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77" r:id="rId23"/>
    <p:sldId id="278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65" Type="http://schemas.openxmlformats.org/officeDocument/2006/relationships/viewProps" Target="viewProps.xml"></Relationship><Relationship Id="rId6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pPr marL="0" indent="0" latinLnBrk="0">
                <a:buFontTx/>
                <a:buNone/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notesSlide" Target="../notesSlides/notesSlide10.xml"></Relationship><Relationship Id="rId3" Type="http://schemas.openxmlformats.org/officeDocument/2006/relationships/image" Target="../media/image8.png"></Relationship><Relationship Id="rId4" Type="http://schemas.openxmlformats.org/officeDocument/2006/relationships/image" Target="../media/image9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notesSlide" Target="../notesSlides/notesSlide11.xml"></Relationship><Relationship Id="rId3" Type="http://schemas.openxmlformats.org/officeDocument/2006/relationships/image" Target="../media/image10.png"></Relationship><Relationship Id="rId4" Type="http://schemas.openxmlformats.org/officeDocument/2006/relationships/image" Target="../media/image11.png"></Relationship><Relationship Id="rId5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notesSlide" Target="../notesSlides/notesSlide12.xml"></Relationship><Relationship Id="rId3" Type="http://schemas.openxmlformats.org/officeDocument/2006/relationships/image" Target="../media/image12.png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notesSlide" Target="../notesSlides/notesSlide13.xml"></Relationship><Relationship Id="rId3" Type="http://schemas.openxmlformats.org/officeDocument/2006/relationships/image" Target="../media/image13.png"></Relationship><Relationship Id="rId4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notesSlide" Target="../notesSlides/notesSlide14.xml"></Relationship><Relationship Id="rId3" Type="http://schemas.openxmlformats.org/officeDocument/2006/relationships/image" Target="../media/image14.pn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notesSlide" Target="../notesSlides/notesSlide15.xml"></Relationship><Relationship Id="rId3" Type="http://schemas.openxmlformats.org/officeDocument/2006/relationships/image" Target="../media/image15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notesSlide" Target="../notesSlides/notesSlide16.xml"></Relationship><Relationship Id="rId3" Type="http://schemas.openxmlformats.org/officeDocument/2006/relationships/image" Target="../media/image16.png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notesSlide" Target="../notesSlides/notesSlide17.xml"></Relationship><Relationship Id="rId3" Type="http://schemas.openxmlformats.org/officeDocument/2006/relationships/image" Target="../media/image17.png"></Relationship><Relationship Id="rId4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notesSlide" Target="../notesSlides/notesSlide18.xml"></Relationship><Relationship Id="rId3" Type="http://schemas.openxmlformats.org/officeDocument/2006/relationships/image" Target="../media/image18.png"></Relationship><Relationship Id="rId4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notesSlide" Target="../notesSlides/notesSlide19.xml"></Relationship><Relationship Id="rId3" Type="http://schemas.openxmlformats.org/officeDocument/2006/relationships/image" Target="../media/image19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notesSlide" Target="../notesSlides/notesSlide2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notesSlide" Target="../notesSlides/notesSlide20.xml"></Relationship><Relationship Id="rId3" Type="http://schemas.openxmlformats.org/officeDocument/2006/relationships/image" Target="../media/image20.png"></Relationship><Relationship Id="rId4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notesSlide" Target="../notesSlides/notesSlide21.xml"></Relationship><Relationship Id="rId3" Type="http://schemas.openxmlformats.org/officeDocument/2006/relationships/image" Target="../media/image21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notesSlide" Target="../notesSlides/notesSlide22.xml"></Relationship><Relationship Id="rId3" Type="http://schemas.openxmlformats.org/officeDocument/2006/relationships/image" Target="../media/image22.png"></Relationship><Relationship Id="rId4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notesSlide" Target="../notesSlides/notesSlide23.xml"></Relationship><Relationship Id="rId3" Type="http://schemas.openxmlformats.org/officeDocument/2006/relationships/image" Target="../media/image23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notesSlide" Target="../notesSlides/notesSlide3.xml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notesSlide" Target="../notesSlides/notesSlide4.xml"></Relationship><Relationship Id="rId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hyperlink" Target="https://www.w3.org/Protocols/rfc2616/rfc2616-sec9.html#sec9.6" TargetMode="External"></Relationship><Relationship Id="rId3" Type="http://schemas.openxmlformats.org/officeDocument/2006/relationships/hyperlink" Target="https://stackoverflow.com/questions/28459418/use-of-put-vs-patch-methods-in-rest-api-real-life-scenarios" TargetMode="External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notesSlide" Target="../notesSlides/notesSlide9.xml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927735" y="2945765"/>
            <a:ext cx="10332085" cy="954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4400">
                <a:solidFill>
                  <a:srgbClr val="000000"/>
                </a:solidFill>
              </a:rPr>
              <a:t>REST</a:t>
            </a:r>
            <a:r>
              <a:rPr sz="4400">
                <a:solidFill>
                  <a:srgbClr val="000000"/>
                </a:solidFill>
              </a:rPr>
              <a:t> </a:t>
            </a:r>
            <a:r>
              <a:rPr lang="ko-KR" sz="4400">
                <a:solidFill>
                  <a:srgbClr val="000000"/>
                </a:solidFill>
              </a:rPr>
              <a:t>API</a:t>
            </a:r>
            <a:r>
              <a:rPr sz="4400">
                <a:solidFill>
                  <a:srgbClr val="000000"/>
                </a:solidFill>
              </a:rPr>
              <a:t>, Spring Framework</a:t>
            </a:r>
            <a:endParaRPr lang="ko-KR" altLang="en-US" sz="4400">
              <a:solidFill>
                <a:srgbClr val="000000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68350"/>
            <a:ext cx="6614160" cy="487426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pic>
        <p:nvPicPr>
          <p:cNvPr id="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5450" y="771525"/>
            <a:ext cx="5416550" cy="324675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10" name="텍스트 상자 39"/>
          <p:cNvSpPr txBox="1"/>
          <p:nvPr/>
        </p:nvSpPr>
        <p:spPr>
          <a:xfrm>
            <a:off x="0" y="5642610"/>
            <a:ext cx="6614160" cy="55372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w</a:t>
            </a:r>
            <a:r>
              <a:rPr lang="ko-KR" sz="1800">
                <a:solidFill>
                  <a:srgbClr val="000000"/>
                </a:solidFill>
              </a:rPr>
              <a:t>eb.xml를 대신해서 사용하는 WebInitializer.java</a:t>
            </a:r>
            <a:endParaRPr lang="ko-KR" sz="1800">
              <a:solidFill>
                <a:srgbClr val="000000"/>
              </a:solidFill>
            </a:endParaRPr>
          </a:p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web.xml</a:t>
            </a:r>
            <a:r>
              <a:rPr lang="ko-KR" altLang="en-US" sz="1800">
                <a:solidFill>
                  <a:srgbClr val="000000"/>
                </a:solidFill>
              </a:rPr>
              <a:t> 파일은 삭제한다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2" name="텍스트 상자 43"/>
          <p:cNvSpPr txBox="1"/>
          <p:nvPr/>
        </p:nvSpPr>
        <p:spPr>
          <a:xfrm>
            <a:off x="6775450" y="4018280"/>
            <a:ext cx="541655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스프링 </a:t>
            </a:r>
            <a:r>
              <a:rPr lang="en-US" altLang="ko-KR" sz="1800">
                <a:solidFill>
                  <a:srgbClr val="000000"/>
                </a:solidFill>
              </a:rPr>
              <a:t>WebMVC</a:t>
            </a:r>
            <a:r>
              <a:rPr lang="ko-KR" altLang="en-US" sz="1800">
                <a:solidFill>
                  <a:srgbClr val="000000"/>
                </a:solidFill>
              </a:rPr>
              <a:t> 설정</a:t>
            </a:r>
            <a:r>
              <a:rPr lang="en-US" altLang="ko-KR" sz="1800">
                <a:solidFill>
                  <a:srgbClr val="000000"/>
                </a:solidFill>
              </a:rPr>
              <a:t>,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ko-KR" sz="1800">
                <a:solidFill>
                  <a:srgbClr val="000000"/>
                </a:solidFill>
              </a:rPr>
              <a:t>Controller 등록</a:t>
            </a:r>
            <a:endParaRPr lang="ko-KR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2" name="텍스트 상자 44"/>
          <p:cNvSpPr txBox="1"/>
          <p:nvPr/>
        </p:nvSpPr>
        <p:spPr>
          <a:xfrm>
            <a:off x="-3175" y="6577330"/>
            <a:ext cx="4954905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리소스로 사용할 객체</a:t>
            </a:r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15" name="텍스트 상자 48"/>
          <p:cNvSpPr txBox="1"/>
          <p:nvPr/>
        </p:nvSpPr>
        <p:spPr>
          <a:xfrm>
            <a:off x="5469255" y="6577965"/>
            <a:ext cx="671830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DB</a:t>
            </a:r>
            <a:r>
              <a:rPr lang="ko-KR" altLang="en-US" sz="1800">
                <a:solidFill>
                  <a:srgbClr val="000000"/>
                </a:solidFill>
              </a:rPr>
              <a:t> 없이 </a:t>
            </a:r>
            <a:r>
              <a:rPr lang="ko-KR" sz="1800">
                <a:solidFill>
                  <a:srgbClr val="000000"/>
                </a:solidFill>
              </a:rPr>
              <a:t>간단하게 만들기 위해 application 영역에 저장해서 사용</a:t>
            </a:r>
            <a:endParaRPr lang="ko-KR" sz="1800">
              <a:solidFill>
                <a:srgbClr val="000000"/>
              </a:solidFill>
            </a:endParaRPr>
          </a:p>
        </p:txBody>
      </p:sp>
      <p:pic>
        <p:nvPicPr>
          <p:cNvPr id="18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4951730" cy="5805805"/>
          </a:xfrm>
          <a:prstGeom prst="rect">
            <a:avLst/>
          </a:prstGeom>
        </p:spPr>
      </p:pic>
      <p:pic>
        <p:nvPicPr>
          <p:cNvPr id="19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9255" y="771525"/>
            <a:ext cx="6722745" cy="580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0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1650" y="1763395"/>
            <a:ext cx="8648700" cy="333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POST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9940"/>
            <a:ext cx="12192000" cy="606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1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3910" y="2310765"/>
            <a:ext cx="8044815" cy="2236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2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5175" y="1109345"/>
            <a:ext cx="8121650" cy="463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PUT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5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08965"/>
            <a:ext cx="12192000" cy="6249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5"/>
            <a:ext cx="11923395" cy="51295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IPC(Inter-Process Communication, </a:t>
            </a:r>
            <a:r>
              <a:rPr lang="ko-KR" altLang="en-US" sz="2400">
                <a:latin typeface="맑은 고딕"/>
                <a:ea typeface="맑은 고딕"/>
              </a:rPr>
              <a:t>프로세스 간 통신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프로세스들 사이에 서로 데이터를 주고받는 행위 또는 그에 대한 방법이나 경로를 뜻한다.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*</a:t>
            </a:r>
            <a:r>
              <a:rPr lang="ko-KR" altLang="en-US">
                <a:latin typeface="맑은 고딕"/>
                <a:ea typeface="맑은 고딕"/>
              </a:rPr>
              <a:t> 소켓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동기 요청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응답 기반의 통신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REST</a:t>
            </a:r>
            <a:r>
              <a:rPr lang="en-US" altLang="ko-KR">
                <a:latin typeface="맑은 고딕"/>
                <a:ea typeface="맑은 고딕"/>
              </a:rPr>
              <a:t>, gRPC), </a:t>
            </a:r>
            <a:r>
              <a:rPr lang="ko-KR" altLang="en-US">
                <a:latin typeface="맑은 고딕"/>
                <a:ea typeface="맑은 고딕"/>
              </a:rPr>
              <a:t>비동기 메시지 기반의 통신</a:t>
            </a:r>
            <a:r>
              <a:rPr lang="en-US" altLang="ko-KR">
                <a:latin typeface="맑은 고딕"/>
                <a:ea typeface="맑은 고딕"/>
              </a:rPr>
              <a:t>(AMQP, STOMP)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REST(Representational State Transfer)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REST</a:t>
            </a:r>
            <a:r>
              <a:rPr lang="ko-KR" altLang="en-US" sz="1800">
                <a:latin typeface="맑은 고딕"/>
                <a:ea typeface="맑은 고딕"/>
              </a:rPr>
              <a:t>는 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거의 항상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로 소통하는 </a:t>
            </a:r>
            <a:r>
              <a:rPr lang="en-US" altLang="ko-KR" sz="1800">
                <a:latin typeface="맑은 고딕"/>
                <a:ea typeface="맑은 고딕"/>
              </a:rPr>
              <a:t>IPC</a:t>
            </a:r>
            <a:r>
              <a:rPr lang="ko-KR" altLang="en-US" sz="1800">
                <a:latin typeface="맑은 고딕"/>
                <a:ea typeface="맑은 고딕"/>
              </a:rPr>
              <a:t>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사용해서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로 참조되는 리소스를 가공</a:t>
            </a:r>
            <a:r>
              <a:rPr lang="en-US" altLang="ko-KR" sz="1800">
                <a:latin typeface="맑은 고딕"/>
                <a:ea typeface="맑은 고딕"/>
              </a:rPr>
              <a:t>(</a:t>
            </a:r>
            <a:r>
              <a:rPr lang="ko-KR" altLang="en-US" sz="1800">
                <a:latin typeface="맑은 고딕"/>
                <a:ea typeface="맑은 고딕"/>
              </a:rPr>
              <a:t>조작</a:t>
            </a:r>
            <a:r>
              <a:rPr lang="en-US" altLang="ko-KR" sz="1800">
                <a:latin typeface="맑은 고딕"/>
                <a:ea typeface="맑은 고딕"/>
              </a:rPr>
              <a:t>)</a:t>
            </a:r>
            <a:r>
              <a:rPr lang="ko-KR" altLang="en-US" sz="1800">
                <a:latin typeface="맑은 고딕"/>
                <a:ea typeface="맑은 고딕"/>
              </a:rPr>
              <a:t>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2400">
                <a:latin typeface="맑은 고딕"/>
                <a:ea typeface="맑은 고딕"/>
              </a:rPr>
              <a:t>HTTP METHOD 역할</a:t>
            </a:r>
            <a:endParaRPr 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POST : POST를 통해 해당 URI를 요청하면 리소스를 생성한다.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GET : GET을 통해 해당 리소스를 조회한다.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PUT : PUT을 통해 해당 리소스를 수정한다.</a:t>
            </a:r>
            <a:endParaRPr 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DELETE : DELETE를 통해 해당 리소스를 삭제한다.</a:t>
            </a:r>
            <a:endParaRPr lang="ko-KR" sz="1800">
              <a:latin typeface="맑은 고딕"/>
              <a:ea typeface="맑은 고딕"/>
            </a:endParaRPr>
          </a:p>
        </p:txBody>
      </p:sp>
      <p:pic>
        <p:nvPicPr>
          <p:cNvPr id="9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4675" y="2905760"/>
            <a:ext cx="5265420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6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Code (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m</a:t>
            </a:r>
            <a:r>
              <a:rPr 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ethod)</a:t>
            </a:r>
            <a:endParaRPr 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9000" y="2621915"/>
            <a:ext cx="7874000" cy="1613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DELETE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1525"/>
            <a:ext cx="12192000" cy="608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GET request</a:t>
            </a:r>
            <a:endParaRPr lang="en-US" altLang="ko-KR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pic>
        <p:nvPicPr>
          <p:cNvPr id="37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09930"/>
            <a:ext cx="12192000" cy="6148070"/>
          </a:xfrm>
          <a:prstGeom prst="rect">
            <a:avLst/>
          </a:prstGeom>
        </p:spPr>
      </p:pic>
      <p:sp>
        <p:nvSpPr>
          <p:cNvPr id="38" name="텍스트 상자 83"/>
          <p:cNvSpPr txBox="1"/>
          <p:nvPr/>
        </p:nvSpPr>
        <p:spPr>
          <a:xfrm>
            <a:off x="5897245" y="6523355"/>
            <a:ext cx="62026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전체 코드 : </a:t>
            </a:r>
            <a:r>
              <a: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https://github.com/ghjk0498/SimpleSpringREST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5"/>
            <a:ext cx="11797665" cy="54914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0 : 1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클라이언트는 서비스별로 유일한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 끝점에 </a:t>
            </a:r>
            <a:r>
              <a:rPr lang="en-US" altLang="ko-KR" sz="1800">
                <a:latin typeface="맑은 고딕"/>
                <a:ea typeface="맑은 고딕"/>
              </a:rPr>
              <a:t>HTTP POST</a:t>
            </a:r>
            <a:r>
              <a:rPr lang="ko-KR" altLang="en-US" sz="1800">
                <a:latin typeface="맑은 고딕"/>
                <a:ea typeface="맑은 고딕"/>
              </a:rPr>
              <a:t> 요청을 하여 서비스를 호출한다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요청을 할 때마다 어떤 액션을 수행할지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그 대상은 무엇인지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필요한 매개변수도 함께 전달한다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1 : N URI, 1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리소스 개념을 지원한다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클라이언트는 수행할 액션과 매개변수가 지정된 </a:t>
            </a:r>
            <a:r>
              <a:rPr lang="en-US" altLang="ko-KR" sz="1800">
                <a:latin typeface="맑은 고딕"/>
                <a:ea typeface="맑은 고딕"/>
              </a:rPr>
              <a:t>POST</a:t>
            </a:r>
            <a:r>
              <a:rPr lang="ko-KR" altLang="en-US" sz="1800">
                <a:latin typeface="맑은 고딕"/>
                <a:ea typeface="맑은 고딕"/>
              </a:rPr>
              <a:t> 요청을 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CREATE	: POST /api/user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READ	: POST /api/user/1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UPDATE	: POST /api/user/5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>
                <a:latin typeface="맑은 고딕"/>
                <a:ea typeface="맑은 고딕"/>
              </a:rPr>
              <a:t>DELETE	: POST /api/user/7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/>
                <a:ea typeface="나눔스퀘어 Light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/>
                <a:ea typeface="나눔스퀘어 Light"/>
              </a:rPr>
              <a:t>성숙도 모델</a:t>
            </a:r>
            <a:endParaRPr lang="ko-KR" altLang="en-US" sz="3600">
              <a:solidFill>
                <a:srgbClr val="ffffff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텍스트 상자 85"/>
          <p:cNvSpPr txBox="1"/>
          <p:nvPr/>
        </p:nvSpPr>
        <p:spPr>
          <a:xfrm>
            <a:off x="135255" y="917575"/>
            <a:ext cx="11797665" cy="46628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2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서비스는 </a:t>
            </a:r>
            <a:r>
              <a:rPr lang="en-US" altLang="ko-KR" sz="1800">
                <a:latin typeface="맑은 고딕"/>
                <a:ea typeface="맑은 고딕"/>
              </a:rPr>
              <a:t>HTTP</a:t>
            </a:r>
            <a:r>
              <a:rPr lang="ko-KR" altLang="en-US" sz="1800">
                <a:latin typeface="맑은 고딕"/>
                <a:ea typeface="맑은 고딕"/>
              </a:rPr>
              <a:t> 동사를 이용해서 액션을 수행하고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요청 쿼리 매개변수 및 본문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필요 시 매개변수를 지정한다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CREATE	: POST /api/user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READ	: GET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UPDATE	: PUT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1800">
                <a:latin typeface="맑은 고딕"/>
                <a:ea typeface="맑은 고딕"/>
              </a:rPr>
              <a:t>DELETE	: DELETE /api/user/1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en-US" altLang="ko-KR" sz="2400">
                <a:latin typeface="맑은 고딕"/>
                <a:ea typeface="맑은 고딕"/>
              </a:rPr>
              <a:t>Level 3 : N URI, 4 HTTP method</a:t>
            </a:r>
            <a:endParaRPr lang="en-US" altLang="ko-KR" sz="24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r>
              <a:rPr lang="ko-KR" altLang="en-US" sz="1800">
                <a:latin typeface="맑은 고딕"/>
                <a:ea typeface="맑은 고딕"/>
              </a:rPr>
              <a:t>서비스를 </a:t>
            </a:r>
            <a:r>
              <a:rPr lang="en-US" altLang="ko-KR" sz="1800">
                <a:latin typeface="맑은 고딕"/>
                <a:ea typeface="맑은 고딕"/>
              </a:rPr>
              <a:t>HATEOAS(Hypertext As The Engine Of Application State)</a:t>
            </a:r>
            <a:r>
              <a:rPr lang="ko-KR" altLang="en-US" sz="1800">
                <a:latin typeface="맑은 고딕"/>
                <a:ea typeface="맑은 고딕"/>
              </a:rPr>
              <a:t> 원칙에 기반하여 설계한다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는 요청으로 반환된 리소스 표현형에 그 리소스에 대한 액션의 링크도 함께 태워 보내자는 생각이다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예를 들어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클라이언트는 </a:t>
            </a:r>
            <a:r>
              <a:rPr lang="en-US" altLang="ko-KR" sz="1800">
                <a:latin typeface="맑은 고딕"/>
                <a:ea typeface="맑은 고딕"/>
              </a:rPr>
              <a:t>GET</a:t>
            </a:r>
            <a:r>
              <a:rPr lang="ko-KR" altLang="en-US" sz="1800">
                <a:latin typeface="맑은 고딕"/>
                <a:ea typeface="맑은 고딕"/>
              </a:rPr>
              <a:t> 요청으로 주문 데이터를 조회하고 이때 반환된 표현형 내부 링크를 이용해서 해당 주문을 취소할 수도 있다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r>
              <a:rPr lang="en-US" altLang="ko-KR" sz="1800">
                <a:latin typeface="맑은 고딕"/>
                <a:ea typeface="맑은 고딕"/>
              </a:rPr>
              <a:t>HATEOAS</a:t>
            </a:r>
            <a:r>
              <a:rPr lang="ko-KR" altLang="en-US" sz="1800">
                <a:latin typeface="맑은 고딕"/>
                <a:ea typeface="맑은 고딕"/>
              </a:rPr>
              <a:t>를 사용하면 하드코딩한 </a:t>
            </a:r>
            <a:r>
              <a:rPr lang="en-US" altLang="ko-KR" sz="1800">
                <a:latin typeface="맑은 고딕"/>
                <a:ea typeface="맑은 고딕"/>
              </a:rPr>
              <a:t>URL</a:t>
            </a:r>
            <a:r>
              <a:rPr lang="ko-KR" altLang="en-US" sz="1800">
                <a:latin typeface="맑은 고딕"/>
                <a:ea typeface="맑은 고딕"/>
              </a:rPr>
              <a:t>을 클라이언트 코드에 욱여넣지 않아도 된다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en-US" altLang="ko-KR" sz="1800">
              <a:latin typeface="맑은 고딕"/>
              <a:ea typeface="맑은 고딕"/>
            </a:endParaRPr>
          </a:p>
          <a:p>
            <a:pPr marL="0" indent="0" algn="l" hangingPunct="1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905" cy="772160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3585" cy="64706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REST </a:t>
            </a:r>
            <a:r>
              <a:rPr lang="ko-KR" altLang="en-US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장단점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89230" y="1857375"/>
            <a:ext cx="1179830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장점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- 단순하고 익숙하다.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- 브라우저 확장 프로그램, CLI 도구 등을 사용하여 HTTP API를 간편하게 테스트할 수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- 중간 브로커가 필요하지 않아 시스템 아키텍처가 단순해진다.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단점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- 가용성이 떨어진다. 중간에서 메시지를 버퍼링하는 매개자 없이 클라이어트/서비스가 직접 통신하기 때문에 교환이 일어나는 동안 양쪽 다 실행 중이어야 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- 요청 한 번으로 여러 리소스를 가져오기 어렵다.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905" cy="772160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3585" cy="64706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PUT, PATCH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35255" y="872490"/>
            <a:ext cx="11798300" cy="5790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PATCH는 2010년에 새로 추가된 HTTP method이다.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PUT은 entity 전체를 업데이트하도록, PATCH는 entity 일부를 업데이트하도록 해야 한다.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PUT은 멱등성을 만족하며, PATCH는 멱등성을 만족하지 않는다.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멱등성은 연산을 여러 번 적용하더라도 결과가 달라지지 않는 성질을 말한다. f(f(x)) = f(x)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* PACTH가 멱등성을 보장하지는 않지만 모든 PATCH 작업을 멱등성으로 만들어도 된다.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PATCH의 멱등성을 만족하지 않는 예시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초기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GET /users</a:t>
            </a:r>
            <a:r>
              <a:rPr lang="ko-KR" sz="1600" i="0" b="0">
                <a:latin typeface="inherit" charset="0"/>
                <a:ea typeface="inherit" charset="0"/>
              </a:rPr>
              <a:t> =&gt; [</a:t>
            </a:r>
            <a:r>
              <a:rPr sz="1600" i="0" b="0">
                <a:latin typeface="inherit" charset="0"/>
                <a:ea typeface="inherit" charset="0"/>
              </a:rPr>
              <a:t>{ "id": 1, "username": "firstuser", "email": "firstuser@example.org"},</a:t>
            </a:r>
            <a:r>
              <a:rPr sz="1600" i="0" b="0">
                <a:latin typeface="inherit" charset="0"/>
                <a:ea typeface="inherit" charset="0"/>
              </a:rPr>
              <a:t>]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PACTH 첫번째 요청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sz="1600" i="0" b="0">
                <a:latin typeface="inherit" charset="0"/>
                <a:ea typeface="inherit" charset="0"/>
              </a:rPr>
              <a:t>PATCH /users [{ "op": "add", "username": "newuser", "email": "newuser@example.org"}]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GET /users</a:t>
            </a:r>
            <a:r>
              <a:rPr lang="ko-KR" sz="1600" i="0" b="0">
                <a:latin typeface="inherit" charset="0"/>
                <a:ea typeface="inherit" charset="0"/>
              </a:rPr>
              <a:t> =&gt; </a:t>
            </a:r>
            <a:r>
              <a:rPr sz="1600" i="0" b="0">
                <a:latin typeface="inherit" charset="0"/>
                <a:ea typeface="inherit" charset="0"/>
              </a:rPr>
              <a:t>[{ "id": 1, "username": "firstuser", "email": "firstuser@example.org"},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sz="1600" i="0" b="0">
                <a:latin typeface="inherit" charset="0"/>
                <a:ea typeface="inherit" charset="0"/>
              </a:rPr>
              <a:t>	</a:t>
            </a:r>
            <a:r>
              <a:rPr lang="ko-KR" sz="1600" i="0" b="0">
                <a:latin typeface="inherit" charset="0"/>
                <a:ea typeface="inherit" charset="0"/>
              </a:rPr>
              <a:t>	</a:t>
            </a:r>
            <a:r>
              <a:rPr sz="1600" i="0" b="0">
                <a:latin typeface="inherit" charset="0"/>
                <a:ea typeface="inherit" charset="0"/>
              </a:rPr>
              <a:t>{ "id": 2, "username": "newuser", "email": "newuser@example.org"}</a:t>
            </a:r>
            <a:r>
              <a:rPr sz="1600" i="0" b="0">
                <a:latin typeface="inherit" charset="0"/>
                <a:ea typeface="inherit" charset="0"/>
              </a:rPr>
              <a:t>]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sz="1600" i="0" b="0">
                <a:latin typeface="inherit" charset="0"/>
                <a:ea typeface="inherit" charset="0"/>
              </a:rPr>
              <a:t>PATCH 두번째 요청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sz="1600" i="0" b="0">
                <a:latin typeface="inherit" charset="0"/>
                <a:ea typeface="inherit" charset="0"/>
              </a:rPr>
              <a:t>PATCH /users [{ "op": "add", "username": "newuser", "email": "newuser@example.org"}]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GET /users</a:t>
            </a:r>
            <a:r>
              <a:rPr lang="ko-KR" sz="1600" i="0" b="0">
                <a:latin typeface="inherit" charset="0"/>
                <a:ea typeface="inherit" charset="0"/>
              </a:rPr>
              <a:t> =&gt; </a:t>
            </a:r>
            <a:r>
              <a:rPr sz="1600" i="0" b="0">
                <a:latin typeface="inherit" charset="0"/>
                <a:ea typeface="inherit" charset="0"/>
              </a:rPr>
              <a:t>[{ "id": 1, "username": "firstuser", "email": "firstuser@example.org"},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sz="1600" i="0" b="0">
                <a:latin typeface="inherit" charset="0"/>
                <a:ea typeface="inherit" charset="0"/>
              </a:rPr>
              <a:t>	</a:t>
            </a:r>
            <a:r>
              <a:rPr sz="1600" i="0" b="0">
                <a:latin typeface="inherit" charset="0"/>
                <a:ea typeface="inherit" charset="0"/>
              </a:rPr>
              <a:t>	</a:t>
            </a:r>
            <a:r>
              <a:rPr sz="1600" i="0" b="0">
                <a:latin typeface="inherit" charset="0"/>
                <a:ea typeface="inherit" charset="0"/>
              </a:rPr>
              <a:t>{ "id": 2, "username": "newuser", "email": "newuser@example.org"},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sz="1600" i="0" b="0">
                <a:latin typeface="inherit" charset="0"/>
                <a:ea typeface="inherit" charset="0"/>
              </a:rPr>
              <a:t>		</a:t>
            </a:r>
            <a:r>
              <a:rPr sz="1600" i="0" b="0">
                <a:latin typeface="inherit" charset="0"/>
                <a:ea typeface="inherit" charset="0"/>
              </a:rPr>
              <a:t>{ "id": 3, "username": "newuser", "email": "newuser@example.org"}]</a:t>
            </a: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endParaRPr lang="ko-KR" altLang="en-US" sz="1600" i="0" b="0">
              <a:latin typeface="inherit" charset="0"/>
              <a:ea typeface="inherit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800">
                <a:latin typeface="맑은 고딕" charset="0"/>
                <a:ea typeface="맑은 고딕" charset="0"/>
              </a:rPr>
              <a:t>RFC2616 : </a:t>
            </a:r>
            <a:r>
              <a:rPr lang="ko-KR" altLang="ko-KR" sz="1600">
                <a:latin typeface="맑은 고딕" charset="0"/>
                <a:ea typeface="맑은 고딕" charset="0"/>
                <a:hlinkClick r:id="rId2"/>
              </a:rPr>
              <a:t>https://www.w3.org/Protocols/rfc2616/rfc2616-sec9.html#sec9.6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  <a:defRPr/>
            </a:pPr>
            <a:r>
              <a:rPr lang="ko-KR" altLang="ko-KR" sz="1600">
                <a:latin typeface="맑은 고딕" charset="0"/>
                <a:ea typeface="맑은 고딕" charset="0"/>
              </a:rPr>
              <a:t>Put vs Patch : </a:t>
            </a:r>
            <a:r>
              <a:rPr lang="ko-KR" altLang="ko-KR" sz="1600">
                <a:latin typeface="맑은 고딕" charset="0"/>
                <a:ea typeface="맑은 고딕" charset="0"/>
                <a:hlinkClick r:id="rId3"/>
              </a:rPr>
              <a:t>https://stackoverflow.com/questions/28459418/use-of-put-vs-patch-methods-in-rest-api-real-life-scenarios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12192000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Rect 0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Eclipse IDE for Java EE Developers를 설치하면 Maven이 포함되어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10000" y="2286000"/>
            <a:ext cx="457263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4782185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8" name="텍스트 상자 29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1" name="텍스트 상자 59"/>
          <p:cNvSpPr txBox="1">
            <a:spLocks/>
          </p:cNvSpPr>
          <p:nvPr/>
        </p:nvSpPr>
        <p:spPr>
          <a:xfrm rot="0">
            <a:off x="571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>
            <a:off x="0" y="0"/>
            <a:ext cx="12193270" cy="77152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>
            <a:off x="135255" y="63500"/>
            <a:ext cx="9632950" cy="646430"/>
          </a:xfrm>
          <a:prstGeom prst="rect">
            <a:avLst/>
          </a:prstGeom>
          <a:ln w="0">
            <a:noFill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r>
              <a:rPr sz="3600">
                <a:solidFill>
                  <a:srgbClr val="ffffff"/>
                </a:solidFill>
                <a:latin typeface="나눔스퀘어 Light"/>
                <a:ea typeface="나눔스퀘어 Light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6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7305" y="768350"/>
            <a:ext cx="7581900" cy="580136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sp>
        <p:nvSpPr>
          <p:cNvPr id="7" name="텍스트 상자 32"/>
          <p:cNvSpPr txBox="1"/>
          <p:nvPr/>
        </p:nvSpPr>
        <p:spPr>
          <a:xfrm>
            <a:off x="-3175" y="6577965"/>
            <a:ext cx="12193270" cy="2774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lang="ko-KR" sz="1800">
                <a:solidFill>
                  <a:srgbClr val="000000"/>
                </a:solidFill>
              </a:rPr>
              <a:t>Group Id, Artifact Id를 입력</a:t>
            </a:r>
            <a:r>
              <a:rPr lang="ko-KR" altLang="en-US" sz="1800">
                <a:solidFill>
                  <a:srgbClr val="000000"/>
                </a:solidFill>
              </a:rPr>
              <a:t>한 뒤</a:t>
            </a:r>
            <a:r>
              <a:rPr lang="ko-KR" sz="1800">
                <a:solidFill>
                  <a:srgbClr val="000000"/>
                </a:solidFill>
              </a:rPr>
              <a:t> 프로젝트</a:t>
            </a:r>
            <a:r>
              <a:rPr lang="ko-KR" altLang="en-US" sz="1800">
                <a:solidFill>
                  <a:srgbClr val="000000"/>
                </a:solidFill>
              </a:rPr>
              <a:t>를 생성한</a:t>
            </a:r>
            <a:r>
              <a:rPr lang="ko-KR" sz="1800">
                <a:solidFill>
                  <a:srgbClr val="000000"/>
                </a:solidFill>
              </a:rPr>
              <a:t>다. pom.xml에서 라이브러리를 추가해준다.</a:t>
            </a:r>
            <a:endParaRPr lang="ko-KR" sz="1800">
              <a:solidFill>
                <a:srgbClr val="000000"/>
              </a:solidFill>
            </a:endParaRPr>
          </a:p>
        </p:txBody>
      </p:sp>
      <p:pic>
        <p:nvPicPr>
          <p:cNvPr id="8" name="그림 3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45070" y="768350"/>
            <a:ext cx="4649470" cy="581025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63</Paragraphs>
  <Words>356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ghjk0498</dc:creator>
  <cp:lastModifiedBy>ghjk0498</cp:lastModifiedBy>
  <dc:title>PowerPoint 프레젠테이션</dc:title>
  <cp:version>9.103.103.45589</cp:version>
  <dcterms:modified xsi:type="dcterms:W3CDTF">2021-11-18T12:48:41Z</dcterms:modified>
</cp:coreProperties>
</file>