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43" autoAdjust="0"/>
    <p:restoredTop sz="94660"/>
  </p:normalViewPr>
  <p:slideViewPr>
    <p:cSldViewPr>
      <p:cViewPr varScale="1">
        <p:scale>
          <a:sx n="81" d="100"/>
          <a:sy n="81" d="100"/>
        </p:scale>
        <p:origin x="1181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0FF31-F0B4-44B8-BFBC-64350F9E5790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F8AAD-BA23-4098-BD81-3F08667797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722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F8AAD-BA23-4098-BD81-3F086677979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9931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F8AAD-BA23-4098-BD81-3F086677979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564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F8AAD-BA23-4098-BD81-3F086677979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1046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7566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8085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471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7454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7618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387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6521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41526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834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358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951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272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437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56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81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319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47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2240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89A190-48E8-4BC7-9C9A-B832A0C6D1CB}"/>
              </a:ext>
            </a:extLst>
          </p:cNvPr>
          <p:cNvSpPr txBox="1"/>
          <p:nvPr/>
        </p:nvSpPr>
        <p:spPr>
          <a:xfrm>
            <a:off x="759900" y="5805264"/>
            <a:ext cx="6632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Ссылка на репозиторий: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https://github.com/ghjuvas/pykili-project</a:t>
            </a:r>
            <a:endParaRPr lang="ru-RU" sz="1600" b="1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3EDED8-CC88-40B9-9ACD-64D19FA2554E}"/>
              </a:ext>
            </a:extLst>
          </p:cNvPr>
          <p:cNvSpPr txBox="1"/>
          <p:nvPr/>
        </p:nvSpPr>
        <p:spPr>
          <a:xfrm>
            <a:off x="785518" y="908720"/>
            <a:ext cx="82628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dirty="0">
                <a:latin typeface="Arial Black" panose="020B0A04020102020204" pitchFamily="34" charset="0"/>
              </a:rPr>
              <a:t>Параллельный корпус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DA9EE6-443F-4129-9D88-ACDC508C1696}"/>
              </a:ext>
            </a:extLst>
          </p:cNvPr>
          <p:cNvSpPr txBox="1"/>
          <p:nvPr/>
        </p:nvSpPr>
        <p:spPr>
          <a:xfrm>
            <a:off x="785518" y="4653136"/>
            <a:ext cx="31683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Подготовили студентки первого курса ОП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ФиКЛ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Гребнева Валерия,</a:t>
            </a:r>
          </a:p>
          <a:p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Худина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Янина</a:t>
            </a:r>
          </a:p>
        </p:txBody>
      </p:sp>
    </p:spTree>
    <p:extLst>
      <p:ext uri="{BB962C8B-B14F-4D97-AF65-F5344CB8AC3E}">
        <p14:creationId xmlns:p14="http://schemas.microsoft.com/office/powerpoint/2010/main" val="195363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D2FA730-60EB-4A37-B690-7DB0D66E91AD}"/>
              </a:ext>
            </a:extLst>
          </p:cNvPr>
          <p:cNvSpPr txBox="1"/>
          <p:nvPr/>
        </p:nvSpPr>
        <p:spPr>
          <a:xfrm>
            <a:off x="252263" y="260648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Arial Black" panose="020B0A04020102020204" pitchFamily="34" charset="0"/>
              </a:rPr>
              <a:t>Пример работы с программой</a:t>
            </a:r>
          </a:p>
        </p:txBody>
      </p:sp>
      <p:pic>
        <p:nvPicPr>
          <p:cNvPr id="3" name="Рисунок 2" descr="Изображение выглядит как снимок экрана, стол, птица&#10;&#10;Автоматически созданное описание">
            <a:extLst>
              <a:ext uri="{FF2B5EF4-FFF2-40B4-BE49-F238E27FC236}">
                <a16:creationId xmlns:a16="http://schemas.microsoft.com/office/drawing/2014/main" id="{FD101A60-8BD4-4358-806D-E5386E48B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88" y="964356"/>
            <a:ext cx="11591024" cy="5631668"/>
          </a:xfrm>
          <a:prstGeom prst="rect">
            <a:avLst/>
          </a:prstGeom>
        </p:spPr>
      </p:pic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3CD0ED38-C3DE-4AE9-9E49-876B92F6D0BC}"/>
              </a:ext>
            </a:extLst>
          </p:cNvPr>
          <p:cNvCxnSpPr>
            <a:cxnSpLocks/>
          </p:cNvCxnSpPr>
          <p:nvPr/>
        </p:nvCxnSpPr>
        <p:spPr>
          <a:xfrm flipH="1">
            <a:off x="1559496" y="2132856"/>
            <a:ext cx="2016224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FE0B362D-3649-45DB-9EA7-80B16AFFC9E3}"/>
              </a:ext>
            </a:extLst>
          </p:cNvPr>
          <p:cNvCxnSpPr>
            <a:cxnSpLocks/>
          </p:cNvCxnSpPr>
          <p:nvPr/>
        </p:nvCxnSpPr>
        <p:spPr>
          <a:xfrm flipH="1">
            <a:off x="3719736" y="2636912"/>
            <a:ext cx="2016224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FC0CF71E-59B2-4C56-AF0D-7450419D160B}"/>
              </a:ext>
            </a:extLst>
          </p:cNvPr>
          <p:cNvCxnSpPr>
            <a:cxnSpLocks/>
          </p:cNvCxnSpPr>
          <p:nvPr/>
        </p:nvCxnSpPr>
        <p:spPr>
          <a:xfrm flipH="1">
            <a:off x="3143672" y="3140968"/>
            <a:ext cx="2016224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7C43300F-6F91-477C-836F-96A764A09313}"/>
              </a:ext>
            </a:extLst>
          </p:cNvPr>
          <p:cNvCxnSpPr>
            <a:cxnSpLocks/>
          </p:cNvCxnSpPr>
          <p:nvPr/>
        </p:nvCxnSpPr>
        <p:spPr>
          <a:xfrm flipH="1">
            <a:off x="5735960" y="4653136"/>
            <a:ext cx="2016224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84E8A886-026B-4797-BCC9-863E1CC68911}"/>
              </a:ext>
            </a:extLst>
          </p:cNvPr>
          <p:cNvCxnSpPr>
            <a:cxnSpLocks/>
          </p:cNvCxnSpPr>
          <p:nvPr/>
        </p:nvCxnSpPr>
        <p:spPr>
          <a:xfrm flipH="1">
            <a:off x="8472264" y="5157192"/>
            <a:ext cx="2016224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E5F436FE-FD97-4C9D-8A89-D0D5DB2784E7}"/>
              </a:ext>
            </a:extLst>
          </p:cNvPr>
          <p:cNvCxnSpPr>
            <a:cxnSpLocks/>
          </p:cNvCxnSpPr>
          <p:nvPr/>
        </p:nvCxnSpPr>
        <p:spPr>
          <a:xfrm flipH="1">
            <a:off x="1703512" y="6165304"/>
            <a:ext cx="2016224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611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041B19-A79F-4494-87B5-A8D1426B4A55}"/>
              </a:ext>
            </a:extLst>
          </p:cNvPr>
          <p:cNvSpPr txBox="1"/>
          <p:nvPr/>
        </p:nvSpPr>
        <p:spPr>
          <a:xfrm>
            <a:off x="623392" y="1401752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 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Считаем, что предложения по умолчанию выровнены;</a:t>
            </a:r>
          </a:p>
          <a:p>
            <a:pPr marL="285750" indent="-285750">
              <a:buFontTx/>
              <a:buChar char="-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Соответствия  слов производятся только на основе морфологии;</a:t>
            </a:r>
          </a:p>
          <a:p>
            <a:pPr marL="285750" indent="-285750">
              <a:buFontTx/>
              <a:buChar char="-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Представлен один вид поиска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C3DAEB-BE27-4050-B084-DF0D2AC1BADB}"/>
              </a:ext>
            </a:extLst>
          </p:cNvPr>
          <p:cNvSpPr txBox="1"/>
          <p:nvPr/>
        </p:nvSpPr>
        <p:spPr>
          <a:xfrm>
            <a:off x="623392" y="457819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Arial Black" panose="020B0A04020102020204" pitchFamily="34" charset="0"/>
              </a:rPr>
              <a:t>Что нужно доработать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971BFC-D750-439E-8471-03AF4C980A0E}"/>
              </a:ext>
            </a:extLst>
          </p:cNvPr>
          <p:cNvSpPr txBox="1"/>
          <p:nvPr/>
        </p:nvSpPr>
        <p:spPr>
          <a:xfrm>
            <a:off x="623392" y="2641346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Arial Black" panose="020B0A04020102020204" pitchFamily="34" charset="0"/>
              </a:rPr>
              <a:t>Планы на будущее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80F500-FCB5-4EE0-B722-5AF05DDF3858}"/>
              </a:ext>
            </a:extLst>
          </p:cNvPr>
          <p:cNvSpPr txBox="1"/>
          <p:nvPr/>
        </p:nvSpPr>
        <p:spPr>
          <a:xfrm>
            <a:off x="623392" y="3587136"/>
            <a:ext cx="864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Переделать поиск соответствий, используя другую библиотеку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stanza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Поработать на выравниванием предложений;</a:t>
            </a:r>
          </a:p>
          <a:p>
            <a:pPr marL="285750" indent="-285750">
              <a:buFontTx/>
              <a:buChar char="-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Добавить другие виды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97C3A5-0EDE-4B3C-88BF-378508F03C5C}"/>
              </a:ext>
            </a:extLst>
          </p:cNvPr>
          <p:cNvSpPr txBox="1"/>
          <p:nvPr/>
        </p:nvSpPr>
        <p:spPr>
          <a:xfrm>
            <a:off x="1127448" y="4549731"/>
            <a:ext cx="4896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записи корпуса (возможно,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поиска в корпусе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составления соответствий</a:t>
            </a:r>
          </a:p>
        </p:txBody>
      </p:sp>
    </p:spTree>
    <p:extLst>
      <p:ext uri="{BB962C8B-B14F-4D97-AF65-F5344CB8AC3E}">
        <p14:creationId xmlns:p14="http://schemas.microsoft.com/office/powerpoint/2010/main" val="363671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A21615-BAB1-49F6-9913-509CA69D64CA}"/>
              </a:ext>
            </a:extLst>
          </p:cNvPr>
          <p:cNvSpPr txBox="1"/>
          <p:nvPr/>
        </p:nvSpPr>
        <p:spPr>
          <a:xfrm>
            <a:off x="3503712" y="3013501"/>
            <a:ext cx="5724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latin typeface="Arial Black" panose="020B0A04020102020204" pitchFamily="34" charset="0"/>
              </a:rPr>
              <a:t>Конец работы.</a:t>
            </a:r>
          </a:p>
        </p:txBody>
      </p:sp>
    </p:spTree>
    <p:extLst>
      <p:ext uri="{BB962C8B-B14F-4D97-AF65-F5344CB8AC3E}">
        <p14:creationId xmlns:p14="http://schemas.microsoft.com/office/powerpoint/2010/main" val="3722812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ABBA38-5D6B-448E-BF7F-26BA88BF120F}"/>
              </a:ext>
            </a:extLst>
          </p:cNvPr>
          <p:cNvSpPr txBox="1"/>
          <p:nvPr/>
        </p:nvSpPr>
        <p:spPr>
          <a:xfrm>
            <a:off x="623392" y="1584082"/>
            <a:ext cx="95050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Программа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позволяет создать параллельный корпус на основе английских и французских текстов и работать с ним.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EEADAA-A38F-450A-A73A-B5297BF76DB8}"/>
              </a:ext>
            </a:extLst>
          </p:cNvPr>
          <p:cNvSpPr txBox="1"/>
          <p:nvPr/>
        </p:nvSpPr>
        <p:spPr>
          <a:xfrm>
            <a:off x="623392" y="471732"/>
            <a:ext cx="576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Arial Black" panose="020B0A04020102020204" pitchFamily="34" charset="0"/>
              </a:rPr>
              <a:t>Описание проекта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0517A66-84F9-4F59-942C-EF9525CBAEE4}"/>
              </a:ext>
            </a:extLst>
          </p:cNvPr>
          <p:cNvSpPr/>
          <p:nvPr/>
        </p:nvSpPr>
        <p:spPr>
          <a:xfrm>
            <a:off x="623392" y="2322746"/>
            <a:ext cx="92890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 Морфологическая разметка текста;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 Составление соответствий на основе морфологических критериев;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 Создание параллельного корпуса;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 Поиск по словоформе;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 Возможность поиска в собственном корпусе, соответствующем требованиям программы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87FAFCF-E763-4BC1-93D6-532E7C3B2774}"/>
              </a:ext>
            </a:extLst>
          </p:cNvPr>
          <p:cNvSpPr/>
          <p:nvPr/>
        </p:nvSpPr>
        <p:spPr>
          <a:xfrm>
            <a:off x="623392" y="4221088"/>
            <a:ext cx="110892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Используются библиотеки: 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  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ufal.udpipe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english-partut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ud-2.5-191206.udpipe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french-partut-ud-2.5-191206.udpipe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onllu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collections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5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34AE18D-CB99-47F5-832F-B839FBCA5B39}"/>
              </a:ext>
            </a:extLst>
          </p:cNvPr>
          <p:cNvSpPr txBox="1"/>
          <p:nvPr/>
        </p:nvSpPr>
        <p:spPr>
          <a:xfrm>
            <a:off x="623392" y="434025"/>
            <a:ext cx="576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Arial Black" panose="020B0A04020102020204" pitchFamily="34" charset="0"/>
              </a:rPr>
              <a:t>Начало работы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814292-A73A-44B9-8822-073CA86501E1}"/>
              </a:ext>
            </a:extLst>
          </p:cNvPr>
          <p:cNvSpPr txBox="1"/>
          <p:nvPr/>
        </p:nvSpPr>
        <p:spPr>
          <a:xfrm>
            <a:off x="611699" y="1124744"/>
            <a:ext cx="403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Приветственная фраза: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A53689-10F7-44DE-85B5-5AD135CE86CB}"/>
              </a:ext>
            </a:extLst>
          </p:cNvPr>
          <p:cNvSpPr txBox="1"/>
          <p:nvPr/>
        </p:nvSpPr>
        <p:spPr>
          <a:xfrm>
            <a:off x="611698" y="2852936"/>
            <a:ext cx="403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Выбор пользователя: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97A1C4A-B1E6-431B-A23E-2EBB5BF5F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06" y="1700808"/>
            <a:ext cx="10780387" cy="1005052"/>
          </a:xfrm>
          <a:prstGeom prst="rect">
            <a:avLst/>
          </a:prstGeom>
        </p:spPr>
      </p:pic>
      <p:pic>
        <p:nvPicPr>
          <p:cNvPr id="5" name="Рисунок 4" descr="Изображение выглядит как фотография, стол, черный, белый&#10;&#10;Автоматически созданное описание">
            <a:extLst>
              <a:ext uri="{FF2B5EF4-FFF2-40B4-BE49-F238E27FC236}">
                <a16:creationId xmlns:a16="http://schemas.microsoft.com/office/drawing/2014/main" id="{1B01F8B3-2B7D-47F2-90E9-518F2581AE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99" y="3356992"/>
            <a:ext cx="6120681" cy="1408823"/>
          </a:xfrm>
          <a:prstGeom prst="rect">
            <a:avLst/>
          </a:prstGeom>
        </p:spPr>
      </p:pic>
      <p:pic>
        <p:nvPicPr>
          <p:cNvPr id="8" name="Рисунок 7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BBD491D0-E4EA-4688-ABD7-480EC12B56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99" y="5013175"/>
            <a:ext cx="9649073" cy="1422559"/>
          </a:xfrm>
          <a:prstGeom prst="rect">
            <a:avLst/>
          </a:prstGeom>
        </p:spPr>
      </p:pic>
      <p:pic>
        <p:nvPicPr>
          <p:cNvPr id="12" name="Рисунок 11" descr="Изображение выглядит как стол, комната, красный, мужчина&#10;&#10;Автоматически созданное описание">
            <a:extLst>
              <a:ext uri="{FF2B5EF4-FFF2-40B4-BE49-F238E27FC236}">
                <a16:creationId xmlns:a16="http://schemas.microsoft.com/office/drawing/2014/main" id="{07FDDDE6-9090-4D4E-8605-179C5AF14C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28" y="5013172"/>
            <a:ext cx="9651459" cy="122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92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09A5CC-A96E-4A0F-A6D6-E2395277B86E}"/>
              </a:ext>
            </a:extLst>
          </p:cNvPr>
          <p:cNvSpPr txBox="1"/>
          <p:nvPr/>
        </p:nvSpPr>
        <p:spPr>
          <a:xfrm>
            <a:off x="4871864" y="1196752"/>
            <a:ext cx="6034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Программа разбивает текст на метаинформацию, текст на английском, текст на французском: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932F36-35C7-4367-ABC6-109A2E263558}"/>
              </a:ext>
            </a:extLst>
          </p:cNvPr>
          <p:cNvSpPr txBox="1"/>
          <p:nvPr/>
        </p:nvSpPr>
        <p:spPr>
          <a:xfrm>
            <a:off x="335360" y="1340768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Текст для проверки: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773584-6DFA-4EAD-AA92-1A02D368AD2D}"/>
              </a:ext>
            </a:extLst>
          </p:cNvPr>
          <p:cNvSpPr txBox="1"/>
          <p:nvPr/>
        </p:nvSpPr>
        <p:spPr>
          <a:xfrm>
            <a:off x="335360" y="471732"/>
            <a:ext cx="576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Arial Black" panose="020B0A04020102020204" pitchFamily="34" charset="0"/>
              </a:rPr>
              <a:t>Формат текста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A899379-5D6A-4FE6-B4C8-4EABD0BFCEE6}"/>
              </a:ext>
            </a:extLst>
          </p:cNvPr>
          <p:cNvSpPr/>
          <p:nvPr/>
        </p:nvSpPr>
        <p:spPr>
          <a:xfrm>
            <a:off x="335360" y="1987912"/>
            <a:ext cx="42484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Texte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I live in Paris. It is a beautiful city with a long history. I have many friends here.</a:t>
            </a:r>
            <a:b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J'habite à Paris. C'est une belle ville avec une longue histoire. J'ai beaucoup d'amis ici.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3E8CB70A-70B5-46BD-8948-1BF87E8E4553}"/>
              </a:ext>
            </a:extLst>
          </p:cNvPr>
          <p:cNvCxnSpPr>
            <a:cxnSpLocks/>
          </p:cNvCxnSpPr>
          <p:nvPr/>
        </p:nvCxnSpPr>
        <p:spPr>
          <a:xfrm>
            <a:off x="4727848" y="1412776"/>
            <a:ext cx="0" cy="469211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6" name="Рисунок 5" descr="Изображение выглядит как внутренний, комната, деревянный, висит&#10;&#10;Автоматически созданное описание">
            <a:extLst>
              <a:ext uri="{FF2B5EF4-FFF2-40B4-BE49-F238E27FC236}">
                <a16:creationId xmlns:a16="http://schemas.microsoft.com/office/drawing/2014/main" id="{D85798FF-47C8-405D-9AC7-2838A3B04A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872" y="1988840"/>
            <a:ext cx="7062856" cy="1070725"/>
          </a:xfrm>
          <a:prstGeom prst="rect">
            <a:avLst/>
          </a:prstGeom>
        </p:spPr>
      </p:pic>
      <p:sp>
        <p:nvSpPr>
          <p:cNvPr id="11" name="Дуга 10">
            <a:extLst>
              <a:ext uri="{FF2B5EF4-FFF2-40B4-BE49-F238E27FC236}">
                <a16:creationId xmlns:a16="http://schemas.microsoft.com/office/drawing/2014/main" id="{371AC2DD-F7CD-40C8-9A6D-1D78F6058F35}"/>
              </a:ext>
            </a:extLst>
          </p:cNvPr>
          <p:cNvSpPr/>
          <p:nvPr/>
        </p:nvSpPr>
        <p:spPr>
          <a:xfrm rot="10435650" flipH="1">
            <a:off x="3395760" y="2273889"/>
            <a:ext cx="3016792" cy="2343566"/>
          </a:xfrm>
          <a:prstGeom prst="arc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58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8C76206-E58D-4876-BBF1-E631DC0AAD9C}"/>
              </a:ext>
            </a:extLst>
          </p:cNvPr>
          <p:cNvSpPr/>
          <p:nvPr/>
        </p:nvSpPr>
        <p:spPr>
          <a:xfrm>
            <a:off x="915887" y="3938669"/>
            <a:ext cx="5612161" cy="215462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138CB3-B6D6-4BDB-8D42-24CC5A4D93A9}"/>
              </a:ext>
            </a:extLst>
          </p:cNvPr>
          <p:cNvSpPr txBox="1"/>
          <p:nvPr/>
        </p:nvSpPr>
        <p:spPr>
          <a:xfrm>
            <a:off x="6816080" y="3808246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Получаем большой словарь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(представлен не полностью)</a:t>
            </a:r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31C63F3-CBE2-4E58-973A-FFEA5F18C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87" y="1198443"/>
            <a:ext cx="5612161" cy="25350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C57C444-E64D-427B-B792-A81875C4DC43}"/>
              </a:ext>
            </a:extLst>
          </p:cNvPr>
          <p:cNvSpPr txBox="1"/>
          <p:nvPr/>
        </p:nvSpPr>
        <p:spPr>
          <a:xfrm>
            <a:off x="1653208" y="558924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6B9D13-9678-40A9-B2FA-02A7E9EA1EDA}"/>
              </a:ext>
            </a:extLst>
          </p:cNvPr>
          <p:cNvSpPr txBox="1"/>
          <p:nvPr/>
        </p:nvSpPr>
        <p:spPr>
          <a:xfrm>
            <a:off x="6816080" y="1057748"/>
            <a:ext cx="4968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Использование модели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english-partut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ud-2.5-191206.udpipe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french-partut-ud-2.5-191206.udpipe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Дуга 22">
            <a:extLst>
              <a:ext uri="{FF2B5EF4-FFF2-40B4-BE49-F238E27FC236}">
                <a16:creationId xmlns:a16="http://schemas.microsoft.com/office/drawing/2014/main" id="{4937ADDB-3CEE-4AB9-A8F8-9E68619EC26A}"/>
              </a:ext>
            </a:extLst>
          </p:cNvPr>
          <p:cNvSpPr/>
          <p:nvPr/>
        </p:nvSpPr>
        <p:spPr>
          <a:xfrm rot="18334776" flipH="1">
            <a:off x="81556" y="2508883"/>
            <a:ext cx="3016792" cy="2343566"/>
          </a:xfrm>
          <a:prstGeom prst="arc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0D9EFE-810D-40CE-9012-CAB533F38020}"/>
              </a:ext>
            </a:extLst>
          </p:cNvPr>
          <p:cNvSpPr txBox="1"/>
          <p:nvPr/>
        </p:nvSpPr>
        <p:spPr>
          <a:xfrm>
            <a:off x="777975" y="346217"/>
            <a:ext cx="576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Arial Black" panose="020B0A04020102020204" pitchFamily="34" charset="0"/>
              </a:rPr>
              <a:t>Обработка данных</a:t>
            </a:r>
          </a:p>
        </p:txBody>
      </p:sp>
      <p:pic>
        <p:nvPicPr>
          <p:cNvPr id="5" name="Рисунок 4" descr="Изображение выглядит как внутренний, стол, телефон&#10;&#10;Автоматически созданное описание">
            <a:extLst>
              <a:ext uri="{FF2B5EF4-FFF2-40B4-BE49-F238E27FC236}">
                <a16:creationId xmlns:a16="http://schemas.microsoft.com/office/drawing/2014/main" id="{44C75CD6-79EA-4740-9A52-A526E104D3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3"/>
          <a:stretch/>
        </p:blipFill>
        <p:spPr>
          <a:xfrm>
            <a:off x="911424" y="4005064"/>
            <a:ext cx="5578323" cy="176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29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/>
      <p:bldP spid="11" grpId="0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92A8110-2778-408C-B914-4D4DC9764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1484784"/>
            <a:ext cx="6615816" cy="41764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885ACC-53AD-46E4-AB96-E690D8AD5F80}"/>
              </a:ext>
            </a:extLst>
          </p:cNvPr>
          <p:cNvSpPr txBox="1"/>
          <p:nvPr/>
        </p:nvSpPr>
        <p:spPr>
          <a:xfrm>
            <a:off x="623392" y="434025"/>
            <a:ext cx="576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err="1">
                <a:latin typeface="Arial Black" panose="020B0A04020102020204" pitchFamily="34" charset="0"/>
              </a:rPr>
              <a:t>Парсим</a:t>
            </a:r>
            <a:endParaRPr lang="ru-RU" sz="3600" dirty="0"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E7DC45-BC4A-4244-9E44-E2B763B06A49}"/>
              </a:ext>
            </a:extLst>
          </p:cNvPr>
          <p:cNvSpPr txBox="1"/>
          <p:nvPr/>
        </p:nvSpPr>
        <p:spPr>
          <a:xfrm>
            <a:off x="7392144" y="1340768"/>
            <a:ext cx="4032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 выходе получаем информацию о всех токенах в каждом предложении, а из самих словоформ составляем списки</a:t>
            </a:r>
          </a:p>
        </p:txBody>
      </p:sp>
    </p:spTree>
    <p:extLst>
      <p:ext uri="{BB962C8B-B14F-4D97-AF65-F5344CB8AC3E}">
        <p14:creationId xmlns:p14="http://schemas.microsoft.com/office/powerpoint/2010/main" val="1143470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0D2CB7D-08F1-4BD4-96C8-7597AAA53F96}"/>
              </a:ext>
            </a:extLst>
          </p:cNvPr>
          <p:cNvSpPr/>
          <p:nvPr/>
        </p:nvSpPr>
        <p:spPr>
          <a:xfrm>
            <a:off x="6528048" y="1038415"/>
            <a:ext cx="2093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Результат поиска: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A1A20D7-3975-44AF-9EE7-672B32985630}"/>
              </a:ext>
            </a:extLst>
          </p:cNvPr>
          <p:cNvSpPr/>
          <p:nvPr/>
        </p:nvSpPr>
        <p:spPr>
          <a:xfrm>
            <a:off x="479376" y="1181526"/>
            <a:ext cx="5503072" cy="21754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4850E7-616A-4F77-AC92-15E9BEBDBDAA}"/>
              </a:ext>
            </a:extLst>
          </p:cNvPr>
          <p:cNvSpPr txBox="1"/>
          <p:nvPr/>
        </p:nvSpPr>
        <p:spPr>
          <a:xfrm>
            <a:off x="407368" y="241794"/>
            <a:ext cx="576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Arial Black" panose="020B0A04020102020204" pitchFamily="34" charset="0"/>
              </a:rPr>
              <a:t>Поиск соответствий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A0C09AB-2D31-4161-9D48-5A2C019E1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1223081"/>
            <a:ext cx="5372566" cy="198989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D598DFF-90F9-4EFF-A2A3-CC132BF57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3664174"/>
            <a:ext cx="5502117" cy="2789162"/>
          </a:xfrm>
          <a:prstGeom prst="rect">
            <a:avLst/>
          </a:prstGeom>
        </p:spPr>
      </p:pic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42478690-4CB2-4877-91C5-FB8623981018}"/>
              </a:ext>
            </a:extLst>
          </p:cNvPr>
          <p:cNvCxnSpPr>
            <a:cxnSpLocks/>
          </p:cNvCxnSpPr>
          <p:nvPr/>
        </p:nvCxnSpPr>
        <p:spPr>
          <a:xfrm>
            <a:off x="6312024" y="1186874"/>
            <a:ext cx="0" cy="505007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6" name="Рисунок 5" descr="Изображение выглядит как птица&#10;&#10;Автоматически созданное описание">
            <a:extLst>
              <a:ext uri="{FF2B5EF4-FFF2-40B4-BE49-F238E27FC236}">
                <a16:creationId xmlns:a16="http://schemas.microsoft.com/office/drawing/2014/main" id="{B2875BB1-0215-436B-9DAF-B24F6B13BB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926" y="1484784"/>
            <a:ext cx="5105842" cy="2331922"/>
          </a:xfrm>
          <a:prstGeom prst="rect">
            <a:avLst/>
          </a:prstGeom>
        </p:spPr>
      </p:pic>
      <p:sp>
        <p:nvSpPr>
          <p:cNvPr id="12" name="Дуга 11">
            <a:extLst>
              <a:ext uri="{FF2B5EF4-FFF2-40B4-BE49-F238E27FC236}">
                <a16:creationId xmlns:a16="http://schemas.microsoft.com/office/drawing/2014/main" id="{24E1B157-2D0F-497A-B0E3-F511C93B7019}"/>
              </a:ext>
            </a:extLst>
          </p:cNvPr>
          <p:cNvSpPr/>
          <p:nvPr/>
        </p:nvSpPr>
        <p:spPr>
          <a:xfrm rot="10435650" flipH="1">
            <a:off x="4953079" y="3005930"/>
            <a:ext cx="3016792" cy="2343566"/>
          </a:xfrm>
          <a:prstGeom prst="arc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085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DF074F-BB20-41BA-A451-60C1B137D1FD}"/>
              </a:ext>
            </a:extLst>
          </p:cNvPr>
          <p:cNvSpPr txBox="1"/>
          <p:nvPr/>
        </p:nvSpPr>
        <p:spPr>
          <a:xfrm>
            <a:off x="623392" y="457819"/>
            <a:ext cx="576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Arial Black" panose="020B0A04020102020204" pitchFamily="34" charset="0"/>
              </a:rPr>
              <a:t>Запись корпуса</a:t>
            </a:r>
          </a:p>
        </p:txBody>
      </p:sp>
      <p:pic>
        <p:nvPicPr>
          <p:cNvPr id="7" name="Рисунок 6" descr="Изображение выглядит как фотография, черный, держит, большой&#10;&#10;Автоматически созданное описание">
            <a:extLst>
              <a:ext uri="{FF2B5EF4-FFF2-40B4-BE49-F238E27FC236}">
                <a16:creationId xmlns:a16="http://schemas.microsoft.com/office/drawing/2014/main" id="{CABEB6AF-647B-45AF-AA84-5C87BC89B8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1412776"/>
            <a:ext cx="9361040" cy="24091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3DB544-9443-4AC4-A6ED-E78E5D319F5D}"/>
              </a:ext>
            </a:extLst>
          </p:cNvPr>
          <p:cNvSpPr txBox="1"/>
          <p:nvPr/>
        </p:nvSpPr>
        <p:spPr>
          <a:xfrm>
            <a:off x="659396" y="3975447"/>
            <a:ext cx="9505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Список, в который добавляются словари: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   ключ: метаинформация</a:t>
            </a:r>
          </a:p>
          <a:p>
            <a:pPr marL="285750" indent="-285750">
              <a:buFontTx/>
              <a:buChar char="-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значения: </a:t>
            </a: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1D859DA9-763F-4940-9D3B-C110596D5515}"/>
              </a:ext>
            </a:extLst>
          </p:cNvPr>
          <p:cNvCxnSpPr>
            <a:cxnSpLocks/>
          </p:cNvCxnSpPr>
          <p:nvPr/>
        </p:nvCxnSpPr>
        <p:spPr>
          <a:xfrm>
            <a:off x="1055440" y="1628800"/>
            <a:ext cx="856895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F0DF6983-993A-4D75-91D5-17673568EB21}"/>
              </a:ext>
            </a:extLst>
          </p:cNvPr>
          <p:cNvCxnSpPr>
            <a:cxnSpLocks/>
          </p:cNvCxnSpPr>
          <p:nvPr/>
        </p:nvCxnSpPr>
        <p:spPr>
          <a:xfrm>
            <a:off x="839416" y="1844824"/>
            <a:ext cx="9145016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08E04A33-1B12-4253-99EC-0847F3F0F24B}"/>
              </a:ext>
            </a:extLst>
          </p:cNvPr>
          <p:cNvCxnSpPr/>
          <p:nvPr/>
        </p:nvCxnSpPr>
        <p:spPr>
          <a:xfrm>
            <a:off x="839416" y="2060848"/>
            <a:ext cx="4392488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06F9F358-8582-4541-81A0-579CAB0DE884}"/>
              </a:ext>
            </a:extLst>
          </p:cNvPr>
          <p:cNvCxnSpPr>
            <a:cxnSpLocks/>
          </p:cNvCxnSpPr>
          <p:nvPr/>
        </p:nvCxnSpPr>
        <p:spPr>
          <a:xfrm>
            <a:off x="5519936" y="2060848"/>
            <a:ext cx="4176464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EDCF14C0-FDFA-4BF7-B302-F5E4B61694E6}"/>
              </a:ext>
            </a:extLst>
          </p:cNvPr>
          <p:cNvCxnSpPr>
            <a:cxnSpLocks/>
          </p:cNvCxnSpPr>
          <p:nvPr/>
        </p:nvCxnSpPr>
        <p:spPr>
          <a:xfrm>
            <a:off x="839416" y="2276872"/>
            <a:ext cx="8856984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6754DCA7-73B9-406D-9074-1601ECC4F588}"/>
              </a:ext>
            </a:extLst>
          </p:cNvPr>
          <p:cNvCxnSpPr>
            <a:cxnSpLocks/>
          </p:cNvCxnSpPr>
          <p:nvPr/>
        </p:nvCxnSpPr>
        <p:spPr>
          <a:xfrm>
            <a:off x="839416" y="2492896"/>
            <a:ext cx="8928992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3DD743B5-DEF3-416F-AC1C-E42C7271CBE7}"/>
              </a:ext>
            </a:extLst>
          </p:cNvPr>
          <p:cNvCxnSpPr/>
          <p:nvPr/>
        </p:nvCxnSpPr>
        <p:spPr>
          <a:xfrm>
            <a:off x="839416" y="2708920"/>
            <a:ext cx="8928992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BC91604F-9D82-40B6-9AF9-234ABC740A27}"/>
              </a:ext>
            </a:extLst>
          </p:cNvPr>
          <p:cNvCxnSpPr/>
          <p:nvPr/>
        </p:nvCxnSpPr>
        <p:spPr>
          <a:xfrm>
            <a:off x="839416" y="2924944"/>
            <a:ext cx="2808312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9BB76993-0DFC-4527-9836-39DEC2BC255D}"/>
              </a:ext>
            </a:extLst>
          </p:cNvPr>
          <p:cNvCxnSpPr/>
          <p:nvPr/>
        </p:nvCxnSpPr>
        <p:spPr>
          <a:xfrm>
            <a:off x="3935760" y="2924944"/>
            <a:ext cx="576064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DD14A567-36CC-40EE-9446-F5BE743C82EA}"/>
              </a:ext>
            </a:extLst>
          </p:cNvPr>
          <p:cNvCxnSpPr/>
          <p:nvPr/>
        </p:nvCxnSpPr>
        <p:spPr>
          <a:xfrm>
            <a:off x="839416" y="3140968"/>
            <a:ext cx="7848872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50C73832-0784-4A93-B28C-8C7F8B5A2C9D}"/>
              </a:ext>
            </a:extLst>
          </p:cNvPr>
          <p:cNvCxnSpPr/>
          <p:nvPr/>
        </p:nvCxnSpPr>
        <p:spPr>
          <a:xfrm>
            <a:off x="8904312" y="3140968"/>
            <a:ext cx="1008112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B98A2527-9BA4-4DC2-A8CD-F3314D2826CB}"/>
              </a:ext>
            </a:extLst>
          </p:cNvPr>
          <p:cNvCxnSpPr/>
          <p:nvPr/>
        </p:nvCxnSpPr>
        <p:spPr>
          <a:xfrm>
            <a:off x="839416" y="3356992"/>
            <a:ext cx="9073008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711F4CDE-4C49-4387-A088-1AEC13567E3E}"/>
              </a:ext>
            </a:extLst>
          </p:cNvPr>
          <p:cNvCxnSpPr/>
          <p:nvPr/>
        </p:nvCxnSpPr>
        <p:spPr>
          <a:xfrm>
            <a:off x="839416" y="3573016"/>
            <a:ext cx="8784976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2990BB8A-7258-4325-8BF2-332A8E5FC0CA}"/>
              </a:ext>
            </a:extLst>
          </p:cNvPr>
          <p:cNvCxnSpPr/>
          <p:nvPr/>
        </p:nvCxnSpPr>
        <p:spPr>
          <a:xfrm>
            <a:off x="839416" y="3789040"/>
            <a:ext cx="1152128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ED8EE5BC-8594-4AE9-A98A-45CED431DA73}"/>
              </a:ext>
            </a:extLst>
          </p:cNvPr>
          <p:cNvSpPr/>
          <p:nvPr/>
        </p:nvSpPr>
        <p:spPr>
          <a:xfrm>
            <a:off x="1024572" y="4841554"/>
            <a:ext cx="96079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словарь предложений (на английском и французском отдельно)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E132C14E-4987-402E-9345-244B722A1063}"/>
              </a:ext>
            </a:extLst>
          </p:cNvPr>
          <p:cNvSpPr/>
          <p:nvPr/>
        </p:nvSpPr>
        <p:spPr>
          <a:xfrm>
            <a:off x="1024572" y="5104775"/>
            <a:ext cx="2387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словарь   токенов</a:t>
            </a:r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6EA46358-550A-4D4B-9E3D-C25388234318}"/>
              </a:ext>
            </a:extLst>
          </p:cNvPr>
          <p:cNvSpPr/>
          <p:nvPr/>
        </p:nvSpPr>
        <p:spPr>
          <a:xfrm>
            <a:off x="1024572" y="5364194"/>
            <a:ext cx="3924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список найденных соответствий</a:t>
            </a:r>
          </a:p>
        </p:txBody>
      </p: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2D62F5BB-7A3D-49D7-BA31-A8F7A1449F4A}"/>
              </a:ext>
            </a:extLst>
          </p:cNvPr>
          <p:cNvSpPr/>
          <p:nvPr/>
        </p:nvSpPr>
        <p:spPr>
          <a:xfrm>
            <a:off x="1024572" y="5661248"/>
            <a:ext cx="87908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весь текст (метаинформация, часть на английском, часть на французском)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385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  <p:bldP spid="5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47E3AF-BF5F-4051-A58D-1E54FF8421F4}"/>
              </a:ext>
            </a:extLst>
          </p:cNvPr>
          <p:cNvSpPr txBox="1"/>
          <p:nvPr/>
        </p:nvSpPr>
        <p:spPr>
          <a:xfrm>
            <a:off x="623392" y="434025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Arial Black" panose="020B0A04020102020204" pitchFamily="34" charset="0"/>
              </a:rPr>
              <a:t>Результат поиска словоформы</a:t>
            </a:r>
          </a:p>
        </p:txBody>
      </p:sp>
      <p:pic>
        <p:nvPicPr>
          <p:cNvPr id="6" name="Рисунок 5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74CC18C0-E689-4491-A80B-C83BC0B40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1268760"/>
            <a:ext cx="9793088" cy="5082489"/>
          </a:xfrm>
          <a:prstGeom prst="rect">
            <a:avLst/>
          </a:prstGeom>
        </p:spPr>
      </p:pic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FCD87770-37D1-49E2-A9D7-8E08E731E4F4}"/>
              </a:ext>
            </a:extLst>
          </p:cNvPr>
          <p:cNvCxnSpPr>
            <a:cxnSpLocks/>
          </p:cNvCxnSpPr>
          <p:nvPr/>
        </p:nvCxnSpPr>
        <p:spPr>
          <a:xfrm flipH="1">
            <a:off x="2063552" y="1988840"/>
            <a:ext cx="2016224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2A457C19-319D-465E-825A-9EDBF73F5C71}"/>
              </a:ext>
            </a:extLst>
          </p:cNvPr>
          <p:cNvCxnSpPr>
            <a:cxnSpLocks/>
          </p:cNvCxnSpPr>
          <p:nvPr/>
        </p:nvCxnSpPr>
        <p:spPr>
          <a:xfrm flipH="1">
            <a:off x="3359696" y="3356992"/>
            <a:ext cx="2016224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3DE06E3F-93F6-4792-9E05-119FE6F6A019}"/>
              </a:ext>
            </a:extLst>
          </p:cNvPr>
          <p:cNvCxnSpPr>
            <a:cxnSpLocks/>
          </p:cNvCxnSpPr>
          <p:nvPr/>
        </p:nvCxnSpPr>
        <p:spPr>
          <a:xfrm flipH="1">
            <a:off x="4367808" y="4005064"/>
            <a:ext cx="2016224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016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329</Words>
  <Application>Microsoft Office PowerPoint</Application>
  <PresentationFormat>Широкоэкранный</PresentationFormat>
  <Paragraphs>65</Paragraphs>
  <Slides>12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Century Gothic</vt:lpstr>
      <vt:lpstr>Wingdings 3</vt:lpstr>
      <vt:lpstr>Ион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Валерия Гребнева</dc:creator>
  <cp:lastModifiedBy>Валерия Гребнева</cp:lastModifiedBy>
  <cp:revision>23</cp:revision>
  <dcterms:created xsi:type="dcterms:W3CDTF">2020-05-25T21:05:24Z</dcterms:created>
  <dcterms:modified xsi:type="dcterms:W3CDTF">2020-05-27T08:34:53Z</dcterms:modified>
</cp:coreProperties>
</file>