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89" r:id="rId2"/>
    <p:sldId id="305" r:id="rId3"/>
    <p:sldId id="307" r:id="rId4"/>
    <p:sldId id="309" r:id="rId5"/>
    <p:sldId id="310" r:id="rId6"/>
    <p:sldId id="311" r:id="rId7"/>
    <p:sldId id="308" r:id="rId8"/>
  </p:sldIdLst>
  <p:sldSz cx="9144000" cy="6858000" type="screen4x3"/>
  <p:notesSz cx="6799263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4631AF2-FBC3-4024-AC19-F4F18F7A5A82}">
          <p14:sldIdLst>
            <p14:sldId id="289"/>
            <p14:sldId id="305"/>
            <p14:sldId id="307"/>
            <p14:sldId id="309"/>
            <p14:sldId id="310"/>
            <p14:sldId id="311"/>
            <p14:sldId id="308"/>
          </p14:sldIdLst>
        </p14:section>
        <p14:section name="제목 없는 구역" id="{8967E558-5CAB-40E7-8CF5-7D6F70641C9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95" autoAdjust="0"/>
  </p:normalViewPr>
  <p:slideViewPr>
    <p:cSldViewPr>
      <p:cViewPr varScale="1">
        <p:scale>
          <a:sx n="107" d="100"/>
          <a:sy n="107" d="100"/>
        </p:scale>
        <p:origin x="-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1788" y="-102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517412-1987-4128-8D5D-608855383BFC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E52DD8A-E59E-4B5F-A46C-1CD93134938A}">
      <dgm:prSet phldrT="[텍스트]" custT="1"/>
      <dgm:spPr/>
      <dgm:t>
        <a:bodyPr/>
        <a:lstStyle/>
        <a:p>
          <a:pPr latinLnBrk="1"/>
          <a:r>
            <a: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Decision Tree</a:t>
          </a:r>
          <a:endParaRPr lang="ko-KR" altLang="en-US" sz="1400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87FE0DC-0A32-4C13-879A-085B76BCC53D}" type="parTrans" cxnId="{BDEE1436-9B07-4F22-A57B-F31A716F1BDC}">
      <dgm:prSet/>
      <dgm:spPr/>
      <dgm:t>
        <a:bodyPr/>
        <a:lstStyle/>
        <a:p>
          <a:pPr latinLnBrk="1"/>
          <a:endParaRPr lang="ko-KR" altLang="en-US"/>
        </a:p>
      </dgm:t>
    </dgm:pt>
    <dgm:pt modelId="{9BE84E30-17F9-4E28-8865-B5416DC518F9}" type="sibTrans" cxnId="{BDEE1436-9B07-4F22-A57B-F31A716F1BDC}">
      <dgm:prSet/>
      <dgm:spPr/>
      <dgm:t>
        <a:bodyPr/>
        <a:lstStyle/>
        <a:p>
          <a:pPr latinLnBrk="1"/>
          <a:endParaRPr lang="ko-KR" altLang="en-US"/>
        </a:p>
      </dgm:t>
    </dgm:pt>
    <dgm:pt modelId="{046647AC-1138-4306-9372-CB9AC3E4F2E4}">
      <dgm:prSet phldrT="[텍스트]" custT="1"/>
      <dgm:spPr/>
      <dgm:t>
        <a:bodyPr/>
        <a:lstStyle/>
        <a:p>
          <a:pPr latinLnBrk="1"/>
          <a:r>
            <a:rPr lang="ko-KR" altLang="en-US" sz="14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독립변수의 이진형태로의 종속변수를 예측하는 모델  </a:t>
          </a:r>
          <a:endParaRPr lang="ko-KR" altLang="en-US" sz="1400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955CF84-79FF-428A-9566-C10BBA5825FF}" type="parTrans" cxnId="{29B35FB0-55CC-4DC8-B765-233C84E998C4}">
      <dgm:prSet/>
      <dgm:spPr/>
      <dgm:t>
        <a:bodyPr/>
        <a:lstStyle/>
        <a:p>
          <a:pPr latinLnBrk="1"/>
          <a:endParaRPr lang="ko-KR" altLang="en-US"/>
        </a:p>
      </dgm:t>
    </dgm:pt>
    <dgm:pt modelId="{47611CC1-D641-4FEC-9019-6B3481557233}" type="sibTrans" cxnId="{29B35FB0-55CC-4DC8-B765-233C84E998C4}">
      <dgm:prSet/>
      <dgm:spPr/>
      <dgm:t>
        <a:bodyPr/>
        <a:lstStyle/>
        <a:p>
          <a:pPr latinLnBrk="1"/>
          <a:endParaRPr lang="ko-KR" altLang="en-US"/>
        </a:p>
      </dgm:t>
    </dgm:pt>
    <dgm:pt modelId="{DF4E2BC7-31E6-4B86-851A-5373B0899E1D}">
      <dgm:prSet phldrT="[텍스트]" custT="1"/>
      <dgm:spPr/>
      <dgm:t>
        <a:bodyPr/>
        <a:lstStyle/>
        <a:p>
          <a:pPr latinLnBrk="1"/>
          <a:r>
            <a: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Random Forests</a:t>
          </a:r>
          <a:endParaRPr lang="ko-KR" altLang="en-US" sz="1400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6932BF3-F52F-4CD1-94DD-711EC8674395}" type="parTrans" cxnId="{0BE8C049-83E7-4C97-90ED-1FBEE5A175D1}">
      <dgm:prSet/>
      <dgm:spPr/>
      <dgm:t>
        <a:bodyPr/>
        <a:lstStyle/>
        <a:p>
          <a:pPr latinLnBrk="1"/>
          <a:endParaRPr lang="ko-KR" altLang="en-US"/>
        </a:p>
      </dgm:t>
    </dgm:pt>
    <dgm:pt modelId="{5BD3B939-1D39-4BC9-991B-648130A04356}" type="sibTrans" cxnId="{0BE8C049-83E7-4C97-90ED-1FBEE5A175D1}">
      <dgm:prSet/>
      <dgm:spPr/>
      <dgm:t>
        <a:bodyPr/>
        <a:lstStyle/>
        <a:p>
          <a:pPr latinLnBrk="1"/>
          <a:endParaRPr lang="ko-KR" altLang="en-US"/>
        </a:p>
      </dgm:t>
    </dgm:pt>
    <dgm:pt modelId="{EFE36F57-EF23-41AE-93D1-AC0ECBA2A05D}">
      <dgm:prSet phldrT="[텍스트]" custT="1"/>
      <dgm:spPr/>
      <dgm:t>
        <a:bodyPr/>
        <a:lstStyle/>
        <a:p>
          <a:pPr latinLnBrk="1"/>
          <a:r>
            <a:rPr lang="ko-KR" altLang="en-US" sz="14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의사결정나무를 여러 개 생성하여 이를 혼합하는 모델</a:t>
          </a:r>
          <a:r>
            <a: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4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앙상블</a:t>
          </a:r>
          <a:r>
            <a: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  <a:endParaRPr lang="ko-KR" altLang="en-US" sz="1400" b="1" dirty="0"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6CC3B6F-E7AF-4C31-B104-BD24D9332072}" type="parTrans" cxnId="{F534466D-C71D-46B4-8BF5-7C7ABE943869}">
      <dgm:prSet/>
      <dgm:spPr/>
      <dgm:t>
        <a:bodyPr/>
        <a:lstStyle/>
        <a:p>
          <a:pPr latinLnBrk="1"/>
          <a:endParaRPr lang="ko-KR" altLang="en-US"/>
        </a:p>
      </dgm:t>
    </dgm:pt>
    <dgm:pt modelId="{F7C7E4D3-5893-4C76-BB80-57D184404C16}" type="sibTrans" cxnId="{F534466D-C71D-46B4-8BF5-7C7ABE943869}">
      <dgm:prSet/>
      <dgm:spPr/>
      <dgm:t>
        <a:bodyPr/>
        <a:lstStyle/>
        <a:p>
          <a:pPr latinLnBrk="1"/>
          <a:endParaRPr lang="ko-KR" altLang="en-US"/>
        </a:p>
      </dgm:t>
    </dgm:pt>
    <dgm:pt modelId="{1A50A690-CF82-44E7-AACC-A45E9898506C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Decision Tree</a:t>
          </a:r>
          <a:r>
            <a: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를 여러 개 생성한 후 </a:t>
          </a:r>
          <a:r>
            <a: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Sampling</a:t>
          </a:r>
          <a:r>
            <a: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하여 평균을 내어 새로운 모델을 만드는 방법론</a:t>
          </a:r>
          <a:endParaRPr lang="ko-KR" altLang="en-US" sz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EDED81B-3C5B-4B6C-B5FF-E9D97367994D}" type="parTrans" cxnId="{B030ACC3-004D-45C6-A0AA-911AD4CC9697}">
      <dgm:prSet/>
      <dgm:spPr/>
      <dgm:t>
        <a:bodyPr/>
        <a:lstStyle/>
        <a:p>
          <a:pPr latinLnBrk="1"/>
          <a:endParaRPr lang="ko-KR" altLang="en-US"/>
        </a:p>
      </dgm:t>
    </dgm:pt>
    <dgm:pt modelId="{283DC53D-5456-456B-BF0A-2A90FD3B9A2C}" type="sibTrans" cxnId="{B030ACC3-004D-45C6-A0AA-911AD4CC9697}">
      <dgm:prSet/>
      <dgm:spPr/>
      <dgm:t>
        <a:bodyPr/>
        <a:lstStyle/>
        <a:p>
          <a:pPr latinLnBrk="1"/>
          <a:endParaRPr lang="ko-KR" altLang="en-US"/>
        </a:p>
      </dgm:t>
    </dgm:pt>
    <dgm:pt modelId="{B5B6E336-ECEA-4641-9A85-CBD2D1375E83}">
      <dgm:prSet phldrT="[텍스트]" custT="1"/>
      <dgm:spPr/>
      <dgm:t>
        <a:bodyPr/>
        <a:lstStyle/>
        <a:p>
          <a:pPr latinLnBrk="1"/>
          <a:r>
            <a:rPr lang="ko-KR" altLang="en-US" sz="105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데이터가 갖고 있는 차원을 확장</a:t>
          </a:r>
          <a:r>
            <a:rPr lang="en-US" altLang="ko-KR" sz="105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(or </a:t>
          </a:r>
          <a:r>
            <a:rPr lang="ko-KR" altLang="en-US" sz="105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변형</a:t>
          </a:r>
          <a:r>
            <a:rPr lang="en-US" altLang="ko-KR" sz="105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  <a:r>
            <a:rPr lang="ko-KR" altLang="en-US" sz="105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하여 종속변수를 나누는 </a:t>
          </a:r>
          <a:r>
            <a:rPr lang="ko-KR" altLang="en-US" sz="1050" b="1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초평면</a:t>
          </a:r>
          <a:r>
            <a:rPr lang="en-US" altLang="ko-KR" sz="105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(N-1</a:t>
          </a:r>
          <a:r>
            <a:rPr lang="ko-KR" altLang="en-US" sz="105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차원</a:t>
          </a:r>
          <a:r>
            <a:rPr lang="en-US" altLang="ko-KR" sz="105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  <a:r>
            <a:rPr lang="ko-KR" altLang="en-US" sz="105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을 생성하는 모델</a:t>
          </a:r>
          <a:endParaRPr lang="en-US" altLang="ko-KR" sz="1050" b="1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C60E470-33CC-4917-89BE-D0846D934EF1}" type="parTrans" cxnId="{5EC2AE33-3481-40B0-B342-C0887A6DDD4C}">
      <dgm:prSet/>
      <dgm:spPr/>
      <dgm:t>
        <a:bodyPr/>
        <a:lstStyle/>
        <a:p>
          <a:pPr latinLnBrk="1"/>
          <a:endParaRPr lang="ko-KR" altLang="en-US"/>
        </a:p>
      </dgm:t>
    </dgm:pt>
    <dgm:pt modelId="{C0632B81-BF62-41D7-BC1F-CBC2A69E1D7E}" type="sibTrans" cxnId="{5EC2AE33-3481-40B0-B342-C0887A6DDD4C}">
      <dgm:prSet/>
      <dgm:spPr/>
      <dgm:t>
        <a:bodyPr/>
        <a:lstStyle/>
        <a:p>
          <a:pPr latinLnBrk="1"/>
          <a:endParaRPr lang="ko-KR" altLang="en-US"/>
        </a:p>
      </dgm:t>
    </dgm:pt>
    <dgm:pt modelId="{FFBEC998-E339-4FF2-A214-6DD07056CD62}">
      <dgm:prSet phldrT="[텍스트]" custT="1"/>
      <dgm:spPr/>
      <dgm:t>
        <a:bodyPr/>
        <a:lstStyle/>
        <a:p>
          <a:pPr latinLnBrk="1"/>
          <a:r>
            <a: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일반적으로 </a:t>
          </a:r>
          <a:r>
            <a:rPr lang="ko-KR" altLang="en-US" sz="12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비선형성 데이터를 </a:t>
          </a:r>
          <a:r>
            <a:rPr lang="ko-KR" altLang="en-US" sz="1200" b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예측</a:t>
          </a:r>
          <a:r>
            <a: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하기 위해 고안된 모델</a:t>
          </a:r>
          <a:endParaRPr lang="ko-KR" altLang="en-US" sz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4733F68-787F-4879-AEE7-76829467E325}" type="parTrans" cxnId="{CAEC294E-E951-48DE-971B-45A843BF1A4C}">
      <dgm:prSet/>
      <dgm:spPr/>
      <dgm:t>
        <a:bodyPr/>
        <a:lstStyle/>
        <a:p>
          <a:pPr latinLnBrk="1"/>
          <a:endParaRPr lang="ko-KR" altLang="en-US"/>
        </a:p>
      </dgm:t>
    </dgm:pt>
    <dgm:pt modelId="{3D021F74-2567-4DDD-81E1-03B6E91ADB06}" type="sibTrans" cxnId="{CAEC294E-E951-48DE-971B-45A843BF1A4C}">
      <dgm:prSet/>
      <dgm:spPr/>
      <dgm:t>
        <a:bodyPr/>
        <a:lstStyle/>
        <a:p>
          <a:pPr latinLnBrk="1"/>
          <a:endParaRPr lang="ko-KR" altLang="en-US"/>
        </a:p>
      </dgm:t>
    </dgm:pt>
    <dgm:pt modelId="{B95E3C8F-D4BD-49BB-A95C-6D6F635109AF}">
      <dgm:prSet phldrT="[텍스트]" custT="1"/>
      <dgm:spPr/>
      <dgm:t>
        <a:bodyPr/>
        <a:lstStyle/>
        <a:p>
          <a:pPr latinLnBrk="1"/>
          <a:r>
            <a: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Support Vector Machine</a:t>
          </a:r>
        </a:p>
      </dgm:t>
    </dgm:pt>
    <dgm:pt modelId="{39290FC5-0FE8-48B0-A9AA-B5A427223B5F}" type="sibTrans" cxnId="{D7FE5DF1-AE79-4B07-8C90-1A7F39315997}">
      <dgm:prSet/>
      <dgm:spPr/>
      <dgm:t>
        <a:bodyPr/>
        <a:lstStyle/>
        <a:p>
          <a:pPr latinLnBrk="1"/>
          <a:endParaRPr lang="ko-KR" altLang="en-US"/>
        </a:p>
      </dgm:t>
    </dgm:pt>
    <dgm:pt modelId="{9862EDAA-B19E-41B1-8AD4-6591E2CB10BC}" type="parTrans" cxnId="{D7FE5DF1-AE79-4B07-8C90-1A7F39315997}">
      <dgm:prSet/>
      <dgm:spPr/>
      <dgm:t>
        <a:bodyPr/>
        <a:lstStyle/>
        <a:p>
          <a:pPr latinLnBrk="1"/>
          <a:endParaRPr lang="ko-KR" altLang="en-US"/>
        </a:p>
      </dgm:t>
    </dgm:pt>
    <dgm:pt modelId="{6EDB9B58-444C-4EE4-9C4C-A87BF296D4F2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Decision Tree</a:t>
          </a:r>
          <a:r>
            <a: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가 </a:t>
          </a:r>
          <a:r>
            <a:rPr lang="ko-KR" altLang="en-US" sz="1200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과적합</a:t>
          </a:r>
          <a:r>
            <a: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 문제에 빠지는 문제를 </a:t>
          </a:r>
          <a:r>
            <a: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Sampling</a:t>
          </a:r>
          <a:r>
            <a: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문제로 이를 해결한다</a:t>
          </a:r>
          <a:r>
            <a: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.</a:t>
          </a:r>
          <a:endParaRPr lang="ko-KR" altLang="en-US" sz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1061995-EF71-48CB-A83A-39EAA4D24AE6}" type="parTrans" cxnId="{677FE2D2-ED3D-409B-97A8-201486CF6D0C}">
      <dgm:prSet/>
      <dgm:spPr/>
      <dgm:t>
        <a:bodyPr/>
        <a:lstStyle/>
        <a:p>
          <a:pPr latinLnBrk="1"/>
          <a:endParaRPr lang="ko-KR" altLang="en-US"/>
        </a:p>
      </dgm:t>
    </dgm:pt>
    <dgm:pt modelId="{827D731F-CA40-476E-9443-CEADFDB02F5A}" type="sibTrans" cxnId="{677FE2D2-ED3D-409B-97A8-201486CF6D0C}">
      <dgm:prSet/>
      <dgm:spPr/>
      <dgm:t>
        <a:bodyPr/>
        <a:lstStyle/>
        <a:p>
          <a:pPr latinLnBrk="1"/>
          <a:endParaRPr lang="ko-KR" altLang="en-US"/>
        </a:p>
      </dgm:t>
    </dgm:pt>
    <dgm:pt modelId="{0CE2C42C-EEE4-45F6-8A03-81F919299AAD}">
      <dgm:prSet phldrT="[텍스트]" custT="1"/>
      <dgm:spPr/>
      <dgm:t>
        <a:bodyPr/>
        <a:lstStyle/>
        <a:p>
          <a:pPr latinLnBrk="1"/>
          <a:r>
            <a:rPr lang="en-US" altLang="ko-KR" sz="1200" b="1" u="none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Numeric </a:t>
          </a:r>
          <a:r>
            <a:rPr lang="ko-KR" altLang="en-US" sz="1200" b="1" u="none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자료와 </a:t>
          </a:r>
          <a:r>
            <a:rPr lang="en-US" altLang="ko-KR" sz="1200" b="1" u="none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Factor </a:t>
          </a:r>
          <a:r>
            <a:rPr lang="ko-KR" altLang="en-US" sz="1200" b="1" u="none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자료 모두 사용이 가능하다</a:t>
          </a:r>
          <a:endParaRPr lang="ko-KR" altLang="en-US" sz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62169D9-D003-4D35-8EEE-54C543F0745D}" type="parTrans" cxnId="{606A5F03-060E-4612-8F54-822DF209982B}">
      <dgm:prSet/>
      <dgm:spPr/>
      <dgm:t>
        <a:bodyPr/>
        <a:lstStyle/>
        <a:p>
          <a:pPr latinLnBrk="1"/>
          <a:endParaRPr lang="ko-KR" altLang="en-US"/>
        </a:p>
      </dgm:t>
    </dgm:pt>
    <dgm:pt modelId="{0D0B0E8E-EE70-4338-AB21-036251896599}" type="sibTrans" cxnId="{606A5F03-060E-4612-8F54-822DF209982B}">
      <dgm:prSet/>
      <dgm:spPr/>
      <dgm:t>
        <a:bodyPr/>
        <a:lstStyle/>
        <a:p>
          <a:pPr latinLnBrk="1"/>
          <a:endParaRPr lang="ko-KR" altLang="en-US"/>
        </a:p>
      </dgm:t>
    </dgm:pt>
    <dgm:pt modelId="{DEDDBC77-68E7-400F-A674-8490D5212A53}">
      <dgm:prSet phldrT="[텍스트]" custT="1"/>
      <dgm:spPr/>
      <dgm:t>
        <a:bodyPr/>
        <a:lstStyle/>
        <a:p>
          <a:pPr latinLnBrk="1"/>
          <a:r>
            <a: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사용자가 설정해야 할 </a:t>
          </a:r>
          <a:r>
            <a: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Parameter</a:t>
          </a:r>
          <a:r>
            <a: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가 많다는 단점이 있다</a:t>
          </a:r>
          <a:r>
            <a: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.</a:t>
          </a:r>
          <a:endParaRPr lang="ko-KR" altLang="en-US" sz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66EA908-8FD8-437F-AE71-6465745AC6A0}" type="parTrans" cxnId="{9042CE18-B567-4008-9F14-BAE9FFE3802F}">
      <dgm:prSet/>
      <dgm:spPr/>
      <dgm:t>
        <a:bodyPr/>
        <a:lstStyle/>
        <a:p>
          <a:pPr latinLnBrk="1"/>
          <a:endParaRPr lang="ko-KR" altLang="en-US"/>
        </a:p>
      </dgm:t>
    </dgm:pt>
    <dgm:pt modelId="{E270EEE9-D083-4EE8-A954-6A08334D816C}" type="sibTrans" cxnId="{9042CE18-B567-4008-9F14-BAE9FFE3802F}">
      <dgm:prSet/>
      <dgm:spPr/>
      <dgm:t>
        <a:bodyPr/>
        <a:lstStyle/>
        <a:p>
          <a:pPr latinLnBrk="1"/>
          <a:endParaRPr lang="ko-KR" altLang="en-US"/>
        </a:p>
      </dgm:t>
    </dgm:pt>
    <dgm:pt modelId="{C3F43BD7-788D-45DD-9FE0-7A961A6EEE6B}">
      <dgm:prSet phldrT="[텍스트]" custT="1"/>
      <dgm:spPr/>
      <dgm:t>
        <a:bodyPr/>
        <a:lstStyle/>
        <a:p>
          <a:pPr latinLnBrk="1"/>
          <a:r>
            <a:rPr lang="en-US" altLang="ko-KR" sz="1200" b="1" u="none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Decision Tree</a:t>
          </a:r>
          <a:r>
            <a:rPr lang="ko-KR" altLang="en-US" sz="1200" b="1" u="none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와 같이 </a:t>
          </a:r>
          <a:r>
            <a:rPr lang="en-US" altLang="ko-KR" sz="1200" b="1" u="none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Numeric </a:t>
          </a:r>
          <a:r>
            <a:rPr lang="ko-KR" altLang="en-US" sz="1200" b="1" u="none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자료와 </a:t>
          </a:r>
          <a:r>
            <a:rPr lang="en-US" altLang="ko-KR" sz="1200" b="1" u="none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Factor </a:t>
          </a:r>
          <a:r>
            <a:rPr lang="ko-KR" altLang="en-US" sz="1200" b="1" u="none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자료 모두 사용이 가능하다</a:t>
          </a:r>
          <a:endParaRPr lang="ko-KR" altLang="en-US" sz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E30A518-6314-4B7D-BA6E-864EA18004D5}" type="parTrans" cxnId="{8B8E63AF-57EB-487A-B6E5-A9A13AEC7604}">
      <dgm:prSet/>
      <dgm:spPr/>
      <dgm:t>
        <a:bodyPr/>
        <a:lstStyle/>
        <a:p>
          <a:pPr latinLnBrk="1"/>
          <a:endParaRPr lang="ko-KR" altLang="en-US"/>
        </a:p>
      </dgm:t>
    </dgm:pt>
    <dgm:pt modelId="{464743CE-3D27-4281-89B0-3F543F5F67FB}" type="sibTrans" cxnId="{8B8E63AF-57EB-487A-B6E5-A9A13AEC7604}">
      <dgm:prSet/>
      <dgm:spPr/>
      <dgm:t>
        <a:bodyPr/>
        <a:lstStyle/>
        <a:p>
          <a:pPr latinLnBrk="1"/>
          <a:endParaRPr lang="ko-KR" altLang="en-US"/>
        </a:p>
      </dgm:t>
    </dgm:pt>
    <dgm:pt modelId="{583DF07C-BC03-47D1-B943-B3375BB6D9C4}">
      <dgm:prSet phldrT="[텍스트]" custT="1"/>
      <dgm:spPr/>
      <dgm:t>
        <a:bodyPr/>
        <a:lstStyle/>
        <a:p>
          <a:pPr latinLnBrk="1"/>
          <a:r>
            <a:rPr lang="ko-KR" altLang="en-US" sz="1200" b="1" u="none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모델을 </a:t>
          </a:r>
          <a:r>
            <a:rPr lang="en-US" altLang="ko-KR" sz="1200" b="1" u="none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Tree </a:t>
          </a:r>
          <a:r>
            <a:rPr lang="ko-KR" altLang="en-US" sz="1200" b="1" u="none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구조인 그래픽으로 구현가능하기 때문에 사용자가 구조를 보면서 해석하기가 쉬움</a:t>
          </a:r>
          <a:endParaRPr lang="ko-KR" altLang="en-US" sz="1200" b="0" u="none" dirty="0"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7459312-E066-4288-AD58-1A7ABF4CC2DC}" type="parTrans" cxnId="{09800E8B-5326-4A73-AC2F-4008AAFD5803}">
      <dgm:prSet/>
      <dgm:spPr/>
      <dgm:t>
        <a:bodyPr/>
        <a:lstStyle/>
        <a:p>
          <a:pPr latinLnBrk="1"/>
          <a:endParaRPr lang="ko-KR" altLang="en-US"/>
        </a:p>
      </dgm:t>
    </dgm:pt>
    <dgm:pt modelId="{6848E816-7B85-42C8-A761-8589665F2796}" type="sibTrans" cxnId="{09800E8B-5326-4A73-AC2F-4008AAFD5803}">
      <dgm:prSet/>
      <dgm:spPr/>
      <dgm:t>
        <a:bodyPr/>
        <a:lstStyle/>
        <a:p>
          <a:pPr latinLnBrk="1"/>
          <a:endParaRPr lang="ko-KR" altLang="en-US"/>
        </a:p>
      </dgm:t>
    </dgm:pt>
    <dgm:pt modelId="{47C55F3A-8FC3-4A3C-B46C-70145053E14B}">
      <dgm:prSet phldrT="[텍스트]" custT="1"/>
      <dgm:spPr/>
      <dgm:t>
        <a:bodyPr/>
        <a:lstStyle/>
        <a:p>
          <a:pPr latinLnBrk="1"/>
          <a:r>
            <a:rPr lang="en-US" altLang="ko-KR" sz="1200" b="1" u="none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Numeric </a:t>
          </a:r>
          <a:r>
            <a:rPr lang="ko-KR" altLang="en-US" sz="1200" b="1" u="none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자료와 </a:t>
          </a:r>
          <a:r>
            <a:rPr lang="en-US" altLang="ko-KR" sz="1200" b="1" u="none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Factor </a:t>
          </a:r>
          <a:r>
            <a:rPr lang="ko-KR" altLang="en-US" sz="1200" b="1" u="none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자료 모두 사용이 가능하다</a:t>
          </a:r>
          <a:endParaRPr lang="ko-KR" altLang="en-US" sz="1200" b="1" u="none" dirty="0"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F3B9DA1-92F4-4A44-8B9E-63730F1D3A75}" type="parTrans" cxnId="{575D18EB-F18B-404D-8C70-26EC2D116D52}">
      <dgm:prSet/>
      <dgm:spPr/>
      <dgm:t>
        <a:bodyPr/>
        <a:lstStyle/>
        <a:p>
          <a:pPr latinLnBrk="1"/>
          <a:endParaRPr lang="ko-KR" altLang="en-US"/>
        </a:p>
      </dgm:t>
    </dgm:pt>
    <dgm:pt modelId="{97EF07A4-36AD-4165-BCD7-A590CB7E7E55}" type="sibTrans" cxnId="{575D18EB-F18B-404D-8C70-26EC2D116D52}">
      <dgm:prSet/>
      <dgm:spPr/>
      <dgm:t>
        <a:bodyPr/>
        <a:lstStyle/>
        <a:p>
          <a:pPr latinLnBrk="1"/>
          <a:endParaRPr lang="ko-KR" altLang="en-US"/>
        </a:p>
      </dgm:t>
    </dgm:pt>
    <dgm:pt modelId="{E3F50157-B857-499A-BE06-2B6CDD727136}">
      <dgm:prSet phldrT="[텍스트]" custT="1"/>
      <dgm:spPr/>
      <dgm:t>
        <a:bodyPr/>
        <a:lstStyle/>
        <a:p>
          <a:pPr latinLnBrk="1"/>
          <a:r>
            <a:rPr lang="ko-KR" altLang="en-US" sz="1200" b="1" u="none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데이터에 대해 일반화하지 못하는 경우 과적합의 문제에 빠질 수가 있다</a:t>
          </a:r>
          <a:endParaRPr lang="ko-KR" altLang="en-US" sz="1200" b="1" u="none" dirty="0"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EC4EF92-A639-49FF-AE8F-09B6442B7980}" type="parTrans" cxnId="{47E710E1-D12E-4D22-BAEA-B6306376F7E8}">
      <dgm:prSet/>
      <dgm:spPr/>
      <dgm:t>
        <a:bodyPr/>
        <a:lstStyle/>
        <a:p>
          <a:pPr latinLnBrk="1"/>
          <a:endParaRPr lang="ko-KR" altLang="en-US"/>
        </a:p>
      </dgm:t>
    </dgm:pt>
    <dgm:pt modelId="{BA475DA2-5E01-4A61-884D-64DAC1BE7169}" type="sibTrans" cxnId="{47E710E1-D12E-4D22-BAEA-B6306376F7E8}">
      <dgm:prSet/>
      <dgm:spPr/>
      <dgm:t>
        <a:bodyPr/>
        <a:lstStyle/>
        <a:p>
          <a:pPr latinLnBrk="1"/>
          <a:endParaRPr lang="ko-KR" altLang="en-US"/>
        </a:p>
      </dgm:t>
    </dgm:pt>
    <dgm:pt modelId="{3DC1B62B-8AFB-451F-AF93-939E00D7131A}" type="pres">
      <dgm:prSet presAssocID="{3D517412-1987-4128-8D5D-608855383BF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3B2EE2-4BF0-4FF3-922F-E31E4922B7E1}" type="pres">
      <dgm:prSet presAssocID="{4E52DD8A-E59E-4B5F-A46C-1CD93134938A}" presName="composite" presStyleCnt="0"/>
      <dgm:spPr/>
    </dgm:pt>
    <dgm:pt modelId="{F23A9F1B-86BA-456B-ACD1-CA60D097E147}" type="pres">
      <dgm:prSet presAssocID="{4E52DD8A-E59E-4B5F-A46C-1CD93134938A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173C8E-EAB0-427E-A2DC-0173D1085140}" type="pres">
      <dgm:prSet presAssocID="{4E52DD8A-E59E-4B5F-A46C-1CD93134938A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E486EC-27C3-4DB2-8158-908E33C6D1E5}" type="pres">
      <dgm:prSet presAssocID="{4E52DD8A-E59E-4B5F-A46C-1CD93134938A}" presName="Accent" presStyleLbl="parChTrans1D1" presStyleIdx="0" presStyleCnt="3"/>
      <dgm:spPr/>
    </dgm:pt>
    <dgm:pt modelId="{F2703A60-DF16-4708-8201-D3596FDEA09E}" type="pres">
      <dgm:prSet presAssocID="{4E52DD8A-E59E-4B5F-A46C-1CD93134938A}" presName="Child" presStyleLbl="revTx" presStyleIdx="1" presStyleCnt="6" custScaleY="780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DFDCCA-230C-495F-A79B-F0777C85B22B}" type="pres">
      <dgm:prSet presAssocID="{9BE84E30-17F9-4E28-8865-B5416DC518F9}" presName="sibTrans" presStyleCnt="0"/>
      <dgm:spPr/>
    </dgm:pt>
    <dgm:pt modelId="{E5D6DC3A-4BA5-46DC-8D1C-5E8365DE296E}" type="pres">
      <dgm:prSet presAssocID="{DF4E2BC7-31E6-4B86-851A-5373B0899E1D}" presName="composite" presStyleCnt="0"/>
      <dgm:spPr/>
    </dgm:pt>
    <dgm:pt modelId="{8D0CC731-7C93-4BFD-A7B8-30BBAA6CFDD7}" type="pres">
      <dgm:prSet presAssocID="{DF4E2BC7-31E6-4B86-851A-5373B0899E1D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566559-D774-49C0-B7C5-8720AF62C58C}" type="pres">
      <dgm:prSet presAssocID="{DF4E2BC7-31E6-4B86-851A-5373B0899E1D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78C76B-C68F-4C04-8C11-5B05252415A9}" type="pres">
      <dgm:prSet presAssocID="{DF4E2BC7-31E6-4B86-851A-5373B0899E1D}" presName="Accent" presStyleLbl="parChTrans1D1" presStyleIdx="1" presStyleCnt="3"/>
      <dgm:spPr/>
    </dgm:pt>
    <dgm:pt modelId="{AF823EE9-4F9D-4352-A4A6-8E125F0C1E99}" type="pres">
      <dgm:prSet presAssocID="{DF4E2BC7-31E6-4B86-851A-5373B0899E1D}" presName="Child" presStyleLbl="revTx" presStyleIdx="3" presStyleCnt="6" custScaleY="102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6AFD47-F890-42B8-ADC3-56EA5EEC12AA}" type="pres">
      <dgm:prSet presAssocID="{5BD3B939-1D39-4BC9-991B-648130A04356}" presName="sibTrans" presStyleCnt="0"/>
      <dgm:spPr/>
    </dgm:pt>
    <dgm:pt modelId="{3679F84A-CB7A-4EDE-BD98-5365660747B5}" type="pres">
      <dgm:prSet presAssocID="{B95E3C8F-D4BD-49BB-A95C-6D6F635109AF}" presName="composite" presStyleCnt="0"/>
      <dgm:spPr/>
    </dgm:pt>
    <dgm:pt modelId="{4011249F-97A6-4152-9234-9D5D40CB03BA}" type="pres">
      <dgm:prSet presAssocID="{B95E3C8F-D4BD-49BB-A95C-6D6F635109AF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18FDFA-5B5F-4A7A-A48A-9906F9911D94}" type="pres">
      <dgm:prSet presAssocID="{B95E3C8F-D4BD-49BB-A95C-6D6F635109AF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61A13D-AAAB-42C1-8E9B-4F6A9A688410}" type="pres">
      <dgm:prSet presAssocID="{B95E3C8F-D4BD-49BB-A95C-6D6F635109AF}" presName="Accent" presStyleLbl="parChTrans1D1" presStyleIdx="2" presStyleCnt="3"/>
      <dgm:spPr/>
    </dgm:pt>
    <dgm:pt modelId="{ACE196D8-7BD1-481C-8665-B6930A46238B}" type="pres">
      <dgm:prSet presAssocID="{B95E3C8F-D4BD-49BB-A95C-6D6F635109AF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5829897-96B8-41C1-8330-3DD548C88A6A}" type="presOf" srcId="{583DF07C-BC03-47D1-B943-B3375BB6D9C4}" destId="{F2703A60-DF16-4708-8201-D3596FDEA09E}" srcOrd="0" destOrd="0" presId="urn:microsoft.com/office/officeart/2011/layout/TabList"/>
    <dgm:cxn modelId="{4A788049-4B73-44AF-AA26-5964EEC1F354}" type="presOf" srcId="{0CE2C42C-EEE4-45F6-8A03-81F919299AAD}" destId="{ACE196D8-7BD1-481C-8665-B6930A46238B}" srcOrd="0" destOrd="1" presId="urn:microsoft.com/office/officeart/2011/layout/TabList"/>
    <dgm:cxn modelId="{8A75B7B6-BB0F-4983-A26B-127A55D05DCF}" type="presOf" srcId="{046647AC-1138-4306-9372-CB9AC3E4F2E4}" destId="{F23A9F1B-86BA-456B-ACD1-CA60D097E147}" srcOrd="0" destOrd="0" presId="urn:microsoft.com/office/officeart/2011/layout/TabList"/>
    <dgm:cxn modelId="{29B35FB0-55CC-4DC8-B765-233C84E998C4}" srcId="{4E52DD8A-E59E-4B5F-A46C-1CD93134938A}" destId="{046647AC-1138-4306-9372-CB9AC3E4F2E4}" srcOrd="0" destOrd="0" parTransId="{9955CF84-79FF-428A-9566-C10BBA5825FF}" sibTransId="{47611CC1-D641-4FEC-9019-6B3481557233}"/>
    <dgm:cxn modelId="{5EC2AE33-3481-40B0-B342-C0887A6DDD4C}" srcId="{B95E3C8F-D4BD-49BB-A95C-6D6F635109AF}" destId="{B5B6E336-ECEA-4641-9A85-CBD2D1375E83}" srcOrd="0" destOrd="0" parTransId="{BC60E470-33CC-4917-89BE-D0846D934EF1}" sibTransId="{C0632B81-BF62-41D7-BC1F-CBC2A69E1D7E}"/>
    <dgm:cxn modelId="{D7FE5DF1-AE79-4B07-8C90-1A7F39315997}" srcId="{3D517412-1987-4128-8D5D-608855383BFC}" destId="{B95E3C8F-D4BD-49BB-A95C-6D6F635109AF}" srcOrd="2" destOrd="0" parTransId="{9862EDAA-B19E-41B1-8AD4-6591E2CB10BC}" sibTransId="{39290FC5-0FE8-48B0-A9AA-B5A427223B5F}"/>
    <dgm:cxn modelId="{0BE8C049-83E7-4C97-90ED-1FBEE5A175D1}" srcId="{3D517412-1987-4128-8D5D-608855383BFC}" destId="{DF4E2BC7-31E6-4B86-851A-5373B0899E1D}" srcOrd="1" destOrd="0" parTransId="{A6932BF3-F52F-4CD1-94DD-711EC8674395}" sibTransId="{5BD3B939-1D39-4BC9-991B-648130A04356}"/>
    <dgm:cxn modelId="{09800E8B-5326-4A73-AC2F-4008AAFD5803}" srcId="{4E52DD8A-E59E-4B5F-A46C-1CD93134938A}" destId="{583DF07C-BC03-47D1-B943-B3375BB6D9C4}" srcOrd="1" destOrd="0" parTransId="{C7459312-E066-4288-AD58-1A7ABF4CC2DC}" sibTransId="{6848E816-7B85-42C8-A761-8589665F2796}"/>
    <dgm:cxn modelId="{BC5B2636-3BD6-44EA-B9DA-9714AAEF5AC1}" type="presOf" srcId="{3D517412-1987-4128-8D5D-608855383BFC}" destId="{3DC1B62B-8AFB-451F-AF93-939E00D7131A}" srcOrd="0" destOrd="0" presId="urn:microsoft.com/office/officeart/2011/layout/TabList"/>
    <dgm:cxn modelId="{F534466D-C71D-46B4-8BF5-7C7ABE943869}" srcId="{DF4E2BC7-31E6-4B86-851A-5373B0899E1D}" destId="{EFE36F57-EF23-41AE-93D1-AC0ECBA2A05D}" srcOrd="0" destOrd="0" parTransId="{56CC3B6F-E7AF-4C31-B104-BD24D9332072}" sibTransId="{F7C7E4D3-5893-4C76-BB80-57D184404C16}"/>
    <dgm:cxn modelId="{FD838E05-AF1F-4B84-BAF5-41B830AC44B7}" type="presOf" srcId="{4E52DD8A-E59E-4B5F-A46C-1CD93134938A}" destId="{B9173C8E-EAB0-427E-A2DC-0173D1085140}" srcOrd="0" destOrd="0" presId="urn:microsoft.com/office/officeart/2011/layout/TabList"/>
    <dgm:cxn modelId="{BDEE1436-9B07-4F22-A57B-F31A716F1BDC}" srcId="{3D517412-1987-4128-8D5D-608855383BFC}" destId="{4E52DD8A-E59E-4B5F-A46C-1CD93134938A}" srcOrd="0" destOrd="0" parTransId="{C87FE0DC-0A32-4C13-879A-085B76BCC53D}" sibTransId="{9BE84E30-17F9-4E28-8865-B5416DC518F9}"/>
    <dgm:cxn modelId="{677FE2D2-ED3D-409B-97A8-201486CF6D0C}" srcId="{DF4E2BC7-31E6-4B86-851A-5373B0899E1D}" destId="{6EDB9B58-444C-4EE4-9C4C-A87BF296D4F2}" srcOrd="3" destOrd="0" parTransId="{51061995-EF71-48CB-A83A-39EAA4D24AE6}" sibTransId="{827D731F-CA40-476E-9443-CEADFDB02F5A}"/>
    <dgm:cxn modelId="{20AC1A9C-F66C-43EF-8914-8E8FA234FFD9}" type="presOf" srcId="{DEDDBC77-68E7-400F-A674-8490D5212A53}" destId="{ACE196D8-7BD1-481C-8665-B6930A46238B}" srcOrd="0" destOrd="2" presId="urn:microsoft.com/office/officeart/2011/layout/TabList"/>
    <dgm:cxn modelId="{E8AB67E6-463D-418F-B6DC-C8A8595D34D2}" type="presOf" srcId="{EFE36F57-EF23-41AE-93D1-AC0ECBA2A05D}" destId="{8D0CC731-7C93-4BFD-A7B8-30BBAA6CFDD7}" srcOrd="0" destOrd="0" presId="urn:microsoft.com/office/officeart/2011/layout/TabList"/>
    <dgm:cxn modelId="{1B68C648-9FBE-49DC-8A68-6FEDA9E8770E}" type="presOf" srcId="{FFBEC998-E339-4FF2-A214-6DD07056CD62}" destId="{ACE196D8-7BD1-481C-8665-B6930A46238B}" srcOrd="0" destOrd="0" presId="urn:microsoft.com/office/officeart/2011/layout/TabList"/>
    <dgm:cxn modelId="{180B067A-E93D-49BE-872E-5D1FBD369F66}" type="presOf" srcId="{47C55F3A-8FC3-4A3C-B46C-70145053E14B}" destId="{F2703A60-DF16-4708-8201-D3596FDEA09E}" srcOrd="0" destOrd="1" presId="urn:microsoft.com/office/officeart/2011/layout/TabList"/>
    <dgm:cxn modelId="{F1AB2809-89C6-4800-AB33-5FC7C015F39B}" type="presOf" srcId="{B5B6E336-ECEA-4641-9A85-CBD2D1375E83}" destId="{4011249F-97A6-4152-9234-9D5D40CB03BA}" srcOrd="0" destOrd="0" presId="urn:microsoft.com/office/officeart/2011/layout/TabList"/>
    <dgm:cxn modelId="{606A5F03-060E-4612-8F54-822DF209982B}" srcId="{B95E3C8F-D4BD-49BB-A95C-6D6F635109AF}" destId="{0CE2C42C-EEE4-45F6-8A03-81F919299AAD}" srcOrd="2" destOrd="0" parTransId="{C62169D9-D003-4D35-8EEE-54C543F0745D}" sibTransId="{0D0B0E8E-EE70-4338-AB21-036251896599}"/>
    <dgm:cxn modelId="{EC17E6F6-B2F4-4A30-827E-51A0C5224DC5}" type="presOf" srcId="{E3F50157-B857-499A-BE06-2B6CDD727136}" destId="{F2703A60-DF16-4708-8201-D3596FDEA09E}" srcOrd="0" destOrd="2" presId="urn:microsoft.com/office/officeart/2011/layout/TabList"/>
    <dgm:cxn modelId="{9042CE18-B567-4008-9F14-BAE9FFE3802F}" srcId="{B95E3C8F-D4BD-49BB-A95C-6D6F635109AF}" destId="{DEDDBC77-68E7-400F-A674-8490D5212A53}" srcOrd="3" destOrd="0" parTransId="{366EA908-8FD8-437F-AE71-6465745AC6A0}" sibTransId="{E270EEE9-D083-4EE8-A954-6A08334D816C}"/>
    <dgm:cxn modelId="{F8FCA564-4FAD-4623-BE81-A3CD55C6B495}" type="presOf" srcId="{B95E3C8F-D4BD-49BB-A95C-6D6F635109AF}" destId="{F618FDFA-5B5F-4A7A-A48A-9906F9911D94}" srcOrd="0" destOrd="0" presId="urn:microsoft.com/office/officeart/2011/layout/TabList"/>
    <dgm:cxn modelId="{47E710E1-D12E-4D22-BAEA-B6306376F7E8}" srcId="{4E52DD8A-E59E-4B5F-A46C-1CD93134938A}" destId="{E3F50157-B857-499A-BE06-2B6CDD727136}" srcOrd="3" destOrd="0" parTransId="{8EC4EF92-A639-49FF-AE8F-09B6442B7980}" sibTransId="{BA475DA2-5E01-4A61-884D-64DAC1BE7169}"/>
    <dgm:cxn modelId="{FDA8598B-59F1-408D-A560-F3E74BB05D49}" type="presOf" srcId="{DF4E2BC7-31E6-4B86-851A-5373B0899E1D}" destId="{7F566559-D774-49C0-B7C5-8720AF62C58C}" srcOrd="0" destOrd="0" presId="urn:microsoft.com/office/officeart/2011/layout/TabList"/>
    <dgm:cxn modelId="{B030ACC3-004D-45C6-A0AA-911AD4CC9697}" srcId="{DF4E2BC7-31E6-4B86-851A-5373B0899E1D}" destId="{1A50A690-CF82-44E7-AACC-A45E9898506C}" srcOrd="1" destOrd="0" parTransId="{1EDED81B-3C5B-4B6C-B5FF-E9D97367994D}" sibTransId="{283DC53D-5456-456B-BF0A-2A90FD3B9A2C}"/>
    <dgm:cxn modelId="{E045BDA8-B625-441A-9B7D-0D8A2C3C185C}" type="presOf" srcId="{1A50A690-CF82-44E7-AACC-A45E9898506C}" destId="{AF823EE9-4F9D-4352-A4A6-8E125F0C1E99}" srcOrd="0" destOrd="0" presId="urn:microsoft.com/office/officeart/2011/layout/TabList"/>
    <dgm:cxn modelId="{8634EC0E-5C95-439D-84FF-76F53E520B49}" type="presOf" srcId="{6EDB9B58-444C-4EE4-9C4C-A87BF296D4F2}" destId="{AF823EE9-4F9D-4352-A4A6-8E125F0C1E99}" srcOrd="0" destOrd="2" presId="urn:microsoft.com/office/officeart/2011/layout/TabList"/>
    <dgm:cxn modelId="{7D67E4A3-52A6-4EF7-822B-558BF389D0D5}" type="presOf" srcId="{C3F43BD7-788D-45DD-9FE0-7A961A6EEE6B}" destId="{AF823EE9-4F9D-4352-A4A6-8E125F0C1E99}" srcOrd="0" destOrd="1" presId="urn:microsoft.com/office/officeart/2011/layout/TabList"/>
    <dgm:cxn modelId="{575D18EB-F18B-404D-8C70-26EC2D116D52}" srcId="{4E52DD8A-E59E-4B5F-A46C-1CD93134938A}" destId="{47C55F3A-8FC3-4A3C-B46C-70145053E14B}" srcOrd="2" destOrd="0" parTransId="{FF3B9DA1-92F4-4A44-8B9E-63730F1D3A75}" sibTransId="{97EF07A4-36AD-4165-BCD7-A590CB7E7E55}"/>
    <dgm:cxn modelId="{CAEC294E-E951-48DE-971B-45A843BF1A4C}" srcId="{B95E3C8F-D4BD-49BB-A95C-6D6F635109AF}" destId="{FFBEC998-E339-4FF2-A214-6DD07056CD62}" srcOrd="1" destOrd="0" parTransId="{D4733F68-787F-4879-AEE7-76829467E325}" sibTransId="{3D021F74-2567-4DDD-81E1-03B6E91ADB06}"/>
    <dgm:cxn modelId="{8B8E63AF-57EB-487A-B6E5-A9A13AEC7604}" srcId="{DF4E2BC7-31E6-4B86-851A-5373B0899E1D}" destId="{C3F43BD7-788D-45DD-9FE0-7A961A6EEE6B}" srcOrd="2" destOrd="0" parTransId="{8E30A518-6314-4B7D-BA6E-864EA18004D5}" sibTransId="{464743CE-3D27-4281-89B0-3F543F5F67FB}"/>
    <dgm:cxn modelId="{9D803558-A38E-4AE2-A1C7-EE292B03CFBE}" type="presParOf" srcId="{3DC1B62B-8AFB-451F-AF93-939E00D7131A}" destId="{433B2EE2-4BF0-4FF3-922F-E31E4922B7E1}" srcOrd="0" destOrd="0" presId="urn:microsoft.com/office/officeart/2011/layout/TabList"/>
    <dgm:cxn modelId="{9B3080BB-0605-4DB3-9137-82F6E9B35739}" type="presParOf" srcId="{433B2EE2-4BF0-4FF3-922F-E31E4922B7E1}" destId="{F23A9F1B-86BA-456B-ACD1-CA60D097E147}" srcOrd="0" destOrd="0" presId="urn:microsoft.com/office/officeart/2011/layout/TabList"/>
    <dgm:cxn modelId="{37248718-D2F8-492F-B283-0E64FC5B98C9}" type="presParOf" srcId="{433B2EE2-4BF0-4FF3-922F-E31E4922B7E1}" destId="{B9173C8E-EAB0-427E-A2DC-0173D1085140}" srcOrd="1" destOrd="0" presId="urn:microsoft.com/office/officeart/2011/layout/TabList"/>
    <dgm:cxn modelId="{4C6FEF35-8293-424D-BBE1-36F28E993B7A}" type="presParOf" srcId="{433B2EE2-4BF0-4FF3-922F-E31E4922B7E1}" destId="{68E486EC-27C3-4DB2-8158-908E33C6D1E5}" srcOrd="2" destOrd="0" presId="urn:microsoft.com/office/officeart/2011/layout/TabList"/>
    <dgm:cxn modelId="{60886A45-540C-4333-9B2C-FCF893B44511}" type="presParOf" srcId="{3DC1B62B-8AFB-451F-AF93-939E00D7131A}" destId="{F2703A60-DF16-4708-8201-D3596FDEA09E}" srcOrd="1" destOrd="0" presId="urn:microsoft.com/office/officeart/2011/layout/TabList"/>
    <dgm:cxn modelId="{1B9DF221-9A15-4739-BC1D-8750EAC1697C}" type="presParOf" srcId="{3DC1B62B-8AFB-451F-AF93-939E00D7131A}" destId="{4DDFDCCA-230C-495F-A79B-F0777C85B22B}" srcOrd="2" destOrd="0" presId="urn:microsoft.com/office/officeart/2011/layout/TabList"/>
    <dgm:cxn modelId="{C2A9F4BB-26F0-4FA0-8736-880D4CD495AB}" type="presParOf" srcId="{3DC1B62B-8AFB-451F-AF93-939E00D7131A}" destId="{E5D6DC3A-4BA5-46DC-8D1C-5E8365DE296E}" srcOrd="3" destOrd="0" presId="urn:microsoft.com/office/officeart/2011/layout/TabList"/>
    <dgm:cxn modelId="{26A2A5A3-5399-4CE1-A263-AABFB20993B5}" type="presParOf" srcId="{E5D6DC3A-4BA5-46DC-8D1C-5E8365DE296E}" destId="{8D0CC731-7C93-4BFD-A7B8-30BBAA6CFDD7}" srcOrd="0" destOrd="0" presId="urn:microsoft.com/office/officeart/2011/layout/TabList"/>
    <dgm:cxn modelId="{3CA0A5EA-D597-4D4D-A7E6-C82F40D9B14F}" type="presParOf" srcId="{E5D6DC3A-4BA5-46DC-8D1C-5E8365DE296E}" destId="{7F566559-D774-49C0-B7C5-8720AF62C58C}" srcOrd="1" destOrd="0" presId="urn:microsoft.com/office/officeart/2011/layout/TabList"/>
    <dgm:cxn modelId="{E11BC194-52A9-4B51-BC39-CDA0E10E9D5E}" type="presParOf" srcId="{E5D6DC3A-4BA5-46DC-8D1C-5E8365DE296E}" destId="{7078C76B-C68F-4C04-8C11-5B05252415A9}" srcOrd="2" destOrd="0" presId="urn:microsoft.com/office/officeart/2011/layout/TabList"/>
    <dgm:cxn modelId="{3A6EC8C9-DB3E-4536-B1DB-B98600BA018C}" type="presParOf" srcId="{3DC1B62B-8AFB-451F-AF93-939E00D7131A}" destId="{AF823EE9-4F9D-4352-A4A6-8E125F0C1E99}" srcOrd="4" destOrd="0" presId="urn:microsoft.com/office/officeart/2011/layout/TabList"/>
    <dgm:cxn modelId="{31A4012B-D126-4CA7-B950-475A1AEF7AFA}" type="presParOf" srcId="{3DC1B62B-8AFB-451F-AF93-939E00D7131A}" destId="{4A6AFD47-F890-42B8-ADC3-56EA5EEC12AA}" srcOrd="5" destOrd="0" presId="urn:microsoft.com/office/officeart/2011/layout/TabList"/>
    <dgm:cxn modelId="{34106EDA-80D0-4770-B669-94EBFDCD0753}" type="presParOf" srcId="{3DC1B62B-8AFB-451F-AF93-939E00D7131A}" destId="{3679F84A-CB7A-4EDE-BD98-5365660747B5}" srcOrd="6" destOrd="0" presId="urn:microsoft.com/office/officeart/2011/layout/TabList"/>
    <dgm:cxn modelId="{F4A5EB43-01CC-4B78-9EE6-D7EA09B257BC}" type="presParOf" srcId="{3679F84A-CB7A-4EDE-BD98-5365660747B5}" destId="{4011249F-97A6-4152-9234-9D5D40CB03BA}" srcOrd="0" destOrd="0" presId="urn:microsoft.com/office/officeart/2011/layout/TabList"/>
    <dgm:cxn modelId="{2A4D05B6-2CB9-47FB-8556-5336CD0312DE}" type="presParOf" srcId="{3679F84A-CB7A-4EDE-BD98-5365660747B5}" destId="{F618FDFA-5B5F-4A7A-A48A-9906F9911D94}" srcOrd="1" destOrd="0" presId="urn:microsoft.com/office/officeart/2011/layout/TabList"/>
    <dgm:cxn modelId="{BF6C36B3-FBD6-4384-A905-ACA3F2AE2FCC}" type="presParOf" srcId="{3679F84A-CB7A-4EDE-BD98-5365660747B5}" destId="{D861A13D-AAAB-42C1-8E9B-4F6A9A688410}" srcOrd="2" destOrd="0" presId="urn:microsoft.com/office/officeart/2011/layout/TabList"/>
    <dgm:cxn modelId="{9DEDB3B3-5340-4CFB-AB3B-2825C9E41CD9}" type="presParOf" srcId="{3DC1B62B-8AFB-451F-AF93-939E00D7131A}" destId="{ACE196D8-7BD1-481C-8665-B6930A46238B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1A13D-AAAB-42C1-8E9B-4F6A9A688410}">
      <dsp:nvSpPr>
        <dsp:cNvPr id="0" name=""/>
        <dsp:cNvSpPr/>
      </dsp:nvSpPr>
      <dsp:spPr>
        <a:xfrm>
          <a:off x="0" y="3494989"/>
          <a:ext cx="8274415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8C76B-C68F-4C04-8C11-5B05252415A9}">
      <dsp:nvSpPr>
        <dsp:cNvPr id="0" name=""/>
        <dsp:cNvSpPr/>
      </dsp:nvSpPr>
      <dsp:spPr>
        <a:xfrm>
          <a:off x="0" y="1880214"/>
          <a:ext cx="8274415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486EC-27C3-4DB2-8158-908E33C6D1E5}">
      <dsp:nvSpPr>
        <dsp:cNvPr id="0" name=""/>
        <dsp:cNvSpPr/>
      </dsp:nvSpPr>
      <dsp:spPr>
        <a:xfrm>
          <a:off x="0" y="520864"/>
          <a:ext cx="8274415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A9F1B-86BA-456B-ACD1-CA60D097E147}">
      <dsp:nvSpPr>
        <dsp:cNvPr id="0" name=""/>
        <dsp:cNvSpPr/>
      </dsp:nvSpPr>
      <dsp:spPr>
        <a:xfrm>
          <a:off x="2151347" y="370"/>
          <a:ext cx="6123067" cy="520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독립변수의 이진형태로의 종속변수를 예측하는 모델  </a:t>
          </a:r>
          <a:endParaRPr lang="ko-KR" altLang="en-US" sz="1400" b="1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151347" y="370"/>
        <a:ext cx="6123067" cy="520494"/>
      </dsp:txXfrm>
    </dsp:sp>
    <dsp:sp modelId="{B9173C8E-EAB0-427E-A2DC-0173D1085140}">
      <dsp:nvSpPr>
        <dsp:cNvPr id="0" name=""/>
        <dsp:cNvSpPr/>
      </dsp:nvSpPr>
      <dsp:spPr>
        <a:xfrm>
          <a:off x="0" y="370"/>
          <a:ext cx="2151347" cy="52049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Decision Tree</a:t>
          </a:r>
          <a:endParaRPr lang="ko-KR" altLang="en-US" sz="1400" b="1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5413" y="25783"/>
        <a:ext cx="2100521" cy="495081"/>
      </dsp:txXfrm>
    </dsp:sp>
    <dsp:sp modelId="{F2703A60-DF16-4708-8201-D3596FDEA09E}">
      <dsp:nvSpPr>
        <dsp:cNvPr id="0" name=""/>
        <dsp:cNvSpPr/>
      </dsp:nvSpPr>
      <dsp:spPr>
        <a:xfrm>
          <a:off x="0" y="520864"/>
          <a:ext cx="8274415" cy="81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b="1" u="none" kern="12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모델을 </a:t>
          </a:r>
          <a:r>
            <a:rPr lang="en-US" altLang="ko-KR" sz="1200" b="1" u="none" kern="12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Tree </a:t>
          </a:r>
          <a:r>
            <a:rPr lang="ko-KR" altLang="en-US" sz="1200" b="1" u="none" kern="12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구조인 그래픽으로 구현가능하기 때문에 사용자가 구조를 보면서 해석하기가 쉬움</a:t>
          </a:r>
          <a:endParaRPr lang="ko-KR" altLang="en-US" sz="1200" b="0" u="none" kern="1200" dirty="0"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b="1" u="none" kern="12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Numeric </a:t>
          </a:r>
          <a:r>
            <a:rPr lang="ko-KR" altLang="en-US" sz="1200" b="1" u="none" kern="12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자료와 </a:t>
          </a:r>
          <a:r>
            <a:rPr lang="en-US" altLang="ko-KR" sz="1200" b="1" u="none" kern="12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Factor </a:t>
          </a:r>
          <a:r>
            <a:rPr lang="ko-KR" altLang="en-US" sz="1200" b="1" u="none" kern="12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자료 모두 사용이 가능하다</a:t>
          </a:r>
          <a:endParaRPr lang="ko-KR" altLang="en-US" sz="1200" b="1" u="none" kern="1200" dirty="0"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b="1" u="none" kern="12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데이터에 대해 일반화하지 못하는 경우 과적합의 문제에 빠질 수가 있다</a:t>
          </a:r>
          <a:endParaRPr lang="ko-KR" altLang="en-US" sz="1200" b="1" u="none" kern="1200" dirty="0"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0" y="520864"/>
        <a:ext cx="8274415" cy="812831"/>
      </dsp:txXfrm>
    </dsp:sp>
    <dsp:sp modelId="{8D0CC731-7C93-4BFD-A7B8-30BBAA6CFDD7}">
      <dsp:nvSpPr>
        <dsp:cNvPr id="0" name=""/>
        <dsp:cNvSpPr/>
      </dsp:nvSpPr>
      <dsp:spPr>
        <a:xfrm>
          <a:off x="2151347" y="1359720"/>
          <a:ext cx="6123067" cy="520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의사결정나무를 여러 개 생성하여 이를 혼합하는 모델</a:t>
          </a:r>
          <a:r>
            <a:rPr lang="en-US" altLang="ko-KR" sz="1400" b="1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400" b="1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앙상블</a:t>
          </a:r>
          <a:r>
            <a:rPr lang="en-US" altLang="ko-KR" sz="1400" b="1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  <a:endParaRPr lang="ko-KR" altLang="en-US" sz="1400" b="1" kern="1200" dirty="0"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151347" y="1359720"/>
        <a:ext cx="6123067" cy="520494"/>
      </dsp:txXfrm>
    </dsp:sp>
    <dsp:sp modelId="{7F566559-D774-49C0-B7C5-8720AF62C58C}">
      <dsp:nvSpPr>
        <dsp:cNvPr id="0" name=""/>
        <dsp:cNvSpPr/>
      </dsp:nvSpPr>
      <dsp:spPr>
        <a:xfrm>
          <a:off x="0" y="1359720"/>
          <a:ext cx="2151347" cy="52049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Random Forests</a:t>
          </a:r>
          <a:endParaRPr lang="ko-KR" altLang="en-US" sz="1400" b="1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5413" y="1385133"/>
        <a:ext cx="2100521" cy="495081"/>
      </dsp:txXfrm>
    </dsp:sp>
    <dsp:sp modelId="{AF823EE9-4F9D-4352-A4A6-8E125F0C1E99}">
      <dsp:nvSpPr>
        <dsp:cNvPr id="0" name=""/>
        <dsp:cNvSpPr/>
      </dsp:nvSpPr>
      <dsp:spPr>
        <a:xfrm>
          <a:off x="0" y="1880214"/>
          <a:ext cx="8274415" cy="1068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Decision Tree</a:t>
          </a:r>
          <a:r>
            <a:rPr lang="ko-KR" altLang="en-US" sz="12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를 여러 개 생성한 후 </a:t>
          </a:r>
          <a:r>
            <a:rPr lang="en-US" altLang="ko-KR" sz="12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Sampling</a:t>
          </a:r>
          <a:r>
            <a:rPr lang="ko-KR" altLang="en-US" sz="12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하여 평균을 내어 새로운 모델을 만드는 방법론</a:t>
          </a:r>
          <a:endParaRPr lang="ko-KR" altLang="en-US" sz="12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b="1" u="none" kern="12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Decision Tree</a:t>
          </a:r>
          <a:r>
            <a:rPr lang="ko-KR" altLang="en-US" sz="1200" b="1" u="none" kern="12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와 같이 </a:t>
          </a:r>
          <a:r>
            <a:rPr lang="en-US" altLang="ko-KR" sz="1200" b="1" u="none" kern="12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Numeric </a:t>
          </a:r>
          <a:r>
            <a:rPr lang="ko-KR" altLang="en-US" sz="1200" b="1" u="none" kern="12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자료와 </a:t>
          </a:r>
          <a:r>
            <a:rPr lang="en-US" altLang="ko-KR" sz="1200" b="1" u="none" kern="12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Factor </a:t>
          </a:r>
          <a:r>
            <a:rPr lang="ko-KR" altLang="en-US" sz="1200" b="1" u="none" kern="12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자료 모두 사용이 가능하다</a:t>
          </a:r>
          <a:endParaRPr lang="ko-KR" altLang="en-US" sz="12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Decision Tree</a:t>
          </a:r>
          <a:r>
            <a:rPr lang="ko-KR" altLang="en-US" sz="12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가 </a:t>
          </a:r>
          <a:r>
            <a:rPr lang="ko-KR" altLang="en-US" sz="1200" kern="1200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과적합</a:t>
          </a:r>
          <a:r>
            <a:rPr lang="ko-KR" altLang="en-US" sz="12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 문제에 빠지는 문제를 </a:t>
          </a:r>
          <a:r>
            <a:rPr lang="en-US" altLang="ko-KR" sz="12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Sampling</a:t>
          </a:r>
          <a:r>
            <a:rPr lang="ko-KR" altLang="en-US" sz="12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문제로 이를 해결한다</a:t>
          </a:r>
          <a:r>
            <a:rPr lang="en-US" altLang="ko-KR" sz="12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.</a:t>
          </a:r>
          <a:endParaRPr lang="ko-KR" altLang="en-US" sz="12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0" y="1880214"/>
        <a:ext cx="8274415" cy="1068255"/>
      </dsp:txXfrm>
    </dsp:sp>
    <dsp:sp modelId="{4011249F-97A6-4152-9234-9D5D40CB03BA}">
      <dsp:nvSpPr>
        <dsp:cNvPr id="0" name=""/>
        <dsp:cNvSpPr/>
      </dsp:nvSpPr>
      <dsp:spPr>
        <a:xfrm>
          <a:off x="2151347" y="2974495"/>
          <a:ext cx="6123067" cy="520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b="1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데이터가 갖고 있는 차원을 확장</a:t>
          </a:r>
          <a:r>
            <a:rPr lang="en-US" altLang="ko-KR" sz="1050" b="1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(or </a:t>
          </a:r>
          <a:r>
            <a:rPr lang="ko-KR" altLang="en-US" sz="1050" b="1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변형</a:t>
          </a:r>
          <a:r>
            <a:rPr lang="en-US" altLang="ko-KR" sz="1050" b="1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  <a:r>
            <a:rPr lang="ko-KR" altLang="en-US" sz="1050" b="1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하여 종속변수를 나누는 </a:t>
          </a:r>
          <a:r>
            <a:rPr lang="ko-KR" altLang="en-US" sz="1050" b="1" kern="1200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초평면</a:t>
          </a:r>
          <a:r>
            <a:rPr lang="en-US" altLang="ko-KR" sz="1050" b="1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(N-1</a:t>
          </a:r>
          <a:r>
            <a:rPr lang="ko-KR" altLang="en-US" sz="1050" b="1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차원</a:t>
          </a:r>
          <a:r>
            <a:rPr lang="en-US" altLang="ko-KR" sz="1050" b="1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  <a:r>
            <a:rPr lang="ko-KR" altLang="en-US" sz="1050" b="1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을 생성하는 모델</a:t>
          </a:r>
          <a:endParaRPr lang="en-US" altLang="ko-KR" sz="1050" b="1" kern="1200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151347" y="2974495"/>
        <a:ext cx="6123067" cy="520494"/>
      </dsp:txXfrm>
    </dsp:sp>
    <dsp:sp modelId="{F618FDFA-5B5F-4A7A-A48A-9906F9911D94}">
      <dsp:nvSpPr>
        <dsp:cNvPr id="0" name=""/>
        <dsp:cNvSpPr/>
      </dsp:nvSpPr>
      <dsp:spPr>
        <a:xfrm>
          <a:off x="0" y="2974495"/>
          <a:ext cx="2151347" cy="52049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Support Vector Machine</a:t>
          </a:r>
        </a:p>
      </dsp:txBody>
      <dsp:txXfrm>
        <a:off x="25413" y="2999908"/>
        <a:ext cx="2100521" cy="495081"/>
      </dsp:txXfrm>
    </dsp:sp>
    <dsp:sp modelId="{ACE196D8-7BD1-481C-8665-B6930A46238B}">
      <dsp:nvSpPr>
        <dsp:cNvPr id="0" name=""/>
        <dsp:cNvSpPr/>
      </dsp:nvSpPr>
      <dsp:spPr>
        <a:xfrm>
          <a:off x="0" y="3494989"/>
          <a:ext cx="8274415" cy="1041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일반적으로 </a:t>
          </a:r>
          <a:r>
            <a:rPr lang="ko-KR" altLang="en-US" sz="1200" b="1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비선형성 데이터를 </a:t>
          </a:r>
          <a:r>
            <a:rPr lang="ko-KR" altLang="en-US" sz="1200" b="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예측</a:t>
          </a:r>
          <a:r>
            <a:rPr lang="ko-KR" altLang="en-US" sz="12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하기 위해 고안된 모델</a:t>
          </a:r>
          <a:endParaRPr lang="ko-KR" altLang="en-US" sz="12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b="1" u="none" kern="12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Numeric </a:t>
          </a:r>
          <a:r>
            <a:rPr lang="ko-KR" altLang="en-US" sz="1200" b="1" u="none" kern="12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자료와 </a:t>
          </a:r>
          <a:r>
            <a:rPr lang="en-US" altLang="ko-KR" sz="1200" b="1" u="none" kern="12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Factor </a:t>
          </a:r>
          <a:r>
            <a:rPr lang="ko-KR" altLang="en-US" sz="1200" b="1" u="none" kern="12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자료 모두 사용이 가능하다</a:t>
          </a:r>
          <a:endParaRPr lang="ko-KR" altLang="en-US" sz="12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사용자가 설정해야 할 </a:t>
          </a:r>
          <a:r>
            <a:rPr lang="en-US" altLang="ko-KR" sz="12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Parameter</a:t>
          </a:r>
          <a:r>
            <a:rPr lang="ko-KR" altLang="en-US" sz="12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가 많다는 단점이 있다</a:t>
          </a:r>
          <a:r>
            <a:rPr lang="en-US" altLang="ko-KR" sz="12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.</a:t>
          </a:r>
          <a:endParaRPr lang="ko-KR" altLang="en-US" sz="12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0" y="3494989"/>
        <a:ext cx="8274415" cy="1041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7088" cy="497047"/>
          </a:xfrm>
          <a:prstGeom prst="rect">
            <a:avLst/>
          </a:prstGeom>
        </p:spPr>
        <p:txBody>
          <a:bodyPr vert="horz" lIns="91449" tIns="45724" rIns="91449" bIns="4572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89" y="3"/>
            <a:ext cx="2947088" cy="497047"/>
          </a:xfrm>
          <a:prstGeom prst="rect">
            <a:avLst/>
          </a:prstGeom>
        </p:spPr>
        <p:txBody>
          <a:bodyPr vert="horz" lIns="91449" tIns="45724" rIns="91449" bIns="45724" rtlCol="0"/>
          <a:lstStyle>
            <a:lvl1pPr algn="r">
              <a:defRPr sz="1200"/>
            </a:lvl1pPr>
          </a:lstStyle>
          <a:p>
            <a:fld id="{D52C9FD7-CFB5-47F5-B62E-7E94EB9177D3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31183"/>
            <a:ext cx="2947088" cy="497045"/>
          </a:xfrm>
          <a:prstGeom prst="rect">
            <a:avLst/>
          </a:prstGeom>
        </p:spPr>
        <p:txBody>
          <a:bodyPr vert="horz" lIns="91449" tIns="45724" rIns="91449" bIns="4572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89" y="9431183"/>
            <a:ext cx="2947088" cy="497045"/>
          </a:xfrm>
          <a:prstGeom prst="rect">
            <a:avLst/>
          </a:prstGeom>
        </p:spPr>
        <p:txBody>
          <a:bodyPr vert="horz" lIns="91449" tIns="45724" rIns="91449" bIns="45724" rtlCol="0" anchor="b"/>
          <a:lstStyle>
            <a:lvl1pPr algn="r">
              <a:defRPr sz="1200"/>
            </a:lvl1pPr>
          </a:lstStyle>
          <a:p>
            <a:fld id="{58AB47F3-21DA-4C3E-8033-2FEB17028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44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891" cy="49614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285" y="1"/>
            <a:ext cx="2946890" cy="49614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CC6024A4-6523-409B-BBE6-A5CDD949C610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70" y="4715677"/>
            <a:ext cx="5439410" cy="4469922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1352"/>
            <a:ext cx="2946891" cy="496143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285" y="9431352"/>
            <a:ext cx="2946890" cy="496143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C65451CF-1AFB-4168-9148-24D75E60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8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471" y="290046"/>
            <a:ext cx="7395797" cy="4556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effectLst/>
                <a:latin typeface="Georgi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615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44000" cy="764705"/>
          </a:xfrm>
          <a:prstGeom prst="rect">
            <a:avLst/>
          </a:prstGeom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696" y="287338"/>
            <a:ext cx="7395796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1647367" y="6694488"/>
            <a:ext cx="7045294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6"/>
          <p:cNvSpPr txBox="1">
            <a:spLocks noChangeArrowheads="1"/>
          </p:cNvSpPr>
          <p:nvPr/>
        </p:nvSpPr>
        <p:spPr bwMode="auto">
          <a:xfrm>
            <a:off x="8669215" y="6530982"/>
            <a:ext cx="433754" cy="2778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>
                <a:solidFill>
                  <a:schemeClr val="tx1"/>
                </a:solidFill>
                <a:latin typeface="+mj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fld id="{560196E7-6F09-42ED-8B6E-953EF1B53467}" type="slidenum">
              <a:rPr lang="en-US" altLang="ko-KR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5" y="6597352"/>
            <a:ext cx="1362462" cy="216000"/>
          </a:xfrm>
          <a:prstGeom prst="rect">
            <a:avLst/>
          </a:prstGeom>
        </p:spPr>
      </p:pic>
      <p:grpSp>
        <p:nvGrpSpPr>
          <p:cNvPr id="3" name="그룹 2"/>
          <p:cNvGrpSpPr/>
          <p:nvPr userDrawn="1"/>
        </p:nvGrpSpPr>
        <p:grpSpPr>
          <a:xfrm rot="10800000">
            <a:off x="0" y="741080"/>
            <a:ext cx="9144000" cy="144000"/>
            <a:chOff x="0" y="736583"/>
            <a:chExt cx="9906000" cy="127036"/>
          </a:xfrm>
        </p:grpSpPr>
        <p:sp>
          <p:nvSpPr>
            <p:cNvPr id="2" name="직사각형 1"/>
            <p:cNvSpPr/>
            <p:nvPr userDrawn="1"/>
          </p:nvSpPr>
          <p:spPr bwMode="gray">
            <a:xfrm>
              <a:off x="0" y="736583"/>
              <a:ext cx="7905751" cy="1270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180000" bIns="46800" numCol="1" rtlCol="0" anchor="ctr" anchorCtr="0" compatLnSpc="1">
              <a:prstTxWarp prst="textNoShape">
                <a:avLst/>
              </a:prstTxWarp>
            </a:bodyPr>
            <a:lstStyle/>
            <a:p>
              <a:pPr indent="-101600"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</a:pPr>
              <a:endParaRPr kumimoji="1" lang="ko-KR" alt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 userDrawn="1"/>
          </p:nvSpPr>
          <p:spPr bwMode="gray">
            <a:xfrm>
              <a:off x="7833320" y="736583"/>
              <a:ext cx="1072555" cy="1270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180000" bIns="46800" numCol="1" rtlCol="0" anchor="ctr" anchorCtr="0" compatLnSpc="1">
              <a:prstTxWarp prst="textNoShape">
                <a:avLst/>
              </a:prstTxWarp>
            </a:bodyPr>
            <a:lstStyle/>
            <a:p>
              <a:pPr indent="-101600"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</a:pPr>
              <a:endParaRPr kumimoji="1" lang="ko-KR" alt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 userDrawn="1"/>
          </p:nvSpPr>
          <p:spPr bwMode="gray">
            <a:xfrm>
              <a:off x="8833445" y="736583"/>
              <a:ext cx="1072555" cy="127036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180000" bIns="46800" numCol="1" rtlCol="0" anchor="ctr" anchorCtr="0" compatLnSpc="1">
              <a:prstTxWarp prst="textNoShape">
                <a:avLst/>
              </a:prstTxWarp>
            </a:bodyPr>
            <a:lstStyle/>
            <a:p>
              <a:pPr indent="-101600"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</a:pPr>
              <a:endParaRPr kumimoji="1" lang="ko-KR" alt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14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Georgia" pitchFamily="18" charset="0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가는각진제목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가는각진제목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가는각진제목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  <a:ea typeface="가는각진제목체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8696" y="290513"/>
            <a:ext cx="7395796" cy="455612"/>
          </a:xfrm>
        </p:spPr>
        <p:txBody>
          <a:bodyPr/>
          <a:lstStyle/>
          <a:p>
            <a:pPr lvl="0" eaLnBrk="1" hangingPunct="1"/>
            <a:r>
              <a:rPr lang="en-US" altLang="ko-KR" sz="2000" dirty="0" smtClean="0">
                <a:latin typeface="맑은 고딕" panose="020B0503020000020004" pitchFamily="50" charset="-127"/>
              </a:rPr>
              <a:t>Machine Learning Algorithms</a:t>
            </a:r>
            <a:endParaRPr lang="ko-KR" altLang="en-US" sz="2000" kern="120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553066005"/>
              </p:ext>
            </p:extLst>
          </p:nvPr>
        </p:nvGraphicFramePr>
        <p:xfrm>
          <a:off x="323528" y="1268760"/>
          <a:ext cx="8274415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2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8696" y="290513"/>
            <a:ext cx="7395796" cy="455612"/>
          </a:xfrm>
        </p:spPr>
        <p:txBody>
          <a:bodyPr/>
          <a:lstStyle/>
          <a:p>
            <a:pPr lvl="0" eaLnBrk="1" hangingPunct="1"/>
            <a:r>
              <a:rPr lang="en-US" altLang="ko-KR" sz="2000" kern="1200" dirty="0" smtClean="0">
                <a:latin typeface="맑은 고딕" panose="020B0503020000020004" pitchFamily="50" charset="-127"/>
              </a:rPr>
              <a:t>Decision Tree example</a:t>
            </a:r>
            <a:endParaRPr lang="ko-KR" altLang="en-US" sz="2000" kern="1200" dirty="0">
              <a:latin typeface="맑은 고딕" panose="020B0503020000020004" pitchFamily="50" charset="-127"/>
            </a:endParaRPr>
          </a:p>
        </p:txBody>
      </p:sp>
      <p:pic>
        <p:nvPicPr>
          <p:cNvPr id="1026" name="Picture 2" descr="http://www.dodomira.com/wp-content/uploads/2016/04/CART_tree_titanic_survivors_K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8" y="1052736"/>
            <a:ext cx="33337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28814" y="4365104"/>
            <a:ext cx="806489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맑은 고딕" panose="020B0503020000020004" pitchFamily="50" charset="-127"/>
              <a:buChar char="■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생성 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Tree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구조인 그래픽으로 구현가능하기 때문에 사용자가 이를 보며 해석하기가 쉬움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0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맑은 고딕" panose="020B0503020000020004" pitchFamily="50" charset="-127"/>
              <a:buChar char="■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직접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사후가지치기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하여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과적합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문제 및 변수의 선택지를 축소하는 기능이 있음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2" name="Picture 8" descr="http://www.bogotobogo.com/python/scikit-learn/images/Entropy2/DecisionBoundaryDecision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246" y="1210507"/>
            <a:ext cx="3835747" cy="290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6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8696" y="290513"/>
            <a:ext cx="7395796" cy="455612"/>
          </a:xfrm>
        </p:spPr>
        <p:txBody>
          <a:bodyPr/>
          <a:lstStyle/>
          <a:p>
            <a:pPr lvl="0" eaLnBrk="1" hangingPunct="1"/>
            <a:r>
              <a:rPr lang="en-US" altLang="ko-KR" sz="2000" kern="1200" dirty="0" smtClean="0">
                <a:latin typeface="맑은 고딕" panose="020B0503020000020004" pitchFamily="50" charset="-127"/>
              </a:rPr>
              <a:t>Random Forests example</a:t>
            </a:r>
            <a:endParaRPr lang="ko-KR" altLang="en-US" sz="2000" kern="1200" dirty="0">
              <a:latin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8530" y="4365104"/>
            <a:ext cx="80648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맑은 고딕" panose="020B0503020000020004" pitchFamily="50" charset="-127"/>
              <a:buChar char="■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Decision Tree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여러 개 생성한 후 종속변수의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예측값을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평균내는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방법과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0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맑은 고딕" panose="020B0503020000020004" pitchFamily="50" charset="-127"/>
              <a:buChar char="■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Tree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예측한 값을 모아 투표하여 값을 다수결로 값을 예측하는 방법이 있음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latinLnBrk="0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맑은 고딕" panose="020B0503020000020004" pitchFamily="50" charset="-127"/>
              <a:buChar char="■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Decision Tree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그래픽 모델로 구현은 하지 못 하나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대체적으로 해석은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Decision Tree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비슷하며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Variance Importance Plot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중요변수 확인가능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6" descr="http://cfile21.uf.tistory.com/image/235E6E4652CBA2911053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74" y="980728"/>
            <a:ext cx="4141637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rstatistics.net/wp-content/uploads/2014/09/Information-Value-Summ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6752"/>
            <a:ext cx="403736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9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8696" y="290513"/>
            <a:ext cx="7395796" cy="455612"/>
          </a:xfrm>
        </p:spPr>
        <p:txBody>
          <a:bodyPr/>
          <a:lstStyle/>
          <a:p>
            <a:pPr lvl="0" eaLnBrk="1" hangingPunct="1"/>
            <a:r>
              <a:rPr lang="en-US" altLang="ko-KR" sz="2000" kern="1200" dirty="0" smtClean="0">
                <a:latin typeface="맑은 고딕" panose="020B0503020000020004" pitchFamily="50" charset="-127"/>
              </a:rPr>
              <a:t>Random </a:t>
            </a:r>
            <a:r>
              <a:rPr lang="en-US" altLang="ko-KR" sz="2000" kern="1200" dirty="0" err="1" smtClean="0">
                <a:latin typeface="맑은 고딕" panose="020B0503020000020004" pitchFamily="50" charset="-127"/>
              </a:rPr>
              <a:t>Forests’s</a:t>
            </a:r>
            <a:r>
              <a:rPr lang="en-US" altLang="ko-KR" sz="2000" kern="1200" dirty="0" smtClean="0">
                <a:latin typeface="맑은 고딕" panose="020B0503020000020004" pitchFamily="50" charset="-127"/>
              </a:rPr>
              <a:t> Algorithm</a:t>
            </a:r>
            <a:endParaRPr lang="ko-KR" altLang="en-US" sz="2000" kern="1200" dirty="0">
              <a:latin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3019" y="4797152"/>
            <a:ext cx="8064896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맑은 고딕" panose="020B0503020000020004" pitchFamily="50" charset="-127"/>
              <a:buChar char="■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Bagging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Bootstrap aggregating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약자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Bootstrap 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중복을 허용하여 원 데이터와 같은 데이터를 생성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0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맑은 고딕" panose="020B0503020000020004" pitchFamily="50" charset="-127"/>
              <a:buChar char="■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집합에 대해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Bootstrapping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과정에서 상관이 없는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Tree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들이 생성됨으로써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Noise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Robust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하게 됨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0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맑은 고딕" panose="020B0503020000020004" pitchFamily="50" charset="-127"/>
              <a:buChar char="■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Sampling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반복함으로써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Bias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고정시킨 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Variance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축소시켜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Decision Tree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과적합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문제를 해결함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950" y="1018452"/>
            <a:ext cx="179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Bagging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s://image.slidesharecdn.com/decisiontreesandrandomforests-150504111904-conversion-gate02/95/decision-trees-and-random-forests-19-638.jpg?cb=14307399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24006"/>
            <a:ext cx="4392488" cy="329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-ak.f.st-hatena.com/images/fotolife/T/TJO/20150603/201506032221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50" y="1664804"/>
            <a:ext cx="3848002" cy="299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1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8696" y="290513"/>
            <a:ext cx="7395796" cy="455612"/>
          </a:xfrm>
        </p:spPr>
        <p:txBody>
          <a:bodyPr/>
          <a:lstStyle/>
          <a:p>
            <a:pPr lvl="0" eaLnBrk="1" hangingPunct="1"/>
            <a:r>
              <a:rPr lang="en-US" altLang="ko-KR" sz="2000" kern="1200" dirty="0" smtClean="0">
                <a:latin typeface="맑은 고딕" panose="020B0503020000020004" pitchFamily="50" charset="-127"/>
              </a:rPr>
              <a:t>Random </a:t>
            </a:r>
            <a:r>
              <a:rPr lang="en-US" altLang="ko-KR" sz="2000" kern="1200" dirty="0" err="1" smtClean="0">
                <a:latin typeface="맑은 고딕" panose="020B0503020000020004" pitchFamily="50" charset="-127"/>
              </a:rPr>
              <a:t>Forests’s</a:t>
            </a:r>
            <a:r>
              <a:rPr lang="en-US" altLang="ko-KR" sz="2000" kern="1200" dirty="0" smtClean="0">
                <a:latin typeface="맑은 고딕" panose="020B0503020000020004" pitchFamily="50" charset="-127"/>
              </a:rPr>
              <a:t> Algorithm</a:t>
            </a:r>
            <a:endParaRPr lang="ko-KR" altLang="en-US" sz="2000" kern="1200" dirty="0">
              <a:latin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3019" y="4797152"/>
            <a:ext cx="806489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맑은 고딕" panose="020B0503020000020004" pitchFamily="50" charset="-127"/>
              <a:buChar char="■"/>
            </a:pPr>
            <a:r>
              <a:rPr lang="ko-KR" altLang="en-US" sz="1400" dirty="0" smtClean="0"/>
              <a:t> 각 </a:t>
            </a:r>
            <a:r>
              <a:rPr lang="ko-KR" altLang="en-US" sz="1400" b="1" dirty="0" err="1" smtClean="0"/>
              <a:t>노드</a:t>
            </a:r>
            <a:r>
              <a:rPr lang="ko-KR" altLang="en-US" sz="1400" dirty="0" err="1" smtClean="0"/>
              <a:t>에서</a:t>
            </a:r>
            <a:r>
              <a:rPr lang="ko-KR" altLang="en-US" sz="1400" dirty="0" smtClean="0"/>
              <a:t>  분할하는 기준인 </a:t>
            </a:r>
            <a:r>
              <a:rPr lang="en-US" altLang="ko-KR" sz="1400" dirty="0" smtClean="0"/>
              <a:t>Split Function</a:t>
            </a:r>
            <a:r>
              <a:rPr lang="ko-KR" altLang="en-US" sz="1400" dirty="0" smtClean="0"/>
              <a:t>을 최대화하는 방법론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0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맑은 고딕" panose="020B0503020000020004" pitchFamily="50" charset="-127"/>
              <a:buChar char="■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위의 최적화 방법론을 통해 중요변수들만 추출하며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변수에 대해 분리하는 기준을 설정함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950" y="1018452"/>
            <a:ext cx="644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optimization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https://image.slidesharecdn.com/senyukovamli-150813160627-lva1-app6892/95/machine-learning-applications-in-medicine-olga-senyukova-29-638.jpg?cb=14394820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85413"/>
            <a:ext cx="4071907" cy="305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8/8b/RF_training_R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0" y="2518052"/>
            <a:ext cx="421559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0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8696" y="290513"/>
            <a:ext cx="7395796" cy="455612"/>
          </a:xfrm>
        </p:spPr>
        <p:txBody>
          <a:bodyPr/>
          <a:lstStyle/>
          <a:p>
            <a:pPr lvl="0" eaLnBrk="1" hangingPunct="1"/>
            <a:r>
              <a:rPr lang="en-US" altLang="ko-KR" sz="2000" kern="1200" dirty="0" smtClean="0">
                <a:latin typeface="맑은 고딕" panose="020B0503020000020004" pitchFamily="50" charset="-127"/>
              </a:rPr>
              <a:t>Another Ensemble Model</a:t>
            </a:r>
            <a:endParaRPr lang="ko-KR" altLang="en-US" sz="2000" kern="1200" dirty="0">
              <a:latin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3019" y="4797152"/>
            <a:ext cx="80648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맑은 고딕" panose="020B0503020000020004" pitchFamily="50" charset="-127"/>
              <a:buChar char="■"/>
            </a:pPr>
            <a:r>
              <a:rPr lang="ko-KR" altLang="en-US" sz="1400" dirty="0" smtClean="0"/>
              <a:t> 모델을 혼합하는 방법</a:t>
            </a:r>
            <a:r>
              <a:rPr lang="ko-KR" altLang="en-US" sz="1400" dirty="0"/>
              <a:t>론</a:t>
            </a:r>
            <a:r>
              <a:rPr lang="ko-KR" altLang="en-US" sz="1400" dirty="0" smtClean="0"/>
              <a:t>인 </a:t>
            </a:r>
            <a:r>
              <a:rPr lang="en-US" altLang="ko-KR" sz="1400" dirty="0" smtClean="0"/>
              <a:t>Ensemble </a:t>
            </a:r>
            <a:r>
              <a:rPr lang="ko-KR" altLang="en-US" sz="1400" dirty="0" smtClean="0"/>
              <a:t>알고리즘 중 하나  </a:t>
            </a:r>
            <a:endParaRPr lang="en-US" altLang="ko-KR" sz="1400" dirty="0"/>
          </a:p>
          <a:p>
            <a:pPr algn="just" latinLnBrk="0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맑은 고딕" panose="020B0503020000020004" pitchFamily="50" charset="-127"/>
              <a:buChar char="■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편항을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Decision Tree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모아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관측값에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대해 서로 다른 가중치를 적용함으로써 예측력을 상승시킴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0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맑은 고딕" panose="020B0503020000020004" pitchFamily="50" charset="-127"/>
              <a:buChar char="■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예측모델로서 해석하기 어려우나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Bagging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모델보다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성능이 뛰어남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950" y="1018452"/>
            <a:ext cx="644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 boosting</a:t>
            </a:r>
          </a:p>
        </p:txBody>
      </p:sp>
      <p:pic>
        <p:nvPicPr>
          <p:cNvPr id="3074" name="Picture 2" descr="http://zhanpengfang.github.io/fig_418/gbt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50" y="1571545"/>
            <a:ext cx="393284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pic002.cnblogs.com/images/2012/375739/20120304211429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71545"/>
            <a:ext cx="4375146" cy="228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9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8696" y="290513"/>
            <a:ext cx="7395796" cy="455612"/>
          </a:xfrm>
        </p:spPr>
        <p:txBody>
          <a:bodyPr/>
          <a:lstStyle/>
          <a:p>
            <a:pPr lvl="0" eaLnBrk="1" hangingPunct="1"/>
            <a:r>
              <a:rPr lang="en-US" altLang="ko-KR" sz="2000" kern="1200" dirty="0" smtClean="0">
                <a:latin typeface="맑은 고딕" panose="020B0503020000020004" pitchFamily="50" charset="-127"/>
              </a:rPr>
              <a:t>Support Vector Machine</a:t>
            </a:r>
            <a:endParaRPr lang="ko-KR" altLang="en-US" sz="2000" kern="1200" dirty="0">
              <a:latin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2485" y="4288189"/>
            <a:ext cx="8064896" cy="61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맑은 고딕" panose="020B0503020000020004" pitchFamily="50" charset="-127"/>
              <a:buChar char="■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위와 같이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비선형문제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해결하는 데는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Logistic Regression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해결하기가 어려움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0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맑은 고딕" panose="020B0503020000020004" pitchFamily="50" charset="-127"/>
              <a:buChar char="■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차원을 확장시켜 종속변수를 나누는 경계를 생성하여 위와 같이 종속변수를 나눔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AutoShape 2" descr="data:image/png;base64,iVBORw0KGgoAAAANSUhEUgAAAecAAAFRCAYAAABOnmU8AAAABHNCSVQICAgIfAhkiAAAAAlwSFlzAAALEgAACxIB0t1+/AAAIABJREFUeJzs3XdA1Pf9+PHn3QHHFpAhoGxQcYt7gQN3NM640IzWNE2TtGnaNL+0aTrSpOm3TdMkNkkzjIkrrrjjiMZEBQeKA7ciCgoyZa+7+/1BgJwcyjjuuOP1+Eve77vP58Wbkxef9+f1eb8VOp1OhxBCCCHaDKW5AxBCCCGEPknOQgghRBsjyVkIIYRoYyQ5CyGEEG2MJGchhBCijZHkLIQQQrQxNuYOoEZWVqFRj+fu7kheXolRj2nJZDz0yXjUkbHQJ+OhT8ajjrHHwsvLpcE+q71ytrFRmTuENkXGQ5+MRx0ZC30yHvpkPOqYciysNjkLIYQQlkqSsxBCCNHGSHIWQggh2hhJzkIIIUQbI8lZCCGEaGMkOQshhBBtjCRnIYQQoo2R5CyEEEK0MS1KzqdOnSIuLq5e+/Lly5k6dSqLFy9m8eLFXL9+vSWnEUIIIdqVZi/f+dFHH7F582acnJzq9SUnJ/Pmm28SGRnZouCEEEKI9qjZV86BgYG89957BvuSk5P54IMPWLBgAR9++GGzgxNCCCHao2Yn59jYWFQqw+uMTpkyhT/96U+sWLGCxMREDhw40OwAhRCirausrCQzM4PKykpzhyKsRKvsSrVkyRKcnZ0BiI6O5ty5c0RHR9/3Pe7ujkZfVPx+O360RzIe+mQ86shY6GvqeFy/fp3161cyYsQIxo0b10pRmY98PuqYaixanJx1Op3e10VFRUydOpWdO3dib29PQkICs2fPfuBxjL0lmZeXi9G3obRkMh76ZDzqyFjoa854XLp0neLiclQqR6sbS/l81DH2WNwv0bc4OSsUCgC2bdtGaWkpc+bM4fnnnycuLg61Ws3QoUMZNWpUS08jhBBtVk5ONgCenp5mjkRYixYlZ39/f9asWQPA1KlTa9unTZvGtGnTWhaZEEJYiOzsbBQKBR07SnIWxiGLkAghRAtlZ2fToUMHbG1tzR2KsBKSnIUQogWKi4spKSnG09PL3KEIKyLJWQghWqDmfrNMaQtjkuQshBAtIMlZtAZJzkII0QI1ydnLS6a1hfFIchZCiBaoqdT28Oho7lCEFZHkLIQQLSCV2qI1SHIWQohmkkpt0VokOQshRDNJMZhoLZKchRCimSQ5i9YiyVkIIZopOzsLkEptYXySnIUQoplycnKkUlu0CknOQgjRTFKpLVqLJGchhGgGqdQWrUmSsxBCNIMUg4nWJMlZCCGaQZKzaE2SnIUQohlqKrU9PSU5C+OT5CyEEM1QU6ktV86iNUhyFkKIZpBKbdGaJDkLIUQT1VRqy1WzaC2SnIUQoolqisHkMSrRWiQ5CyFEE0mltmhtkpyFEKKJpFJbtDZJzkII0URSqS1amyRnIYRoIqnUFq3NxtwBCCHap5Rz17j4UTL2qfZUulfi9rAHA6cOMXdYD1RTqe3rG2buUIQVk+QshDC5C/Hnqfh5IXHpC2rbru2+xr6rexjzXKwZI3swqdQWpiDT2kIIk7vx7jXGpo/VawspC8H1MwcKCwvMFFXjSKW2MAVJzkIIk6qsrMT1lLPBvnFp4zi2OcHEETVN3ZWzJGfRemRaW4hWcuXkJa59cgl1qprKjpW4THNj8Ixh5g7L7JRKJRq7KoN9ZZRh56Q2cURNk52dLZXaotVJchaiFZzdfxrVs1oWZs6vbbv+zXX23Wj791Rbm0qlomBQMaTV7/u66y6GTx1j+qCaQCq1hSnItLYQDdDpdBQVFVFVZfgq734y/pvGqMyRem1BZUG4fGZPUVGhsUK0WP1/P5jlvT+jlFIAdOjY1Wk3rr/1aNNJT9bUFqYiV85CGHB0XTx3P8vF64onRS5F5I8oIOYvsTg7G75X+mMlJSW4n3Ez2Dc2bSybt+1g9Lxxxg7Zovh09mHstslsWbEDLuuodKui7+MD8PH1MXdo9yWV2sJUJDkLcY/ELUcJerEzPYrGVzfkgiZVw8d3PmXGykce+H4bGxsq1OUG+wopxMHN0ZjhWix7e3vGLB1v7jCaRCq1hanItLYQ98j7IpseRZF6bSpUjD0wmjOHTj3w/XZ2duQNMvw40N6e3zAwdrBR4hSmJ5XawlQkOQtxD/UNw9XCoRWhZBy73ahjRL0yhE/7LaeYYgA0aNjaZSte/88PlUpltFiFaUmltjAVmdYW4h5VHpVwrX57Lrk4Bjg16hg+nX0Yv/Uhdqzcg/ZSFZqOWgY8Phh3Dw8jRytMSSq1halIchbiHtqJSvIT83HT6Rd1be+zg9jpUxt9HDs7O2IeG/vgFwqLUFJSImtqC5Np0bT2qVOniIuLq9e+b98+Zs+ezbx581i3bl1LTiGEyY15JpavntjGPq/9VFHFDZsbfDboc7r+q6dMSbdjdXs4S6W2aH3NvnL+6KOP2Lx5M05O+tN8VVVVvPHGG2zcuBG1Ws38+fMZO3YsHjKdJyyEQqFgyt+mk/VcFhu+2ULHgI5MGj4dhUJh7tBEI2k0Go5sjqf4ehHuPTyIGj+wxT8/qdQWptTsK+fAwEDee++9eu1Xr14lMDAQZ2dnbG1tiYqK4tixYy0KUghz8PLxYsyCWPqM6C+J2YLcvHSDr6dsYcTPBrHgjTn0frQbm2etIzcrp0XHlUptYUrNTs6xsbEGp/iKiopwcXGp/drJyYnCQlkRSQhhGmdeOsGjJxbTkY4A+Gv8+cnBxzn88nctOq5UagtTMnpBmLOzM0VFRbVfFxcX4+rq+sD3ubs7YmNj3Pt5Xl4uD35ROyLjoc8c43H75m2OvH8EZaESx/6OjI4b3SbuY1vLZ+PS2UtEHetXr12BgoB4f9RqXaN+Hxkaj7KyQvz9ffDza3+36Kzl82EMphqLFidnnU6n93VoaCipqakUFBRgb2/PsWPHeOKJJx54nLy8kpaGosfLy4WsLLliryHjoc8c43H0y3jUf1IxPWs6ChTkkstHH33C+BVTcHYx3y8/a/psXE2+wYCyPgb73O66kZJyCz+/+9+iMDQeJSUl3LmTS2homNWMVWNZ0+ejpYw9FvdL9C1ehKTmXty2bdtYt24dNjY2vPTSSzz++OPMnz+fOXPm4O3t3dLTCGHRiooK0f69nHFZY1FQ/X/GAw9+eugJvnttv5mjsx7dBvXgaJejBvuuRFyjUyffZh1XKrWFqbXoytnf3581a9YAMHVq3fOfMTExxMTEtCgwIazJkdXxzLo5rV67EiWO8fZmiMi63EpJ5/S/EnE45UBB2V0+U3zGNN003HEH4JLDZdSLHFAqm3c9IpXawtRkERIhTEBbqsWmgf9uyoqWr6J77cJVstOy6D44EheXB99TtSbZmdlcWnKWuAsLa9t06HjL+d/4efuj66LD9RE3hs+ObvY5pFJbmJqsrS2ECURO68mRDkcM9pX1MryDVWPcvn6LbY9swn6CkiEL+nNp5Bl2/nlbvVoQa3ZsWQKzL8zSa1Og4Kmin6F4TMW4dZMZNHtYi85h6krtO3fukJJyDa1Wa5LzibZHkrMQJuAf1JkLj1zhjuqOXvuOoJ2EP9OtWcfU6XQkPhPPY/sX06e0Nx3pyMRbE5mybDz7391rjLAtgsMVu9r7+HrtOECycf5IMdWa2mlXbrJjwWZyh97CYbiSb8fvJmH1oVY9p2ibZFpbCBOZ/JdpHOz2HZVfl6IqUFEaXkaPJ/vQJSKgWcc7vvsoE47X3w+5o7YjbK+CZ1oasWWoctY03OdU1eLjm2pN7YqKCs78LJElp+uWRO51uhfJvz9HkkcifSdEter5RdsiyVkIE1EoFIxcFA2LjHO8u1fy8NP4GexTZ9kZ5yQWwGVKB25uv0mXii567YkuJwieF97i45uqUjt+9UFmnp5Rr71HYSRJa07DhFY9vWhjZFpbCDPLysoiOeksxcXFTXqfTz9frtpdNdhX2rn597EtzeBpw/j2qYMcdD+EDh1atOzx3sv1F9MI7xPR4uObqlJbc70SZ5wN9jncNrzHuLBecuUshJkU3L3Lty/sJfRAMEH5gSR3SSRnWgET/jC5UY/89BrWh00jviR4XzDKH/2dfV19Hcc57WtFp4kvT+XWonRWf7UeVDqi5g3Cw7OjUY5tqkpthb+KUkqr75Xfo8y7olXPLdoeSc5CmMn+Z3bzxNeP1RYzBd0MIv+9fHY47CL2t5MadYyxH0xgxUtf0OmgD175nlwLS0E5z45Ri0a3Zuhtkl+gP37P+Rv9uKaq1B66aASbPv+KBefn67VfcryM+2zj/KEhLIckZyHM4OrZywz8bkC9KmM33LDdrkT7grZRV8+uHTowZdkMioqKKCi4y0ifcW1irW5rYqpKbXt7e8Le7c7nr66k17EeuJe5c6xrIsoltoycFtOq5xZtjyRnIcwg5eQ15pbUL/4BcMtwo6SkBGdnw/cfDXF2dm7S60XjmKpSu0Zwr1CCN4SScuUaV/PTGNYnptX/KBBtkyRnIcwgJCqUM05n6Vtcf5OGfN98HB0dzRCVuJe51tQODgsx6flE2yPV2kKYQUhkGMdHJaJFfwWoXEUulVN1zV4DWhiXrKktzEWunIUwk7HvTuSz33xOwIEuBOR04XzQBQqmFzP+15PNHZr4gaypLcxFkrNol3Jzc8nNLcDDw3xVsM4uLkx9fyZ5ebncycyib+BgHBzqP0YjzMfUa2oLUUOSs2hXLh29QMr/XSYgqTNanZbj/eIJ/HUoXQd3N1tM7u4euLt7mO38omFNqdRO2n2CrC8yUN+wo7JjFbZT1Yx8NKZ2z3shmkKSs2g3MtMyyP/5HRbdWFDX+C1sv7adzM3u+Ph3Mltsou0pLi5udKV24qYj+P7Wi9i7ddtSZsZnsvvWDia8PKU1wxRWSqpORLtx8qPjTL5R/37u5BuTOfHhcTNEJNqyuvvN96/U1ul05H2SQ5+7+pX3PlU+eH3pQcHdu60Wo7BekpxFu6FOM7y1oAIF9untZ6MI0TiNrdQuKLiL7wUfg30jb48gac8Jo8cmrJ8kZ9FuVHpWNthX4SlrFwt9dc843z85q9X2FDkXGezLUmXh5utm9NiE9ZN7zqJV5WTmcPRfh3FMUoMSSgaWM+KFaFxcXU0eS9jibhzafJjhOcP02g95HiY8rpvJ4xFtW05OTqMqte3t7ckemotuva7ezMyB/t8zcdi01gxTWClJzqLVFNy9y9GF3xN3elHtLy1topaPkz5l0rrpqNWm3QYvJDKU439LYN1/1jMieTg6dBzqcRjnZzswoEcvk8Yi2r6mVGoP/2sM/7v9MdPip9JJ24liitncfQvhf+4u1dqiWSQ5i1Zz+L/fs/D0Ar2rCSVKFibMZ9tnXzN6aWyLjp8cf4Zba29im2tDWVAF/ZYOwKfz/SuuB8wYQtVDVdxIvkR+fjEjho/Fxkb+Gwh9TanUBnDzcOfhjXM5tiOBgjPfY+tnx6hHYk3+B6iwHvJbSbQa+3N2qKi/Q5IjjuhO61p07IOfHiDktQBiCh4BQIeObbu2U/R+IaH9wu/7XhsbGwaPG0xWVmGLYhDWq7GV2j+mUCgYNGUoyJNTwgikIEy0Go2jtsE+rYOm2cctKSlBuUxLn4LetW0KFDyUMpWrb11s9nGFqCFragtzk+QsWo3TJBfSbdLrtZ9zOE+nGf7NPu6xbQmMTzU8Je560oWKCqm8Fi0ja2oLc5PkLFrN4GnD2POT/Zx0TgKqp54PdzhM0jNn6Tms9wPe3TClSllvN6caOqVWCnBEi8ma2sLc5J6zaDUKhYIpf57OtXlXWbXlS1BC9zk9iQ1uWWX0oKlD2f3PPcy48nC9voKoYtmcXrRYUyq1hWgNkpxFqwuJDCUkMtRox1Or1dg+68DhV+MZljsUAA0aNkRspNtvexrtPKJ9amqldluTfj2N1LPXCe4Tgm8XP3OHI5pJkrOwSIPnDeNa76us/HwNtnm2VARVMvjJYbi5u5s7NGHhsrJqVgZrfKV2W1BUVMQ3v/yant92Z3TBcJI7JLNlzGFi/z1FtiK1QJKchcUKiQwl5HXjXZELAXXJ2dLuN+974Wse27K49vHFoXeHMnDTQFbYreShd2aaOTrRVJKcRZtRUlJCwucH0d3WYhtuz9C5w+WenzC5uitny0nO2dnZhHwbXG9dARts6Lzfj4KCu7i6djBTdKI5JDmLNuHy8Yvc/OU1Hr40HTVqCihgw+cbGfi/4fh0kX2WhencuXPH4iq1b19PJyw3xGBf0J1A7mTekeRsYeRRKmF2Op2Oq69e5JFLc1FTvdyhK648duJREv94xMzRifYmKyvL4iq1g7oGk+yXbLDvYsBF/Pybv66AMA9JzsLsko+fZdiJIQb7fI/4UFhYYOKIRHtVXFxMcXGxRV01A7i4uJIxMYtiivXaCyggb2oRjo6OZopMNJdMawuzK84twr3K8JaNzsXOlJaW4eJi+i0mRfvTnDW12wpNpYbNbMYFF3zwIZNM0tRpBPePMHdoohnkylmYXa+RfTgYdMhg342eN/HysrxflMIyWeqa2rdS0+m+NYIFLGACEwgggIlM5Knyp8j9LMvc4YlmkOQszM7R0ZGyuEqu21/Xaz/pdhK3JzxkOU5hMtnZllepDXB2z2mG5Q8DwA47OtEJW6rvmTtdckSjaf5GM8I8ZFpbtAmjn4nlqP9hEjYewzZbRZl/Bb6LOhM1erC5QxPtSE5OjsVVagO4+LqSo8jBU1c/7krXSpRKuQ6zNJKcRZsxaOYwkLUShBllZ2fj4eFmUZXaAIMnDeXrPttYlLRQr72KKopHlsnskwVq1p9TOp2OP/7xj8ybN4/Fixdz8+ZNvf7ly5czdepUFi9ezOLFi7l+/boxYhVCiFZTs6a2t7e3uUNpMqVSScjfurKqx2oKqH664bL6Mp9MXM7oPxreXlW0bc26ct67dy8VFRWsWbOGU6dO8frrr7Ns2bLa/uTkZN58800iIyONFqgQQrSmmmIwSy1ADB/QlaDdIezdcIDyjHI6DfJlxrBHzB2WaKZmJefExERGjhwJQJ8+fTh79qxef3JyMh988AFZWVnExMSwdOnSlkcqhBCtyNKTM4CtrS0j58WYOwxhBM2a1i4qKsLFxaX2axsbG7Rabe3XU6ZM4U9/+hMrVqwgMTGRAwcOtDxSIYRoRTWV2pY4rS2sT7OunJ2dnSkurluJRqvV6lUDLlmyBGdnZwCio6M5d+4c0dHR9z2mu7sjNjaq+76mqby8XB78onZExkOfjEcdGQuoqCjG2dkeT09PiysIa23y+ahjqrFoVnLu378/+/fvZ+LEiSQlJRERUbcCTVFREVOnTmXnzp3Y29uTkJDA7NmzH3jMvLyS5oTSIC8vF7KyCo16TEsm46FPxqOOjEW1lJQ07OzssbW1lfH4Efl81DH2WNwv0TcrOcfGxnLo0CHmzZsHwOuvv862bdsoLS1lzpw5PP/888TFxaFWqxk6dCijRo1qXuRCCGECNZXafn7h5g5FCKCZyVmhUPCnP/1Jry04OLj239OmTWPatGkti0wIIUzEUpftFNZLlo0RQrR7kpxFWyMrhAl0Oh0n9h4n/2AOGnstvRb2xTfAz9xhCWEy1vAYlbAukpzbucrKSrb8bANTdk6kS9UYdOj47rPvufqby4x44v4V9kJYi+zsbBQKBR4eHc0dihCATGu3e9++s5dHt8bRpaoLAAoUROeOwu0fzty+ecvM0QlhGtnZ2XTo0EEeoRJthiTnds7meyX22Ndrj8mN5syqJDNEJIRp1VRqe3pa35T2+ePJ7PnLTna/voObV2+YOxzRBJKc2zlVueGPgAIFijLZyUZYP2ssBtPpdGz+9Xq8ZnZgwTtzWfDWXMonFrD3X7vMHZpoJEnO7VxpZLnB9hS7FLyifUwcjRCmZ43J+ftVB3j4i4foXtYdqP5je+jdoUS+E8HFE+fNHJ1oDEnO7VzvX/RnQ8QmvbYSStg1aS99ovuZKSohTMcaK7Wr9pbhqav/x0af4t7cWJ9ihohEU0m1djvnG+QHX8Dn763C4ZyaKgctmhE6pv9itmzQLmrdvZtPRsYtOncOxMnJydzhGJU1VmorSxu+7lKVGXcPA9E6JDkLfIP88P1H055r1ul0JO4+Rt6FXNy7eRA1fqAkcytUWlrK3r3P07nzXoKDMzl7NoCcnIeYMOGvqFTW8UveGiu1yyIr0O7TorxncvQud7GJUpspKtEUkpxFk2XdziL+5weYmDAef40/6ap0tg7ZwNBl0Xj5Ws/UoIA9e55hyZIvsfnhN0V4+A2Kit5j0yZbJk78s3mDM4KSkhKrXFN7yNPDWXVgDQvPzEdB9R/NVVSxOvpLpj/y4I2IhPlJchZNduR33/P4oUdr/9P7a/x5/NCjLP/d50z9bIaZoxPGkpmZTkTEntrEXMPZGVxctlJe/jJqtWVfhdXs4WxNxWAAbh3diVo1lM/fWo3jKTVaWx3lgyqZ9Pw0bO79gYo2SX5KokkyMzMJPxham5hrKFAQfiiEzMxMfHykytsapKScYsSIPIN9nTunk5ubg6+vZS/zao2V2jU8fTyZ9MZDrXLs0tJSDi//DuVlBeWuFfR6tC/+QZ1b5VztlSRn0SR52bn4Ffoa7PMt8OVWdo4kZysRFNSLc+fcGT68foJOT/cjKsryC6issVK7KcrLy1EoFNjZ2TX6PZlpmSQ+dphHTs3FHnt06Ph23QFu/SmNgbOHtGK07Ys8SiWaJDgshNNhZwz2nQo7Q3BYiIkjEq2lU6cunD8/Fo1Gv72kBO7enWzxU9pgnZXajXEl8RK7F20nKeoIJwbEs+vxbdy4mNqo95782xGWnFpcu7KgAgWjs2Io+2cxZWVlrRl2uyJXzqJJ1Go1FY9oSX8zHf9K/9r2dLt0Kh/RWsUvbFEnNvZdVqxQERi4j5CQLC5c8CMjYyoTJ/7F3KEZhTVWaj9Ixo3b5Pwsg4Wp8+oat8Hay1/SYWsHOri5NfhenU6H4zFHg32Trk5g26ZdxMwfa+yQ2yVJzqLJxjwXy8EOByjfdAi7W3ZU+FWgnuHImEdjzR2aMDJHR0emTv0fubk5XL+eSkREGFFRruYOyyhq1tS2tkrtB0n6MJFFP07MP5h1cSZrPlzPhN9OafC9Op0OZZXhRyZtsaWqtMpocbZ3kpxFs4x4NBoeNXcUwlQ8PDpa3dSvNReD3Y9DqrpeQSeADTaoU+9/71mpVFLSuxTS6/d947uPgTMHGyvMdk+SsxCi1rVrJ7ly5QPs7S9RWemKSjWJ6Oil9RaYKS0t5ciRtVRWFtKr18N06tTFTBE3X3tNzuXuFQ33uRlea//HQp/rys5zO5mUOqm27ar9VfIfK7rvlLhoGknO4r4qKiqIX3OQqqsVKHyVDFk8AkdHw/echGW7dCmB8vLHWLiw7rIoN/dbNm++zNSp/1fblpi4keLiv/DQQ1dRq+HgwX9x4sR8Jk16zaJWiat5xrm9VWr7PdKFM9vP0quwp177wY6HiIiLfOD7Q/uHk7bGnhUfrsIxxZ4Kt0rcH+7ImMlyW8uYJDmLBt1KSSdp6VFmnZqJM86UU85XX2wm4O1QwqIizB1eu3P58lFSUt7GweE0Wq0dxcVDGTbsz7i5eRjl+Ckp77Bokf58pYeHlm7dviQt7ed07hxCdvYddLr/x6xZt2pfM3JkDhER/+XgwQhGjnzUKLGYQk5OTrus1O45vDcHXz7AtfevMf56LFVUsTt8Dw6/cmFgt96NOkbn0C50/rvlzZZYEknOokGnXj3OklOLa79Wo+aRS3NZ8acvCN0cblFXSZbu+vVzFBc/zsKFN2rbdLrLfPzxZSZP3maUamNHx2SD7UOG5LN69RY6d/4lJ058xPz5t+q9xsdHQ0XFdiypEKE9VmrXGPF4NCXzSti2bRcqWxWDJ4+SJy3aGEnOwqD8/Dz8Ewyv/jQ4cSAXT1+gW5/uJo6q/bpw4b/Exd3Qa1MoYO7cePbsWcWoUUtafA6Nxt5ge3k5XLqUiKvrVhSKfJQNrI5gY3O3xTGYSnut1P4xR0dHYua2zmNPV09f5urnl7C7bUuFbyVhi7sS0iusVc5lrSQ5C4NKS0txLXEx2OdW6UZKXpqJI2rfHByuGGx3dQWN5qzBvpycLE6c2ICtrTNDhszG3r46+RYVFRIf/yEq1Q2qqnyYOPHXVFYqOX26hJkz4d7NpjZvVvDii5spLNzCunUBHD8OAwbUP19ZWWiLvkdTaq/FYKZwcvtxnH6rZmFW3eNaB3ceIunNRPpOjjJjZJZFkrMwqFMnX/b1TGJg4sB6fYdD4xkwZLgZomq/qqoMV8HqdFBZ2aFe++7df8HXdwXz5mVSVgY7d/4LJ6ff07FjOFevPsGcORewtQWNBr7+ei0XLw7jueeus2IFTJkC3t7Vfbt2QWCgDgcHcHDQ8fTTqfz73y707VuotyHG3r1diIh4qrW+faOT5Nw6dDodOf/JZHyW/nPUI+4MZ807a9FN0sntsEaS5CwMUigUuP7EnaSrSfTN71vbfs3+GlWLqb0KE6bh4PAQt27txs+vUq99z55O9O37hF5bQsJaoqPfpnPn6kdmHB1h1qwr7Nr1O44ejeDppy/UvlalgilTUkhNzaZjR1iyBA4ehIQESE6GJ58Ej3vqzRYsKOa118YSGZmGSlVGaWkfgoOfJTi4ccVEbUFNcvb0lORsTFcvXaHPacOfg56nepBy7RohoZYzw2JOkpxFgwbOGsoZj1Os/GIN9ul2lHtV0mGWOzEPy/J8pjZs2AJ27bqMv/8KoqOzKC+HHTtCcXL6Pd7e+huRFBdvqU3MP9azZwZ792Zx+zb43rN3SWxsIWfPQq9eMGpU9RW5QlE/MQN4e2sJDx9PTIzlXCnfq2ZNbblyNi6ljRKNQmOwr0pZhereeyaiQZKcxX31Gt2HXqP7mDsMAUyY8Eeysp5kzZqN2Nk5M3jwXIMzGDY2+rtIlZTApk0QGgr/7/9pOH8e9u2DmTPBwaH6NenpcP6KY//2AAAgAElEQVQ83LoF0dGQlASnT4OnJwwZUp2oaxw96kx4+OjW/FZbXXuu1G5NwSEh7InaTq8jver1Jfc/z/igqWaIyjLJrlRCWBAvr07Exv6c6OjFDd5auLcw66uvYN686iTr7g7DhsEjj8DmzVBZCZ99Vn2F/NRT0LUrLFsGXbrAyy9DYCB88QVkZtYcG777rpJLl9a19rfaamoqteWq2fgUCgX+vwliZ5ed6NABoEPHji478P9NkHmDszBy5WwhLh+/yLX/Xcbhij1VLlXoxioZ/fQ4lA091yLarKKiIlJSzuPjE4C3t/H3vu7a9Sn27NlHbOxNcnLA379+BbaNDTg7wwsvwN//DjV5Pj4efvWruitlPz+Ii4O33oKgINBq4bnnyrl9+20SEiIZMmSW0eNvbXX3m9vXymCm0mNUTzK3ZrLyo7XYZVQ/StX3JwPw8ZV93ptCkrMFuBB/Hu2TZSzKmF/bdvfwXdZf38S0f1reL8f2SqvVsmvXH/D03ETPnmmkprpx5EgM0dFv4+rqbrTzBAVFcunSx6xc+R/u3DnKjBl36r1Gp4PiYvDygq+/rr5S7twZAgL0p7BrDBlSnZxr7lUHBFRw8OBmwPI+f1Kp3fp8/HyY8ErDu1uJB5PkbAFufnCNBRn6jyZ0oAN9vupF6pPXCYwIMktcomn27v0b06e/Q4cfnnwKCMhnxIiv+PjjcqZPXwtAcvJBbt1ai61tAWVloQwZ8ova5Tlzc7M5dmwZdnY3qKjwJDLyJ3TpYnhhh4iIIUREDKGg4C7nzw8hKKhuWU6NBj7/HCZMqJ7eBrh6FVauhIceMhx7p06Qna1fSGZrW9iyATETqdQWlkCSswWwv2D43uKAwihW7fpSkrMF0Gq12Nltq03MNRQKGDjwO65ePUNa2gG6dv0bMTFFQHUSXb9+O127rqK8vID09CdYsOAKSmX1le+BA+tJTPwHUVEzGjyvq2sHMjMforj4fZycqtt27YLZs6untWuEhlY/33ziBIQbWDTr7FmI/dG+BjodlJRY5iMxUqktLIEkZwugcTD8aEIppdh2uP/+q6JtKCkpxt39tsG+nj2L+eyzg/j6vkuvXkW17SoVPPLIeVaufAOdLp9Fi+pWCVMoICbmDl9++Q80mmn3fURl4sTX2bDBFheX7fj53SA1tUovMdfo2rW6SCwtrXqKu0baD4vB/bj+bOvWUPr1+0Xjvvk2pr1Xat+4ksq55WdQ59pREVDJoKVDcTf0zJwwK0nOFqBkeBlVyVXY3PPj2h66kyFzR5opKtEUjo5O5OX5A3n1+k6dcqaw8A6LF9ffUAJAo0nAz8/wFPLIkWdJSvqWqCj9Z8+PHt1AYeFGbGyyKS8PIizsCQICXiEx8QD29o8Ahv/gU6mqq7X79wc7OygsVHD9+iy6dHFk/fojKBSVlJb2o2vX5/H1DWrU967T6UhK2kd2djKdOvWjVy/zfWZLSkooKSnG17d9rvOcuPko9i/bsOjOPBQo0KDhqy1b6PJhMME9LXMmxFpJcrYAo1+O5aPrnzB5/0QCKgOopJJtgdtxe9VTVuqyEEqlksrK6eTkJNOxo662XauFEydG4+3dqcH36nSgUmkN9lUvwVml17Zv378YNOgNgoPLfmiJ59ChfVy8+C4DBoxm+fIxVFXt0Vt+EyArq/qK/G9/0zs7q1dXMm7cu034buvcuZNOQsKTjB8fT5culVy9asdXX40iJuYjva0uc3IyOXr0/3BwSEKns6G8fBgxMb8x+ue7Zg/n9lipXVVVReG/8ph4Z3ZtmwoVs67M4Iu/ryb4c0nObYkkZwvg4ODAzM/nceKb4xw6egQ6wJAlw3F2NrwxhWibxo37LTt3luPsvIlu3a6SlubDzZsxjB37L7RaLXv2/JtJk/T3Uy4vh/Ly/qSn5wP76x3z22+7MWzYmNqvi4qKcHb+5EeJGaqqICMjk4KCJZSVORMU1Jk//zmQV15JrU3QJSWwcSP88pf147a1bf5uU0ePPs8TT3xX+3VoaAUhIXv59NPneeih5QDk5WVz/Phs4uJO1VaKV1Ye4qOPkpgx40ujrirVniu1E/cdY/T5GIN9Xsc7/vDZMXC/Q5iFJGcLoVAoiBo3EMaZOxLRXAqFggkTXqGs7Lekpd0kMNCTPn3qHqEqKXmG06dfo3fvQoqKYMsWUKlsCA/fQ0qKP++8484vfpFXm8ASE92ws3tG797piRPbmTRJf2vJL7+EGTPAwaEEKAHukJKi5s03xxMWpsPOzoEzZ3Q8++xWg9tBNne3qfT0VCIjvzcwDhAQ8B35+Xm4ubmTkPC2XmKG6hmBuXP38N136xgxYl69YzRXe67U1lZpUWH4Dx2VVoVOZ3h2RphHs5KzTqfj1Vdf5eLFi9jZ2fHaa6/RpUuX2v59+/axbNkybGxsmDVrFnPmzDFawEJYOnt7e8LC6pdEjxr1c86d68fKlau5cWMnL76YiVJZBRQxevRFLlxw4I03RhMW5khFhScBAYsYOnTwPcd2o7CwerMLqF6OMyiobpnOGsHB5YSEZBMTsx9vb1cGDMhmw4ZJPPbYcb0kuWFDAAUFtuzb9xwajR+DBz+Jq6vhHbLulZ2dTvfuRQb7OnXKIzc3Fzc3dxwczhp8trpjR6ioiAeMl5zbc6V2/7ED2B92gJlXHq7Xd6dfFn1cBpkhKtGQZiXnvXv3UlFRwZo1azh16hSvv/46y5YtA6rva7zxxhts3LgRtVrN/PnzGTt2LB5SDSjEA0VGDkWjqWLw4NX1rmK7dSslKEhHTMzqBt8fFTWOb77pw4IFpwA4dQrGNTDb4uWVQlFRId7erpSWFlFU5MZ779ng41OFVqvkzBkfIiO1LF36PjY21dPjmzevoahoKba2ydjYFFJZ2Z2hQ3+Oi4trveOHhfXh5MlA/P1T6/WdPx/B8OEBAGi1Dd9X1miMfc+5/VZqq9VqVE/ZcfLPJ+l3tx9QvbTm7i676fJciJmjE/dqVnJOTExk5Mjqiss+ffpw9mzdZu9Xr14lMDCw9t5FVFQUx44dY8KECUYIVwjrl5l5nDFjyg322dtfv+97VSoVvr6vsnnzL5k6NRV/f0hJgYiI+q+9e9cDB4fqS+wDB37GM8/srb2C1em0VFXdZsGCutfb2MCsWVf59NPfsWBBdVFbVdUmVq3aQVTUary9/fWO7+TkRH7+HLKy/oWXV92UaXq6LTrdvNoEqVSOJS9vO+73LJKWlORMYKDxrpprKrX9/Aw8yN1ODIsbyfmIZFauXoM6x47SLuX0+mlf/IM7P/jNwqSalZyLiopwcakrRrKxsUGr1aJUKuv1OTk5UVhomSsJCWEOTk5BZGUp8PLS1eurqHjwdGzPnmPJzz/A2rX/Q6XKJj19H88/f/me40BBwVhsbGy4cOEEgwd/pze1fPMmdO9u+Pj9++tISYHg4OqEHReXxMqVf2fChP/Ue+348X9g/343dLqvsLPLoKzMH7V6DqNHL619zahRj7N+/QliYtYRHl79R8mRIx1ISXmWsWP7PfD7bayaSu32OKX9Y90H96D74B7mDkM8QLOSs7OzM8XFxbVf1yTmmr6iorr7TMXFxbi61p/yupe7uyM2Nsbd69PLq/1UMx/acIg7a+9gk2tDRVgF/Z/tT3BksN5r2tN4NEZbHY+pUxexZs0yFiw4oteen6/A0XFmo+L28nIhPPyvAKSnX+OLL37CyJGHCAio4ORJV5KTpzB//n9Qq9UcO3aSCRNK9d5fVlb/PnUNR0co/dHLFQpwdj7RYFxz574MvHzfeH/60885dWopmzdvBWzp02cxgwd3feD32RTXr5fi5KQmPDzwgWPYVj8b5iLjUcdUY9Gs5Ny/f3/279/PxIkTSUpKIuJHc2ahoaGkpqZSUFCAvb09x44d44knnnjgMfPySpoTSoO8vFzIymofV+zfvLWbwW/1Z3jZ8B8aYM+OPdz6bzYRg7oB7Ws8GqOtj0fXru+wfPnzjBhxFH//Cg4e9CE9fSaTJz/9wLhv3brBtWtnyM9Pp1OnYPr3H8v48V9x5sz3HDp0kfDwkUyc2I2Cggqggm7dhpGU5ExkZBHHjlUn3759q1cLM3T1fPYsTJ+u31ZVpWnxePr59cXPr2/t18b++Vy5kkpxcTlKpcN9j93WPxumJuNRx9hjcb9E36zkHBsby6FDh5g3r/p+0Ouvv862bdsoLS1lzpw5vPTSSzz++OPodDrmzJmDt7d38yIXD3Q3Px+35c4El+lfJcfejGXVu2uJWNHNTJGJlggI6EaXLts5d+4ISUmp9Oo1ls6ddZw5c4TAwG506FC/Yvrmzets2jQHW9uLQPUezfHxkJHRl/Dwv9O79yhgVL33hYR059VXg8jIOMuwYdW7VW3aBHl5EB9vz9Chdc9MHz8Onp7oFavpdFBaOsDoY2Bs7blSW1gehU6nq39jywyM/ZdZe/lrb+/yXcz57cP1lvYE+Mr3K4aciEGlUrWb8WgsSxqP4uJi9u17juDgvYSH55Kc3Ilbt6YyceKb2PywisjFi/FcvjyDhQtLflh2s/rKd/BgWLcOHBwC6NhxHjY2TgwYsBh39461xz93bie+vkuIiCjTO+/q1W64uHzA3bubUKtvk5qqoqjoGra213F3r07+SiWkpAQzZcoOvL39SU9P4cyZ91GrMygv70TPnkvp3LltrDz17rtvY2dny9KlP7/v6yzps2EKMh512vyVs2g7bB1tKafcYHLW2OpqawGE5frmm2eIi1vP+fOQnw/jx2dQVvYRX35px+TJb6DT6Th//pf89Kd1t4ZcXGDRIli7tnoTix49bhAV9SYaDezZ81/Kyl5iyJDF7N79RwoKPiE6uqzeeefMyWfNmlNMmPAhiYmbGDny16SnZzN8OPx4Muz48TzS0o6RmXkOrfYZFi26hUJRfUX9zTebyct7h169Yusd35SKi4vb9ZrawvLIb24LN2T6cHaG7arXrkNH8aBiFIZWdxAWIyMjDdjBtm3QoUP1zlAbNsC5c+DmtpOysjJOnvyOcePOG3y/oyOMHg1RUdVfq1QwcWIGbm5/ZvXqp5k16z8EBBheKMTGBjIzP+To0bXk579HeHg2rq76iRlgwIB8cnM/JCPjTcaNu1Vb9a1QwLhxt8jIeBNzT9DVrQzW/tbUFpZJkrOFU6vVuLzYgT3ee9FR/QuwhBKW9/mMqN8PNXN0oqUSEjbTs2cJM2dWr/QVFla9F3N+PqjV6ezfv54tW+LqPSNcw9nZcNV1dHQOWu1WnJygstLwe0tKoFu3bOAFwsJOcuQIjBhh+LUeHmcICTlusK9Xr0RSUq4Y7DOV9rymtrBMkpytQP/pg/DdFciq577ky8Ub2PbXrxm3dQreflKIZ+kUipMMHly/fcwYOH5cSXHxs7z2Wj6HDxt+/+XL1ctg1j8uVFQUsnUrZGTAoUP1X7N5M4wdCwMH3qWoSIe7O+TmGj5PcbEjanVD34PhdlNqz2tqC8sk95ythI9/J8a/PNncYQgjc3MzPOWsUICNTSUuLhrcfijcTk2FwMC61yQkQEGB4eSYnV1dLDbmhw2t1q2D//2v+tGpu3erk/Do0dXT6Pb2sHq1C88+m8e6dTB3rv6xdDq4ezea8+dT6NfvSL1znT4dxbhx5r3XK5Xa+rIzszm2LAGHy3ZoXLQ4T3Fl8LRh5g5L/IhcOVu5srIy7ty5g0ajMXcoohnKyvwMtmu1EBqqoWYtoMmT4caN6m0ft2ypvi+9dq09Dg4v8NVX+olRo6l+TXR0XducOeDvX108ducOxMVV/7vOINau7UbXrrB+fd0iJJmZCv73v5GMGPEG3t4vsG+f/r7U+/d3wtv7BbPXPrTnNbXvlX4tjTNzjhP333nM2TuLeZvm0Pvn3fn6r9vMHZr4EblytlKlpaXse3kXHQ+44ZnjxdbwM1Q8rGP007LnpCXp2vWnfPvtdmJibuu1r13rgY1NLteuwd691Ve5Pyx3D1Qvv3nt2kDmzn2FGzfmsnLlv7G3P01VlS2pqRf5xS9KuHeb5DFj4IUX1Lz5pv663idOuNO373MEBPQlIeF/aDTX+Mc/MggICKdjx0FMnz4NpVKJm9sEbt7czhdffPjDo1S+dO/+EwICDCzsbUJSqa3v7FsnWXRhgV5bQEUAIZ+ncXvxLXwDDP9BKExLkrOV2v3Mdh7dElf3iNUpSD+XzgHbfUQvHWPe4ESjBQV15/Tpd1i16l9ERJygslLJiRM9USrzmTcvlzlzICcHVq2qTq7+/tVff/MNdOpUvTBIQEA3AgLeB6CyshIHh144OtZfkU+rhe7df8nGjfH06HEEB4cKTp3qi4vL0wwcWF0JNm7cr+4bb5cu4XTp8g8jj0LLSKW2PvtThnf6GpY3lNWb1uP7nCTntkCSsxVKuXCN/vv61nv22b/Sn6oNB9H9VGf2aUbReL17j0eni+X27VvY26twdn6aJUuO1vZ37Fg9Df3WW9WbUbi4gLt7MBER9RfbsLW15e7dAcCWen27d4cybdqvsbe358aN6+TmlhIT07XBZ+XT069z9uyn2NoWolL1ZtiwhW1y2lgqtfXplIYfa9OiBVWbWJNKIPecrdKV+Ev0K+prsK9DWgfKyw1vRyjaLoVCgZ+fP1VVFXTvbrg0OyoKFApHMjLG4On5IZ6ePgZfFxn5e778shs/LkNISPBApapOzAABAUGEh3dvMDEnJHxOfv4YFi58i0ce+Yjx459l27ZpFBTkt+wbbQVSqa2vdFBZ7WOXP7bPez9R8waZISJhiFw5WyG/SH+u2l0lrKL+PbZCz0LUDT3zItq8u3dzCQgoNtjn7Q2FhV8xfvyQ+x4jIKAbrq5fs3r1MtTqFFQqb/z85jNkSO9GxVBYWIBC8QYxMdm1ba6u8JOfHGLFij8zZcq/Gv8NmYBUausb+ruRfJL8KQuOzceB6ofgj7sep+DZEjw8DTx3J8xCkrMV6jG4F1uHbiDsgH5yLqaY8vFVMqVtwcLCIjlyJILg4Ev1+s6c6cGIEY3bgMLNzYMJE34PNG29YJ1Ox6FDy5k372a9PqUSnJziG3UcU5JKbX1uHu6M3/AQW1bsgLM6qlyqCH4knFG9R5s7NPEjkpyt1OC3R/Lx88uJiu9HcGkQJ31Ocm3SDSb/bpq5QxMtYGdnh0azhOvX/0JQUN162FevOqBSLandCMPYtFote/f+DVvbHdy6lUJDp1EqKwy237hxkfPn/4danU5FhRfBwUsID49qlVh/rKSkRCq1DbC3t2fM0vHmDkPchyRnK+Xt5820NbO4dv4K3149zPApA+mhaP1fhqL1xcQ8Q0KCJ/Hxa7Gzy6SiwhdX13mMHDn3wW9upp07f8fMme/j6gppaXD0KAZXList7VOvLTl5HxrNz1m06FZtW0LCVo4d+zsDB7ZezADZ2VmAVGoLyyPJ2cqFdA8jpHsYnrLtm1UZMmQ+MN8k58rLy8Hf/ytcXau/7ty5evWxoCDw+VHN2bZtoXTtWv9Rq1u3/smCBbf02oYMyWHdurfRaGahuveBayOSSm1hqSQ5W5mMm7c581USSrWSQfOH4uLiau6QhIW7dOkYw4Zl6LXNmgX798P27UrU6oGUlUXg4zMXf/9ueq/LzMwgOPiEweMOHnyG5OQj9O7destGSqV20+Rm53D8kyPY5tigC4ahS0YCDe85LFqPJGcrsvMvWwn+IoD5eXOooord7++m6lcKhsWNfPCbhWiAj08I16874eFRVyWuUFQverJtmw9paZ0JCdmFr+8qEhLCqKiYy5gx1Ut2KhRKNBrDBYgajRKlsnWLtKRSu/HO7DtFyQv5zE+bgxIlZZSxbt0GRm+MRt2hQ5OOlZmewektJ7FxtGXwnGE4Ojq2UtTWS55zthKH1x9k7PvRjMwbgQIFttgyJW0KHq+5cvPqDXOHJyxYUFAESUkjuHdLZo2memespUs3MH78HXr10jBz5kViYl7nwIH3APD29iY11fCzswkJfYmMbN06CKnUbhytVkvm39KZmjYV5Q9pwR574s4s5PDvGtjyzACdTsfOV7eSOzaD+X+cw7TfTCJxdDyJX9XfEEXcnyRnK1G8owD/Sv967SNyh3PuizP3fa9Op+PwxoPsXbqTb+N2s/O1rdzNa3uLSQjzGTLkbT75ZDRXrtih08GpU868/fZIpkzJ5d51Sjp1qkKr3VD7dVDQS2zZEoJWW/21TgfffOOLp+dvG1zkxBhqKrXlqvnBTnx7jNFnog32uR1yo6Sk/nKvhhxc9R3jPxzDqNyRKFBgjz0zUx5G8YqWOxl3jBmy1ZNpbSthW2j4R6lAgW3B/X/MO17ZwviPx+BXVb2mrnaXlpX7VhP1xVC8fKXKVYCXlx/Tpm3m7NnDHD2aTEjIEHx8DjFw4PcGX+/gkIZGo0GlUhERMZjs7F2sWvVf7OzSqKjwomfPpfj7B7dqzFKp3XhlheU46ZwM9tmV21FVVdmo41TsLKVTVad67bEZ41j92TrGvyjb2jaWJGcrURpaDgfqtxdRhLJnwz/ma8lX6LOyZ21iBlCiZNGZBXz+79VM+vtDrRGusFA9ew6jZ8/qAq7S0kKuXLEjLKz+s82lpT56Vdienj5MmPCqqcIEpFK7KfrHDmB/4LdMS63//z2nfw49XBt3+8GmwHDlvRJlg33CMJnWthJ9fxbF5lD9zQx06FgzaC3DFjZcEHZ162WD63ArUOCYZHj3GmFZdDodqanXSUurv6pXS/TsOYz9+4fXuxedl6dAq51u1HM1R01y9vKSK+cHcXR0pPxxDZccL+u1f+9zkOAXGj/DURZqeN3+PPKw7SnLBjeFXDlbCd8gP8o/LueL/6zG4ZQ9WlstJYNKiXl5PHZ2dg2/UVmdxBUYqKhtYPcaYTmSknaQlfUWPXqcoKpKxe7dA+nS5SW6dx9hlOOPHPkhn376HJGR3xEYWERSUheysmYyceILRjl+S9RUant4yHrRjRHz1FhOBB3j+IYTqHPsKAsoI+TRCPqP79/oNRK6/rQHu7/bzfibdauPadHy5dD1TJ87p7VCt0qSnK1IUGQwQe837T5ej7m9if8onmH5+s+aatFSMlB2r7Jk166dxc7ulyxYUPOMciVRUd+zffsN7tzZjbe3b4vP0bGjDw89tIb09FTOnr1Bt259GTCgbTwXK5XaTdd/0kCY1Pz3B0UGU/VBJSuXrcHhjD0atYbSIWWM+/2kVl1sxhpJcm7n/IL8+eapZFzfTqZnSQ8ASihh5dDVjPtNC/6XCrO7fPljFi3KqNc+eXIqK1d+YNR7wP7+gfj7BxrteC1VU6nt5xdu7lDanbABEYR9EmHuMCyeJGfB2F+N59yws6zasBZVqQr6KJkUN122lrRw9va3DbYrFKBWp5s4GtOqqdSWYjBhqSQ5CwAiB/ckcnBPc4chjKi83Mdgu04HZWX1H3exJlKpLSydVGsLYaVCQx/l8OH6lcq7d3emX78nTR+QCUmltrB0kpyFsFKhof0oKPg/1qzpx6VLSs6ds2HVqsHY2b2Dj09nc4fXqqRSW1g6mdYWwopFRc1Aq53O5cvJqFQ2jBvXDYXC8EYU1kQqtYWlk+QshJVTKpV07drL3GGYTHFxMSUlxfj6hpk7FCGaTaa1hRBWpW4PZ7nfLCyXJGchhFWRSm1hDSQ5CyGsilRqC2sgyVkIYVWkUltYA0nOQgirIpXawhpItbYQwmrUVGq3hzW1M29lcnrTCZRqFYPnDcXZuW1sOCKMQ5KzFamqqiJh82FKbxUTOCKYiH7dzB2SECbVXorBdv1tO10+92N+zhyqqGLXf3ehfV7F0IXG2QpUmJ9Ma1uJqycu882EncQ8NYwFf5mL28NObHriS8rLZdtH0X60h+Qcv/EQ0cuGE50zCgUKbLFl6s2puP3FmZtXb5g7PGEkzbpyLi8v5ze/+Q05OTk4Ozvzxhtv4O7urvea1157jRMnTuDk5ATAsmXLcHZ2bnnEoh6tVsvlF88Rd2ZRbVuP0kjCt4axxnc9k/76kBmjE8J0anajsuZK7aLtd+lS0aVe+8jcEaz8Yi1d/hhghqiEsTUrOa9evZqIiAh+8YtfsGPHDpYtW8bLL7+s95rk5GQ+/vhj3NzcjBKoaNjRHfFMOj2xXrsddjgcsDNDREKYR05OjtVXatsWGP61rUDRYJ+wPM2a1k5MTGTUqFEAjBo1ivj4eL1+nU5Hamoqr7zyCvPnz2fDhg0tj1Q0qCC9gI46w7+MbAts0Ol0Jo5ICPNoD5XaZWEVBtuLKUbZQ5KztXjgT3L9+vV89tlnem2enp61U9ROTk4UFRXp9ZeUlBAXF8djjz1GVVUVixcvplevXkRERBgxdFGj+7geHPu/Ywy6O6heX2l4ebvY6ECI9lKp3efJ/mzZv5Vp1+puV+nQsWbgWiYumm7GyIQxPTA5z549m9mzZ+u1PfPMMxQXFwPV/yFcXPRL+B0cHIiLi0OtVqNWqxkyZAgXLly4b3J2d3fExkbVnO+hQV5e7ePRAi+vHqyctZKen/TEEcfa9jMdzhD8TGDtODRnPDQaDd99+R1F14vwH+JP/9H9jRa3ubWXz0djWMNYFBfn4OSkJjQ0oMXfT1seDy+vrjhttGHj3zeiOq5CZ6ujcnglM157GA8vj1Y6Z9sdD1Mz1Vg0aw6kf//+HDhwgF69enHgwAEGDBig15+SksKvfvUrNm/eTFVVFYmJicycOfO+x8zLK2lOKA3y8nIhK6vQqMdsy8a+NoWNbluw3afCNs+WspAyPBf70C96AFlZhc0aj5QzV7n4/FmmnJqMBx5cs7vGh9EfEfvBFIsv7mtvn4/7sZaxuHTpOsXF5ahUji36fixhPFz9vBn5dqxemwZaJW5LGA9TMfZY3C/RNys5z58/nxdffJEFCxZgZ2fHP//5TwCWL19OYGAgo0eP5uGHH2bOnDnY2toyY8YMQj8PlxQAABd0SURBVENDmxe9aBSVSsWE302B3xnneDqdjvMvnWHJqbjatpCKEH6yJ4gVf1jJlLceNs6JhDASa6vUvnj8PNe/uIo6y45yvwrCl3QjpKdsg9leNCs529vb8/bbb9drf/TRR2v//fjjj/P44483OzBhXqcPnSTmxKh67UqUuB10pbKy0qqLboTlsaZK7WPrE/B82Y1FefNr2777+ntO/fMkfcb3M2NkwlRkERJhUM6NHHyrfA32ORc4U15eZuKIhLg/a6nU1mg0FC+7y6C8gXrtozJHcufdW/L0RTshyVkY1HtcPw56HTLYdyc8Cycny77nLKxLTaW2p6flT2mfO5HMwLMDDPZFJIVx61a6iSMS5iDJWRjk6e3JjYfTyVPk6bUnO5+jw2IPeTxLtCnWtGynjZ0NlapKg30VqkpsbORZ5vZAfsqiQZP/Oo1dnfbATg12uXaUB5TjtrAjg6YPNXdoQuixpuTcrXd3vumzg/AT9Z/XvjYghQk+Pc0QlTA1Sc6iQQqFgrHPjIdnzB2JEPdnTZXaCoUCn9925utff82E9AkoUKBFy5bgrYS8KAs5tReSnIUQFs+aKrUBeo3pQ+b2TFZ+vBa7O3ZU+lcy4CeD8fC0ju9PPJgkZyGExbOWSu0f8/HzYcIfppg7DGEmUhAmhLBo1lSpLUQNSc5CCItmTcVgQtSQ5CyEsGiSnIU1kuQshLBoNcnZ01OSs7AeUhAmhLBo2dnZKBQKs145V1ZWsn/ZXmwOK1BWKintXc7QZ0fg5uFutpiEZZPkLISwaOau1NZqtWxZup5Hty/GHnsAdAd1rDj8OcPXjqaDu1uzjnvhyDlurLiG+paacs8KvOd2om9slDFDF22YTGsLISxWSUmJ2Su1j2yNZ8bO6bWJGUCBgrikRRx+9/tmHfPk9uPYPapg4br5zD40k4Wb5+H/pA+HPj1grLBFGydXzqLJtFot+97eg2q3DptcW8qDyukY502/qYYX6xeitdSsDGbOKe3Sw0X4aH3qtStRYn/GrsnH0+l05Pz3DuNzHtFrjyzqzvmPL1CxsAI7u6YfV1gWuXIWTbbjpS1Mfj2WuYlzGJUyAsf99tx88hqrX1kh29kJk2oLldoaW02DfVrbpv9/yMzMIORMsMG+4ZeGcjbhVJOPKSyPJGfRJJm3MgnZEkgHOnCIQ5zkJA/xEE9UPsHM96ezcdEayspkr2dhGjXJ2ZxragfMCOa0w5l67UUUwcim795mZ2dHqV2Jwb4imyLsnR2bfExheSQ5iyY5s+ckI3NGUEAB+eQTSyzKHz5GnenME3seY/8be80cpWgvaiq1zbmmdteo7px9+jxJTnVXtGk2aXzx8Gpifjquycfz8OjIzUG3DPYl9DtK936RzY5VWA655yyaxM3fgwxVBic0J5jAhHr9ttjicNh67odpNBriNxykIrGMSscqus6LJKir4SlHYXrmrtSuEfvbSVwaf5FVm9airFTiMrIDnrne7H9zD/ZhjgydORyVStXo43X/Qy9Wpa1m1vmZqFFTRRVbg7YR8HKo7KXeTkhyFk0SNXYgX/fbgttxV2wx/AtRWWIdEzIlJSXseHQzc7+dRUeqr8ziv4jnu9/sZ9TS0WaOTtSsqe3nV3/fY3OI6NuViL5duXExleRfnOThU9NxxZVcctn86VcM+O8wOgX6NupYgd2C8NrpzaZPt6K4ARpvLYOeGEoHt+Y9liUsj3X8FhUmo1Ao6PpGD66EXyGJpP/f3t1HRVXuewD/DszwOqAgYL41CAIZiARmoYmSkXeSSgUSsEFt3a6rWnZX2F3VOl2ze+V4uy3P9dSp1cupMK0TKFldLZUyaUUIBr6Sem6omPbCiwLDy8DA7PsHh4FxBgyYmb2Z/f30T+xnZs+Ppye+s/f8Zm+bjzHM6nRyVY5R8vIhPHr4EXMwA0BicyICtvmh7tc6ESsjQBrNYLZUP38cOSd08Ic/ACAQgVj7/RpU/vuRYe3Hx8cHi59YgrtfWoKUDVoGs8wwnGnYwmJnIKtkLfbO+wLNaLYYO3DzAcx4LEqkyuzLu1wFpY2TS8kNi3Diw0oRKqKBpBjOtecvIqY82uZYWFkoGhoanFwRjVU8rU0jolQq8ejHj+OLN4qBQwJUre5oj+zALetiEBodJnZ5duFmtP0ZoQIKKLr4uZ/Y+r7jLGan9vVaGpoRYdDYHAtsDURLSzOvAU6/C8OZRszNzQ2LH18CPC52JY7REWMAbHyl9JT3aWi01m9ADAYD6up+Q3BwCLy9vZ1Qobw1NjaK3ql9vcjZt+DojG8x7cdpVmNnbj2LBZrhd2+TPPG0NtEgYv81HruiiiCg/0ISVxVXUZH+PSJmR5q39fT04PONn6EqqQzuid04nlSOz5//DN3d3WKULRtS6dQeyNPTE8ZVAi56XrTYfs7n71DpvIbVsU3yxiNnokFMCp0Mt4/csfP1j+B91hPd3j1QLvbA/WtWWDzuwAv7kP7WMvjCFwAQVxuHjrc6UNBdhKX/9aAYpbs8qXVqD5T8xD04ElSKso8r4PGbCl1TjBj/UCDmP7hQ7NJoDGE4Ew1h4pSJ+Ke81EHHW1tbEfx5gDmY+3jDG5O+CIH+Dy3w8/N3dJmyI8VmsIHuXDkfWHnjxxENhqe1iUbhyqXLiLhs++gt6pdIXKq55OSK5EHq4Uw0WjxyJhqFSVMnoSbkDCLqrAO6Jug8pmnCRajKdTU3NeHoh0dQVV2FZnWTpDq1ieyJR87k0pqbmvDluwdw+IMv0dHRYff9+/uPw+XFP8MIo8X2bnSjdvFPCAgItPtrylXZB9/i74tOIWPTckTvigI+7EHZ/3zLO6GRS+KRM7msr7YdROB7/njol+Uwwoj9rxyAMtcLd6ycZ9fXSXnpPuzo+QBhX03HrY0zcTbgHH5cXIN7/vs+u77OWKbXt8BkMmHcuJFd5ern2ivw3+yDRY29TVX1qEd0ZzSW5afim1tLkJSzyI7VEomP4UwuqfKLCtz+pziEG3pPK7vDHcsuPIiSTd/gUkItgoNj7PZaXl5euP8vaaj/rR5VZ05h2sxQzJwYZ7f9j2XnT/6IH186h5DKICh73FER9xum5YbhlsSZw9rP6Z0nkN34EACg7R//TMVUBJuCYTxoAHIcUT2ReBjO5JKufdKIcMNiq+1JjQvw4Y4CJCTaL5z7BE8MRvBEfgba52pDIy6vu4hVNZn9G0uAgzUHcaXoMqZMn/q796VsdYcCvVdlq8c/rgyGYPPYQL9e/gUn8qugalJCcYsb5umS4OnpObpfhsjJGM7kkpRNg196U9UinYtWuLKjfz2C7JqHrLanXE7BB3/9CFPyfn84e8R54SquIhCBVuFsiOq/0UrlJ+VQPq/AqrqVUECBdrSjYFch7tiehOCb+MaJxg42hJFLMoR12d4OA3pmmJxcjTx5XFLBzcafGAUU8Lw0vHt+J6bfhcIFu9GDHtSh945gIQjBZ2H/i5h1vR8hdHZ2ou0lPe6pW2w+yvaBD9YcW42j/1k6yt+GyLkYzuSSYtfdhr2h+6y2F8wuxLy1SSJUJC6TyYTyfd+h+M/7caLkmFM6nDsndFlc+nSgriCjze2DcXd3x5Lt9+ODRwvw+dQvcGbCWRxc8RUmvavBlLDeI/Ajn5RCW7PE6rkKKOBb4cuubhpTeFqbXNLk0CkwvN2OnX/+G3yOe8GkFNA+px0Jf5gHHx8fsctzqis1l3FsfQWWVmoRIoTgouoiPpm/C3e/eS/GBTjuHsHRa2JRsucbLKqzvGxl1fgq3Jw9fdj7U6vV0Obdj5pJ5zHZYxru+xfLS6Ma24zwhO3Plt2NbhAEAQoF7yZGYwPDmVxW2OwIhL0bYT5ikusf5uPPHsXa71ebfw41huLRw48g/7n3kfrGiiGeOTrTwm9G1ZbfUPinXUiqXgAVVPg6sgQej3kj8fa7RrTPoa6pPWf5XHy17RDu/TXFaqx9dgfc3HiikMaOUa3W4uJibNiwweZYYWEh0tLSkJmZicOHD4/mZYhGRaFQyDaYa374P8wpj7faroACk0pvQmtrq0NfP/7+25H0ZQqOfXQaZTsqkXhoIRJXjSyYgaEv2zk+IACNq5ut7gh18OaDmL5eejfIIBrKiI+c8/LyUFpaipkzrb+v2NDQgB07dmDPnj0wGAzIysrC/PnzJXVrNyI5aLjcgEjDHJtjgc2B0OtbAExyaA3u7u6Yc/cddtnXja6pfc+GJaiIKMN3n5ZD1aSCYboBMx+dBU1UqF1en8hZRhzO8fHxSElJQUFBgdXYyZMnkZCQAKVSCbVajdDQUJw7dw4xMfb/bikRDe7WxGiUTymH9orWauxC5EUsmnivCFWNXEPDP75GNcQ1tec+kAg84KyKiBzjhuG8e/dubN++3WLbli1boNVqUVFRYfM5ra2t8PPzM//s4+MDvV4/ylKJaLj8/PzRkNaE+r/UI9jUH2g1XjXwyPYec5/DNjY2QqFQIDBwgtilEDnUDcM5PT0d6enpw9qpWq22+Cyrra0N/v5D39M2IMAHSqXtC0eMVHCw340fJCOcD0tSnY/Ozk6cOnIK/hP8ERkTOer9PbwtE/tD96OjqAPKX5Xo1nRjQs4ELF/df59qqc7F9QwGPaZMmYjJkx17Q5GxMh/Owvno56y5cEi3dmxsLLZt24auri50dnbi/PnziIgYuiHj2rV2u9YQHOyH+noerffhfFiS6nyUvHEI7u8LuOPHubjqcRXv374TUS9GIyx2xqj2O+fhu4CHLbf1/f5SnYvrtbW1oa7uKmbMiHBovWNlPpyF89HP3nMxVNDbNZzz8/Oh0WiQnJwMnU6H7OxsCIKA3NxceHgM74pARHJT8XEZbvtjjPlmHZO7JiOmNAYfrv8bJh+YCi8vL5ErFNeNmsGIXMmownnu3LmYO3eu+ec1a9aY/z0jIwMZGRmj2T2RrLQUNZmDeaBlZx7E3p0HkPzP94hQlXQwnElOxlY3CJEL86y3fXbJBz4w/dzj5Gqk5/d0ahO5CoYzkUR0Tum0ub0FLVCF85aH7NQmOWE4E0lEUNZNOOV/2mr7x3F7kPjQfBEqkpaGhgaMGzeOFzMiWeC1tYkkIu7eeHz34rcof6UC8Zfi0OzTjJ/mXcFt/3GH7AOp75rakyaNrmudaKzgkTORRFw4VYOmnQ1YelGLCT0T0COY0OlvRPDUELFLE11fM1hQED9vJnngkTORBJhMJpz5t1NYXaUzb9O0amDYZUBhyB5oX0gd4tmuj53aJDc8ciaSgO8PlEN7bInVdi94wetrvofu69QOCmI4kzwwnIkkoPlSE0IE26evPZpU5ntSy1VfpzaPnEkuGM5EEjBjYRSq1MdsjrVPN8j2ftR92KlNcsNwJpKA6beEoWrJcXTC8rvOP6jPIEAn7+/19nVqsxmM5IQfZhFJxH2vPIiCkI/h/bUKHs0qtIV1IEA3AXNW3Cl2aaJiMxjJEcOZSCJUKhW0L6YCL/Z2b4+1ey07CsOZ5Ij/9xNJEIO5X18485raJCf8C0BEktbQ0MBrapPsMJyJSNLYqU1yxHAmIslipzbJFcOZiCSLzWAkVwxnIpIshjPJFcOZiCSr75ra7NQmuWE4E5Fk9V1Tm53aJDcMZyKSLHZqk1wxnIlIktipTXLGcCYiSWIzGMkZw5mIJInhTHLGcCYiSWKnNskZw5mIJImd2iRnDGcikiR2apOcMZyJSHLYqU1yx3AmIslhMxjJHcOZiCSH4Uxyx3AmIslhpzbJHcOZiCSHndokdwxnIpIcdmqT3DGciUhS+jq1+XkzyRnDmYgkpa8ZjF+jIjljOBORpLBTm4jhTEQSw05tIoYzEUkMO7WJGM5EJDHs1CYClKN5cnFxMfbv34+tW7dajeXl5aGqqgq+vr4AgNdffx1qtXo0L0dELq6vU3vy5AixSyES1YjDOS8vD6WlpZg5c6bN8erqarzzzjsYP378iIsjInlhMxhRrxGf1o6Pj8emTZtsjgmCgNraWmzcuBFZWVkoKioa6csQkYwwnIl63fDIeffu3di+fbvFti1btkCr1aKiosLmc9rb26HT6bB27Vp0d3cjJycHs2bNQmRkpH2qJiKXZDKZ4Ofnz05tkj2FIAjCSJ9cUVGBgoICq8+cTSYTOjo6zJ83v/zyy4iKisIDDzww6L66u3ugVLqPtBQiIiKXMaqGsMFcuHABTz31FD799FN0d3ejsrISK1asGPI5166127WG4GA/1Nfr7brPsYzzYYnz0Y9zYYnzYYnz0c/ecxEc7DfomF3DOT8/HxqNBsnJyVi2bBkyMjKgUqmwfPlyhIeH2/OliIiIXNaoTmvbk73fmfHdniXOhyXORz/OhSXOhyXORz9nHjnzIiREREQSw3AmIiKSGIYzERGRxDCciYiIJIbhTEREJDEMZyIiIolhOBMREUkMw5mIiEhiGM5EREQSw3AmIiKSGMlcvpOIiIh68ciZiIhIYhjOREREEsNwJiIikhiGMxERkcQwnImIiCSG4UxERCQxLhfOxcXF2LBhg82xvLw8pKWlIScnBzk5OWhtbXVydc431HwUFhYiLS0NmZmZOHz4sHMLc6LOzk48+eSTWLVqFdatW4dr165ZPUYOa0MQBLzwwgvIzMxETk4OfvrpJ4vxQ4cOIT09HZmZmdi1a5dIVTrHjeYiPz8fqamp5vVw8eJFcQp1shMnTkCn01ltl9Pa6DPYXDhtbQguZPPmzYJWqxVyc3NtjmdlZQnXrl1zclXiGWo+6uvrhdTUVMFoNAp6vV5ITU0Vurq6RKjS8d577z3h1VdfFQRBEPbt2yds3rzZ6jFyWBsHDx4Unn32WUEQBOH48ePCY489Zh4zGo1CSkqKoNfrha6uLiEtLU1obGwUq1SHG2ouBEEQnn76aaG6ulqM0kTz9ttvC6mpqcLKlSsttsttbQjC4HMhCM5bGy515BwfH49NmzbZHBMEAbW1tdi4cSOysrJQVFTk3OJEMNR8nDx5EgkJCVAqlVCr1QgNDcW5c+ecW6CTVFZWIikpCQCQlJSEsrIyi3G5rI3KykosWLAAADB79mycPn3aPFZTUwONRgO1Wg2VSoWEhAQcPXpUrFIdbqi5AIDq6mq8+eabyM7OxltvvSVGiU6n0Wjw2muvWW2X29oABp8LwHlrQ+mwPTvQ7t27sX37dottW7ZsgVarRUVFhc3ntLe3Q6fTYe3ateju7kZOTg5mzZqFyMhIZ5TsUCOZj9bWVvj5+Zl/9vHxgV6vd2idzmBrLoKCgqBWqwEAvr6+VqesXXltDHT9f3OlUgmTyQQ3NzerMV9fX5dYD4MZai4AYOnSpVi1ahXUajWeeOIJlJSUYOHChWKV6xQpKSm4cuWK1Xa5rQ1g8LkAnLc2xmQ4p6enIz09fVjP8fb2hk6ng6enJzw9PXHnnXfi7NmzLvEHeCTzoVarLUKqra0N/v7+9i7N6WzNxfr169HW1gag9/cc+IcGcO21MZBarTbPAwCLMHLV9TCYoeYCAFavXm1+Q7dw4UL88MMPLh/Og5Hb2rgRZ60NlzqtPZQLFy4gKysLgiDAaDSisrIS0dHRYpclmtjYWFRWVqKrqwt6vR7nz59HRESE2GU5RHx8PEpKSgAAJSUlmDNnjsW4XNbGwHk4fvy4xZuP8PBw1NbWoqWlBV1dXTh69Cji4uLEKtXhhpqL1tZWpKamoqOjA4Ig4MiRIy65HgYjXHe7BbmtjYGunwtnro0xeeQ8HPn5+dBoNEhOTsayZcuQkZEBlUqF5cuXIzw8XOzynG7gfOh0OmRnZ0MQBOTm5sLDw0Ps8hwiKysLzzzzDLKzs+Hh4YGtW7cCkN/aSElJQWlpKTIzMwH0fvSxd+9edHR0ICMjA8899xweeeQRCIKAjIwMhISEiFyx49xoLnJzc81nUxITE809C3KgUCgAQLZrYyBbc+GstcG7UhEREUmMbE5rExERjRUMZyIiIolhOBMREUkMw5mIiEhiGM5EREQSw3AmIiKSGIYzERGRxDCciYiIJOb/ARYzGqP2tvau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data:image/png;base64,iVBORw0KGgoAAAANSUhEUgAAAecAAAFRCAYAAABOnmU8AAAABHNCSVQICAgIfAhkiAAAAAlwSFlzAAALEgAACxIB0t1+/AAAIABJREFUeJzs3XdA1Pf9+PHn3QHHFpAhoGxQcYt7gQN3NM640IzWNE2TtGnaNL+0aTrSpOm3TdMkNkkzjIkrrrjjiMZEBQeKA7ciCgoyZa+7+/1BgJwcyjjuuOP1+Eve77vP58Wbkxef9+f1eb8VOp1OhxBCCCHaDKW5AxBCCCGEPknOQgghRBsjyVkIIYRoYyQ5CyGEEG2MJGchhBCijZHkLIQQQrQxNuYOoEZWVqFRj+fu7kheXolRj2nJZDz0yXjUkbHQJ+OhT8ajjrHHwsvLpcE+q71ytrFRmTuENkXGQ5+MRx0ZC30yHvpkPOqYciysNjkLIYQQlkqSsxBCCNHGSHIWQggh2hhJzkIIIUQbI8lZCCGEaGMkOQshhBBtjCRnIYQQoo2R5CyEEEK0MS1KzqdOnSIuLq5e+/Lly5k6dSqLFy9m8eLFXL9+vSWnEUIIIdqVZi/f+dFHH7F582acnJzq9SUnJ/Pmm28SGRnZouCEEEKI9qjZV86BgYG89957BvuSk5P54IMPWLBgAR9++GGzgxNCCCHao2Yn59jYWFQqw+uMTpkyhT/96U+sWLGCxMREDhw40OwAhRCirausrCQzM4PKykpzhyKsRKvsSrVkyRKcnZ0BiI6O5ty5c0RHR9/3Pe7ujkZfVPx+O360RzIe+mQ86shY6GvqeFy/fp3161cyYsQIxo0b10pRmY98PuqYaixanJx1Op3e10VFRUydOpWdO3dib29PQkICs2fPfuBxjL0lmZeXi9G3obRkMh76ZDzqyFjoa854XLp0neLiclQqR6sbS/l81DH2WNwv0bc4OSsUCgC2bdtGaWkpc+bM4fnnnycuLg61Ws3QoUMZNWpUS08jhBBtVk5ONgCenp5mjkRYixYlZ39/f9asWQPA1KlTa9unTZvGtGnTWhaZEEJYiOzsbBQKBR07SnIWxiGLkAghRAtlZ2fToUMHbG1tzR2KsBKSnIUQogWKi4spKSnG09PL3KEIKyLJWQghWqDmfrNMaQtjkuQshBAtIMlZtAZJzkII0QI1ydnLS6a1hfFIchZCiBaoqdT28Oho7lCEFZHkLIQQLSCV2qI1SHIWQohmkkpt0VokOQshRDNJMZhoLZKchRCimSQ5i9YiyVkIIZopOzsLkEptYXySnIUQoplycnKkUlu0CknOQgjRTFKpLVqLJGchhGgGqdQWrUmSsxBCNIMUg4nWJMlZCCGaQZKzaE2SnIUQohlqKrU9PSU5C+OT5CyEEM1QU6ktV86iNUhyFkKIZpBKbdGaJDkLIUQT1VRqy1WzaC2SnIUQoolqisHkMSrRWiQ5CyFEE0mltmhtkpyFEKKJpFJbtDZJzkII0URSqS1amyRnIYRoIqnUFq3NxtwBCCHap5Rz17j4UTL2qfZUulfi9rAHA6cOMXdYD1RTqe3rG2buUIQVk+QshDC5C/Hnqfh5IXHpC2rbru2+xr6rexjzXKwZI3swqdQWpiDT2kIIk7vx7jXGpo/VawspC8H1MwcKCwvMFFXjSKW2MAVJzkIIk6qsrMT1lLPBvnFp4zi2OcHEETVN3ZWzJGfRemRaW4hWcuXkJa59cgl1qprKjpW4THNj8Ixh5g7L7JRKJRq7KoN9ZZRh56Q2cURNk52dLZXaotVJchaiFZzdfxrVs1oWZs6vbbv+zXX23Wj791Rbm0qlomBQMaTV7/u66y6GTx1j+qCaQCq1hSnItLYQDdDpdBQVFVFVZfgq734y/pvGqMyRem1BZUG4fGZPUVGhsUK0WP1/P5jlvT+jlFIAdOjY1Wk3rr/1aNNJT9bUFqYiV85CGHB0XTx3P8vF64onRS5F5I8oIOYvsTg7G75X+mMlJSW4n3Ez2Dc2bSybt+1g9Lxxxg7Zovh09mHstslsWbEDLuuodKui7+MD8PH1MXdo9yWV2sJUJDkLcY/ELUcJerEzPYrGVzfkgiZVw8d3PmXGykce+H4bGxsq1OUG+wopxMHN0ZjhWix7e3vGLB1v7jCaRCq1hanItLYQ98j7IpseRZF6bSpUjD0wmjOHTj3w/XZ2duQNMvw40N6e3zAwdrBR4hSmJ5XawlQkOQtxD/UNw9XCoRWhZBy73ahjRL0yhE/7LaeYYgA0aNjaZSte/88PlUpltFiFaUmltjAVmdYW4h5VHpVwrX57Lrk4Bjg16hg+nX0Yv/Uhdqzcg/ZSFZqOWgY8Phh3Dw8jRytMSSq1halIchbiHtqJSvIT83HT6Rd1be+zg9jpUxt9HDs7O2IeG/vgFwqLUFJSImtqC5Np0bT2qVOniIuLq9e+b98+Zs+ezbx581i3bl1LTiGEyY15JpavntjGPq/9VFHFDZsbfDboc7r+q6dMSbdjdXs4S6W2aH3NvnL+6KOP2Lx5M05O+tN8VVVVvPHGG2zcuBG1Ws38+fMZO3YsHjKdJyyEQqFgyt+mk/VcFhu+2ULHgI5MGj4dhUJh7tBEI2k0Go5sjqf4ehHuPTyIGj+wxT8/qdQWptTsK+fAwEDee++9eu1Xr14lMDAQZ2dnbG1tiYqK4tixYy0KUghz8PLxYsyCWPqM6C+J2YLcvHSDr6dsYcTPBrHgjTn0frQbm2etIzcrp0XHlUptYUrNTs6xsbEGp/iKiopwcXGp/drJyYnCQlkRSQhhGmdeOsGjJxbTkY4A+Gv8+cnBxzn88nctOq5UagtTMnpBmLOzM0VFRbVfFxcX4+rq+sD3ubs7YmNj3Pt5Xl4uD35ROyLjoc8c43H75m2OvH8EZaESx/6OjI4b3SbuY1vLZ+PS2UtEHetXr12BgoB4f9RqXaN+Hxkaj7KyQvz9ffDza3+36Kzl82EMphqLFidnnU6n93VoaCipqakUFBRgb2/PsWPHeOKJJx54nLy8kpaGosfLy4WsLLliryHjoc8c43H0y3jUf1IxPWs6ChTkkstHH33C+BVTcHYx3y8/a/psXE2+wYCyPgb73O66kZJyCz+/+9+iMDQeJSUl3LmTS2homNWMVWNZ0+ejpYw9FvdL9C1ehKTmXty2bdtYt24dNjY2vPTSSzz++OPMnz+fOXPm4O3t3dLTCGHRiooK0f69nHFZY1FQ/X/GAw9+eugJvnttv5mjsx7dBvXgaJejBvuuRFyjUyffZh1XKrWFqbXoytnf3581a9YAMHVq3fOfMTExxMTEtCgwIazJkdXxzLo5rV67EiWO8fZmiMi63EpJ5/S/EnE45UBB2V0+U3zGNN003HEH4JLDZdSLHFAqm3c9IpXawtRkERIhTEBbqsWmgf9uyoqWr6J77cJVstOy6D44EheXB99TtSbZmdlcWnKWuAsLa9t06HjL+d/4efuj66LD9RE3hs+ObvY5pFJbmJqsrS2ECURO68mRDkcM9pX1MryDVWPcvn6LbY9swn6CkiEL+nNp5Bl2/nlbvVoQa3ZsWQKzL8zSa1Og4Kmin6F4TMW4dZMZNHtYi85h6krtO3fukJJyDa1Wa5LzibZHkrMQJuAf1JkLj1zhjuqOXvuOoJ2EP9OtWcfU6XQkPhPPY/sX06e0Nx3pyMRbE5mybDz7391rjLAtgsMVu9r7+HrtOECycf5IMdWa2mlXbrJjwWZyh97CYbiSb8fvJmH1oVY9p2ibZFpbCBOZ/JdpHOz2HZVfl6IqUFEaXkaPJ/vQJSKgWcc7vvsoE47X3w+5o7YjbK+CZ1oasWWoctY03OdU1eLjm2pN7YqKCs78LJElp+uWRO51uhfJvz9HkkcifSdEter5RdsiyVkIE1EoFIxcFA2LjHO8u1fy8NP4GexTZ9kZ5yQWwGVKB25uv0mXii567YkuJwieF97i45uqUjt+9UFmnp5Rr71HYSRJa07DhFY9vWhjZFpbCDPLysoiOeksxcXFTXqfTz9frtpdNdhX2rn597EtzeBpw/j2qYMcdD+EDh1atOzx3sv1F9MI7xPR4uObqlJbc70SZ5wN9jncNrzHuLBecuUshJkU3L3Lty/sJfRAMEH5gSR3SSRnWgET/jC5UY/89BrWh00jviR4XzDKH/2dfV19Hcc57WtFp4kvT+XWonRWf7UeVDqi5g3Cw7OjUY5tqkpthb+KUkqr75Xfo8y7olXPLdoeSc5CmMn+Z3bzxNeP1RYzBd0MIv+9fHY47CL2t5MadYyxH0xgxUtf0OmgD175nlwLS0E5z45Ri0a3Zuhtkl+gP37P+Rv9uKaq1B66aASbPv+KBefn67VfcryM+2zj/KEhLIckZyHM4OrZywz8bkC9KmM33LDdrkT7grZRV8+uHTowZdkMioqKKCi4y0ifcW1irW5rYqpKbXt7e8Le7c7nr66k17EeuJe5c6xrIsoltoycFtOq5xZtjyRnIcwg5eQ15pbUL/4BcMtwo6SkBGdnw/cfDXF2dm7S60XjmKpSu0Zwr1CCN4SScuUaV/PTGNYnptX/KBBtkyRnIcwgJCqUM05n6Vtcf5OGfN98HB0dzRCVuJe51tQODgsx6flE2yPV2kKYQUhkGMdHJaJFfwWoXEUulVN1zV4DWhiXrKktzEWunIUwk7HvTuSz33xOwIEuBOR04XzQBQqmFzP+15PNHZr4gaypLcxFkrNol3Jzc8nNLcDDw3xVsM4uLkx9fyZ5ebncycyib+BgHBzqP0YjzMfUa2oLUUOSs2hXLh29QMr/XSYgqTNanZbj/eIJ/HUoXQd3N1tM7u4euLt7mO38omFNqdRO2n2CrC8yUN+wo7JjFbZT1Yx8NKZ2z3shmkKSs2g3MtMyyP/5HRbdWFDX+C1sv7adzM3u+Ph3Mltsou0pLi5udKV24qYj+P7Wi9i7ddtSZsZnsvvWDia8PKU1wxRWSqpORLtx8qPjTL5R/37u5BuTOfHhcTNEJNqyuvvN96/U1ul05H2SQ5+7+pX3PlU+eH3pQcHdu60Wo7BekpxFu6FOM7y1oAIF9untZ6MI0TiNrdQuKLiL7wUfg30jb48gac8Jo8cmrJ8kZ9FuVHpWNthX4SlrFwt9dc843z85q9X2FDkXGezLUmXh5utm9NiE9ZN7zqJV5WTmcPRfh3FMUoMSSgaWM+KFaFxcXU0eS9jibhzafJjhOcP02g95HiY8rpvJ4xFtW05OTqMqte3t7ckemotuva7ezMyB/t8zcdi01gxTWClJzqLVFNy9y9GF3xN3elHtLy1topaPkz5l0rrpqNWm3QYvJDKU439LYN1/1jMieTg6dBzqcRjnZzswoEcvk8Yi2r6mVGoP/2sM/7v9MdPip9JJ24liitncfQvhf+4u1dqiWSQ5i1Zz+L/fs/D0Ar2rCSVKFibMZ9tnXzN6aWyLjp8cf4Zba29im2tDWVAF/ZYOwKfz/SuuB8wYQtVDVdxIvkR+fjEjho/Fxkb+Gwh9TanUBnDzcOfhjXM5tiOBgjPfY+tnx6hHYk3+B6iwHvJbSbQa+3N2qKi/Q5IjjuhO61p07IOfHiDktQBiCh4BQIeObbu2U/R+IaH9wu/7XhsbGwaPG0xWVmGLYhDWq7GV2j+mUCgYNGUoyJNTwgikIEy0Go2jtsE+rYOm2cctKSlBuUxLn4LetW0KFDyUMpWrb11s9nGFqCFragtzk+QsWo3TJBfSbdLrtZ9zOE+nGf7NPu6xbQmMTzU8Je560oWKCqm8Fi0ja2oLc5PkLFrN4GnD2POT/Zx0TgKqp54PdzhM0jNn6Tms9wPe3TClSllvN6caOqVWCnBEi8ma2sLc5J6zaDUKhYIpf57OtXlXWbXlS1BC9zk9iQ1uWWX0oKlD2f3PPcy48nC9voKoYtmcXrRYUyq1hWgNkpxFqwuJDCUkMtRox1Or1dg+68DhV+MZljsUAA0aNkRspNtvexrtPKJ9amqldluTfj2N1LPXCe4Tgm8XP3OHI5pJkrOwSIPnDeNa76us/HwNtnm2VARVMvjJYbi5u5s7NGHhsrJqVgZrfKV2W1BUVMQ3v/yant92Z3TBcJI7JLNlzGFi/z1FtiK1QJKchcUKiQwl5HXjXZELAXXJ2dLuN+974Wse27K49vHFoXeHMnDTQFbYreShd2aaOTrRVJKcRZtRUlJCwucH0d3WYhtuz9C5w+WenzC5uitny0nO2dnZhHwbXG9dARts6Lzfj4KCu7i6djBTdKI5JDmLNuHy8Yvc/OU1Hr40HTVqCihgw+cbGfi/4fh0kX2WhencuXPH4iq1b19PJyw3xGBf0J1A7mTekeRsYeRRKmF2Op2Oq69e5JFLc1FTvdyhK648duJREv94xMzRifYmKyvL4iq1g7oGk+yXbLDvYsBF/Pybv66AMA9JzsLsko+fZdiJIQb7fI/4UFhYYOKIRHtVXFxMcXGxRV01A7i4uJIxMYtiivXaCyggb2oRjo6OZopMNJdMawuzK84twr3K8JaNzsXOlJaW4eJi+i0mRfvTnDW12wpNpYbNbMYFF3zwIZNM0tRpBPePMHdoohnkylmYXa+RfTgYdMhg342eN/HysrxflMIyWeqa2rdS0+m+NYIFLGACEwgggIlM5Knyp8j9LMvc4YlmkOQszM7R0ZGyuEqu21/Xaz/pdhK3JzxkOU5hMtnZllepDXB2z2mG5Q8DwA47OtEJW6rvmTtdckSjaf5GM8I8ZFpbtAmjn4nlqP9hEjYewzZbRZl/Bb6LOhM1erC5QxPtSE5OjsVVagO4+LqSo8jBU1c/7krXSpRKuQ6zNJKcRZsxaOYwkLUShBllZ2fj4eFmUZXaAIMnDeXrPttYlLRQr72KKopHlsnskwVq1p9TOp2OP/7xj8ybN4/Fixdz8+ZNvf7ly5czdepUFi9ezOLFi7l+/boxYhVCiFZTs6a2t7e3uUNpMqVSScjfurKqx2oKqH664bL6Mp9MXM7oPxreXlW0bc26ct67dy8VFRWsWbOGU6dO8frrr7Ns2bLa/uTkZN58800iIyONFqgQQrSmmmIwSy1ADB/QlaDdIezdcIDyjHI6DfJlxrBHzB2WaKZmJefExERGjhwJQJ8+fTh79qxef3JyMh988AFZWVnExMSwdOnSlkcqhBCtyNKTM4CtrS0j58WYOwxhBM2a1i4qKsLFxaX2axsbG7Rabe3XU6ZM4U9/+hMrVqwgMTGRAwcOtDxSIYRoRTWV2pY4rS2sT7OunJ2dnSkurluJRqvV6lUDLlmyBGdnZwCio6M5d+4c0dHR9z2mu7sjNjaq+76mqby8XB78onZExkOfjEcdGQuoqCjG2dkeT09PiysIa23y+ahjqrFoVnLu378/+/fvZ+LEiSQlJRERUbcCTVFREVOnTmXnzp3Y29uTkJDA7NmzH3jMvLyS5oTSIC8vF7KyCo16TEsm46FPxqOOjEW1lJQ07OzssbW1lfH4Efl81DH2WNwv0TcrOcfGxnLo0CHmzZsHwOuvv862bdsoLS1lzpw5PP/888TFxaFWqxk6dCijRo1qXuRCCGECNZXafn7h5g5FCKCZyVmhUPCnP/1Jry04OLj239OmTWPatGkti0wIIUzEUpftFNZLlo0RQrR7kpxFWyMrhAl0Oh0n9h4n/2AOGnstvRb2xTfAz9xhCWEy1vAYlbAukpzbucrKSrb8bANTdk6kS9UYdOj47rPvufqby4x44v4V9kJYi+zsbBQKBR4eHc0dihCATGu3e9++s5dHt8bRpaoLAAoUROeOwu0fzty+ecvM0QlhGtnZ2XTo0EEeoRJthiTnds7meyX22Ndrj8mN5syqJDNEJIRp1VRqe3pa35T2+ePJ7PnLTna/voObV2+YOxzRBJKc2zlVueGPgAIFijLZyUZYP2ssBtPpdGz+9Xq8ZnZgwTtzWfDWXMonFrD3X7vMHZpoJEnO7VxpZLnB9hS7FLyifUwcjRCmZ43J+ftVB3j4i4foXtYdqP5je+jdoUS+E8HFE+fNHJ1oDEnO7VzvX/RnQ8QmvbYSStg1aS99ovuZKSohTMcaK7Wr9pbhqav/x0af4t7cWJ9ihohEU0m1djvnG+QHX8Dn763C4ZyaKgctmhE6pv9itmzQLmrdvZtPRsYtOncOxMnJydzhGJU1VmorSxu+7lKVGXcPA9E6JDkLfIP88P1H055r1ul0JO4+Rt6FXNy7eRA1fqAkcytUWlrK3r3P07nzXoKDMzl7NoCcnIeYMOGvqFTW8UveGiu1yyIr0O7TorxncvQud7GJUpspKtEUkpxFk2XdziL+5weYmDAef40/6ap0tg7ZwNBl0Xj5Ws/UoIA9e55hyZIvsfnhN0V4+A2Kit5j0yZbJk78s3mDM4KSkhKrXFN7yNPDWXVgDQvPzEdB9R/NVVSxOvpLpj/y4I2IhPlJchZNduR33/P4oUdr/9P7a/x5/NCjLP/d50z9bIaZoxPGkpmZTkTEntrEXMPZGVxctlJe/jJqtWVfhdXs4WxNxWAAbh3diVo1lM/fWo3jKTVaWx3lgyqZ9Pw0bO79gYo2SX5KokkyMzMJPxham5hrKFAQfiiEzMxMfHykytsapKScYsSIPIN9nTunk5ubg6+vZS/zao2V2jU8fTyZ9MZDrXLs0tJSDi//DuVlBeWuFfR6tC/+QZ1b5VztlSRn0SR52bn4Ffoa7PMt8OVWdo4kZysRFNSLc+fcGT68foJOT/cjKsryC6issVK7KcrLy1EoFNjZ2TX6PZlpmSQ+dphHTs3FHnt06Ph23QFu/SmNgbOHtGK07Ys8SiWaJDgshNNhZwz2nQo7Q3BYiIkjEq2lU6cunD8/Fo1Gv72kBO7enWzxU9pgnZXajXEl8RK7F20nKeoIJwbEs+vxbdy4mNqo95782xGWnFpcu7KgAgWjs2Io+2cxZWVlrRl2uyJXzqJJ1Go1FY9oSX8zHf9K/9r2dLt0Kh/RWsUvbFEnNvZdVqxQERi4j5CQLC5c8CMjYyoTJ/7F3KEZhTVWaj9Ixo3b5Pwsg4Wp8+oat8Hay1/SYWsHOri5NfhenU6H4zFHg32Trk5g26ZdxMwfa+yQ2yVJzqLJxjwXy8EOByjfdAi7W3ZU+FWgnuHImEdjzR2aMDJHR0emTv0fubk5XL+eSkREGFFRruYOyyhq1tS2tkrtB0n6MJFFP07MP5h1cSZrPlzPhN9OafC9Op0OZZXhRyZtsaWqtMpocbZ3kpxFs4x4NBoeNXcUwlQ8PDpa3dSvNReD3Y9DqrpeQSeADTaoU+9/71mpVFLSuxTS6/d947uPgTMHGyvMdk+SsxCi1rVrJ7ly5QPs7S9RWemKSjWJ6Oil9RaYKS0t5ciRtVRWFtKr18N06tTFTBE3X3tNzuXuFQ33uRlea//HQp/rys5zO5mUOqm27ar9VfIfK7rvlLhoGknO4r4qKiqIX3OQqqsVKHyVDFk8AkdHw/echGW7dCmB8vLHWLiw7rIoN/dbNm++zNSp/1fblpi4keLiv/DQQ1dRq+HgwX9x4sR8Jk16zaJWiat5xrm9VWr7PdKFM9vP0quwp177wY6HiIiLfOD7Q/uHk7bGnhUfrsIxxZ4Kt0rcH+7ImMlyW8uYJDmLBt1KSSdp6VFmnZqJM86UU85XX2wm4O1QwqIizB1eu3P58lFSUt7GweE0Wq0dxcVDGTbsz7i5eRjl+Ckp77Bokf58pYeHlm7dviQt7ed07hxCdvYddLr/x6xZt2pfM3JkDhER/+XgwQhGjnzUKLGYQk5OTrus1O45vDcHXz7AtfevMf56LFVUsTt8Dw6/cmFgt96NOkbn0C50/rvlzZZYEknOokGnXj3OklOLa79Wo+aRS3NZ8acvCN0cblFXSZbu+vVzFBc/zsKFN2rbdLrLfPzxZSZP3maUamNHx2SD7UOG5LN69RY6d/4lJ058xPz5t+q9xsdHQ0XFdiypEKE9VmrXGPF4NCXzSti2bRcqWxWDJ4+SJy3aGEnOwqD8/Dz8Ewyv/jQ4cSAXT1+gW5/uJo6q/bpw4b/Exd3Qa1MoYO7cePbsWcWoUUtafA6Nxt5ge3k5XLqUiKvrVhSKfJQNrI5gY3O3xTGYSnut1P4xR0dHYua2zmNPV09f5urnl7C7bUuFbyVhi7sS0iusVc5lrSQ5C4NKS0txLXEx2OdW6UZKXpqJI2rfHByuGGx3dQWN5qzBvpycLE6c2ICtrTNDhszG3r46+RYVFRIf/yEq1Q2qqnyYOPHXVFYqOX26hJkz4d7NpjZvVvDii5spLNzCunUBHD8OAwbUP19ZWWiLvkdTaq/FYKZwcvtxnH6rZmFW3eNaB3ceIunNRPpOjjJjZJZFkrMwqFMnX/b1TGJg4sB6fYdD4xkwZLgZomq/qqoMV8HqdFBZ2aFe++7df8HXdwXz5mVSVgY7d/4LJ6ff07FjOFevPsGcORewtQWNBr7+ei0XLw7jueeus2IFTJkC3t7Vfbt2QWCgDgcHcHDQ8fTTqfz73y707VuotyHG3r1diIh4qrW+faOT5Nw6dDodOf/JZHyW/nPUI+4MZ807a9FN0sntsEaS5CwMUigUuP7EnaSrSfTN71vbfs3+GlWLqb0KE6bh4PAQt27txs+vUq99z55O9O37hF5bQsJaoqPfpnPn6kdmHB1h1qwr7Nr1O44ejeDppy/UvlalgilTUkhNzaZjR1iyBA4ehIQESE6GJ58Ej3vqzRYsKOa118YSGZmGSlVGaWkfgoOfJTi4ccVEbUFNcvb0lORsTFcvXaHPacOfg56nepBy7RohoZYzw2JOkpxFgwbOGsoZj1Os/GIN9ul2lHtV0mGWOzEPy/J8pjZs2AJ27bqMv/8KoqOzKC+HHTtCcXL6Pd7e+huRFBdvqU3MP9azZwZ792Zx+zb43rN3SWxsIWfPQq9eMGpU9RW5QlE/MQN4e2sJDx9PTIzlXCnfq2ZNbblyNi6ljRKNQmOwr0pZhereeyaiQZKcxX31Gt2HXqP7mDsMAUyY8Eeysp5kzZqN2Nk5M3jwXIMzGDY2+rtIlZTApk0QGgr/7/9pOH8e9u2DmTPBwaH6NenpcP6KY//2AAAgAElEQVQ83LoF0dGQlASnT4OnJwwZUp2oaxw96kx4+OjW/FZbXXuu1G5NwSEh7InaTq8jver1Jfc/z/igqWaIyjLJrlRCWBAvr07Exv6c6OjFDd5auLcw66uvYN686iTr7g7DhsEjj8DmzVBZCZ99Vn2F/NRT0LUrLFsGXbrAyy9DYCB88QVkZtYcG777rpJLl9a19rfaamoqteWq2fgUCgX+vwliZ5ed6NABoEPHji478P9NkHmDszBy5WwhLh+/yLX/Xcbhij1VLlXoxioZ/fQ4lA091yLarKKiIlJSzuPjE4C3t/H3vu7a9Sn27NlHbOxNcnLA379+BbaNDTg7wwsvwN//DjV5Pj4efvWruitlPz+Ii4O33oKgINBq4bnnyrl9+20SEiIZMmSW0eNvbXX3m9vXymCm0mNUTzK3ZrLyo7XYZVQ/StX3JwPw8ZV93ptCkrMFuBB/Hu2TZSzKmF/bdvfwXdZf38S0f1reL8f2SqvVsmvXH/D03ETPnmmkprpx5EgM0dFv4+rqbrTzBAVFcunSx6xc+R/u3DnKjBl36r1Gp4PiYvDygq+/rr5S7twZAgL0p7BrDBlSnZxr7lUHBFRw8OBmwPI+f1Kp3fp8/HyY8ErDu1uJB5PkbAFufnCNBRn6jyZ0oAN9vupF6pPXCYwIMktcomn27v0b06e/Q4cfnnwKCMhnxIiv+PjjcqZPXwtAcvJBbt1ai61tAWVloQwZ8ova5Tlzc7M5dmwZdnY3qKjwJDLyJ3TpYnhhh4iIIUREDKGg4C7nzw8hKKhuWU6NBj7/HCZMqJ7eBrh6FVauhIceMhx7p06Qna1fSGZrW9iyATETqdQWlkCSswWwv2D43uKAwihW7fpSkrMF0Gq12Nltq03MNRQKGDjwO65ePUNa2gG6dv0bMTFFQHUSXb9+O127rqK8vID09CdYsOAKSmX1le+BA+tJTPwHUVEzGjyvq2sHMjMforj4fZycqtt27YLZs6untWuEhlY/33ziBIQbWDTr7FmI/dG+BjodlJRY5iMxUqktLIEkZwugcTD8aEIppdh2uP/+q6JtKCkpxt39tsG+nj2L+eyzg/j6vkuvXkW17SoVPPLIeVaufAOdLp9Fi+pWCVMoICbmDl9++Q80mmn3fURl4sTX2bDBFheX7fj53SA1tUovMdfo2rW6SCwtrXqKu0baD4vB/bj+bOvWUPr1+0Xjvvk2pr1Xat+4ksq55WdQ59pREVDJoKVDcTf0zJwwK0nOFqBkeBlVyVXY3PPj2h66kyFzR5opKtEUjo5O5OX5A3n1+k6dcqaw8A6LF9ffUAJAo0nAz8/wFPLIkWdJSvqWqCj9Z8+PHt1AYeFGbGyyKS8PIizsCQICXiEx8QD29o8Ahv/gU6mqq7X79wc7OygsVHD9+iy6dHFk/fojKBSVlJb2o2vX5/H1DWrU967T6UhK2kd2djKdOvWjVy/zfWZLSkooKSnG17d9rvOcuPko9i/bsOjOPBQo0KDhqy1b6PJhMME9LXMmxFpJcrYAo1+O5aPrnzB5/0QCKgOopJJtgdtxe9VTVuqyEEqlksrK6eTkJNOxo662XauFEydG4+3dqcH36nSgUmkN9lUvwVml17Zv378YNOgNgoPLfmiJ59ChfVy8+C4DBoxm+fIxVFXt0Vt+EyArq/qK/G9/0zs7q1dXMm7cu034buvcuZNOQsKTjB8fT5culVy9asdXX40iJuYjva0uc3IyOXr0/3BwSEKns6G8fBgxMb8x+ue7Zg/n9lipXVVVReG/8ph4Z3ZtmwoVs67M4Iu/ryb4c0nObYkkZwvg4ODAzM/nceKb4xw6egQ6wJAlw3F2NrwxhWibxo37LTt3luPsvIlu3a6SlubDzZsxjB37L7RaLXv2/JtJk/T3Uy4vh/Ly/qSn5wP76x3z22+7MWzYmNqvi4qKcHb+5EeJGaqqICMjk4KCJZSVORMU1Jk//zmQV15JrU3QJSWwcSP88pf147a1bf5uU0ePPs8TT3xX+3VoaAUhIXv59NPneeih5QDk5WVz/Phs4uJO1VaKV1Ye4qOPkpgx40ujrirVniu1E/cdY/T5GIN9Xsc7/vDZMXC/Q5iFJGcLoVAoiBo3EMaZOxLRXAqFggkTXqGs7Lekpd0kMNCTPn3qHqEqKXmG06dfo3fvQoqKYMsWUKlsCA/fQ0qKP++8484vfpFXm8ASE92ws3tG797piRPbmTRJf2vJL7+EGTPAwaEEKAHukJKi5s03xxMWpsPOzoEzZ3Q8++xWg9tBNne3qfT0VCIjvzcwDhAQ8B35+Xm4ubmTkPC2XmKG6hmBuXP38N136xgxYl69YzRXe67U1lZpUWH4Dx2VVoVOZ3h2RphHs5KzTqfj1Vdf5eLFi9jZ2fHaa6/RpUuX2v59+/axbNkybGxsmDVrFnPmzDFawEJYOnt7e8LC6pdEjxr1c86d68fKlau5cWMnL76YiVJZBRQxevRFLlxw4I03RhMW5khFhScBAYsYOnTwPcd2o7CwerMLqF6OMyiobpnOGsHB5YSEZBMTsx9vb1cGDMhmw4ZJPPbYcb0kuWFDAAUFtuzb9xwajR+DBz+Jq6vhHbLulZ2dTvfuRQb7OnXKIzc3Fzc3dxwczhp8trpjR6ioiAeMl5zbc6V2/7ED2B92gJlXHq7Xd6dfFn1cBpkhKtGQZiXnvXv3UlFRwZo1azh16hSvv/46y5YtA6rva7zxxhts3LgRtVrN/PnzGTt2LB5SDSjEA0VGDkWjqWLw4NX1rmK7dSslKEhHTMzqBt8fFTWOb77pw4IFpwA4dQrGNTDb4uWVQlFRId7erpSWFlFU5MZ779ng41OFVqvkzBkfIiO1LF36PjY21dPjmzevoahoKba2ydjYFFJZ2Z2hQ3+Oi4trveOHhfXh5MlA/P1T6/WdPx/B8OEBAGi1Dd9X1miMfc+5/VZqq9VqVE/ZcfLPJ+l3tx9QvbTm7i676fJciJmjE/dqVnJOTExk5Mjqiss+ffpw9mzdZu9Xr14lMDCw9t5FVFQUx44dY8KECUYIVwjrl5l5nDFjyg322dtfv+97VSoVvr6vsnnzL5k6NRV/f0hJgYiI+q+9e9cDB4fqS+wDB37GM8/srb2C1em0VFXdZsGCutfb2MCsWVf59NPfsWBBdVFbVdUmVq3aQVTUary9/fWO7+TkRH7+HLKy/oWXV92UaXq6LTrdvNoEqVSOJS9vO+73LJKWlORMYKDxrpprKrX9/Aw8yN1ODIsbyfmIZFauXoM6x47SLuX0+mlf/IM7P/jNwqSalZyLiopwcakrRrKxsUGr1aJUKuv1OTk5UVhomSsJCWEOTk5BZGUp8PLS1eurqHjwdGzPnmPJzz/A2rX/Q6XKJj19H88/f/me40BBwVhsbGy4cOEEgwd/pze1fPMmdO9u+Pj9++tISYHg4OqEHReXxMqVf2fChP/Ue+348X9g/343dLqvsLPLoKzMH7V6DqNHL619zahRj7N+/QliYtYRHl79R8mRIx1ISXmWsWP7PfD7bayaSu32OKX9Y90H96D74B7mDkM8QLOSs7OzM8XFxbVf1yTmmr6iorr7TMXFxbi61p/yupe7uyM2Nsbd69PLq/1UMx/acIg7a+9gk2tDRVgF/Z/tT3BksN5r2tN4NEZbHY+pUxexZs0yFiw4oteen6/A0XFmo+L28nIhPPyvAKSnX+OLL37CyJGHCAio4ORJV5KTpzB//n9Qq9UcO3aSCRNK9d5fVlb/PnUNR0co/dHLFQpwdj7RYFxz574MvHzfeH/60885dWopmzdvBWzp02cxgwd3feD32RTXr5fi5KQmPDzwgWPYVj8b5iLjUcdUY9Gs5Ny/f3/279/PxIkTSUpKIuJHc2ahoaGkpqZSUFCAvb09x44d44knnnjgMfPySpoTSoO8vFzIymofV+zfvLWbwW/1Z3jZ8B8aYM+OPdz6bzYRg7oB7Ws8GqOtj0fXru+wfPnzjBhxFH//Cg4e9CE9fSaTJz/9wLhv3brBtWtnyM9Pp1OnYPr3H8v48V9x5sz3HDp0kfDwkUyc2I2Cggqggm7dhpGU5ExkZBHHjlUn3759q1cLM3T1fPYsTJ+u31ZVpWnxePr59cXPr2/t18b++Vy5kkpxcTlKpcN9j93WPxumJuNRx9hjcb9E36zkHBsby6FDh5g3r/p+0Ouvv862bdsoLS1lzpw5vPTSSzz++OPodDrmzJmDt7d38yIXD3Q3Px+35c4El+lfJcfejGXVu2uJWNHNTJGJlggI6EaXLts5d+4ISUmp9Oo1ls6ddZw5c4TAwG506FC/Yvrmzets2jQHW9uLQPUezfHxkJHRl/Dwv9O79yhgVL33hYR059VXg8jIOMuwYdW7VW3aBHl5EB9vz9Chdc9MHz8Onp7oFavpdFBaOsDoY2Bs7blSW1gehU6nq39jywyM/ZdZe/lrb+/yXcz57cP1lvYE+Mr3K4aciEGlUrWb8WgsSxqP4uJi9u17juDgvYSH55Kc3Ilbt6YyceKb2PywisjFi/FcvjyDhQtLflh2s/rKd/BgWLcOHBwC6NhxHjY2TgwYsBh39461xz93bie+vkuIiCjTO+/q1W64uHzA3bubUKtvk5qqoqjoGra213F3r07+SiWkpAQzZcoOvL39SU9P4cyZ91GrMygv70TPnkvp3LltrDz17rtvY2dny9KlP7/v6yzps2EKMh512vyVs2g7bB1tKafcYHLW2OpqawGE5frmm2eIi1vP+fOQnw/jx2dQVvYRX35px+TJb6DT6Th//pf89Kd1t4ZcXGDRIli7tnoTix49bhAV9SYaDezZ81/Kyl5iyJDF7N79RwoKPiE6uqzeeefMyWfNmlNMmPAhiYmbGDny16SnZzN8OPx4Muz48TzS0o6RmXkOrfYZFi26hUJRfUX9zTebyct7h169Yusd35SKi4vb9ZrawvLIb24LN2T6cHaG7arXrkNH8aBiFIZWdxAWIyMjDdjBtm3QoUP1zlAbNsC5c+DmtpOysjJOnvyOcePOG3y/oyOMHg1RUdVfq1QwcWIGbm5/ZvXqp5k16z8EBBheKMTGBjIzP+To0bXk579HeHg2rq76iRlgwIB8cnM/JCPjTcaNu1Vb9a1QwLhxt8jIeBNzT9DVrQzW/tbUFpZJkrOFU6vVuLzYgT3ee9FR/QuwhBKW9/mMqN8PNXN0oqUSEjbTs2cJM2dWr/QVFla9F3N+PqjV6ezfv54tW+LqPSNcw9nZcNV1dHQOWu1WnJygstLwe0tKoFu3bOAFwsJOcuQIjBhh+LUeHmcICTlusK9Xr0RSUq4Y7DOV9rymtrBMkpytQP/pg/DdFciq577ky8Ub2PbXrxm3dQreflKIZ+kUipMMHly/fcwYOH5cSXHxs7z2Wj6HDxt+/+XL1ctg1j8uVFQUsnUrZGTAoUP1X7N5M4wdCwMH3qWoSIe7O+TmGj5PcbEjanVD34PhdlNqz2tqC8sk95ythI9/J8a/PNncYQgjc3MzPOWsUICNTSUuLhrcfijcTk2FwMC61yQkQEGB4eSYnV1dLDbmhw2t1q2D//2v+tGpu3erk/Do0dXT6Pb2sHq1C88+m8e6dTB3rv6xdDq4ezea8+dT6NfvSL1znT4dxbhx5r3XK5Xa+rIzszm2LAGHy3ZoXLQ4T3Fl8LRh5g5L/IhcOVu5srIy7ty5g0ajMXcoohnKyvwMtmu1EBqqoWYtoMmT4caN6m0ft2ypvi+9dq09Dg4v8NVX+olRo6l+TXR0XducOeDvX108ducOxMVV/7vOINau7UbXrrB+fd0iJJmZCv73v5GMGPEG3t4vsG+f/r7U+/d3wtv7BbPXPrTnNbXvlX4tjTNzjhP333nM2TuLeZvm0Pvn3fn6r9vMHZr4EblytlKlpaXse3kXHQ+44ZnjxdbwM1Q8rGP007LnpCXp2vWnfPvtdmJibuu1r13rgY1NLteuwd691Ve5Pyx3D1Qvv3nt2kDmzn2FGzfmsnLlv7G3P01VlS2pqRf5xS9KuHeb5DFj4IUX1Lz5pv663idOuNO373MEBPQlIeF/aDTX+Mc/MggICKdjx0FMnz4NpVKJm9sEbt7czhdffPjDo1S+dO/+EwICDCzsbUJSqa3v7FsnWXRhgV5bQEUAIZ+ncXvxLXwDDP9BKExLkrOV2v3Mdh7dElf3iNUpSD+XzgHbfUQvHWPe4ESjBQV15/Tpd1i16l9ERJygslLJiRM9USrzmTcvlzlzICcHVq2qTq7+/tVff/MNdOpUvTBIQEA3AgLeB6CyshIHh144OtZfkU+rhe7df8nGjfH06HEEB4cKTp3qi4vL0wwcWF0JNm7cr+4bb5cu4XTp8g8jj0LLSKW2PvtThnf6GpY3lNWb1uP7nCTntkCSsxVKuXCN/vv61nv22b/Sn6oNB9H9VGf2aUbReL17j0eni+X27VvY26twdn6aJUuO1vZ37Fg9Df3WW9WbUbi4gLt7MBER9RfbsLW15e7dAcCWen27d4cybdqvsbe358aN6+TmlhIT07XBZ+XT069z9uyn2NoWolL1ZtiwhW1y2lgqtfXplIYfa9OiBVWbWJNKIPecrdKV+Ev0K+prsK9DWgfKyw1vRyjaLoVCgZ+fP1VVFXTvbrg0OyoKFApHMjLG4On5IZ6ePgZfFxn5e778shs/LkNISPBApapOzAABAUGEh3dvMDEnJHxOfv4YFi58i0ce+Yjx459l27ZpFBTkt+wbbQVSqa2vdFBZ7WOXP7bPez9R8waZISJhiFw5WyG/SH+u2l0lrKL+PbZCz0LUDT3zItq8u3dzCQgoNtjn7Q2FhV8xfvyQ+x4jIKAbrq5fs3r1MtTqFFQqb/z85jNkSO9GxVBYWIBC8QYxMdm1ba6u8JOfHGLFij8zZcq/Gv8NmYBUausb+ruRfJL8KQuOzceB6ofgj7sep+DZEjw8DTx3J8xCkrMV6jG4F1uHbiDsgH5yLqaY8vFVMqVtwcLCIjlyJILg4Ev1+s6c6cGIEY3bgMLNzYMJE34PNG29YJ1Ox6FDy5k372a9PqUSnJziG3UcU5JKbX1uHu6M3/AQW1bsgLM6qlyqCH4knFG9R5s7NPEjkpyt1OC3R/Lx88uJiu9HcGkQJ31Ocm3SDSb/bpq5QxMtYGdnh0azhOvX/0JQUN162FevOqBSLandCMPYtFote/f+DVvbHdy6lUJDp1EqKwy237hxkfPn/4danU5FhRfBwUsID49qlVh/rKSkRCq1DbC3t2fM0vHmDkPchyRnK+Xt5820NbO4dv4K3149zPApA+mhaP1fhqL1xcQ8Q0KCJ/Hxa7Gzy6SiwhdX13mMHDn3wW9upp07f8fMme/j6gppaXD0KAZXList7VOvLTl5HxrNz1m06FZtW0LCVo4d+zsDB7ZezADZ2VmAVGoLyyPJ2cqFdA8jpHsYnrLtm1UZMmQ+MN8k58rLy8Hf/ytcXau/7ty5evWxoCDw+VHN2bZtoXTtWv9Rq1u3/smCBbf02oYMyWHdurfRaGahuveBayOSSm1hqSQ5W5mMm7c581USSrWSQfOH4uLiau6QhIW7dOkYw4Zl6LXNmgX798P27UrU6oGUlUXg4zMXf/9ueq/LzMwgOPiEweMOHnyG5OQj9O7destGSqV20+Rm53D8kyPY5tigC4ahS0YCDe85LFqPJGcrsvMvWwn+IoD5eXOooord7++m6lcKhsWNfPCbhWiAj08I16874eFRVyWuUFQverJtmw9paZ0JCdmFr+8qEhLCqKiYy5gx1Ut2KhRKNBrDBYgajRKlsnWLtKRSu/HO7DtFyQv5zE+bgxIlZZSxbt0GRm+MRt2hQ5OOlZmewektJ7FxtGXwnGE4Ojq2UtTWS55zthKH1x9k7PvRjMwbgQIFttgyJW0KHq+5cvPqDXOHJyxYUFAESUkjuHdLZo2memespUs3MH78HXr10jBz5kViYl7nwIH3APD29iY11fCzswkJfYmMbN06CKnUbhytVkvm39KZmjYV5Q9pwR574s4s5PDvGtjyzACdTsfOV7eSOzaD+X+cw7TfTCJxdDyJX9XfEEXcnyRnK1G8owD/Sv967SNyh3PuizP3fa9Op+PwxoPsXbqTb+N2s/O1rdzNa3uLSQjzGTLkbT75ZDRXrtih08GpU868/fZIpkzJ5d51Sjp1qkKr3VD7dVDQS2zZEoJWW/21TgfffOOLp+dvG1zkxBhqKrXlqvnBTnx7jNFnog32uR1yo6Sk/nKvhhxc9R3jPxzDqNyRKFBgjz0zUx5G8YqWOxl3jBmy1ZNpbSthW2j4R6lAgW3B/X/MO17ZwviPx+BXVb2mrnaXlpX7VhP1xVC8fKXKVYCXlx/Tpm3m7NnDHD2aTEjIEHx8DjFw4PcGX+/gkIZGo0GlUhERMZjs7F2sWvVf7OzSqKjwomfPpfj7B7dqzFKp3XhlheU46ZwM9tmV21FVVdmo41TsLKVTVad67bEZ41j92TrGvyjb2jaWJGcrURpaDgfqtxdRhLJnwz/ma8lX6LOyZ21iBlCiZNGZBXz+79VM+vtDrRGusFA9ew6jZ8/qAq7S0kKuXLEjLKz+s82lpT56Vdienj5MmPCqqcIEpFK7KfrHDmB/4LdMS63//z2nfw49XBt3+8GmwHDlvRJlg33CMJnWthJ9fxbF5lD9zQx06FgzaC3DFjZcEHZ162WD63ArUOCYZHj3GmFZdDodqanXSUurv6pXS/TsOYz9+4fXuxedl6dAq51u1HM1R01y9vKSK+cHcXR0pPxxDZccL+u1f+9zkOAXGj/DURZqeN3+PPKw7SnLBjeFXDlbCd8gP8o/LueL/6zG4ZQ9WlstJYNKiXl5PHZ2dg2/UVmdxBUYqKhtYPcaYTmSknaQlfUWPXqcoKpKxe7dA+nS5SW6dx9hlOOPHPkhn376HJGR3xEYWERSUheysmYyceILRjl+S9RUant4yHrRjRHz1FhOBB3j+IYTqHPsKAsoI+TRCPqP79/oNRK6/rQHu7/bzfibdauPadHy5dD1TJ87p7VCt0qSnK1IUGQwQe837T5ej7m9if8onmH5+s+aatFSMlB2r7Jk166dxc7ulyxYUPOMciVRUd+zffsN7tzZjbe3b4vP0bGjDw89tIb09FTOnr1Bt259GTCgbTwXK5XaTdd/0kCY1Pz3B0UGU/VBJSuXrcHhjD0atYbSIWWM+/2kVl1sxhpJcm7n/IL8+eapZFzfTqZnSQ8ASihh5dDVjPtNC/6XCrO7fPljFi3KqNc+eXIqK1d+YNR7wP7+gfj7BxrteC1VU6nt5xdu7lDanbABEYR9EmHuMCyeJGfB2F+N59yws6zasBZVqQr6KJkUN122lrRw9va3DbYrFKBWp5s4GtOqqdSWYjBhqSQ5CwAiB/ckcnBPc4chjKi83Mdgu04HZWX1H3exJlKpLSydVGsLYaVCQx/l8OH6lcq7d3emX78nTR+QCUmltrB0kpyFsFKhof0oKPg/1qzpx6VLSs6ds2HVqsHY2b2Dj09nc4fXqqRSW1g6mdYWwopFRc1Aq53O5cvJqFQ2jBvXDYXC8EYU1kQqtYWlk+QshJVTKpV07drL3GGYTHFxMSUlxfj6hpk7FCGaTaa1hRBWpW4PZ7nfLCyXJGchhFWRSm1hDSQ5CyGsilRqC2sgyVkIYVWkUltYA0nOQgirIpXawhpItbYQwmrUVGq3hzW1M29lcnrTCZRqFYPnDcXZuW1sOCKMQ5KzFamqqiJh82FKbxUTOCKYiH7dzB2SECbVXorBdv1tO10+92N+zhyqqGLXf3ehfV7F0IXG2QpUmJ9Ma1uJqycu882EncQ8NYwFf5mL28NObHriS8rLZdtH0X60h+Qcv/EQ0cuGE50zCgUKbLFl6s2puP3FmZtXb5g7PGEkzbpyLi8v5ze/+Q05OTk4Ozvzxhtv4O7urvea1157jRMnTuDk5ATAsmXLcHZ2bnnEoh6tVsvlF88Rd2ZRbVuP0kjCt4axxnc9k/76kBmjE8J0anajsuZK7aLtd+lS0aVe+8jcEaz8Yi1d/hhghqiEsTUrOa9evZqIiAh+8YtfsGPHDpYtW8bLL7+s95rk5GQ+/vhj3NzcjBKoaNjRHfFMOj2xXrsddjgcsDNDREKYR05OjtVXatsWGP61rUDRYJ+wPM2a1k5MTGTUqFEAjBo1ivj4eL1+nU5Hamoqr7zyCvPnz2fDhg0tj1Q0qCC9gI46w7+MbAts0Ol0Jo5ICPNoD5XaZWEVBtuLKUbZQ5KztXjgT3L9+vV89tlnem2enp61U9ROTk4UFRXp9ZeUlBAXF8djjz1GVVUVixcvplevXkRERBgxdFGj+7geHPu/Ywy6O6heX2l4ebvY6ECI9lKp3efJ/mzZv5Vp1+puV+nQsWbgWiYumm7GyIQxPTA5z549m9mzZ+u1PfPMMxQXFwPV/yFcXPRL+B0cHIiLi0OtVqNWqxkyZAgXLly4b3J2d3fExkbVnO+hQV5e7ePRAi+vHqyctZKen/TEEcfa9jMdzhD8TGDtODRnPDQaDd99+R1F14vwH+JP/9H9jRa3ubWXz0djWMNYFBfn4OSkJjQ0oMXfT1seDy+vrjhttGHj3zeiOq5CZ6ujcnglM157GA8vj1Y6Z9sdD1Mz1Vg0aw6kf//+HDhwgF69enHgwAEGDBig15+SksKvfvUrNm/eTFVVFYmJicycOfO+x8zLK2lOKA3y8nIhK6vQqMdsy8a+NoWNbluw3afCNs+WspAyPBf70C96AFlZhc0aj5QzV7n4/FmmnJqMBx5cs7vGh9EfEfvBFIsv7mtvn4/7sZaxuHTpOsXF5ahUji36fixhPFz9vBn5dqxemwZaJW5LGA9TMfZY3C/RNys5z58/nxdffJEFCxZgZ2fHP//5TwCWL19OYGAgo0eP5uGHH2bOnDnY2toyY8YMQj8PlxQAABd0SURBVENDmxe9aBSVSsWE302B3xnneDqdjvMvnWHJqbjatpCKEH6yJ4gVf1jJlLceNs6JhDASa6vUvnj8PNe/uIo6y45yvwrCl3QjpKdsg9leNCs529vb8/bbb9drf/TRR2v//fjjj/P44483OzBhXqcPnSTmxKh67UqUuB10pbKy0qqLboTlsaZK7WPrE/B82Y1FefNr2777+ntO/fMkfcb3M2NkwlRkERJhUM6NHHyrfA32ORc4U15eZuKIhLg/a6nU1mg0FC+7y6C8gXrtozJHcufdW/L0RTshyVkY1HtcPw56HTLYdyc8Cycny77nLKxLTaW2p6flT2mfO5HMwLMDDPZFJIVx61a6iSMS5iDJWRjk6e3JjYfTyVPk6bUnO5+jw2IPeTxLtCnWtGynjZ0NlapKg30VqkpsbORZ5vZAfsqiQZP/Oo1dnfbATg12uXaUB5TjtrAjg6YPNXdoQuixpuTcrXd3vumzg/AT9Z/XvjYghQk+Pc0QlTA1Sc6iQQqFgrHPjIdnzB2JEPdnTZXaCoUCn9925utff82E9AkoUKBFy5bgrYS8KAs5tReSnIUQFs+aKrUBeo3pQ+b2TFZ+vBa7O3ZU+lcy4CeD8fC0ju9PPJgkZyGExbOWSu0f8/HzYcIfppg7DGEmUhAmhLBo1lSpLUQNSc5CCItmTcVgQtSQ5CyEsGiSnIU1kuQshLBoNcnZ01OSs7AeUhAmhLBo2dnZKBQKs145V1ZWsn/ZXmwOK1BWKintXc7QZ0fg5uFutpiEZZPkLISwaOau1NZqtWxZup5Hty/GHnsAdAd1rDj8OcPXjqaDu1uzjnvhyDlurLiG+paacs8KvOd2om9slDFDF22YTGsLISxWSUmJ2Su1j2yNZ8bO6bWJGUCBgrikRRx+9/tmHfPk9uPYPapg4br5zD40k4Wb5+H/pA+HPj1grLBFGydXzqLJtFot+97eg2q3DptcW8qDyukY502/qYYX6xeitdSsDGbOKe3Sw0X4aH3qtStRYn/GrsnH0+l05Pz3DuNzHtFrjyzqzvmPL1CxsAI7u6YfV1gWuXIWTbbjpS1Mfj2WuYlzGJUyAsf99tx88hqrX1kh29kJk2oLldoaW02DfVrbpv9/yMzMIORMsMG+4ZeGcjbhVJOPKSyPJGfRJJm3MgnZEkgHOnCIQ5zkJA/xEE9UPsHM96ezcdEayspkr2dhGjXJ2ZxragfMCOa0w5l67UUUwcim795mZ2dHqV2Jwb4imyLsnR2bfExheSQ5iyY5s+ckI3NGUEAB+eQTSyzKHz5GnenME3seY/8be80cpWgvaiq1zbmmdteo7px9+jxJTnVXtGk2aXzx8Gpifjquycfz8OjIzUG3DPYl9DtK936RzY5VWA655yyaxM3fgwxVBic0J5jAhHr9ttjicNh67odpNBriNxykIrGMSscqus6LJKir4SlHYXrmrtSuEfvbSVwaf5FVm9airFTiMrIDnrne7H9zD/ZhjgydORyVStXo43X/Qy9Wpa1m1vmZqFFTRRVbg7YR8HKo7KXeTkhyFk0SNXYgX/fbgttxV2wx/AtRWWIdEzIlJSXseHQzc7+dRUeqr8ziv4jnu9/sZ9TS0WaOTtSsqe3nV3/fY3OI6NuViL5duXExleRfnOThU9NxxZVcctn86VcM+O8wOgX6NupYgd2C8NrpzaZPt6K4ARpvLYOeGEoHt+Y9liUsj3X8FhUmo1Ao6PpGD66EXyGJpP/f3t1HRVXuewD/DszwOqAgYL41CAIZiARmoYmSkXeSSgUSsEFt3a6rWnZX2F3VOl2ze+V4uy3P9dSp1cupMK0TKFldLZUyaUUIBr6Sem6omPbCiwLDy8DA7PsHh4FxBgyYmb2Z/f30T+xnZs+Ppye+s/f8Zm+bjzHM6nRyVY5R8vIhPHr4EXMwA0BicyICtvmh7tc6ESsjQBrNYLZUP38cOSd08Ic/ACAQgVj7/RpU/vuRYe3Hx8cHi59YgrtfWoKUDVoGs8wwnGnYwmJnIKtkLfbO+wLNaLYYO3DzAcx4LEqkyuzLu1wFpY2TS8kNi3Diw0oRKqKBpBjOtecvIqY82uZYWFkoGhoanFwRjVU8rU0jolQq8ejHj+OLN4qBQwJUre5oj+zALetiEBodJnZ5duFmtP0ZoQIKKLr4uZ/Y+r7jLGan9vVaGpoRYdDYHAtsDURLSzOvAU6/C8OZRszNzQ2LH18CPC52JY7REWMAbHyl9JT3aWi01m9ADAYD6up+Q3BwCLy9vZ1Qobw1NjaK3ql9vcjZt+DojG8x7cdpVmNnbj2LBZrhd2+TPPG0NtEgYv81HruiiiCg/0ISVxVXUZH+PSJmR5q39fT04PONn6EqqQzuid04nlSOz5//DN3d3WKULRtS6dQeyNPTE8ZVAi56XrTYfs7n71DpvIbVsU3yxiNnokFMCp0Mt4/csfP1j+B91hPd3j1QLvbA/WtWWDzuwAv7kP7WMvjCFwAQVxuHjrc6UNBdhKX/9aAYpbs8qXVqD5T8xD04ElSKso8r4PGbCl1TjBj/UCDmP7hQ7NJoDGE4Ew1h4pSJ+Ke81EHHW1tbEfx5gDmY+3jDG5O+CIH+Dy3w8/N3dJmyI8VmsIHuXDkfWHnjxxENhqe1iUbhyqXLiLhs++gt6pdIXKq55OSK5EHq4Uw0WjxyJhqFSVMnoSbkDCLqrAO6Jug8pmnCRajKdTU3NeHoh0dQVV2FZnWTpDq1ieyJR87k0pqbmvDluwdw+IMv0dHRYff9+/uPw+XFP8MIo8X2bnSjdvFPCAgItPtrylXZB9/i74tOIWPTckTvigI+7EHZ/3zLO6GRS+KRM7msr7YdROB7/njol+Uwwoj9rxyAMtcLd6ycZ9fXSXnpPuzo+QBhX03HrY0zcTbgHH5cXIN7/vs+u77OWKbXt8BkMmHcuJFd5ern2ivw3+yDRY29TVX1qEd0ZzSW5afim1tLkJSzyI7VEomP4UwuqfKLCtz+pziEG3pPK7vDHcsuPIiSTd/gUkItgoNj7PZaXl5euP8vaaj/rR5VZ05h2sxQzJwYZ7f9j2XnT/6IH186h5DKICh73FER9xum5YbhlsSZw9rP6Z0nkN34EACg7R//TMVUBJuCYTxoAHIcUT2ReBjO5JKufdKIcMNiq+1JjQvw4Y4CJCTaL5z7BE8MRvBEfgba52pDIy6vu4hVNZn9G0uAgzUHcaXoMqZMn/q796VsdYcCvVdlq8c/rgyGYPPYQL9e/gUn8qugalJCcYsb5umS4OnpObpfhsjJGM7kkpRNg196U9UinYtWuLKjfz2C7JqHrLanXE7BB3/9CFPyfn84e8R54SquIhCBVuFsiOq/0UrlJ+VQPq/AqrqVUECBdrSjYFch7tiehOCb+MaJxg42hJFLMoR12d4OA3pmmJxcjTx5XFLBzcafGAUU8Lw0vHt+J6bfhcIFu9GDHtSh945gIQjBZ2H/i5h1vR8hdHZ2ou0lPe6pW2w+yvaBD9YcW42j/1k6yt+GyLkYzuSSYtfdhr2h+6y2F8wuxLy1SSJUJC6TyYTyfd+h+M/7caLkmFM6nDsndFlc+nSgriCjze2DcXd3x5Lt9+ODRwvw+dQvcGbCWRxc8RUmvavBlLDeI/Ajn5RCW7PE6rkKKOBb4cuubhpTeFqbXNLk0CkwvN2OnX/+G3yOe8GkFNA+px0Jf5gHHx8fsctzqis1l3FsfQWWVmoRIoTgouoiPpm/C3e/eS/GBTjuHsHRa2JRsucbLKqzvGxl1fgq3Jw9fdj7U6vV0Obdj5pJ5zHZYxru+xfLS6Ma24zwhO3Plt2NbhAEAQoF7yZGYwPDmVxW2OwIhL0bYT5ikusf5uPPHsXa71ebfw41huLRw48g/7n3kfrGiiGeOTrTwm9G1ZbfUPinXUiqXgAVVPg6sgQej3kj8fa7RrTPoa6pPWf5XHy17RDu/TXFaqx9dgfc3HiikMaOUa3W4uJibNiwweZYYWEh0tLSkJmZicOHD4/mZYhGRaFQyDaYa374P8wpj7faroACk0pvQmtrq0NfP/7+25H0ZQqOfXQaZTsqkXhoIRJXjSyYgaEv2zk+IACNq5ut7gh18OaDmL5eejfIIBrKiI+c8/LyUFpaipkzrb+v2NDQgB07dmDPnj0wGAzIysrC/PnzJXVrNyI5aLjcgEjDHJtjgc2B0OtbAExyaA3u7u6Yc/cddtnXja6pfc+GJaiIKMN3n5ZD1aSCYboBMx+dBU1UqF1en8hZRhzO8fHxSElJQUFBgdXYyZMnkZCQAKVSCbVajdDQUJw7dw4xMfb/bikRDe7WxGiUTymH9orWauxC5EUsmnivCFWNXEPDP75GNcQ1tec+kAg84KyKiBzjhuG8e/dubN++3WLbli1boNVqUVFRYfM5ra2t8PPzM//s4+MDvV4/ylKJaLj8/PzRkNaE+r/UI9jUH2g1XjXwyPYec5/DNjY2QqFQIDBwgtilEDnUDcM5PT0d6enpw9qpWq22+Cyrra0N/v5D39M2IMAHSqXtC0eMVHCw340fJCOcD0tSnY/Ozk6cOnIK/hP8ERkTOer9PbwtE/tD96OjqAPKX5Xo1nRjQs4ELF/df59qqc7F9QwGPaZMmYjJkx17Q5GxMh/Owvno56y5cEi3dmxsLLZt24auri50dnbi/PnziIgYuiHj2rV2u9YQHOyH+noerffhfFiS6nyUvHEI7u8LuOPHubjqcRXv374TUS9GIyx2xqj2O+fhu4CHLbf1/f5SnYvrtbW1oa7uKmbMiHBovWNlPpyF89HP3nMxVNDbNZzz8/Oh0WiQnJwMnU6H7OxsCIKA3NxceHgM74pARHJT8XEZbvtjjPlmHZO7JiOmNAYfrv8bJh+YCi8vL5ErFNeNmsGIXMmownnu3LmYO3eu+ec1a9aY/z0jIwMZGRmj2T2RrLQUNZmDeaBlZx7E3p0HkPzP94hQlXQwnElOxlY3CJEL86y3fXbJBz4w/dzj5Gqk5/d0ahO5CoYzkUR0Tum0ub0FLVCF85aH7NQmOWE4E0lEUNZNOOV/2mr7x3F7kPjQfBEqkpaGhgaMGzeOFzMiWeC1tYkkIu7eeHz34rcof6UC8Zfi0OzTjJ/mXcFt/3GH7AOp75rakyaNrmudaKzgkTORRFw4VYOmnQ1YelGLCT0T0COY0OlvRPDUELFLE11fM1hQED9vJnngkTORBJhMJpz5t1NYXaUzb9O0amDYZUBhyB5oX0gd4tmuj53aJDc8ciaSgO8PlEN7bInVdi94wetrvofu69QOCmI4kzwwnIkkoPlSE0IE26evPZpU5ntSy1VfpzaPnEkuGM5EEjBjYRSq1MdsjrVPN8j2ftR92KlNcsNwJpKA6beEoWrJcXTC8rvOP6jPIEAn7+/19nVqsxmM5IQfZhFJxH2vPIiCkI/h/bUKHs0qtIV1IEA3AXNW3Cl2aaJiMxjJEcOZSCJUKhW0L6YCL/Z2b4+1ey07CsOZ5Ij/9xNJEIO5X18485raJCf8C0BEktbQ0MBrapPsMJyJSNLYqU1yxHAmIslipzbJFcOZiCSLzWAkVwxnIpIshjPJFcOZiCSr75ra7NQmuWE4E5Fk9V1Tm53aJDcMZyKSLHZqk1wxnIlIktipTXLGcCYiSWIzGMkZw5mIJInhTHLGcCYiSWKnNskZw5mIJImd2iRnDGcikiR2apOcMZyJSHLYqU1yx3AmIslhMxjJHcOZiCSH4Uxyx3AmIslhpzbJHcOZiCSHndokdwxnIpIcdmqT3DGciUhS+jq1+XkzyRnDmYgkpa8ZjF+jIjljOBORpLBTm4jhTEQSw05tIoYzEUkMO7WJGM5EJDHs1CYClKN5cnFxMfbv34+tW7dajeXl5aGqqgq+vr4AgNdffx1qtXo0L0dELq6vU3vy5AixSyES1YjDOS8vD6WlpZg5c6bN8erqarzzzjsYP378iIsjInlhMxhRrxGf1o6Pj8emTZtsjgmCgNraWmzcuBFZWVkoKioa6csQkYwwnIl63fDIeffu3di+fbvFti1btkCr1aKiosLmc9rb26HT6bB27Vp0d3cjJycHs2bNQmRkpH2qJiKXZDKZ4Ofnz05tkj2FIAjCSJ9cUVGBgoICq8+cTSYTOjo6zJ83v/zyy4iKisIDDzww6L66u3ugVLqPtBQiIiKXMaqGsMFcuHABTz31FD799FN0d3ejsrISK1asGPI5166127WG4GA/1Nfr7brPsYzzYYnz0Y9zYYnzYYnz0c/ecxEc7DfomF3DOT8/HxqNBsnJyVi2bBkyMjKgUqmwfPlyhIeH2/OliIiIXNaoTmvbk73fmfHdniXOhyXORz/OhSXOhyXORz9nHjnzIiREREQSw3AmIiKSGIYzERGRxDCciYiIJIbhTEREJDEMZyIiIolhOBMREUkMw5mIiEhiGM5EREQSw3AmIiKSGMlcvpOIiIh68ciZiIhIYhjOREREEsNwJiIikhiGMxERkcQwnImIiCSG4UxERCQxLhfOxcXF2LBhg82xvLw8pKWlIScnBzk5OWhtbXVydc431HwUFhYiLS0NmZmZOHz4sHMLc6LOzk48+eSTWLVqFdatW4dr165ZPUYOa0MQBLzwwgvIzMxETk4OfvrpJ4vxQ4cOIT09HZmZmdi1a5dIVTrHjeYiPz8fqamp5vVw8eJFcQp1shMnTkCn01ltl9Pa6DPYXDhtbQguZPPmzYJWqxVyc3NtjmdlZQnXrl1zclXiGWo+6uvrhdTUVMFoNAp6vV5ITU0Vurq6RKjS8d577z3h1VdfFQRBEPbt2yds3rzZ6jFyWBsHDx4Unn32WUEQBOH48ePCY489Zh4zGo1CSkqKoNfrha6uLiEtLU1obGwUq1SHG2ouBEEQnn76aaG6ulqM0kTz9ttvC6mpqcLKlSsttsttbQjC4HMhCM5bGy515BwfH49NmzbZHBMEAbW1tdi4cSOysrJQVFTk3OJEMNR8nDx5EgkJCVAqlVCr1QgNDcW5c+ecW6CTVFZWIikpCQCQlJSEsrIyi3G5rI3KykosWLAAADB79mycPn3aPFZTUwONRgO1Wg2VSoWEhAQcPXpUrFIdbqi5AIDq6mq8+eabyM7OxltvvSVGiU6n0Wjw2muvWW2X29oABp8LwHlrQ+mwPTvQ7t27sX37dottW7ZsgVarRUVFhc3ntLe3Q6fTYe3ateju7kZOTg5mzZqFyMhIZ5TsUCOZj9bWVvj5+Zl/9vHxgV6vd2idzmBrLoKCgqBWqwEAvr6+VqesXXltDHT9f3OlUgmTyQQ3NzerMV9fX5dYD4MZai4AYOnSpVi1ahXUajWeeOIJlJSUYOHChWKV6xQpKSm4cuWK1Xa5rQ1g8LkAnLc2xmQ4p6enIz09fVjP8fb2hk6ng6enJzw9PXHnnXfi7NmzLvEHeCTzoVarLUKqra0N/v7+9i7N6WzNxfr169HW1gag9/cc+IcGcO21MZBarTbPAwCLMHLV9TCYoeYCAFavXm1+Q7dw4UL88MMPLh/Og5Hb2rgRZ60NlzqtPZQLFy4gKysLgiDAaDSisrIS0dHRYpclmtjYWFRWVqKrqwt6vR7nz59HRESE2GU5RHx8PEpKSgAAJSUlmDNnjsW4XNbGwHk4fvy4xZuP8PBw1NbWoqWlBV1dXTh69Cji4uLEKtXhhpqL1tZWpKamoqOjA4Ig4MiRIy65HgYjXHe7BbmtjYGunwtnro0xeeQ8HPn5+dBoNEhOTsayZcuQkZEBlUqF5cuXIzw8XOzynG7gfOh0OmRnZ0MQBOTm5sLDw0Ps8hwiKysLzzzzDLKzs+Hh4YGtW7cCkN/aSElJQWlpKTIzMwH0fvSxd+9edHR0ICMjA8899xweeeQRCIKAjIwMhISEiFyx49xoLnJzc81nUxITE809C3KgUCgAQLZrYyBbc+GstcG7UhEREUmMbE5rExERjRUMZyIiIolhOBMREUkMw5mIiEhiGM5EREQSw3AmIiKSGIYzERGRxDCciYiIJOb/ARYzGqP2tvau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data:image/png;base64,iVBORw0KGgoAAAANSUhEUgAAAecAAAFRCAYAAABOnmU8AAAABHNCSVQICAgIfAhkiAAAAAlwSFlzAAALEgAACxIB0t1+/AAAIABJREFUeJzs3XdA1Pf9+PHn3QHHFpAhoGxQcYt7gQN3NM640IzWNE2TtGnaNL+0aTrSpOm3TdMkNkkzjIkrrrjjiMZEBQeKA7ciCgoyZa+7+/1BgJwcyjjuuOP1+Eve77vP58Wbkxef9+f1eb8VOp1OhxBCCCHaDKW5AxBCCCGEPknOQgghRBsjyVkIIYRoYyQ5CyGEEG2MJGchhBCijZHkLIQQQrQxNuYOoEZWVqFRj+fu7kheXolRj2nJZDz0yXjUkbHQJ+OhT8ajjrHHwsvLpcE+q71ytrFRmTuENkXGQ5+MRx0ZC30yHvpkPOqYciysNjkLIYQQlkqSsxBCCNHGSHIWQggh2hhJzkIIIUQbI8lZCCGEaGMkOQshhBBtjCRnIYQQoo2R5CyEEEK0MS1KzqdOnSIuLq5e+/Lly5k6dSqLFy9m8eLFXL9+vSWnEUIIIdqVZi/f+dFHH7F582acnJzq9SUnJ/Pmm28SGRnZouCEEEKI9qjZV86BgYG89957BvuSk5P54IMPWLBgAR9++GGzgxNCCCHao2Yn59jYWFQqw+uMTpkyhT/96U+sWLGCxMREDhw40OwAhRCirausrCQzM4PKykpzhyKsRKvsSrVkyRKcnZ0BiI6O5ty5c0RHR9/3Pe7ujkZfVPx+O360RzIe+mQ86shY6GvqeFy/fp3161cyYsQIxo0b10pRmY98PuqYaixanJx1Op3e10VFRUydOpWdO3dib29PQkICs2fPfuBxjL0lmZeXi9G3obRkMh76ZDzqyFjoa854XLp0neLiclQqR6sbS/l81DH2WNwv0bc4OSsUCgC2bdtGaWkpc+bM4fnnnycuLg61Ws3QoUMZNWpUS08jhBBtVk5ONgCenp5mjkRYixYlZ39/f9asWQPA1KlTa9unTZvGtGnTWhaZEEJYiOzsbBQKBR07SnIWxiGLkAghRAtlZ2fToUMHbG1tzR2KsBKSnIUQogWKi4spKSnG09PL3KEIKyLJWQghWqDmfrNMaQtjkuQshBAtIMlZtAZJzkII0QI1ydnLS6a1hfFIchZCiBaoqdT28Oho7lCEFZHkLIQQLSCV2qI1SHIWQohmkkpt0VokOQshRDNJMZhoLZKchRCimSQ5i9YiyVkIIZopOzsLkEptYXySnIUQoplycnKkUlu0CknOQgjRTFKpLVqLJGchhGgGqdQWrUmSsxBCNIMUg4nWJMlZCCGaQZKzaE2SnIUQohlqKrU9PSU5C+OT5CyEEM1QU6ktV86iNUhyFkKIZpBKbdGaJDkLIUQT1VRqy1WzaC2SnIUQoolqisHkMSrRWiQ5CyFEE0mltmhtkpyFEKKJpFJbtDZJzkII0URSqS1amyRnIYRoIqnUFq3NxtwBCCHap5Rz17j4UTL2qfZUulfi9rAHA6cOMXdYD1RTqe3rG2buUIQVk+QshDC5C/Hnqfh5IXHpC2rbru2+xr6rexjzXKwZI3swqdQWpiDT2kIIk7vx7jXGpo/VawspC8H1MwcKCwvMFFXjSKW2MAVJzkIIk6qsrMT1lLPBvnFp4zi2OcHEETVN3ZWzJGfRemRaW4hWcuXkJa59cgl1qprKjpW4THNj8Ixh5g7L7JRKJRq7KoN9ZZRh56Q2cURNk52dLZXaotVJchaiFZzdfxrVs1oWZs6vbbv+zXX23Wj791Rbm0qlomBQMaTV7/u66y6GTx1j+qCaQCq1hSnItLYQDdDpdBQVFVFVZfgq734y/pvGqMyRem1BZUG4fGZPUVGhsUK0WP1/P5jlvT+jlFIAdOjY1Wk3rr/1aNNJT9bUFqYiV85CGHB0XTx3P8vF64onRS5F5I8oIOYvsTg7G75X+mMlJSW4n3Ez2Dc2bSybt+1g9Lxxxg7Zovh09mHstslsWbEDLuuodKui7+MD8PH1MXdo9yWV2sJUJDkLcY/ELUcJerEzPYrGVzfkgiZVw8d3PmXGykce+H4bGxsq1OUG+wopxMHN0ZjhWix7e3vGLB1v7jCaRCq1hanItLYQ98j7IpseRZF6bSpUjD0wmjOHTj3w/XZ2duQNMvw40N6e3zAwdrBR4hSmJ5XawlQkOQtxD/UNw9XCoRWhZBy73ahjRL0yhE/7LaeYYgA0aNjaZSte/88PlUpltFiFaUmltjAVmdYW4h5VHpVwrX57Lrk4Bjg16hg+nX0Yv/Uhdqzcg/ZSFZqOWgY8Phh3Dw8jRytMSSq1halIchbiHtqJSvIT83HT6Rd1be+zg9jpUxt9HDs7O2IeG/vgFwqLUFJSImtqC5Np0bT2qVOniIuLq9e+b98+Zs+ezbx581i3bl1LTiGEyY15JpavntjGPq/9VFHFDZsbfDboc7r+q6dMSbdjdXs4S6W2aH3NvnL+6KOP2Lx5M05O+tN8VVVVvPHGG2zcuBG1Ws38+fMZO3YsHjKdJyyEQqFgyt+mk/VcFhu+2ULHgI5MGj4dhUJh7tBEI2k0Go5sjqf4ehHuPTyIGj+wxT8/qdQWptTsK+fAwEDee++9eu1Xr14lMDAQZ2dnbG1tiYqK4tixYy0KUghz8PLxYsyCWPqM6C+J2YLcvHSDr6dsYcTPBrHgjTn0frQbm2etIzcrp0XHlUptYUrNTs6xsbEGp/iKiopwcXGp/drJyYnCQlkRSQhhGmdeOsGjJxbTkY4A+Gv8+cnBxzn88nctOq5UagtTMnpBmLOzM0VFRbVfFxcX4+rq+sD3ubs7YmNj3Pt5Xl4uD35ROyLjoc8c43H75m2OvH8EZaESx/6OjI4b3SbuY1vLZ+PS2UtEHetXr12BgoB4f9RqXaN+Hxkaj7KyQvz9ffDza3+36Kzl82EMphqLFidnnU6n93VoaCipqakUFBRgb2/PsWPHeOKJJx54nLy8kpaGosfLy4WsLLliryHjoc8c43H0y3jUf1IxPWs6ChTkkstHH33C+BVTcHYx3y8/a/psXE2+wYCyPgb73O66kZJyCz+/+9+iMDQeJSUl3LmTS2homNWMVWNZ0+ejpYw9FvdL9C1ehKTmXty2bdtYt24dNjY2vPTSSzz++OPMnz+fOXPm4O3t3dLTCGHRiooK0f69nHFZY1FQ/X/GAw9+eugJvnttv5mjsx7dBvXgaJejBvuuRFyjUyffZh1XKrWFqbXoytnf3581a9YAMHVq3fOfMTExxMTEtCgwIazJkdXxzLo5rV67EiWO8fZmiMi63EpJ5/S/EnE45UBB2V0+U3zGNN003HEH4JLDZdSLHFAqm3c9IpXawtRkERIhTEBbqsWmgf9uyoqWr6J77cJVstOy6D44EheXB99TtSbZmdlcWnKWuAsLa9t06HjL+d/4efuj66LD9RE3hs+ObvY5pFJbmJqsrS2ECURO68mRDkcM9pX1MryDVWPcvn6LbY9swn6CkiEL+nNp5Bl2/nlbvVoQa3ZsWQKzL8zSa1Og4Kmin6F4TMW4dZMZNHtYi85h6krtO3fukJJyDa1Wa5LzibZHkrMQJuAf1JkLj1zhjuqOXvuOoJ2EP9OtWcfU6XQkPhPPY/sX06e0Nx3pyMRbE5mybDz7391rjLAtgsMVu9r7+HrtOECycf5IMdWa2mlXbrJjwWZyh97CYbiSb8fvJmH1oVY9p2ibZFpbCBOZ/JdpHOz2HZVfl6IqUFEaXkaPJ/vQJSKgWcc7vvsoE47X3w+5o7YjbK+CZ1oasWWoctY03OdU1eLjm2pN7YqKCs78LJElp+uWRO51uhfJvz9HkkcifSdEter5RdsiyVkIE1EoFIxcFA2LjHO8u1fy8NP4GexTZ9kZ5yQWwGVKB25uv0mXii567YkuJwieF97i45uqUjt+9UFmnp5Rr71HYSRJa07DhFY9vWhjZFpbCDPLysoiOeksxcXFTXqfTz9frtpdNdhX2rn597EtzeBpw/j2qYMcdD+EDh1atOzx3sv1F9MI7xPR4uObqlJbc70SZ5wN9jncNrzHuLBecuUshJkU3L3Lty/sJfRAMEH5gSR3SSRnWgET/jC5UY/89BrWh00jviR4XzDKH/2dfV19Hcc57WtFp4kvT+XWonRWf7UeVDqi5g3Cw7OjUY5tqkpthb+KUkqr75Xfo8y7olXPLdoeSc5CmMn+Z3bzxNeP1RYzBd0MIv+9fHY47CL2t5MadYyxH0xgxUtf0OmgD175nlwLS0E5z45Ri0a3Zuhtkl+gP37P+Rv9uKaq1B66aASbPv+KBefn67VfcryM+2zj/KEhLIckZyHM4OrZywz8bkC9KmM33LDdrkT7grZRV8+uHTowZdkMioqKKCi4y0ifcW1irW5rYqpKbXt7e8Le7c7nr66k17EeuJe5c6xrIsoltoycFtOq5xZtjyRnIcwg5eQ15pbUL/4BcMtwo6SkBGdnw/cfDXF2dm7S60XjmKpSu0Zwr1CCN4SScuUaV/PTGNYnptX/KBBtkyRnIcwgJCqUM05n6Vtcf5OGfN98HB0dzRCVuJe51tQODgsx6flE2yPV2kKYQUhkGMdHJaJFfwWoXEUulVN1zV4DWhiXrKktzEWunIUwk7HvTuSz33xOwIEuBOR04XzQBQqmFzP+15PNHZr4gaypLcxFkrNol3Jzc8nNLcDDw3xVsM4uLkx9fyZ5ebncycyib+BgHBzqP0YjzMfUa2oLUUOSs2hXLh29QMr/XSYgqTNanZbj/eIJ/HUoXQd3N1tM7u4euLt7mO38omFNqdRO2n2CrC8yUN+wo7JjFbZT1Yx8NKZ2z3shmkKSs2g3MtMyyP/5HRbdWFDX+C1sv7adzM3u+Ph3Mltsou0pLi5udKV24qYj+P7Wi9i7ddtSZsZnsvvWDia8PKU1wxRWSqpORLtx8qPjTL5R/37u5BuTOfHhcTNEJNqyuvvN96/U1ul05H2SQ5+7+pX3PlU+eH3pQcHdu60Wo7BekpxFu6FOM7y1oAIF9untZ6MI0TiNrdQuKLiL7wUfg30jb48gac8Jo8cmrJ8kZ9FuVHpWNthX4SlrFwt9dc843z85q9X2FDkXGezLUmXh5utm9NiE9ZN7zqJV5WTmcPRfh3FMUoMSSgaWM+KFaFxcXU0eS9jibhzafJjhOcP02g95HiY8rpvJ4xFtW05OTqMqte3t7ckemotuva7ezMyB/t8zcdi01gxTWClJzqLVFNy9y9GF3xN3elHtLy1topaPkz5l0rrpqNWm3QYvJDKU439LYN1/1jMieTg6dBzqcRjnZzswoEcvk8Yi2r6mVGoP/2sM/7v9MdPip9JJ24liitncfQvhf+4u1dqiWSQ5i1Zz+L/fs/D0Ar2rCSVKFibMZ9tnXzN6aWyLjp8cf4Zba29im2tDWVAF/ZYOwKfz/SuuB8wYQtVDVdxIvkR+fjEjho/Fxkb+Gwh9TanUBnDzcOfhjXM5tiOBgjPfY+tnx6hHYk3+B6iwHvJbSbQa+3N2qKi/Q5IjjuhO61p07IOfHiDktQBiCh4BQIeObbu2U/R+IaH9wu/7XhsbGwaPG0xWVmGLYhDWq7GV2j+mUCgYNGUoyJNTwgikIEy0Go2jtsE+rYOm2cctKSlBuUxLn4LetW0KFDyUMpWrb11s9nGFqCFragtzk+QsWo3TJBfSbdLrtZ9zOE+nGf7NPu6xbQmMTzU8Je560oWKCqm8Fi0ja2oLc5PkLFrN4GnD2POT/Zx0TgKqp54PdzhM0jNn6Tms9wPe3TClSllvN6caOqVWCnBEi8ma2sLc5J6zaDUKhYIpf57OtXlXWbXlS1BC9zk9iQ1uWWX0oKlD2f3PPcy48nC9voKoYtmcXrRYUyq1hWgNkpxFqwuJDCUkMtRox1Or1dg+68DhV+MZljsUAA0aNkRspNtvexrtPKJ9amqldluTfj2N1LPXCe4Tgm8XP3OHI5pJkrOwSIPnDeNa76us/HwNtnm2VARVMvjJYbi5u5s7NGHhsrJqVgZrfKV2W1BUVMQ3v/yant92Z3TBcJI7JLNlzGFi/z1FtiK1QJKchcUKiQwl5HXjXZELAXXJ2dLuN+974Wse27K49vHFoXeHMnDTQFbYreShd2aaOTrRVJKcRZtRUlJCwucH0d3WYhtuz9C5w+WenzC5uitny0nO2dnZhHwbXG9dARts6Lzfj4KCu7i6djBTdKI5JDmLNuHy8Yvc/OU1Hr40HTVqCihgw+cbGfi/4fh0kX2WhencuXPH4iq1b19PJyw3xGBf0J1A7mTekeRsYeRRKmF2Op2Oq69e5JFLc1FTvdyhK648duJREv94xMzRifYmKyvL4iq1g7oGk+yXbLDvYsBF/Pybv66AMA9JzsLsko+fZdiJIQb7fI/4UFhYYOKIRHtVXFxMcXGxRV01A7i4uJIxMYtiivXaCyggb2oRjo6OZopMNJdMawuzK84twr3K8JaNzsXOlJaW4eJi+i0mRfvTnDW12wpNpYbNbMYFF3zwIZNM0tRpBPePMHdoohnkylmYXa+RfTgYdMhg342eN/HysrxflMIyWeqa2rdS0+m+NYIFLGACEwgggIlM5Knyp8j9LMvc4YlmkOQszM7R0ZGyuEqu21/Xaz/pdhK3JzxkOU5hMtnZllepDXB2z2mG5Q8DwA47OtEJW6rvmTtdckSjaf5GM8I8ZFpbtAmjn4nlqP9hEjYewzZbRZl/Bb6LOhM1erC5QxPtSE5OjsVVagO4+LqSo8jBU1c/7krXSpRKuQ6zNJKcRZsxaOYwkLUShBllZ2fj4eFmUZXaAIMnDeXrPttYlLRQr72KKopHlsnskwVq1p9TOp2OP/7xj8ybN4/Fixdz8+ZNvf7ly5czdepUFi9ezOLFi7l+/boxYhVCiFZTs6a2t7e3uUNpMqVSScjfurKqx2oKqH664bL6Mp9MXM7oPxreXlW0bc26ct67dy8VFRWsWbOGU6dO8frrr7Ns2bLa/uTkZN58800iIyONFqgQQrSmmmIwSy1ADB/QlaDdIezdcIDyjHI6DfJlxrBHzB2WaKZmJefExERGjhwJQJ8+fTh79qxef3JyMh988AFZWVnExMSwdOnSlkcqhBCtyNKTM4CtrS0j58WYOwxhBM2a1i4qKsLFxaX2axsbG7Rabe3XU6ZM4U9/+hMrVqwgMTGRAwcOtDxSIYRoRTWV2pY4rS2sT7OunJ2dnSkurluJRqvV6lUDLlmyBGdnZwCio6M5d+4c0dHR9z2mu7sjNjaq+76mqby8XB78onZExkOfjEcdGQuoqCjG2dkeT09PiysIa23y+ahjqrFoVnLu378/+/fvZ+LEiSQlJRERUbcCTVFREVOnTmXnzp3Y29uTkJDA7NmzH3jMvLyS5oTSIC8vF7KyCo16TEsm46FPxqOOjEW1lJQ07OzssbW1lfH4Efl81DH2WNwv0TcrOcfGxnLo0CHmzZsHwOuvv862bdsoLS1lzpw5PP/888TFxaFWqxk6dCijRo1qXuRCCGECNZXafn7h5g5FCKCZyVmhUPCnP/1Jry04OLj239OmTWPatGkti0wIIUzEUpftFNZLlo0RQrR7kpxFWyMrhAl0Oh0n9h4n/2AOGnstvRb2xTfAz9xhCWEy1vAYlbAukpzbucrKSrb8bANTdk6kS9UYdOj47rPvufqby4x44v4V9kJYi+zsbBQKBR4eHc0dihCATGu3e9++s5dHt8bRpaoLAAoUROeOwu0fzty+ecvM0QlhGtnZ2XTo0EEeoRJthiTnds7meyX22Ndrj8mN5syqJDNEJIRp1VRqe3pa35T2+ePJ7PnLTna/voObV2+YOxzRBJKc2zlVueGPgAIFijLZyUZYP2ssBtPpdGz+9Xq8ZnZgwTtzWfDWXMonFrD3X7vMHZpoJEnO7VxpZLnB9hS7FLyifUwcjRCmZ43J+ftVB3j4i4foXtYdqP5je+jdoUS+E8HFE+fNHJ1oDEnO7VzvX/RnQ8QmvbYSStg1aS99ovuZKSohTMcaK7Wr9pbhqav/x0af4t7cWJ9ihohEU0m1djvnG+QHX8Dn763C4ZyaKgctmhE6pv9itmzQLmrdvZtPRsYtOncOxMnJydzhGJU1VmorSxu+7lKVGXcPA9E6JDkLfIP88P1H055r1ul0JO4+Rt6FXNy7eRA1fqAkcytUWlrK3r3P07nzXoKDMzl7NoCcnIeYMOGvqFTW8UveGiu1yyIr0O7TorxncvQud7GJUpspKtEUkpxFk2XdziL+5weYmDAef40/6ap0tg7ZwNBl0Xj5Ws/UoIA9e55hyZIvsfnhN0V4+A2Kit5j0yZbJk78s3mDM4KSkhKrXFN7yNPDWXVgDQvPzEdB9R/NVVSxOvpLpj/y4I2IhPlJchZNduR33/P4oUdr/9P7a/x5/NCjLP/d50z9bIaZoxPGkpmZTkTEntrEXMPZGVxctlJe/jJqtWVfhdXs4WxNxWAAbh3diVo1lM/fWo3jKTVaWx3lgyqZ9Pw0bO79gYo2SX5KokkyMzMJPxham5hrKFAQfiiEzMxMfHykytsapKScYsSIPIN9nTunk5ubg6+vZS/zao2V2jU8fTyZ9MZDrXLs0tJSDi//DuVlBeWuFfR6tC/+QZ1b5VztlSRn0SR52bn4Ffoa7PMt8OVWdo4kZysRFNSLc+fcGT68foJOT/cjKsryC6issVK7KcrLy1EoFNjZ2TX6PZlpmSQ+dphHTs3FHnt06Ph23QFu/SmNgbOHtGK07Ys8SiWaJDgshNNhZwz2nQo7Q3BYiIkjEq2lU6cunD8/Fo1Gv72kBO7enWzxU9pgnZXajXEl8RK7F20nKeoIJwbEs+vxbdy4mNqo95782xGWnFpcu7KgAgWjs2Io+2cxZWVlrRl2uyJXzqJJ1Go1FY9oSX8zHf9K/9r2dLt0Kh/RWsUvbFEnNvZdVqxQERi4j5CQLC5c8CMjYyoTJ/7F3KEZhTVWaj9Ixo3b5Pwsg4Wp8+oat8Hay1/SYWsHOri5NfhenU6H4zFHg32Trk5g26ZdxMwfa+yQ2yVJzqLJxjwXy8EOByjfdAi7W3ZU+FWgnuHImEdjzR2aMDJHR0emTv0fubk5XL+eSkREGFFRruYOyyhq1tS2tkrtB0n6MJFFP07MP5h1cSZrPlzPhN9OafC9Op0OZZXhRyZtsaWqtMpocbZ3kpxFs4x4NBoeNXcUwlQ8PDpa3dSvNReD3Y9DqrpeQSeADTaoU+9/71mpVFLSuxTS6/d947uPgTMHGyvMdk+SsxCi1rVrJ7ly5QPs7S9RWemKSjWJ6Oil9RaYKS0t5ciRtVRWFtKr18N06tTFTBE3X3tNzuXuFQ33uRlea//HQp/rys5zO5mUOqm27ar9VfIfK7rvlLhoGknO4r4qKiqIX3OQqqsVKHyVDFk8AkdHw/echGW7dCmB8vLHWLiw7rIoN/dbNm++zNSp/1fblpi4keLiv/DQQ1dRq+HgwX9x4sR8Jk16zaJWiat5xrm9VWr7PdKFM9vP0quwp177wY6HiIiLfOD7Q/uHk7bGnhUfrsIxxZ4Kt0rcH+7ImMlyW8uYJDmLBt1KSSdp6VFmnZqJM86UU85XX2wm4O1QwqIizB1eu3P58lFSUt7GweE0Wq0dxcVDGTbsz7i5eRjl+Ckp77Bokf58pYeHlm7dviQt7ed07hxCdvYddLr/x6xZt2pfM3JkDhER/+XgwQhGjnzUKLGYQk5OTrus1O45vDcHXz7AtfevMf56LFVUsTt8Dw6/cmFgt96NOkbn0C50/rvlzZZYEknOokGnXj3OklOLa79Wo+aRS3NZ8acvCN0cblFXSZbu+vVzFBc/zsKFN2rbdLrLfPzxZSZP3maUamNHx2SD7UOG5LN69RY6d/4lJ058xPz5t+q9xsdHQ0XFdiypEKE9VmrXGPF4NCXzSti2bRcqWxWDJ4+SJy3aGEnOwqD8/Dz8Ewyv/jQ4cSAXT1+gW5/uJo6q/bpw4b/Exd3Qa1MoYO7cePbsWcWoUUtafA6Nxt5ge3k5XLqUiKvrVhSKfJQNrI5gY3O3xTGYSnut1P4xR0dHYua2zmNPV09f5urnl7C7bUuFbyVhi7sS0iusVc5lrSQ5C4NKS0txLXEx2OdW6UZKXpqJI2rfHByuGGx3dQWN5qzBvpycLE6c2ICtrTNDhszG3r46+RYVFRIf/yEq1Q2qqnyYOPHXVFYqOX26hJkz4d7NpjZvVvDii5spLNzCunUBHD8OAwbUP19ZWWiLvkdTaq/FYKZwcvtxnH6rZmFW3eNaB3ceIunNRPpOjjJjZJZFkrMwqFMnX/b1TGJg4sB6fYdD4xkwZLgZomq/qqoMV8HqdFBZ2aFe++7df8HXdwXz5mVSVgY7d/4LJ6ff07FjOFevPsGcORewtQWNBr7+ei0XLw7jueeus2IFTJkC3t7Vfbt2QWCgDgcHcHDQ8fTTqfz73y707VuotyHG3r1diIh4qrW+faOT5Nw6dDodOf/JZHyW/nPUI+4MZ807a9FN0sntsEaS5CwMUigUuP7EnaSrSfTN71vbfs3+GlWLqb0KE6bh4PAQt27txs+vUq99z55O9O37hF5bQsJaoqPfpnPn6kdmHB1h1qwr7Nr1O44ejeDppy/UvlalgilTUkhNzaZjR1iyBA4ehIQESE6GJ58Ej3vqzRYsKOa118YSGZmGSlVGaWkfgoOfJTi4ccVEbUFNcvb0lORsTFcvXaHPacOfg56nepBy7RohoZYzw2JOkpxFgwbOGsoZj1Os/GIN9ul2lHtV0mGWOzEPy/J8pjZs2AJ27bqMv/8KoqOzKC+HHTtCcXL6Pd7e+huRFBdvqU3MP9azZwZ792Zx+zb43rN3SWxsIWfPQq9eMGpU9RW5QlE/MQN4e2sJDx9PTIzlXCnfq2ZNbblyNi6ljRKNQmOwr0pZhereeyaiQZKcxX31Gt2HXqP7mDsMAUyY8Eeysp5kzZqN2Nk5M3jwXIMzGDY2+rtIlZTApk0QGgr/7/9pOH8e9u2DmTPBwaH6NenpcP6KY//2AAAgAElEQVQ83LoF0dGQlASnT4OnJwwZUp2oaxw96kx4+OjW/FZbXXuu1G5NwSEh7InaTq8jver1Jfc/z/igqWaIyjLJrlRCWBAvr07Exv6c6OjFDd5auLcw66uvYN686iTr7g7DhsEjj8DmzVBZCZ99Vn2F/NRT0LUrLFsGXbrAyy9DYCB88QVkZtYcG777rpJLl9a19rfaamoqteWq2fgUCgX+vwliZ5ed6NABoEPHji478P9NkHmDszBy5WwhLh+/yLX/Xcbhij1VLlXoxioZ/fQ4lA091yLarKKiIlJSzuPjE4C3t/H3vu7a9Sn27NlHbOxNcnLA379+BbaNDTg7wwsvwN//DjV5Pj4efvWruitlPz+Ii4O33oKgINBq4bnnyrl9+20SEiIZMmSW0eNvbXX3m9vXymCm0mNUTzK3ZrLyo7XYZVQ/StX3JwPw8ZV93ptCkrMFuBB/Hu2TZSzKmF/bdvfwXdZf38S0f1reL8f2SqvVsmvXH/D03ETPnmmkprpx5EgM0dFv4+rqbrTzBAVFcunSx6xc+R/u3DnKjBl36r1Gp4PiYvDygq+/rr5S7twZAgL0p7BrDBlSnZxr7lUHBFRw8OBmwPI+f1Kp3fp8/HyY8ErDu1uJB5PkbAFufnCNBRn6jyZ0oAN9vupF6pPXCYwIMktcomn27v0b06e/Q4cfnnwKCMhnxIiv+PjjcqZPXwtAcvJBbt1ai61tAWVloQwZ8ova5Tlzc7M5dmwZdnY3qKjwJDLyJ3TpYnhhh4iIIUREDKGg4C7nzw8hKKhuWU6NBj7/HCZMqJ7eBrh6FVauhIceMhx7p06Qna1fSGZrW9iyATETqdQWlkCSswWwv2D43uKAwihW7fpSkrMF0Gq12Nltq03MNRQKGDjwO65ePUNa2gG6dv0bMTFFQHUSXb9+O127rqK8vID09CdYsOAKSmX1le+BA+tJTPwHUVEzGjyvq2sHMjMforj4fZycqtt27YLZs6untWuEhlY/33ziBIQbWDTr7FmI/dG+BjodlJRY5iMxUqktLIEkZwugcTD8aEIppdh2uP/+q6JtKCkpxt39tsG+nj2L+eyzg/j6vkuvXkW17SoVPPLIeVaufAOdLp9Fi+pWCVMoICbmDl9++Q80mmn3fURl4sTX2bDBFheX7fj53SA1tUovMdfo2rW6SCwtrXqKu0baD4vB/bj+bOvWUPr1+0Xjvvk2pr1Xat+4ksq55WdQ59pREVDJoKVDcTf0zJwwK0nOFqBkeBlVyVXY3PPj2h66kyFzR5opKtEUjo5O5OX5A3n1+k6dcqaw8A6LF9ffUAJAo0nAz8/wFPLIkWdJSvqWqCj9Z8+PHt1AYeFGbGyyKS8PIizsCQICXiEx8QD29o8Ahv/gU6mqq7X79wc7OygsVHD9+iy6dHFk/fojKBSVlJb2o2vX5/H1DWrU967T6UhK2kd2djKdOvWjVy/zfWZLSkooKSnG17d9rvOcuPko9i/bsOjOPBQo0KDhqy1b6PJhMME9LXMmxFpJcrYAo1+O5aPrnzB5/0QCKgOopJJtgdtxe9VTVuqyEEqlksrK6eTkJNOxo662XauFEydG4+3dqcH36nSgUmkN9lUvwVml17Zv378YNOgNgoPLfmiJ59ChfVy8+C4DBoxm+fIxVFXt0Vt+EyArq/qK/G9/0zs7q1dXMm7cu034buvcuZNOQsKTjB8fT5culVy9asdXX40iJuYjva0uc3IyOXr0/3BwSEKns6G8fBgxMb8x+ue7Zg/n9lipXVVVReG/8ph4Z3ZtmwoVs67M4Iu/ryb4c0nObYkkZwvg4ODAzM/nceKb4xw6egQ6wJAlw3F2NrwxhWibxo37LTt3luPsvIlu3a6SlubDzZsxjB37L7RaLXv2/JtJk/T3Uy4vh/Ly/qSn5wP76x3z22+7MWzYmNqvi4qKcHb+5EeJGaqqICMjk4KCJZSVORMU1Jk//zmQV15JrU3QJSWwcSP88pf147a1bf5uU0ePPs8TT3xX+3VoaAUhIXv59NPneeih5QDk5WVz/Phs4uJO1VaKV1Ye4qOPkpgx40ujrirVniu1E/cdY/T5GIN9Xsc7/vDZMXC/Q5iFJGcLoVAoiBo3EMaZOxLRXAqFggkTXqGs7Lekpd0kMNCTPn3qHqEqKXmG06dfo3fvQoqKYMsWUKlsCA/fQ0qKP++8484vfpFXm8ASE92ws3tG797piRPbmTRJf2vJL7+EGTPAwaEEKAHukJKi5s03xxMWpsPOzoEzZ3Q8++xWg9tBNne3qfT0VCIjvzcwDhAQ8B35+Xm4ubmTkPC2XmKG6hmBuXP38N136xgxYl69YzRXe67U1lZpUWH4Dx2VVoVOZ3h2RphHs5KzTqfj1Vdf5eLFi9jZ2fHaa6/RpUuX2v59+/axbNkybGxsmDVrFnPmzDFawEJYOnt7e8LC6pdEjxr1c86d68fKlau5cWMnL76YiVJZBRQxevRFLlxw4I03RhMW5khFhScBAYsYOnTwPcd2o7CwerMLqF6OMyiobpnOGsHB5YSEZBMTsx9vb1cGDMhmw4ZJPPbYcb0kuWFDAAUFtuzb9xwajR+DBz+Jq6vhHbLulZ2dTvfuRQb7OnXKIzc3Fzc3dxwczhp8trpjR6ioiAeMl5zbc6V2/7ED2B92gJlXHq7Xd6dfFn1cBpkhKtGQZiXnvXv3UlFRwZo1azh16hSvv/46y5YtA6rva7zxxhts3LgRtVrN/PnzGTt2LB5SDSjEA0VGDkWjqWLw4NX1rmK7dSslKEhHTMzqBt8fFTWOb77pw4IFpwA4dQrGNTDb4uWVQlFRId7erpSWFlFU5MZ779ng41OFVqvkzBkfIiO1LF36PjY21dPjmzevoahoKba2ydjYFFJZ2Z2hQ3+Oi4trveOHhfXh5MlA/P1T6/WdPx/B8OEBAGi1Dd9X1miMfc+5/VZqq9VqVE/ZcfLPJ+l3tx9QvbTm7i676fJciJmjE/dqVnJOTExk5Mjqiss+ffpw9mzdZu9Xr14lMDCw9t5FVFQUx44dY8KECUYIVwjrl5l5nDFjyg322dtfv+97VSoVvr6vsnnzL5k6NRV/f0hJgYiI+q+9e9cDB4fqS+wDB37GM8/srb2C1em0VFXdZsGCutfb2MCsWVf59NPfsWBBdVFbVdUmVq3aQVTUary9/fWO7+TkRH7+HLKy/oWXV92UaXq6LTrdvNoEqVSOJS9vO+73LJKWlORMYKDxrpprKrX9/Aw8yN1ODIsbyfmIZFauXoM6x47SLuX0+mlf/IM7P/jNwqSalZyLiopwcakrRrKxsUGr1aJUKuv1OTk5UVhomSsJCWEOTk5BZGUp8PLS1eurqHjwdGzPnmPJzz/A2rX/Q6XKJj19H88/f/me40BBwVhsbGy4cOEEgwd/pze1fPMmdO9u+Pj9++tISYHg4OqEHReXxMqVf2fChP/Ue+348X9g/343dLqvsLPLoKzMH7V6DqNHL619zahRj7N+/QliYtYRHl79R8mRIx1ISXmWsWP7PfD7bayaSu32OKX9Y90H96D74B7mDkM8QLOSs7OzM8XFxbVf1yTmmr6iorr7TMXFxbi61p/yupe7uyM2Nsbd69PLq/1UMx/acIg7a+9gk2tDRVgF/Z/tT3BksN5r2tN4NEZbHY+pUxexZs0yFiw4oteen6/A0XFmo+L28nIhPPyvAKSnX+OLL37CyJGHCAio4ORJV5KTpzB//n9Qq9UcO3aSCRNK9d5fVlb/PnUNR0co/dHLFQpwdj7RYFxz574MvHzfeH/60885dWopmzdvBWzp02cxgwd3feD32RTXr5fi5KQmPDzwgWPYVj8b5iLjUcdUY9Gs5Ny/f3/279/PxIkTSUpKIuJHc2ahoaGkpqZSUFCAvb09x44d44knnnjgMfPySpoTSoO8vFzIymofV+zfvLWbwW/1Z3jZ8B8aYM+OPdz6bzYRg7oB7Ws8GqOtj0fXru+wfPnzjBhxFH//Cg4e9CE9fSaTJz/9wLhv3brBtWtnyM9Pp1OnYPr3H8v48V9x5sz3HDp0kfDwkUyc2I2Cggqggm7dhpGU5ExkZBHHjlUn3759q1cLM3T1fPYsTJ+u31ZVpWnxePr59cXPr2/t18b++Vy5kkpxcTlKpcN9j93WPxumJuNRx9hjcb9E36zkHBsby6FDh5g3r/p+0Ouvv862bdsoLS1lzpw5vPTSSzz++OPodDrmzJmDt7d38yIXD3Q3Px+35c4El+lfJcfejGXVu2uJWNHNTJGJlggI6EaXLts5d+4ISUmp9Oo1ls6ddZw5c4TAwG506FC/Yvrmzets2jQHW9uLQPUezfHxkJHRl/Dwv9O79yhgVL33hYR059VXg8jIOMuwYdW7VW3aBHl5EB9vz9Chdc9MHz8Onp7oFavpdFBaOsDoY2Bs7blSW1gehU6nq39jywyM/ZdZe/lrb+/yXcz57cP1lvYE+Mr3K4aciEGlUrWb8WgsSxqP4uJi9u17juDgvYSH55Kc3Ilbt6YyceKb2PywisjFi/FcvjyDhQtLflh2s/rKd/BgWLcOHBwC6NhxHjY2TgwYsBh39461xz93bie+vkuIiCjTO+/q1W64uHzA3bubUKtvk5qqoqjoGra213F3r07+SiWkpAQzZcoOvL39SU9P4cyZ91GrMygv70TPnkvp3LltrDz17rtvY2dny9KlP7/v6yzps2EKMh512vyVs2g7bB1tKafcYHLW2OpqawGE5frmm2eIi1vP+fOQnw/jx2dQVvYRX35px+TJb6DT6Th//pf89Kd1t4ZcXGDRIli7tnoTix49bhAV9SYaDezZ81/Kyl5iyJDF7N79RwoKPiE6uqzeeefMyWfNmlNMmPAhiYmbGDny16SnZzN8OPx4Muz48TzS0o6RmXkOrfYZFi26hUJRfUX9zTebyct7h169Yusd35SKi4vb9ZrawvLIb24LN2T6cHaG7arXrkNH8aBiFIZWdxAWIyMjDdjBtm3QoUP1zlAbNsC5c+DmtpOysjJOnvyOcePOG3y/oyOMHg1RUdVfq1QwcWIGbm5/ZvXqp5k16z8EBBheKMTGBjIzP+To0bXk579HeHg2rq76iRlgwIB8cnM/JCPjTcaNu1Vb9a1QwLhxt8jIeBNzT9DVrQzW/tbUFpZJkrOFU6vVuLzYgT3ee9FR/QuwhBKW9/mMqN8PNXN0oqUSEjbTs2cJM2dWr/QVFla9F3N+PqjV6ezfv54tW+LqPSNcw9nZcNV1dHQOWu1WnJygstLwe0tKoFu3bOAFwsJOcuQIjBhh+LUeHmcICTlusK9Xr0RSUq4Y7DOV9rymtrBMkpytQP/pg/DdFciq577ky8Ub2PbXrxm3dQreflKIZ+kUipMMHly/fcwYOH5cSXHxs7z2Wj6HDxt+/+XL1ctg1j8uVFQUsnUrZGTAoUP1X7N5M4wdCwMH3qWoSIe7O+TmGj5PcbEjanVD34PhdlNqz2tqC8sk95ythI9/J8a/PNncYQgjc3MzPOWsUICNTSUuLhrcfijcTk2FwMC61yQkQEGB4eSYnV1dLDbmhw2t1q2D//2v+tGpu3erk/Do0dXT6Pb2sHq1C88+m8e6dTB3rv6xdDq4ezea8+dT6NfvSL1znT4dxbhx5r3XK5Xa+rIzszm2LAGHy3ZoXLQ4T3Fl8LRh5g5L/IhcOVu5srIy7ty5g0ajMXcoohnKyvwMtmu1EBqqoWYtoMmT4caN6m0ft2ypvi+9dq09Dg4v8NVX+olRo6l+TXR0XducOeDvX108ducOxMVV/7vOINau7UbXrrB+fd0iJJmZCv73v5GMGPEG3t4vsG+f/r7U+/d3wtv7BbPXPrTnNbXvlX4tjTNzjhP333nM2TuLeZvm0Pvn3fn6r9vMHZr4EblytlKlpaXse3kXHQ+44ZnjxdbwM1Q8rGP007LnpCXp2vWnfPvtdmJibuu1r13rgY1NLteuwd691Ve5Pyx3D1Qvv3nt2kDmzn2FGzfmsnLlv7G3P01VlS2pqRf5xS9KuHeb5DFj4IUX1Lz5pv663idOuNO373MEBPQlIeF/aDTX+Mc/MggICKdjx0FMnz4NpVKJm9sEbt7czhdffPjDo1S+dO/+EwICDCzsbUJSqa3v7FsnWXRhgV5bQEUAIZ+ncXvxLXwDDP9BKExLkrOV2v3Mdh7dElf3iNUpSD+XzgHbfUQvHWPe4ESjBQV15/Tpd1i16l9ERJygslLJiRM9USrzmTcvlzlzICcHVq2qTq7+/tVff/MNdOpUvTBIQEA3AgLeB6CyshIHh144OtZfkU+rhe7df8nGjfH06HEEB4cKTp3qi4vL0wwcWF0JNm7cr+4bb5cu4XTp8g8jj0LLSKW2PvtThnf6GpY3lNWb1uP7nCTntkCSsxVKuXCN/vv61nv22b/Sn6oNB9H9VGf2aUbReL17j0eni+X27VvY26twdn6aJUuO1vZ37Fg9Df3WW9WbUbi4gLt7MBER9RfbsLW15e7dAcCWen27d4cybdqvsbe358aN6+TmlhIT07XBZ+XT069z9uyn2NoWolL1ZtiwhW1y2lgqtfXplIYfa9OiBVWbWJNKIPecrdKV+Ev0K+prsK9DWgfKyw1vRyjaLoVCgZ+fP1VVFXTvbrg0OyoKFApHMjLG4On5IZ6ePgZfFxn5e778shs/LkNISPBApapOzAABAUGEh3dvMDEnJHxOfv4YFi58i0ce+Yjx459l27ZpFBTkt+wbbQVSqa2vdFBZ7WOXP7bPez9R8waZISJhiFw5WyG/SH+u2l0lrKL+PbZCz0LUDT3zItq8u3dzCQgoNtjn7Q2FhV8xfvyQ+x4jIKAbrq5fs3r1MtTqFFQqb/z85jNkSO9GxVBYWIBC8QYxMdm1ba6u8JOfHGLFij8zZcq/Gv8NmYBUausb+ruRfJL8KQuOzceB6ofgj7sep+DZEjw8DTx3J8xCkrMV6jG4F1uHbiDsgH5yLqaY8vFVMqVtwcLCIjlyJILg4Ev1+s6c6cGIEY3bgMLNzYMJE34PNG29YJ1Ox6FDy5k372a9PqUSnJziG3UcU5JKbX1uHu6M3/AQW1bsgLM6qlyqCH4knFG9R5s7NPEjkpyt1OC3R/Lx88uJiu9HcGkQJ31Ocm3SDSb/bpq5QxMtYGdnh0azhOvX/0JQUN162FevOqBSLandCMPYtFote/f+DVvbHdy6lUJDp1EqKwy237hxkfPn/4danU5FhRfBwUsID49qlVh/rKSkRCq1DbC3t2fM0vHmDkPchyRnK+Xt5820NbO4dv4K3149zPApA+mhaP1fhqL1xcQ8Q0KCJ/Hxa7Gzy6SiwhdX13mMHDn3wW9upp07f8fMme/j6gppaXD0KAZXList7VOvLTl5HxrNz1m06FZtW0LCVo4d+zsDB7ZezADZ2VmAVGoLyyPJ2cqFdA8jpHsYnrLtm1UZMmQ+MN8k58rLy8Hf/ytcXau/7ty5evWxoCDw+VHN2bZtoXTtWv9Rq1u3/smCBbf02oYMyWHdurfRaGahuveBayOSSm1hqSQ5W5mMm7c581USSrWSQfOH4uLiau6QhIW7dOkYw4Zl6LXNmgX798P27UrU6oGUlUXg4zMXf/9ueq/LzMwgOPiEweMOHnyG5OQj9O7destGSqV20+Rm53D8kyPY5tigC4ahS0YCDe85LFqPJGcrsvMvWwn+IoD5eXOooord7++m6lcKhsWNfPCbhWiAj08I16874eFRVyWuUFQverJtmw9paZ0JCdmFr+8qEhLCqKiYy5gx1Ut2KhRKNBrDBYgajRKlsnWLtKRSu/HO7DtFyQv5zE+bgxIlZZSxbt0GRm+MRt2hQ5OOlZmewektJ7FxtGXwnGE4Ojq2UtTWS55zthKH1x9k7PvRjMwbgQIFttgyJW0KHq+5cvPqDXOHJyxYUFAESUkjuHdLZo2memespUs3MH78HXr10jBz5kViYl7nwIH3APD29iY11fCzswkJfYmMbN06CKnUbhytVkvm39KZmjYV5Q9pwR574s4s5PDvGtjyzACdTsfOV7eSOzaD+X+cw7TfTCJxdDyJX9XfEEXcnyRnK1G8owD/Sv967SNyh3PuizP3fa9Op+PwxoPsXbqTb+N2s/O1rdzNa3uLSQjzGTLkbT75ZDRXrtih08GpU868/fZIpkzJ5d51Sjp1qkKr3VD7dVDQS2zZEoJWW/21TgfffOOLp+dvG1zkxBhqKrXlqvnBTnx7jNFnog32uR1yo6Sk/nKvhhxc9R3jPxzDqNyRKFBgjz0zUx5G8YqWOxl3jBmy1ZNpbSthW2j4R6lAgW3B/X/MO17ZwviPx+BXVb2mrnaXlpX7VhP1xVC8fKXKVYCXlx/Tpm3m7NnDHD2aTEjIEHx8DjFw4PcGX+/gkIZGo0GlUhERMZjs7F2sWvVf7OzSqKjwomfPpfj7B7dqzFKp3XhlheU46ZwM9tmV21FVVdmo41TsLKVTVad67bEZ41j92TrGvyjb2jaWJGcrURpaDgfqtxdRhLJnwz/ma8lX6LOyZ21iBlCiZNGZBXz+79VM+vtDrRGusFA9ew6jZ8/qAq7S0kKuXLEjLKz+s82lpT56Vdienj5MmPCqqcIEpFK7KfrHDmB/4LdMS63//z2nfw49XBt3+8GmwHDlvRJlg33CMJnWthJ9fxbF5lD9zQx06FgzaC3DFjZcEHZ162WD63ArUOCYZHj3GmFZdDodqanXSUurv6pXS/TsOYz9+4fXuxedl6dAq51u1HM1R01y9vKSK+cHcXR0pPxxDZccL+u1f+9zkOAXGj/DURZqeN3+PPKw7SnLBjeFXDlbCd8gP8o/LueL/6zG4ZQ9WlstJYNKiXl5PHZ2dg2/UVmdxBUYqKhtYPcaYTmSknaQlfUWPXqcoKpKxe7dA+nS5SW6dx9hlOOPHPkhn376HJGR3xEYWERSUheysmYyceILRjl+S9RUant4yHrRjRHz1FhOBB3j+IYTqHPsKAsoI+TRCPqP79/oNRK6/rQHu7/bzfibdauPadHy5dD1TJ87p7VCt0qSnK1IUGQwQe837T5ej7m9if8onmH5+s+aatFSMlB2r7Jk166dxc7ulyxYUPOMciVRUd+zffsN7tzZjbe3b4vP0bGjDw89tIb09FTOnr1Bt259GTCgbTwXK5XaTdd/0kCY1Pz3B0UGU/VBJSuXrcHhjD0atYbSIWWM+/2kVl1sxhpJcm7n/IL8+eapZFzfTqZnSQ8ASihh5dDVjPtNC/6XCrO7fPljFi3KqNc+eXIqK1d+YNR7wP7+gfj7BxrteC1VU6nt5xdu7lDanbABEYR9EmHuMCyeJGfB2F+N59yws6zasBZVqQr6KJkUN122lrRw9va3DbYrFKBWp5s4GtOqqdSWYjBhqSQ5CwAiB/ckcnBPc4chjKi83Mdgu04HZWX1H3exJlKpLSydVGsLYaVCQx/l8OH6lcq7d3emX78nTR+QCUmltrB0kpyFsFKhof0oKPg/1qzpx6VLSs6ds2HVqsHY2b2Dj09nc4fXqqRSW1g6mdYWwopFRc1Aq53O5cvJqFQ2jBvXDYXC8EYU1kQqtYWlk+QshJVTKpV07drL3GGYTHFxMSUlxfj6hpk7FCGaTaa1hRBWpW4PZ7nfLCyXJGchhFWRSm1hDSQ5CyGsilRqC2sgyVkIYVWkUltYA0nOQgirIpXawhpItbYQwmrUVGq3hzW1M29lcnrTCZRqFYPnDcXZuW1sOCKMQ5KzFamqqiJh82FKbxUTOCKYiH7dzB2SECbVXorBdv1tO10+92N+zhyqqGLXf3ehfV7F0IXG2QpUmJ9Ma1uJqycu882EncQ8NYwFf5mL28NObHriS8rLZdtH0X60h+Qcv/EQ0cuGE50zCgUKbLFl6s2puP3FmZtXb5g7PGEkzbpyLi8v5ze/+Q05OTk4Ozvzxhtv4O7urvea1157jRMnTuDk5ATAsmXLcHZ2bnnEoh6tVsvlF88Rd2ZRbVuP0kjCt4axxnc9k/76kBmjE8J0anajsuZK7aLtd+lS0aVe+8jcEaz8Yi1d/hhghqiEsTUrOa9evZqIiAh+8YtfsGPHDpYtW8bLL7+s95rk5GQ+/vhj3NzcjBKoaNjRHfFMOj2xXrsddjgcsDNDREKYR05OjtVXatsWGP61rUDRYJ+wPM2a1k5MTGTUqFEAjBo1ivj4eL1+nU5Hamoqr7zyCvPnz2fDhg0tj1Q0qCC9gI46w7+MbAts0Ol0Jo5ICPNoD5XaZWEVBtuLKUbZQ5KztXjgT3L9+vV89tlnem2enp61U9ROTk4UFRXp9ZeUlBAXF8djjz1GVVUVixcvplevXkRERBgxdFGj+7geHPu/Ywy6O6heX2l4ebvY6ECI9lKp3efJ/mzZv5Vp1+puV+nQsWbgWiYumm7GyIQxPTA5z549m9mzZ+u1PfPMMxQXFwPV/yFcXPRL+B0cHIiLi0OtVqNWqxkyZAgXLly4b3J2d3fExkbVnO+hQV5e7ePRAi+vHqyctZKen/TEEcfa9jMdzhD8TGDtODRnPDQaDd99+R1F14vwH+JP/9H9jRa3ubWXz0djWMNYFBfn4OSkJjQ0oMXfT1seDy+vrjhttGHj3zeiOq5CZ6ujcnglM157GA8vj1Y6Z9sdD1Mz1Vg0aw6kf//+HDhwgF69enHgwAEGDBig15+SksKvfvUrNm/eTFVVFYmJicycOfO+x8zLK2lOKA3y8nIhK6vQqMdsy8a+NoWNbluw3afCNs+WspAyPBf70C96AFlZhc0aj5QzV7n4/FmmnJqMBx5cs7vGh9EfEfvBFIsv7mtvn4/7sZaxuHTpOsXF5ahUji36fixhPFz9vBn5dqxemwZaJW5LGA9TMfZY3C/RNys5z58/nxdffJEFCxZgZ2fHP//5TwCWL19OYGAgo0eP5uGHH2bOnDnY2toyY8YMQj8PlxQAABd0SURBVENDmxe9aBSVSsWE302B3xnneDqdjvMvnWHJqbjatpCKEH6yJ4gVf1jJlLceNs6JhDASa6vUvnj8PNe/uIo6y45yvwrCl3QjpKdsg9leNCs529vb8/bbb9drf/TRR2v//fjjj/P44483OzBhXqcPnSTmxKh67UqUuB10pbKy0qqLboTlsaZK7WPrE/B82Y1FefNr2777+ntO/fMkfcb3M2NkwlRkERJhUM6NHHyrfA32ORc4U15eZuKIhLg/a6nU1mg0FC+7y6C8gXrtozJHcufdW/L0RTshyVkY1HtcPw56HTLYdyc8Cycny77nLKxLTaW2p6flT2mfO5HMwLMDDPZFJIVx61a6iSMS5iDJWRjk6e3JjYfTyVPk6bUnO5+jw2IPeTxLtCnWtGynjZ0NlapKg30VqkpsbORZ5vZAfsqiQZP/Oo1dnfbATg12uXaUB5TjtrAjg6YPNXdoQuixpuTcrXd3vumzg/AT9Z/XvjYghQk+Pc0QlTA1Sc6iQQqFgrHPjIdnzB2JEPdnTZXaCoUCn9925utff82E9AkoUKBFy5bgrYS8KAs5tReSnIUQFs+aKrUBeo3pQ+b2TFZ+vBa7O3ZU+lcy4CeD8fC0ju9PPJgkZyGExbOWSu0f8/HzYcIfppg7DGEmUhAmhLBo1lSpLUQNSc5CCItmTcVgQtSQ5CyEsGiSnIU1kuQshLBoNcnZ01OSs7AeUhAmhLBo2dnZKBQKs145V1ZWsn/ZXmwOK1BWKintXc7QZ0fg5uFutpiEZZPkLISwaOau1NZqtWxZup5Hty/GHnsAdAd1rDj8OcPXjqaDu1uzjnvhyDlurLiG+paacs8KvOd2om9slDFDF22YTGsLISxWSUmJ2Su1j2yNZ8bO6bWJGUCBgrikRRx+9/tmHfPk9uPYPapg4br5zD40k4Wb5+H/pA+HPj1grLBFGydXzqLJtFot+97eg2q3DptcW8qDyukY502/qYYX6xeitdSsDGbOKe3Sw0X4aH3qtStRYn/GrsnH0+l05Pz3DuNzHtFrjyzqzvmPL1CxsAI7u6YfV1gWuXIWTbbjpS1Mfj2WuYlzGJUyAsf99tx88hqrX1kh29kJk2oLldoaW02DfVrbpv9/yMzMIORMsMG+4ZeGcjbhVJOPKSyPJGfRJJm3MgnZEkgHOnCIQ5zkJA/xEE9UPsHM96ezcdEayspkr2dhGjXJ2ZxragfMCOa0w5l67UUUwcim795mZ2dHqV2Jwb4imyLsnR2bfExheSQ5iyY5s+ckI3NGUEAB+eQTSyzKHz5GnenME3seY/8be80cpWgvaiq1zbmmdteo7px9+jxJTnVXtGk2aXzx8Gpifjquycfz8OjIzUG3DPYl9DtK936RzY5VWA655yyaxM3fgwxVBic0J5jAhHr9ttjicNh67odpNBriNxykIrGMSscqus6LJKir4SlHYXrmrtSuEfvbSVwaf5FVm9airFTiMrIDnrne7H9zD/ZhjgydORyVStXo43X/Qy9Wpa1m1vmZqFFTRRVbg7YR8HKo7KXeTkhyFk0SNXYgX/fbgttxV2wx/AtRWWIdEzIlJSXseHQzc7+dRUeqr8ziv4jnu9/sZ9TS0WaOTtSsqe3nV3/fY3OI6NuViL5duXExleRfnOThU9NxxZVcctn86VcM+O8wOgX6NupYgd2C8NrpzaZPt6K4ARpvLYOeGEoHt+Y9liUsj3X8FhUmo1Ao6PpGD66EXyGJpP/f3t1HRVXuewD/DszwOqAgYL41CAIZiARmoYmSkXeSSgUSsEFt3a6rWnZX2F3VOl2ze+V4uy3P9dSp1cupMK0TKFldLZUyaUUIBr6Sem6omPbCiwLDy8DA7PsHh4FxBgyYmb2Z/f30T+xnZs+Ppye+s/f8Zm+bjzHM6nRyVY5R8vIhPHr4EXMwA0BicyICtvmh7tc6ESsjQBrNYLZUP38cOSd08Ic/ACAQgVj7/RpU/vuRYe3Hx8cHi59YgrtfWoKUDVoGs8wwnGnYwmJnIKtkLfbO+wLNaLYYO3DzAcx4LEqkyuzLu1wFpY2TS8kNi3Diw0oRKqKBpBjOtecvIqY82uZYWFkoGhoanFwRjVU8rU0jolQq8ejHj+OLN4qBQwJUre5oj+zALetiEBodJnZ5duFmtP0ZoQIKKLr4uZ/Y+r7jLGan9vVaGpoRYdDYHAtsDURLSzOvAU6/C8OZRszNzQ2LH18CPC52JY7REWMAbHyl9JT3aWi01m9ADAYD6up+Q3BwCLy9vZ1Qobw1NjaK3ql9vcjZt+DojG8x7cdpVmNnbj2LBZrhd2+TPPG0NtEgYv81HruiiiCg/0ISVxVXUZH+PSJmR5q39fT04PONn6EqqQzuid04nlSOz5//DN3d3WKULRtS6dQeyNPTE8ZVAi56XrTYfs7n71DpvIbVsU3yxiNnokFMCp0Mt4/csfP1j+B91hPd3j1QLvbA/WtWWDzuwAv7kP7WMvjCFwAQVxuHjrc6UNBdhKX/9aAYpbs8qXVqD5T8xD04ElSKso8r4PGbCl1TjBj/UCDmP7hQ7NJoDGE4Ew1h4pSJ+Ke81EHHW1tbEfx5gDmY+3jDG5O+CIH+Dy3w8/N3dJmyI8VmsIHuXDkfWHnjxxENhqe1iUbhyqXLiLhs++gt6pdIXKq55OSK5EHq4Uw0WjxyJhqFSVMnoSbkDCLqrAO6Jug8pmnCRajKdTU3NeHoh0dQVV2FZnWTpDq1ieyJR87k0pqbmvDluwdw+IMv0dHRYff9+/uPw+XFP8MIo8X2bnSjdvFPCAgItPtrylXZB9/i74tOIWPTckTvigI+7EHZ/3zLO6GRS+KRM7msr7YdROB7/njol+Uwwoj9rxyAMtcLd6ycZ9fXSXnpPuzo+QBhX03HrY0zcTbgHH5cXIN7/vs+u77OWKbXt8BkMmHcuJFd5ern2ivw3+yDRY29TVX1qEd0ZzSW5afim1tLkJSzyI7VEomP4UwuqfKLCtz+pziEG3pPK7vDHcsuPIiSTd/gUkItgoNj7PZaXl5euP8vaaj/rR5VZ05h2sxQzJwYZ7f9j2XnT/6IH186h5DKICh73FER9xum5YbhlsSZw9rP6Z0nkN34EACg7R//TMVUBJuCYTxoAHIcUT2ReBjO5JKufdKIcMNiq+1JjQvw4Y4CJCTaL5z7BE8MRvBEfgba52pDIy6vu4hVNZn9G0uAgzUHcaXoMqZMn/q796VsdYcCvVdlq8c/rgyGYPPYQL9e/gUn8qugalJCcYsb5umS4OnpObpfhsjJGM7kkpRNg196U9UinYtWuLKjfz2C7JqHrLanXE7BB3/9CFPyfn84e8R54SquIhCBVuFsiOq/0UrlJ+VQPq/AqrqVUECBdrSjYFch7tiehOCb+MaJxg42hJFLMoR12d4OA3pmmJxcjTx5XFLBzcafGAUU8Lw0vHt+J6bfhcIFu9GDHtSh945gIQjBZ2H/i5h1vR8hdHZ2ou0lPe6pW2w+yvaBD9YcW42j/1k6yt+GyLkYzuSSYtfdhr2h+6y2F8wuxLy1SSJUJC6TyYTyfd+h+M/7caLkmFM6nDsndFlc+nSgriCjze2DcXd3x5Lt9+ODRwvw+dQvcGbCWRxc8RUmvavBlLDeI/Ajn5RCW7PE6rkKKOBb4cuubhpTeFqbXNLk0CkwvN2OnX/+G3yOe8GkFNA+px0Jf5gHHx8fsctzqis1l3FsfQWWVmoRIoTgouoiPpm/C3e/eS/GBTjuHsHRa2JRsucbLKqzvGxl1fgq3Jw9fdj7U6vV0Obdj5pJ5zHZYxru+xfLS6Ma24zwhO3Plt2NbhAEAQoF7yZGYwPDmVxW2OwIhL0bYT5ikusf5uPPHsXa71ebfw41huLRw48g/7n3kfrGiiGeOTrTwm9G1ZbfUPinXUiqXgAVVPg6sgQej3kj8fa7RrTPoa6pPWf5XHy17RDu/TXFaqx9dgfc3HiikMaOUa3W4uJibNiwweZYYWEh0tLSkJmZicOHD4/mZYhGRaFQyDaYa374P8wpj7faroACk0pvQmtrq0NfP/7+25H0ZQqOfXQaZTsqkXhoIRJXjSyYgaEv2zk+IACNq5ut7gh18OaDmL5eejfIIBrKiI+c8/LyUFpaipkzrb+v2NDQgB07dmDPnj0wGAzIysrC/PnzJXVrNyI5aLjcgEjDHJtjgc2B0OtbAExyaA3u7u6Yc/cddtnXja6pfc+GJaiIKMN3n5ZD1aSCYboBMx+dBU1UqF1en8hZRhzO8fHxSElJQUFBgdXYyZMnkZCQAKVSCbVajdDQUJw7dw4xMfb/bikRDe7WxGiUTymH9orWauxC5EUsmnivCFWNXEPDP75GNcQ1tec+kAg84KyKiBzjhuG8e/dubN++3WLbli1boNVqUVFRYfM5ra2t8PPzM//s4+MDvV4/ylKJaLj8/PzRkNaE+r/UI9jUH2g1XjXwyPYec5/DNjY2QqFQIDBwgtilEDnUDcM5PT0d6enpw9qpWq22+Cyrra0N/v5D39M2IMAHSqXtC0eMVHCw340fJCOcD0tSnY/Ozk6cOnIK/hP8ERkTOer9PbwtE/tD96OjqAPKX5Xo1nRjQs4ELF/df59qqc7F9QwGPaZMmYjJkx17Q5GxMh/Owvno56y5cEi3dmxsLLZt24auri50dnbi/PnziIgYuiHj2rV2u9YQHOyH+noerffhfFiS6nyUvHEI7u8LuOPHubjqcRXv374TUS9GIyx2xqj2O+fhu4CHLbf1/f5SnYvrtbW1oa7uKmbMiHBovWNlPpyF89HP3nMxVNDbNZzz8/Oh0WiQnJwMnU6H7OxsCIKA3NxceHgM74pARHJT8XEZbvtjjPlmHZO7JiOmNAYfrv8bJh+YCi8vL5ErFNeNmsGIXMmownnu3LmYO3eu+ec1a9aY/z0jIwMZGRmj2T2RrLQUNZmDeaBlZx7E3p0HkPzP94hQlXQwnElOxlY3CJEL86y3fXbJBz4w/dzj5Gqk5/d0ahO5CoYzkUR0Tum0ub0FLVCF85aH7NQmOWE4E0lEUNZNOOV/2mr7x3F7kPjQfBEqkpaGhgaMGzeOFzMiWeC1tYkkIu7eeHz34rcof6UC8Zfi0OzTjJ/mXcFt/3GH7AOp75rakyaNrmudaKzgkTORRFw4VYOmnQ1YelGLCT0T0COY0OlvRPDUELFLE11fM1hQED9vJnngkTORBJhMJpz5t1NYXaUzb9O0amDYZUBhyB5oX0gd4tmuj53aJDc8ciaSgO8PlEN7bInVdi94wetrvofu69QOCmI4kzwwnIkkoPlSE0IE26evPZpU5ntSy1VfpzaPnEkuGM5EEjBjYRSq1MdsjrVPN8j2ftR92KlNcsNwJpKA6beEoWrJcXTC8rvOP6jPIEAn7+/19nVqsxmM5IQfZhFJxH2vPIiCkI/h/bUKHs0qtIV1IEA3AXNW3Cl2aaJiMxjJEcOZSCJUKhW0L6YCL/Z2b4+1ey07CsOZ5Ij/9xNJEIO5X18485raJCf8C0BEktbQ0MBrapPsMJyJSNLYqU1yxHAmIslipzbJFcOZiCSLzWAkVwxnIpIshjPJFcOZiCSr75ra7NQmuWE4E5Fk9V1Tm53aJDcMZyKSLHZqk1wxnIlIktipTXLGcCYiSWIzGMkZw5mIJInhTHLGcCYiSWKnNskZw5mIJImd2iRnDGcikiR2apOcMZyJSHLYqU1yx3AmIslhMxjJHcOZiCSH4Uxyx3AmIslhpzbJHcOZiCSHndokdwxnIpIcdmqT3DGciUhS+jq1+XkzyRnDmYgkpa8ZjF+jIjljOBORpLBTm4jhTEQSw05tIoYzEUkMO7WJGM5EJDHs1CYClKN5cnFxMfbv34+tW7dajeXl5aGqqgq+vr4AgNdffx1qtXo0L0dELq6vU3vy5AixSyES1YjDOS8vD6WlpZg5c6bN8erqarzzzjsYP378iIsjInlhMxhRrxGf1o6Pj8emTZtsjgmCgNraWmzcuBFZWVkoKioa6csQkYwwnIl63fDIeffu3di+fbvFti1btkCr1aKiosLmc9rb26HT6bB27Vp0d3cjJycHs2bNQmRkpH2qJiKXZDKZ4Ofnz05tkj2FIAjCSJ9cUVGBgoICq8+cTSYTOjo6zJ83v/zyy4iKisIDDzww6L66u3ugVLqPtBQiIiKXMaqGsMFcuHABTz31FD799FN0d3ejsrISK1asGPI5166127WG4GA/1Nfr7brPsYzzYYnz0Y9zYYnzYYnz0c/ecxEc7DfomF3DOT8/HxqNBsnJyVi2bBkyMjKgUqmwfPlyhIeH2/OliIiIXNaoTmvbk73fmfHdniXOhyXORz/OhSXOhyXORz9nHjnzIiREREQSw3AmIiKSGIYzERGRxDCciYiIJIbhTEREJDEMZyIiIolhOBMREUkMw5mIiEhiGM5EREQSw3AmIiKSGMlcvpOIiIh68ciZiIhIYhjOREREEsNwJiIikhiGMxERkcQwnImIiCSG4UxERCQxLhfOxcXF2LBhg82xvLw8pKWlIScnBzk5OWhtbXVydc431HwUFhYiLS0NmZmZOHz4sHMLc6LOzk48+eSTWLVqFdatW4dr165ZPUYOa0MQBLzwwgvIzMxETk4OfvrpJ4vxQ4cOIT09HZmZmdi1a5dIVTrHjeYiPz8fqamp5vVw8eJFcQp1shMnTkCn01ltl9Pa6DPYXDhtbQguZPPmzYJWqxVyc3NtjmdlZQnXrl1zclXiGWo+6uvrhdTUVMFoNAp6vV5ITU0Vurq6RKjS8d577z3h1VdfFQRBEPbt2yds3rzZ6jFyWBsHDx4Unn32WUEQBOH48ePCY489Zh4zGo1CSkqKoNfrha6uLiEtLU1obGwUq1SHG2ouBEEQnn76aaG6ulqM0kTz9ttvC6mpqcLKlSsttsttbQjC4HMhCM5bGy515BwfH49NmzbZHBMEAbW1tdi4cSOysrJQVFTk3OJEMNR8nDx5EgkJCVAqlVCr1QgNDcW5c+ecW6CTVFZWIikpCQCQlJSEsrIyi3G5rI3KykosWLAAADB79mycPn3aPFZTUwONRgO1Wg2VSoWEhAQcPXpUrFIdbqi5AIDq6mq8+eabyM7OxltvvSVGiU6n0Wjw2muvWW2X29oABp8LwHlrQ+mwPTvQ7t27sX37dottW7ZsgVarRUVFhc3ntLe3Q6fTYe3ateju7kZOTg5mzZqFyMhIZ5TsUCOZj9bWVvj5+Zl/9vHxgV6vd2idzmBrLoKCgqBWqwEAvr6+VqesXXltDHT9f3OlUgmTyQQ3NzerMV9fX5dYD4MZai4AYOnSpVi1ahXUajWeeOIJlJSUYOHChWKV6xQpKSm4cuWK1Xa5rQ1g8LkAnLc2xmQ4p6enIz09fVjP8fb2hk6ng6enJzw9PXHnnXfi7NmzLvEHeCTzoVarLUKqra0N/v7+9i7N6WzNxfr169HW1gag9/cc+IcGcO21MZBarTbPAwCLMHLV9TCYoeYCAFavXm1+Q7dw4UL88MMPLh/Og5Hb2rgRZ60NlzqtPZQLFy4gKysLgiDAaDSisrIS0dHRYpclmtjYWFRWVqKrqwt6vR7nz59HRESE2GU5RHx8PEpKSgAAJSUlmDNnjsW4XNbGwHk4fvy4xZuP8PBw1NbWoqWlBV1dXTh69Cji4uLEKtXhhpqL1tZWpKamoqOjA4Ig4MiRIy65HgYjXHe7BbmtjYGunwtnro0xeeQ8HPn5+dBoNEhOTsayZcuQkZEBlUqF5cuXIzw8XOzynG7gfOh0OmRnZ0MQBOTm5sLDw0Ps8hwiKysLzzzzDLKzs+Hh4YGtW7cCkN/aSElJQWlpKTIzMwH0fvSxd+9edHR0ICMjA8899xweeeQRCIKAjIwMhISEiFyx49xoLnJzc81nUxITE809C3KgUCgAQLZrYyBbc+GstcG7UhEREUmMbE5rExERjRUMZyIiIolhOBMREUkMw5mIiEhiGM5EREQSw3AmIiKSGIYzERGRxDCciYiIJOb/ARYzGqP2tvauAAAAAElFTkSuQmCC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data:image/png;base64,iVBORw0KGgoAAAANSUhEUgAAAecAAAFRCAYAAABOnmU8AAAABHNCSVQICAgIfAhkiAAAAAlwSFlzAAALEgAACxIB0t1+/AAAIABJREFUeJzs3XdA1Pf9+PHn3QHHFpAhoGxQcYt7gQN3NM640IzWNE2TtGnaNL+0aTrSpOm3TdMkNkkzjIkrrrjjiMZEBQeKA7ciCgoyZa+7+/1BgJwcyjjuuOP1+Eve77vP58Wbkxef9+f1eb8VOp1OhxBCCCHaDKW5AxBCCCGEPknOQgghRBsjyVkIIYRoYyQ5CyGEEG2MJGchhBCijZHkLIQQQrQxNuYOoEZWVqFRj+fu7kheXolRj2nJZDz0yXjUkbHQJ+OhT8ajjrHHwsvLpcE+q71ytrFRmTuENkXGQ5+MRx0ZC30yHvpkPOqYciysNjkLIYQQlkqSsxBCCNHGSHIWQggh2hhJzkIIIUQbI8lZCCGEaGMkOQshhBBtjCRnIYQQoo2R5CyEEEK0MS1KzqdOnSIuLq5e+/Lly5k6dSqLFy9m8eLFXL9+vSWnEUIIIdqVZi/f+dFHH7F582acnJzq9SUnJ/Pmm28SGRnZouCEEEKI9qjZV86BgYG89957BvuSk5P54IMPWLBgAR9++GGzgxNCCCHao2Yn59jYWFQqw+uMTpkyhT/96U+sWLGCxMREDhw40OwAhRCirausrCQzM4PKykpzhyKsRKvsSrVkyRKcnZ0BiI6O5ty5c0RHR9/3Pe7ujkZfVPx+O360RzIe+mQ86shY6GvqeFy/fp3161cyYsQIxo0b10pRmY98PuqYaixanJx1Op3e10VFRUydOpWdO3dib29PQkICs2fPfuBxjL0lmZeXi9G3obRkMh76ZDzqyFjoa854XLp0neLiclQqR6sbS/l81DH2WNwv0bc4OSsUCgC2bdtGaWkpc+bM4fnnnycuLg61Ws3QoUMZNWpUS08jhBBtVk5ONgCenp5mjkRYixYlZ39/f9asWQPA1KlTa9unTZvGtGnTWhaZEEJYiOzsbBQKBR07SnIWxiGLkAghRAtlZ2fToUMHbG1tzR2KsBKSnIUQogWKi4spKSnG09PL3KEIKyLJWQghWqDmfrNMaQtjkuQshBAtIMlZtAZJzkII0QI1ydnLS6a1hfFIchZCiBaoqdT28Oho7lCEFZHkLIQQLSCV2qI1SHIWQohmkkpt0VokOQshRDNJMZhoLZKchRCimSQ5i9YiyVkIIZopOzsLkEptYXySnIUQoplycnKkUlu0CknOQgjRTFKpLVqLJGchhGgGqdQWrUmSsxBCNIMUg4nWJMlZCCGaQZKzaE2SnIUQohlqKrU9PSU5C+OT5CyEEM1QU6ktV86iNUhyFkKIZpBKbdGaJDkLIUQT1VRqy1WzaC2SnIUQoolqisHkMSrRWiQ5CyFEE0mltmhtkpyFEKKJpFJbtDZJzkII0URSqS1amyRnIYRoIqnUFq3NxtwBCCHap5Rz17j4UTL2qfZUulfi9rAHA6cOMXdYD1RTqe3rG2buUIQVk+QshDC5C/Hnqfh5IXHpC2rbru2+xr6rexjzXKwZI3swqdQWpiDT2kIIk7vx7jXGpo/VawspC8H1MwcKCwvMFFXjSKW2MAVJzkIIk6qsrMT1lLPBvnFp4zi2OcHEETVN3ZWzJGfRemRaW4hWcuXkJa59cgl1qprKjpW4THNj8Ixh5g7L7JRKJRq7KoN9ZZRh56Q2cURNk52dLZXaotVJchaiFZzdfxrVs1oWZs6vbbv+zXX23Wj791Rbm0qlomBQMaTV7/u66y6GTx1j+qCaQCq1hSnItLYQDdDpdBQVFVFVZfgq734y/pvGqMyRem1BZUG4fGZPUVGhsUK0WP1/P5jlvT+jlFIAdOjY1Wk3rr/1aNNJT9bUFqYiV85CGHB0XTx3P8vF64onRS5F5I8oIOYvsTg7G75X+mMlJSW4n3Ez2Dc2bSybt+1g9Lxxxg7Zovh09mHstslsWbEDLuuodKui7+MD8PH1MXdo9yWV2sJUJDkLcY/ELUcJerEzPYrGVzfkgiZVw8d3PmXGykce+H4bGxsq1OUG+wopxMHN0ZjhWix7e3vGLB1v7jCaRCq1hanItLYQ98j7IpseRZF6bSpUjD0wmjOHTj3w/XZ2duQNMvw40N6e3zAwdrBR4hSmJ5XawlQkOQtxD/UNw9XCoRWhZBy73ahjRL0yhE/7LaeYYgA0aNjaZSte/88PlUpltFiFaUmltjAVmdYW4h5VHpVwrX57Lrk4Bjg16hg+nX0Yv/Uhdqzcg/ZSFZqOWgY8Phh3Dw8jRytMSSq1halIchbiHtqJSvIT83HT6Rd1be+zg9jpUxt9HDs7O2IeG/vgFwqLUFJSImtqC5Np0bT2qVOniIuLq9e+b98+Zs+ezbx581i3bl1LTiGEyY15JpavntjGPq/9VFHFDZsbfDboc7r+q6dMSbdjdXs4S6W2aH3NvnL+6KOP2Lx5M05O+tN8VVVVvPHGG2zcuBG1Ws38+fMZO3YsHjKdJyyEQqFgyt+mk/VcFhu+2ULHgI5MGj4dhUJh7tBEI2k0Go5sjqf4ehHuPTyIGj+wxT8/qdQWptTsK+fAwEDee++9eu1Xr14lMDAQZ2dnbG1tiYqK4tixYy0KUghz8PLxYsyCWPqM6C+J2YLcvHSDr6dsYcTPBrHgjTn0frQbm2etIzcrp0XHlUptYUrNTs6xsbEGp/iKiopwcXGp/drJyYnCQlkRSQhhGmdeOsGjJxbTkY4A+Gv8+cnBxzn88nctOq5UagtTMnpBmLOzM0VFRbVfFxcX4+rq+sD3ubs7YmNj3Pt5Xl4uD35ROyLjoc8c43H75m2OvH8EZaESx/6OjI4b3SbuY1vLZ+PS2UtEHetXr12BgoB4f9RqXaN+Hxkaj7KyQvz9ffDza3+36Kzl82EMphqLFidnnU6n93VoaCipqakUFBRgb2/PsWPHeOKJJx54nLy8kpaGosfLy4WsLLliryHjoc8c43H0y3jUf1IxPWs6ChTkkstHH33C+BVTcHYx3y8/a/psXE2+wYCyPgb73O66kZJyCz+/+9+iMDQeJSUl3LmTS2homNWMVWNZ0+ejpYw9FvdL9C1ehKTmXty2bdtYt24dNjY2vPTSSzz++OPMnz+fOXPm4O3t3dLTCGHRiooK0f69nHFZY1FQ/X/GAw9+eugJvnttv5mjsx7dBvXgaJejBvuuRFyjUyffZh1XKrWFqbXoytnf3581a9YAMHVq3fOfMTExxMTEtCgwIazJkdXxzLo5rV67EiWO8fZmiMi63EpJ5/S/EnE45UBB2V0+U3zGNN003HEH4JLDZdSLHFAqm3c9IpXawtRkERIhTEBbqsWmgf9uyoqWr6J77cJVstOy6D44EheXB99TtSbZmdlcWnKWuAsLa9t06HjL+d/4efuj66LD9RE3hs+ObvY5pFJbmJqsrS2ECURO68mRDkcM9pX1MryDVWPcvn6LbY9swn6CkiEL+nNp5Bl2/nlbvVoQa3ZsWQKzL8zSa1Og4Kmin6F4TMW4dZMZNHtYi85h6krtO3fukJJyDa1Wa5LzibZHkrMQJuAf1JkLj1zhjuqOXvuOoJ2EP9OtWcfU6XQkPhPPY/sX06e0Nx3pyMRbE5mybDz7391rjLAtgsMVu9r7+HrtOECycf5IMdWa2mlXbrJjwWZyh97CYbiSb8fvJmH1oVY9p2ibZFpbCBOZ/JdpHOz2HZVfl6IqUFEaXkaPJ/vQJSKgWcc7vvsoE47X3w+5o7YjbK+CZ1oasWWoctY03OdU1eLjm2pN7YqKCs78LJElp+uWRO51uhfJvz9HkkcifSdEter5RdsiyVkIE1EoFIxcFA2LjHO8u1fy8NP4GexTZ9kZ5yQWwGVKB25uv0mXii567YkuJwieF97i45uqUjt+9UFmnp5Rr71HYSRJa07DhFY9vWhjZFpbCDPLysoiOeksxcXFTXqfTz9frtpdNdhX2rn597EtzeBpw/j2qYMcdD+EDh1atOzx3sv1F9MI7xPR4uObqlJbc70SZ5wN9jncNrzHuLBecuUshJkU3L3Lty/sJfRAMEH5gSR3SSRnWgET/jC5UY/89BrWh00jviR4XzDKH/2dfV19Hcc57WtFp4kvT+XWonRWf7UeVDqi5g3Cw7OjUY5tqkpthb+KUkqr75Xfo8y7olXPLdoeSc5CmMn+Z3bzxNeP1RYzBd0MIv+9fHY47CL2t5MadYyxH0xgxUtf0OmgD175nlwLS0E5z45Ri0a3Zuhtkl+gP37P+Rv9uKaq1B66aASbPv+KBefn67VfcryM+2zj/KEhLIckZyHM4OrZywz8bkC9KmM33LDdrkT7grZRV8+uHTowZdkMioqKKCi4y0ifcW1irW5rYqpKbXt7e8Le7c7nr66k17EeuJe5c6xrIsoltoycFtOq5xZtjyRnIcwg5eQ15pbUL/4BcMtwo6SkBGdnw/cfDXF2dm7S60XjmKpSu0Zwr1CCN4SScuUaV/PTGNYnptX/KBBtkyRnIcwgJCqUM05n6Vtcf5OGfN98HB0dzRCVuJe51tQODgsx6flE2yPV2kKYQUhkGMdHJaJFfwWoXEUulVN1zV4DWhiXrKktzEWunIUwk7HvTuSz33xOwIEuBOR04XzQBQqmFzP+15PNHZr4gaypLcxFkrNol3Jzc8nNLcDDw3xVsM4uLkx9fyZ5ebncycyib+BgHBzqP0YjzMfUa2oLUUOSs2hXLh29QMr/XSYgqTNanZbj/eIJ/HUoXQd3N1tM7u4euLt7mO38omFNqdRO2n2CrC8yUN+wo7JjFbZT1Yx8NKZ2z3shmkKSs2g3MtMyyP/5HRbdWFDX+C1sv7adzM3u+Ph3Mltsou0pLi5udKV24qYj+P7Wi9i7ddtSZsZnsvvWDia8PKU1wxRWSqpORLtx8qPjTL5R/37u5BuTOfHhcTNEJNqyuvvN96/U1ul05H2SQ5+7+pX3PlU+eH3pQcHdu60Wo7BekpxFu6FOM7y1oAIF9untZ6MI0TiNrdQuKLiL7wUfg30jb48gac8Jo8cmrJ8kZ9FuVHpWNthX4SlrFwt9dc843z85q9X2FDkXGezLUmXh5utm9NiE9ZN7zqJV5WTmcPRfh3FMUoMSSgaWM+KFaFxcXU0eS9jibhzafJjhOcP02g95HiY8rpvJ4xFtW05OTqMqte3t7ckemotuva7ezMyB/t8zcdi01gxTWClJzqLVFNy9y9GF3xN3elHtLy1topaPkz5l0rrpqNWm3QYvJDKU439LYN1/1jMieTg6dBzqcRjnZzswoEcvk8Yi2r6mVGoP/2sM/7v9MdPip9JJ24liitncfQvhf+4u1dqiWSQ5i1Zz+L/fs/D0Ar2rCSVKFibMZ9tnXzN6aWyLjp8cf4Zba29im2tDWVAF/ZYOwKfz/SuuB8wYQtVDVdxIvkR+fjEjho/Fxkb+Gwh9TanUBnDzcOfhjXM5tiOBgjPfY+tnx6hHYk3+B6iwHvJbSbQa+3N2qKi/Q5IjjuhO61p07IOfHiDktQBiCh4BQIeObbu2U/R+IaH9wu/7XhsbGwaPG0xWVmGLYhDWq7GV2j+mUCgYNGUoyJNTwgikIEy0Go2jtsE+rYOm2cctKSlBuUxLn4LetW0KFDyUMpWrb11s9nGFqCFragtzk+QsWo3TJBfSbdLrtZ9zOE+nGf7NPu6xbQmMTzU8Je560oWKCqm8Fi0ja2oLc5PkLFrN4GnD2POT/Zx0TgKqp54PdzhM0jNn6Tms9wPe3TClSllvN6caOqVWCnBEi8ma2sLc5J6zaDUKhYIpf57OtXlXWbXlS1BC9zk9iQ1uWWX0oKlD2f3PPcy48nC9voKoYtmcXrRYUyq1hWgNkpxFqwuJDCUkMtRox1Or1dg+68DhV+MZljsUAA0aNkRspNtvexrtPKJ9amqldluTfj2N1LPXCe4Tgm8XP3OHI5pJkrOwSIPnDeNa76us/HwNtnm2VARVMvjJYbi5u5s7NGHhsrJqVgZrfKV2W1BUVMQ3v/yant92Z3TBcJI7JLNlzGFi/z1FtiK1QJKchcUKiQwl5HXjXZELAXXJ2dLuN+974Wse27K49vHFoXeHMnDTQFbYreShd2aaOTrRVJKcRZtRUlJCwucH0d3WYhtuz9C5w+WenzC5uitny0nO2dnZhHwbXG9dARts6Lzfj4KCu7i6djBTdKI5JDmLNuHy8Yvc/OU1Hr40HTVqCihgw+cbGfi/4fh0kX2WhencuXPH4iq1b19PJyw3xGBf0J1A7mTekeRsYeRRKmF2Op2Oq69e5JFLc1FTvdyhK648duJREv94xMzRifYmKyvL4iq1g7oGk+yXbLDvYsBF/Pybv66AMA9JzsLsko+fZdiJIQb7fI/4UFhYYOKIRHtVXFxMcXGxRV01A7i4uJIxMYtiivXaCyggb2oRjo6OZopMNJdMawuzK84twr3K8JaNzsXOlJaW4eJi+i0mRfvTnDW12wpNpYbNbMYFF3zwIZNM0tRpBPePMHdoohnkylmYXa+RfTgYdMhg342eN/HysrxflMIyWeqa2rdS0+m+NYIFLGACEwgggIlM5Knyp8j9LMvc4YlmkOQszM7R0ZGyuEqu21/Xaz/pdhK3JzxkOU5hMtnZllepDXB2z2mG5Q8DwA47OtEJW6rvmTtdckSjaf5GM8I8ZFpbtAmjn4nlqP9hEjYewzZbRZl/Bb6LOhM1erC5QxPtSE5OjsVVagO4+LqSo8jBU1c/7krXSpRKuQ6zNJKcRZsxaOYwkLUShBllZ2fj4eFmUZXaAIMnDeXrPttYlLRQr72KKopHlsnskwVq1p9TOp2OP/7xj8ybN4/Fixdz8+ZNvf7ly5czdepUFi9ezOLFi7l+/boxYhVCiFZTs6a2t7e3uUNpMqVSScjfurKqx2oKqH664bL6Mp9MXM7oPxreXlW0bc26ct67dy8VFRWsWbOGU6dO8frrr7Ns2bLa/uTkZN58800iIyONFqgQQrSmmmIwSy1ADB/QlaDdIezdcIDyjHI6DfJlxrBHzB2WaKZmJefExERGjhwJQJ8+fTh79qxef3JyMh988AFZWVnExMSwdOnSlkcqhBCtyNKTM4CtrS0j58WYOwxhBM2a1i4qKsLFxaX2axsbG7Rabe3XU6ZM4U9/+hMrVqwgMTGRAwcOtDxSIYRoRTWV2pY4rS2sT7OunJ2dnSkurluJRqvV6lUDLlmyBGdnZwCio6M5d+4c0dHR9z2mu7sjNjaq+76mqby8XB78onZExkOfjEcdGQuoqCjG2dkeT09PiysIa23y+ahjqrFoVnLu378/+/fvZ+LEiSQlJRERUbcCTVFREVOnTmXnzp3Y29uTkJDA7NmzH3jMvLyS5oTSIC8vF7KyCo16TEsm46FPxqOOjEW1lJQ07OzssbW1lfH4Efl81DH2WNwv0TcrOcfGxnLo0CHmzZsHwOuvv862bdsoLS1lzpw5PP/888TFxaFWqxk6dCijRo1qXuRCCGECNZXafn7h5g5FCKCZyVmhUPCnP/1Jry04OLj239OmTWPatGkti0wIIUzEUpftFNZLlo0RQrR7kpxFWyMrhAl0Oh0n9h4n/2AOGnstvRb2xTfAz9xhCWEy1vAYlbAukpzbucrKSrb8bANTdk6kS9UYdOj47rPvufqby4x44v4V9kJYi+zsbBQKBR4eHc0dihCATGu3e9++s5dHt8bRpaoLAAoUROeOwu0fzty+ecvM0QlhGtnZ2XTo0EEeoRJthiTnds7meyX22Ndrj8mN5syqJDNEJIRp1VRqe3pa35T2+ePJ7PnLTna/voObV2+YOxzRBJKc2zlVueGPgAIFijLZyUZYP2ssBtPpdGz+9Xq8ZnZgwTtzWfDWXMonFrD3X7vMHZpoJEnO7VxpZLnB9hS7FLyifUwcjRCmZ43J+ftVB3j4i4foXtYdqP5je+jdoUS+E8HFE+fNHJ1oDEnO7VzvX/RnQ8QmvbYSStg1aS99ovuZKSohTMcaK7Wr9pbhqav/x0af4t7cWJ9ihohEU0m1djvnG+QHX8Dn763C4ZyaKgctmhE6pv9itmzQLmrdvZtPRsYtOncOxMnJydzhGJU1VmorSxu+7lKVGXcPA9E6JDkLfIP88P1H055r1ul0JO4+Rt6FXNy7eRA1fqAkcytUWlrK3r3P07nzXoKDMzl7NoCcnIeYMOGvqFTW8UveGiu1yyIr0O7TorxncvQud7GJUpspKtEUkpxFk2XdziL+5weYmDAef40/6ap0tg7ZwNBl0Xj5Ws/UoIA9e55hyZIvsfnhN0V4+A2Kit5j0yZbJk78s3mDM4KSkhKrXFN7yNPDWXVgDQvPzEdB9R/NVVSxOvpLpj/y4I2IhPlJchZNduR33/P4oUdr/9P7a/x5/NCjLP/d50z9bIaZoxPGkpmZTkTEntrEXMPZGVxctlJe/jJqtWVfhdXs4WxNxWAAbh3diVo1lM/fWo3jKTVaWx3lgyqZ9Pw0bO79gYo2SX5KokkyMzMJPxham5hrKFAQfiiEzMxMfHykytsapKScYsSIPIN9nTunk5ubg6+vZS/zao2V2jU8fTyZ9MZDrXLs0tJSDi//DuVlBeWuFfR6tC/+QZ1b5VztlSRn0SR52bn4Ffoa7PMt8OVWdo4kZysRFNSLc+fcGT68foJOT/cjKsryC6issVK7KcrLy1EoFNjZ2TX6PZlpmSQ+dphHTs3FHnt06Ph23QFu/SmNgbOHtGK07Ys8SiWaJDgshNNhZwz2nQo7Q3BYiIkjEq2lU6cunD8/Fo1Gv72kBO7enWzxU9pgnZXajXEl8RK7F20nKeoIJwbEs+vxbdy4mNqo95782xGWnFpcu7KgAgWjs2Io+2cxZWVlrRl2uyJXzqJJ1Go1FY9oSX8zHf9K/9r2dLt0Kh/RWsUvbFEnNvZdVqxQERi4j5CQLC5c8CMjYyoTJ/7F3KEZhTVWaj9Ixo3b5Pwsg4Wp8+oat8Hay1/SYWsHOri5NfhenU6H4zFHg32Trk5g26ZdxMwfa+yQ2yVJzqLJxjwXy8EOByjfdAi7W3ZU+FWgnuHImEdjzR2aMDJHR0emTv0fubk5XL+eSkREGFFRruYOyyhq1tS2tkrtB0n6MJFFP07MP5h1cSZrPlzPhN9OafC9Op0OZZXhRyZtsaWqtMpocbZ3kpxFs4x4NBoeNXcUwlQ8PDpa3dSvNReD3Y9DqrpeQSeADTaoU+9/71mpVFLSuxTS6/d947uPgTMHGyvMdk+SsxCi1rVrJ7ly5QPs7S9RWemKSjWJ6Oil9RaYKS0t5ciRtVRWFtKr18N06tTFTBE3X3tNzuXuFQ33uRlea//HQp/rys5zO5mUOqm27ar9VfIfK7rvlLhoGknO4r4qKiqIX3OQqqsVKHyVDFk8AkdHw/echGW7dCmB8vLHWLiw7rIoN/dbNm++zNSp/1fblpi4keLiv/DQQ1dRq+HgwX9x4sR8Jk16zaJWiat5xrm9VWr7PdKFM9vP0quwp177wY6HiIiLfOD7Q/uHk7bGnhUfrsIxxZ4Kt0rcH+7ImMlyW8uYJDmLBt1KSSdp6VFmnZqJM86UU85XX2wm4O1QwqIizB1eu3P58lFSUt7GweE0Wq0dxcVDGTbsz7i5eRjl+Ckp77Bokf58pYeHlm7dviQt7ed07hxCdvYddLr/x6xZt2pfM3JkDhER/+XgwQhGjnzUKLGYQk5OTrus1O45vDcHXz7AtfevMf56LFVUsTt8Dw6/cmFgt96NOkbn0C50/rvlzZZYEknOokGnXj3OklOLa79Wo+aRS3NZ8acvCN0cblFXSZbu+vVzFBc/zsKFN2rbdLrLfPzxZSZP3maUamNHx2SD7UOG5LN69RY6d/4lJ058xPz5t+q9xsdHQ0XFdiypEKE9VmrXGPF4NCXzSti2bRcqWxWDJ4+SJy3aGEnOwqD8/Dz8Ewyv/jQ4cSAXT1+gW5/uJo6q/bpw4b/Exd3Qa1MoYO7cePbsWcWoUUtafA6Nxt5ge3k5XLqUiKvrVhSKfJQNrI5gY3O3xTGYSnut1P4xR0dHYua2zmNPV09f5urnl7C7bUuFbyVhi7sS0iusVc5lrSQ5C4NKS0txLXEx2OdW6UZKXpqJI2rfHByuGGx3dQWN5qzBvpycLE6c2ICtrTNDhszG3r46+RYVFRIf/yEq1Q2qqnyYOPHXVFYqOX26hJkz4d7NpjZvVvDii5spLNzCunUBHD8OAwbUP19ZWWiLvkdTaq/FYKZwcvtxnH6rZmFW3eNaB3ceIunNRPpOjjJjZJZFkrMwqFMnX/b1TGJg4sB6fYdD4xkwZLgZomq/qqoMV8HqdFBZ2aFe++7df8HXdwXz5mVSVgY7d/4LJ6ff07FjOFevPsGcORewtQWNBr7+ei0XLw7jueeus2IFTJkC3t7Vfbt2QWCgDgcHcHDQ8fTTqfz73y707VuotyHG3r1diIh4qrW+faOT5Nw6dDodOf/JZHyW/nPUI+4MZ807a9FN0sntsEaS5CwMUigUuP7EnaSrSfTN71vbfs3+GlWLqb0KE6bh4PAQt27txs+vUq99z55O9O37hF5bQsJaoqPfpnPn6kdmHB1h1qwr7Nr1O44ejeDppy/UvlalgilTUkhNzaZjR1iyBA4ehIQESE6GJ58Ej3vqzRYsKOa118YSGZmGSlVGaWkfgoOfJTi4ccVEbUFNcvb0lORsTFcvXaHPacOfg56nepBy7RohoZYzw2JOkpxFgwbOGsoZj1Os/GIN9ul2lHtV0mGWOzEPy/J8pjZs2AJ27bqMv/8KoqOzKC+HHTtCcXL6Pd7e+huRFBdvqU3MP9azZwZ792Zx+zb43rN3SWxsIWfPQq9eMGpU9RW5QlE/MQN4e2sJDx9PTIzlXCnfq2ZNbblyNi6ljRKNQmOwr0pZhereeyaiQZKcxX31Gt2HXqP7mDsMAUyY8Eeysp5kzZqN2Nk5M3jwXIMzGDY2+rtIlZTApk0QGgr/7/9pOH8e9u2DmTPBwaH6NenpcP6KY//2AAAgAElEQVQ83LoF0dGQlASnT4OnJwwZUp2oaxw96kx4+OjW/FZbXXuu1G5NwSEh7InaTq8jver1Jfc/z/igqWaIyjLJrlRCWBAvr07Exv6c6OjFDd5auLcw66uvYN686iTr7g7DhsEjj8DmzVBZCZ99Vn2F/NRT0LUrLFsGXbrAyy9DYCB88QVkZtYcG777rpJLl9a19rfaamoqteWq2fgUCgX+vwliZ5ed6NABoEPHji478P9NkHmDszBy5WwhLh+/yLX/Xcbhij1VLlXoxioZ/fQ4lA091yLarKKiIlJSzuPjE4C3t/H3vu7a9Sn27NlHbOxNcnLA379+BbaNDTg7wwsvwN//DjV5Pj4efvWruitlPz+Ii4O33oKgINBq4bnnyrl9+20SEiIZMmSW0eNvbXX3m9vXymCm0mNUTzK3ZrLyo7XYZVQ/StX3JwPw8ZV93ptCkrMFuBB/Hu2TZSzKmF/bdvfwXdZf38S0f1reL8f2SqvVsmvXH/D03ETPnmmkprpx5EgM0dFv4+rqbrTzBAVFcunSx6xc+R/u3DnKjBl36r1Gp4PiYvDygq+/rr5S7twZAgL0p7BrDBlSnZxr7lUHBFRw8OBmwPI+f1Kp3fp8/HyY8ErDu1uJB5PkbAFufnCNBRn6jyZ0oAN9vupF6pPXCYwIMktcomn27v0b06e/Q4cfnnwKCMhnxIiv+PjjcqZPXwtAcvJBbt1ai61tAWVloQwZ8ova5Tlzc7M5dmwZdnY3qKjwJDLyJ3TpYnhhh4iIIUREDKGg4C7nzw8hKKhuWU6NBj7/HCZMqJ7eBrh6FVauhIceMhx7p06Qna1fSGZrW9iyATETqdQWlkCSswWwv2D43uKAwihW7fpSkrMF0Gq12Nltq03MNRQKGDjwO65ePUNa2gG6dv0bMTFFQHUSXb9+O127rqK8vID09CdYsOAKSmX1le+BA+tJTPwHUVEzGjyvq2sHMjMforj4fZycqtt27YLZs6untWuEhlY/33ziBIQbWDTr7FmI/dG+BjodlJRY5iMxUqktLIEkZwugcTD8aEIppdh2uP/+q6JtKCkpxt39tsG+nj2L+eyzg/j6vkuvXkW17SoVPPLIeVaufAOdLp9Fi+pWCVMoICbmDl9++Q80mmn3fURl4sTX2bDBFheX7fj53SA1tUovMdfo2rW6SCwtrXqKu0baD4vB/bj+bOvWUPr1+0Xjvvk2pr1Xat+4ksq55WdQ59pREVDJoKVDcTf0zJwwK0nOFqBkeBlVyVXY3PPj2h66kyFzR5opKtEUjo5O5OX5A3n1+k6dcqaw8A6LF9ffUAJAo0nAz8/wFPLIkWdJSvqWqCj9Z8+PHt1AYeFGbGyyKS8PIizsCQICXiEx8QD29o8Ahv/gU6mqq7X79wc7OygsVHD9+iy6dHFk/fojKBSVlJb2o2vX5/H1DWrU967T6UhK2kd2djKdOvWjVy/zfWZLSkooKSnG17d9rvOcuPko9i/bsOjOPBQo0KDhqy1b6PJhMME9LXMmxFpJcrYAo1+O5aPrnzB5/0QCKgOopJJtgdtxe9VTVuqyEEqlksrK6eTkJNOxo662XauFEydG4+3dqcH36nSgUmkN9lUvwVml17Zv378YNOgNgoPLfmiJ59ChfVy8+C4DBoxm+fIxVFXt0Vt+EyArq/qK/G9/0zs7q1dXMm7cu034buvcuZNOQsKTjB8fT5culVy9asdXX40iJuYjva0uc3IyOXr0/3BwSEKns6G8fBgxMb8x+ue7Zg/n9lipXVVVReG/8ph4Z3ZtmwoVs67M4Iu/ryb4c0nObYkkZwvg4ODAzM/nceKb4xw6egQ6wJAlw3F2NrwxhWibxo37LTt3luPsvIlu3a6SlubDzZsxjB37L7RaLXv2/JtJk/T3Uy4vh/Ly/qSn5wP76x3z22+7MWzYmNqvi4qKcHb+5EeJGaqqICMjk4KCJZSVORMU1Jk//zmQV15JrU3QJSWwcSP88pf147a1bf5uU0ePPs8TT3xX+3VoaAUhIXv59NPneeih5QDk5WVz/Phs4uJO1VaKV1Ye4qOPkpgx40ujrirVniu1E/cdY/T5GIN9Xsc7/vDZMXC/Q5iFJGcLoVAoiBo3EMaZOxLRXAqFggkTXqGs7Lekpd0kMNCTPn3qHqEqKXmG06dfo3fvQoqKYMsWUKlsCA/fQ0qKP++8484vfpFXm8ASE92ws3tG797piRPbmTRJf2vJL7+EGTPAwaEEKAHukJKi5s03xxMWpsPOzoEzZ3Q8++xWg9tBNne3qfT0VCIjvzcwDhAQ8B35+Xm4ubmTkPC2XmKG6hmBuXP38N136xgxYl69YzRXe67U1lZpUWH4Dx2VVoVOZ3h2RphHs5KzTqfj1Vdf5eLFi9jZ2fHaa6/RpUuX2v59+/axbNkybGxsmDVrFnPmzDFawEJYOnt7e8LC6pdEjxr1c86d68fKlau5cWMnL76YiVJZBRQxevRFLlxw4I03RhMW5khFhScBAYsYOnTwPcd2o7CwerMLqF6OMyiobpnOGsHB5YSEZBMTsx9vb1cGDMhmw4ZJPPbYcb0kuWFDAAUFtuzb9xwajR+DBz+Jq6vhHbLulZ2dTvfuRQb7OnXKIzc3Fzc3dxwczhp8trpjR6ioiAeMl5zbc6V2/7ED2B92gJlXHq7Xd6dfFn1cBpkhKtGQZiXnvXv3UlFRwZo1azh16hSvv/46y5YtA6rva7zxxhts3LgRtVrN/PnzGTt2LB5SDSjEA0VGDkWjqWLw4NX1rmK7dSslKEhHTMzqBt8fFTWOb77pw4IFpwA4dQrGNTDb4uWVQlFRId7erpSWFlFU5MZ779ng41OFVqvkzBkfIiO1LF36PjY21dPjmzevoahoKba2ydjYFFJZ2Z2hQ3+Oi4trveOHhfXh5MlA/P1T6/WdPx/B8OEBAGi1Dd9X1miMfc+5/VZqq9VqVE/ZcfLPJ+l3tx9QvbTm7i676fJciJmjE/dqVnJOTExk5Mjqiss+ffpw9mzdZu9Xr14lMDCw9t5FVFQUx44dY8KECUYIVwjrl5l5nDFjyg322dtfv+97VSoVvr6vsnnzL5k6NRV/f0hJgYiI+q+9e9cDB4fqS+wDB37GM8/srb2C1em0VFXdZsGCutfb2MCsWVf59NPfsWBBdVFbVdUmVq3aQVTUary9/fWO7+TkRH7+HLKy/oWXV92UaXq6LTrdvNoEqVSOJS9vO+73LJKWlORMYKDxrpprKrX9/Aw8yN1ODIsbyfmIZFauXoM6x47SLuX0+mlf/IM7P/jNwqSalZyLiopwcakrRrKxsUGr1aJUKuv1OTk5UVhomSsJCWEOTk5BZGUp8PLS1eurqHjwdGzPnmPJzz/A2rX/Q6XKJj19H88/f/me40BBwVhsbGy4cOEEgwd/pze1fPMmdO9u+Pj9++tISYHg4OqEHReXxMqVf2fChP/Ue+348X9g/343dLqvsLPLoKzMH7V6DqNHL619zahRj7N+/QliYtYRHl79R8mRIx1ISXmWsWP7PfD7bayaSu32OKX9Y90H96D74B7mDkM8QLOSs7OzM8XFxbVf1yTmmr6iorr7TMXFxbi61p/yupe7uyM2Nsbd69PLq/1UMx/acIg7a+9gk2tDRVgF/Z/tT3BksN5r2tN4NEZbHY+pUxexZs0yFiw4oteen6/A0XFmo+L28nIhPPyvAKSnX+OLL37CyJGHCAio4ORJV5KTpzB//n9Qq9UcO3aSCRNK9d5fVlb/PnUNR0co/dHLFQpwdj7RYFxz574MvHzfeH/60885dWopmzdvBWzp02cxgwd3feD32RTXr5fi5KQmPDzwgWPYVj8b5iLjUcdUY9Gs5Ny/f3/279/PxIkTSUpKIuJHc2ahoaGkpqZSUFCAvb09x44d44knnnjgMfPySpoTSoO8vFzIymofV+zfvLWbwW/1Z3jZ8B8aYM+OPdz6bzYRg7oB7Ws8GqOtj0fXru+wfPnzjBhxFH//Cg4e9CE9fSaTJz/9wLhv3brBtWtnyM9Pp1OnYPr3H8v48V9x5sz3HDp0kfDwkUyc2I2Cggqggm7dhpGU5ExkZBHHjlUn3759q1cLM3T1fPYsTJ+u31ZVpWnxePr59cXPr2/t18b++Vy5kkpxcTlKpcN9j93WPxumJuNRx9hjcb9E36zkHBsby6FDh5g3r/p+0Ouvv862bdsoLS1lzpw5vPTSSzz++OPodDrmzJmDt7d38yIXD3Q3Px+35c4El+lfJcfejGXVu2uJWNHNTJGJlggI6EaXLts5d+4ISUmp9Oo1ls6ddZw5c4TAwG506FC/Yvrmzets2jQHW9uLQPUezfHxkJHRl/Dwv9O79yhgVL33hYR059VXg8jIOMuwYdW7VW3aBHl5EB9vz9Chdc9MHz8Onp7oFavpdFBaOsDoY2Bs7blSW1gehU6nq39jywyM/ZdZe/lrb+/yXcz57cP1lvYE+Mr3K4aciEGlUrWb8WgsSxqP4uJi9u17juDgvYSH55Kc3Ilbt6YyceKb2PywisjFi/FcvjyDhQtLflh2s/rKd/BgWLcOHBwC6NhxHjY2TgwYsBh39461xz93bie+vkuIiCjTO+/q1W64uHzA3bubUKtvk5qqoqjoGra213F3r07+SiWkpAQzZcoOvL39SU9P4cyZ91GrMygv70TPnkvp3LltrDz17rtvY2dny9KlP7/v6yzps2EKMh512vyVs2g7bB1tKafcYHLW2OpqawGE5frmm2eIi1vP+fOQnw/jx2dQVvYRX35px+TJb6DT6Th//pf89Kd1t4ZcXGDRIli7tnoTix49bhAV9SYaDezZ81/Kyl5iyJDF7N79RwoKPiE6uqzeeefMyWfNmlNMmPAhiYmbGDny16SnZzN8OPx4Muz48TzS0o6RmXkOrfYZFi26hUJRfUX9zTebyct7h169Yusd35SKi4vb9ZrawvLIb24LN2T6cHaG7arXrkNH8aBiFIZWdxAWIyMjDdjBtm3QoUP1zlAbNsC5c+DmtpOysjJOnvyOcePOG3y/oyOMHg1RUdVfq1QwcWIGbm5/ZvXqp5k16z8EBBheKMTGBjIzP+To0bXk579HeHg2rq76iRlgwIB8cnM/JCPjTcaNu1Vb9a1QwLhxt8jIeBNzT9DVrQzW/tbUFpZJkrOFU6vVuLzYgT3ee9FR/QuwhBKW9/mMqN8PNXN0oqUSEjbTs2cJM2dWr/QVFla9F3N+PqjV6ezfv54tW+LqPSNcw9nZcNV1dHQOWu1WnJygstLwe0tKoFu3bOAFwsJOcuQIjBhh+LUeHmcICTlusK9Xr0RSUq4Y7DOV9rymtrBMkpytQP/pg/DdFciq577ky8Ub2PbXrxm3dQreflKIZ+kUipMMHly/fcwYOH5cSXHxs7z2Wj6HDxt+/+XL1ctg1j8uVFQUsnUrZGTAoUP1X7N5M4wdCwMH3qWoSIe7O+TmGj5PcbEjanVD34PhdlNqz2tqC8sk95ythI9/J8a/PNncYQgjc3MzPOWsUICNTSUuLhrcfijcTk2FwMC61yQkQEGB4eSYnV1dLDbmhw2t1q2D//2v+tGpu3erk/Do0dXT6Pb2sHq1C88+m8e6dTB3rv6xdDq4ezea8+dT6NfvSL1znT4dxbhx5r3XK5Xa+rIzszm2LAGHy3ZoXLQ4T3Fl8LRh5g5L/IhcOVu5srIy7ty5g0ajMXcoohnKyvwMtmu1EBqqoWYtoMmT4caN6m0ft2ypvi+9dq09Dg4v8NVX+olRo6l+TXR0XducOeDvX108ducOxMVV/7vOINau7UbXrrB+fd0iJJmZCv73v5GMGPEG3t4vsG+f/r7U+/d3wtv7BbPXPrTnNbXvlX4tjTNzjhP333nM2TuLeZvm0Pvn3fn6r9vMHZr4EblytlKlpaXse3kXHQ+44ZnjxdbwM1Q8rGP007LnpCXp2vWnfPvtdmJibuu1r13rgY1NLteuwd691Ve5Pyx3D1Qvv3nt2kDmzn2FGzfmsnLlv7G3P01VlS2pqRf5xS9KuHeb5DFj4IUX1Lz5pv663idOuNO373MEBPQlIeF/aDTX+Mc/MggICKdjx0FMnz4NpVKJm9sEbt7czhdffPjDo1S+dO/+EwICDCzsbUJSqa3v7FsnWXRhgV5bQEUAIZ+ncXvxLXwDDP9BKExLkrOV2v3Mdh7dElf3iNUpSD+XzgHbfUQvHWPe4ESjBQV15/Tpd1i16l9ERJygslLJiRM9USrzmTcvlzlzICcHVq2qTq7+/tVff/MNdOpUvTBIQEA3AgLeB6CyshIHh144OtZfkU+rhe7df8nGjfH06HEEB4cKTp3qi4vL0wwcWF0JNm7cr+4bb5cu4XTp8g8jj0LLSKW2PvtThnf6GpY3lNWb1uP7nCTntkCSsxVKuXCN/vv61nv22b/Sn6oNB9H9VGf2aUbReL17j0eni+X27VvY26twdn6aJUuO1vZ37Fg9Df3WW9WbUbi4gLt7MBER9RfbsLW15e7dAcCWen27d4cybdqvsbe358aN6+TmlhIT07XBZ+XT069z9uyn2NoWolL1ZtiwhW1y2lgqtfXplIYfa9OiBVWbWJNKIPecrdKV+Ev0K+prsK9DWgfKyw1vRyjaLoVCgZ+fP1VVFXTvbrg0OyoKFApHMjLG4On5IZ6ePgZfFxn5e778shs/LkNISPBApapOzAABAUGEh3dvMDEnJHxOfv4YFi58i0ce+Yjx459l27ZpFBTkt+wbbQVSqa2vdFBZ7WOXP7bPez9R8waZISJhiFw5WyG/SH+u2l0lrKL+PbZCz0LUDT3zItq8u3dzCQgoNtjn7Q2FhV8xfvyQ+x4jIKAbrq5fs3r1MtTqFFQqb/z85jNkSO9GxVBYWIBC8QYxMdm1ba6u8JOfHGLFij8zZcq/Gv8NmYBUausb+ruRfJL8KQuOzceB6ofgj7sep+DZEjw8DTx3J8xCkrMV6jG4F1uHbiDsgH5yLqaY8vFVMqVtwcLCIjlyJILg4Ev1+s6c6cGIEY3bgMLNzYMJE34PNG29YJ1Ox6FDy5k372a9PqUSnJziG3UcU5JKbX1uHu6M3/AQW1bsgLM6qlyqCH4knFG9R5s7NPEjkpyt1OC3R/Lx88uJiu9HcGkQJ31Ocm3SDSb/bpq5QxMtYGdnh0azhOvX/0JQUN162FevOqBSLandCMPYtFote/f+DVvbHdy6lUJDp1EqKwy237hxkfPn/4danU5FhRfBwUsID49qlVh/rKSkRCq1DbC3t2fM0vHmDkPchyRnK+Xt5820NbO4dv4K3149zPApA+mhaP1fhqL1xcQ8Q0KCJ/Hxa7Gzy6SiwhdX13mMHDn3wW9upp07f8fMme/j6gppaXD0KAZXList7VOvLTl5HxrNz1m06FZtW0LCVo4d+zsDB7ZezADZ2VmAVGoLyyPJ2cqFdA8jpHsYnrLtm1UZMmQ+MN8k58rLy8Hf/ytcXau/7ty5evWxoCDw+VHN2bZtoXTtWv9Rq1u3/smCBbf02oYMyWHdurfRaGahuveBayOSSm1hqSQ5W5mMm7c581USSrWSQfOH4uLiau6QhIW7dOkYw4Zl6LXNmgX798P27UrU6oGUlUXg4zMXf/9ueq/LzMwgOPiEweMOHnyG5OQj9O7destGSqV20+Rm53D8kyPY5tigC4ahS0YCDe85LFqPJGcrsvMvWwn+IoD5eXOooord7++m6lcKhsWNfPCbhWiAj08I16874eFRVyWuUFQverJtmw9paZ0JCdmFr+8qEhLCqKiYy5gx1Ut2KhRKNBrDBYgajRKlsnWLtKRSu/HO7DtFyQv5zE+bgxIlZZSxbt0GRm+MRt2hQ5OOlZmewektJ7FxtGXwnGE4Ojq2UtTWS55zthKH1x9k7PvRjMwbgQIFttgyJW0KHq+5cvPqDXOHJyxYUFAESUkjuHdLZo2memespUs3MH78HXr10jBz5kViYl7nwIH3APD29iY11fCzswkJfYmMbN06CKnUbhytVkvm39KZmjYV5Q9pwR574s4s5PDvGtjyzACdTsfOV7eSOzaD+X+cw7TfTCJxdDyJX9XfEEXcnyRnK1G8owD/Sv967SNyh3PuizP3fa9Op+PwxoPsXbqTb+N2s/O1rdzNa3uLSQjzGTLkbT75ZDRXrtih08GpU868/fZIpkzJ5d51Sjp1qkKr3VD7dVDQS2zZEoJWW/21TgfffOOLp+dvG1zkxBhqKrXlqvnBTnx7jNFnog32uR1yo6Sk/nKvhhxc9R3jPxzDqNyRKFBgjz0zUx5G8YqWOxl3jBmy1ZNpbSthW2j4R6lAgW3B/X/MO17ZwviPx+BXVb2mrnaXlpX7VhP1xVC8fKXKVYCXlx/Tpm3m7NnDHD2aTEjIEHx8DjFw4PcGX+/gkIZGo0GlUhERMZjs7F2sWvVf7OzSqKjwomfPpfj7B7dqzFKp3XhlheU46ZwM9tmV21FVVdmo41TsLKVTVad67bEZ41j92TrGvyjb2jaWJGcrURpaDgfqtxdRhLJnwz/ma8lX6LOyZ21iBlCiZNGZBXz+79VM+vtDrRGusFA9ew6jZ8/qAq7S0kKuXLEjLKz+s82lpT56Vdienj5MmPCqqcIEpFK7KfrHDmB/4LdMS63//z2nfw49XBt3+8GmwHDlvRJlg33CMJnWthJ9fxbF5lD9zQx06FgzaC3DFjZcEHZ162WD63ArUOCYZHj3GmFZdDodqanXSUurv6pXS/TsOYz9+4fXuxedl6dAq51u1HM1R01y9vKSK+cHcXR0pPxxDZccL+u1f+9zkOAXGj/DURZqeN3+PPKw7SnLBjeFXDlbCd8gP8o/LueL/6zG4ZQ9WlstJYNKiXl5PHZ2dg2/UVmdxBUYqKhtYPcaYTmSknaQlfUWPXqcoKpKxe7dA+nS5SW6dx9hlOOPHPkhn376HJGR3xEYWERSUheysmYyceILRjl+S9RUant4yHrRjRHz1FhOBB3j+IYTqHPsKAsoI+TRCPqP79/oNRK6/rQHu7/bzfibdauPadHy5dD1TJ87p7VCt0qSnK1IUGQwQe837T5ej7m9if8onmH5+s+aatFSMlB2r7Jk166dxc7ulyxYUPOMciVRUd+zffsN7tzZjbe3b4vP0bGjDw89tIb09FTOnr1Bt259GTCgbTwXK5XaTdd/0kCY1Pz3B0UGU/VBJSuXrcHhjD0atYbSIWWM+/2kVl1sxhpJcm7n/IL8+eapZFzfTqZnSQ8ASihh5dDVjPtNC/6XCrO7fPljFi3KqNc+eXIqK1d+YNR7wP7+gfj7BxrteC1VU6nt5xdu7lDanbABEYR9EmHuMCyeJGfB2F+N59yws6zasBZVqQr6KJkUN122lrRw9va3DbYrFKBWp5s4GtOqqdSWYjBhqSQ5CwAiB/ckcnBPc4chjKi83Mdgu04HZWX1H3exJlKpLSydVGsLYaVCQx/l8OH6lcq7d3emX78nTR+QCUmltrB0kpyFsFKhof0oKPg/1qzpx6VLSs6ds2HVqsHY2b2Dj09nc4fXqqRSW1g6mdYWwopFRc1Aq53O5cvJqFQ2jBvXDYXC8EYU1kQqtYWlk+QshJVTKpV07drL3GGYTHFxMSUlxfj6hpk7FCGaTaa1hRBWpW4PZ7nfLCyXJGchhFWRSm1hDSQ5CyGsilRqC2sgyVkIYVWkUltYA0nOQgirIpXawhpItbYQwmrUVGq3hzW1M29lcnrTCZRqFYPnDcXZuW1sOCKMQ5KzFamqqiJh82FKbxUTOCKYiH7dzB2SECbVXorBdv1tO10+92N+zhyqqGLXf3ehfV7F0IXG2QpUmJ9Ma1uJqycu882EncQ8NYwFf5mL28NObHriS8rLZdtH0X60h+Qcv/EQ0cuGE50zCgUKbLFl6s2puP3FmZtXb5g7PGEkzbpyLi8v5ze/+Q05OTk4Ozvzxhtv4O7urvea1157jRMnTuDk5ATAsmXLcHZ2bnnEoh6tVsvlF88Rd2ZRbVuP0kjCt4axxnc9k/76kBmjE8J0anajsuZK7aLtd+lS0aVe+8jcEaz8Yi1d/hhghqiEsTUrOa9evZqIiAh+8YtfsGPHDpYtW8bLL7+s95rk5GQ+/vhj3NzcjBKoaNjRHfFMOj2xXrsddjgcsDNDREKYR05OjtVXatsWGP61rUDRYJ+wPM2a1k5MTGTUqFEAjBo1ivj4eL1+nU5Hamoqr7zyCvPnz2fDhg0tj1Q0qCC9gI46w7+MbAts0Ol0Jo5ICPNoD5XaZWEVBtuLKUbZQ5KztXjgT3L9+vV89tlnem2enp61U9ROTk4UFRXp9ZeUlBAXF8djjz1GVVUVixcvplevXkRERBgxdFGj+7geHPu/Ywy6O6heX2l4ebvY6ECI9lKp3efJ/mzZv5Vp1+puV+nQsWbgWiYumm7GyIQxPTA5z549m9mzZ+u1PfPMMxQXFwPV/yFcXPRL+B0cHIiLi0OtVqNWqxkyZAgXLly4b3J2d3fExkbVnO+hQV5e7ePRAi+vHqyctZKen/TEEcfa9jMdzhD8TGDtODRnPDQaDd99+R1F14vwH+JP/9H9jRa3ubWXz0djWMNYFBfn4OSkJjQ0oMXfT1seDy+vrjhttGHj3zeiOq5CZ6ujcnglM157GA8vj1Y6Z9sdD1Mz1Vg0aw6kf//+HDhwgF69enHgwAEGDBig15+SksKvfvUrNm/eTFVVFYmJicycOfO+x8zLK2lOKA3y8nIhK6vQqMdsy8a+NoWNbluw3afCNs+WspAyPBf70C96AFlZhc0aj5QzV7n4/FmmnJqMBx5cs7vGh9EfEfvBFIsv7mtvn4/7sZaxuHTpOsXF5ahUji36fixhPFz9vBn5dqxemwZaJW5LGA9TMfZY3C/RNys5z58/nxdffJEFCxZgZ2fHP//5TwCWL19OYGAgo0eP5uGHH2bOnDnY2toyY8YMQj8PlxQAABd0SURBVENDmxe9aBSVSsWE302B3xnneDqdjvMvnWHJqbjatpCKEH6yJ4gVf1jJlLceNs6JhDASa6vUvnj8PNe/uIo6y45yvwrCl3QjpKdsg9leNCs529vb8/bbb9drf/TRR2v//fjjj/P44483OzBhXqcPnSTmxKh67UqUuB10pbKy0qqLboTlsaZK7WPrE/B82Y1FefNr2777+ntO/fMkfcb3M2NkwlRkERJhUM6NHHyrfA32ORc4U15eZuKIhLg/a6nU1mg0FC+7y6C8gXrtozJHcufdW/L0RTshyVkY1HtcPw56HTLYdyc8Cycny77nLKxLTaW2p6flT2mfO5HMwLMDDPZFJIVx61a6iSMS5iDJWRjk6e3JjYfTyVPk6bUnO5+jw2IPeTxLtCnWtGynjZ0NlapKg30VqkpsbORZ5vZAfsqiQZP/Oo1dnfbATg12uXaUB5TjtrAjg6YPNXdoQuixpuTcrXd3vumzg/AT9Z/XvjYghQk+Pc0QlTA1Sc6iQQqFgrHPjIdnzB2JEPdnTZXaCoUCn9925utff82E9AkoUKBFy5bgrYS8KAs5tReSnIUQFs+aKrUBeo3pQ+b2TFZ+vBa7O3ZU+lcy4CeD8fC0ju9PPJgkZyGExbOWSu0f8/HzYcIfppg7DGEmUhAmhLBo1lSpLUQNSc5CCItmTcVgQtSQ5CyEsGiSnIU1kuQshLBoNcnZ01OSs7AeUhAmhLBo2dnZKBQKs145V1ZWsn/ZXmwOK1BWKintXc7QZ0fg5uFutpiEZZPkLISwaOau1NZqtWxZup5Hty/GHnsAdAd1rDj8OcPXjqaDu1uzjnvhyDlurLiG+paacs8KvOd2om9slDFDF22YTGsLISxWSUmJ2Su1j2yNZ8bO6bWJGUCBgrikRRx+9/tmHfPk9uPYPapg4br5zD40k4Wb5+H/pA+HPj1grLBFGydXzqLJtFot+97eg2q3DptcW8qDyukY502/qYYX6xeitdSsDGbOKe3Sw0X4aH3qtStRYn/GrsnH0+l05Pz3DuNzHtFrjyzqzvmPL1CxsAI7u6YfV1gWuXIWTbbjpS1Mfj2WuYlzGJUyAsf99tx88hqrX1kh29kJk2oLldoaW02DfVrbpv9/yMzMIORMsMG+4ZeGcjbhVJOPKSyPJGfRJJm3MgnZEkgHOnCIQ5zkJA/xEE9UPsHM96ezcdEayspkr2dhGjXJ2ZxragfMCOa0w5l67UUUwcim795mZ2dHqV2Jwb4imyLsnR2bfExheSQ5iyY5s+ckI3NGUEAB+eQTSyzKHz5GnenME3seY/8be80cpWgvaiq1zbmmdteo7px9+jxJTnVXtGk2aXzx8Gpifjquycfz8OjIzUG3DPYl9DtK936RzY5VWA655yyaxM3fgwxVBic0J5jAhHr9ttjicNh67odpNBriNxykIrGMSscqus6LJKir4SlHYXrmrtSuEfvbSVwaf5FVm9airFTiMrIDnrne7H9zD/ZhjgydORyVStXo43X/Qy9Wpa1m1vmZqFFTRRVbg7YR8HKo7KXeTkhyFk0SNXYgX/fbgttxV2wx/AtRWWIdEzIlJSXseHQzc7+dRUeqr8ziv4jnu9/sZ9TS0WaOTtSsqe3nV3/fY3OI6NuViL5duXExleRfnOThU9NxxZVcctn86VcM+O8wOgX6NupYgd2C8NrpzaZPt6K4ARpvLYOeGEoHt+Y9liUsj3X8FhUmo1Ao6PpGD66EXyGJpP/f3t1HRVXuewD/DszwOqAgYL41CAIZiARmoYmSkXeSSgUSsEFt3a6rWnZX2F3VOl2ze+V4uy3P9dSp1cupMK0TKFldLZUyaUUIBr6Sem6omPbCiwLDy8DA7PsHh4FxBgyYmb2Z/f30T+xnZs+Ppye+s/f8Zm+bjzHM6nRyVY5R8vIhPHr4EXMwA0BicyICtvmh7tc6ESsjQBrNYLZUP38cOSd08Ic/ACAQgVj7/RpU/vuRYe3Hx8cHi59YgrtfWoKUDVoGs8wwnGnYwmJnIKtkLfbO+wLNaLYYO3DzAcx4LEqkyuzLu1wFpY2TS8kNi3Diw0oRKqKBpBjOtecvIqY82uZYWFkoGhoanFwRjVU8rU0jolQq8ejHj+OLN4qBQwJUre5oj+zALetiEBodJnZ5duFmtP0ZoQIKKLr4uZ/Y+r7jLGan9vVaGpoRYdDYHAtsDURLSzOvAU6/C8OZRszNzQ2LH18CPC52JY7REWMAbHyl9JT3aWi01m9ADAYD6up+Q3BwCLy9vZ1Qobw1NjaK3ql9vcjZt+DojG8x7cdpVmNnbj2LBZrhd2+TPPG0NtEgYv81HruiiiCg/0ISVxVXUZH+PSJmR5q39fT04PONn6EqqQzuid04nlSOz5//DN3d3WKULRtS6dQeyNPTE8ZVAi56XrTYfs7n71DpvIbVsU3yxiNnokFMCp0Mt4/csfP1j+B91hPd3j1QLvbA/WtWWDzuwAv7kP7WMvjCFwAQVxuHjrc6UNBdhKX/9aAYpbs8qXVqD5T8xD04ElSKso8r4PGbCl1TjBj/UCDmP7hQ7NJoDGE4Ew1h4pSJ+Ke81EHHW1tbEfx5gDmY+3jDG5O+CIH+Dy3w8/N3dJmyI8VmsIHuXDkfWHnjxxENhqe1iUbhyqXLiLhs++gt6pdIXKq55OSK5EHq4Uw0WjxyJhqFSVMnoSbkDCLqrAO6Jug8pmnCRajKdTU3NeHoh0dQVV2FZnWTpDq1ieyJR87k0pqbmvDluwdw+IMv0dHRYff9+/uPw+XFP8MIo8X2bnSjdvFPCAgItPtrylXZB9/i74tOIWPTckTvigI+7EHZ/3zLO6GRS+KRM7msr7YdROB7/njol+Uwwoj9rxyAMtcLd6ycZ9fXSXnpPuzo+QBhX03HrY0zcTbgHH5cXIN7/vs+u77OWKbXt8BkMmHcuJFd5ern2ivw3+yDRY29TVX1qEd0ZzSW5afim1tLkJSzyI7VEomP4UwuqfKLCtz+pziEG3pPK7vDHcsuPIiSTd/gUkItgoNj7PZaXl5euP8vaaj/rR5VZ05h2sxQzJwYZ7f9j2XnT/6IH186h5DKICh73FER9xum5YbhlsSZw9rP6Z0nkN34EACg7R//TMVUBJuCYTxoAHIcUT2ReBjO5JKufdKIcMNiq+1JjQvw4Y4CJCTaL5z7BE8MRvBEfgba52pDIy6vu4hVNZn9G0uAgzUHcaXoMqZMn/q796VsdYcCvVdlq8c/rgyGYPPYQL9e/gUn8qugalJCcYsb5umS4OnpObpfhsjJGM7kkpRNg196U9UinYtWuLKjfz2C7JqHrLanXE7BB3/9CFPyfn84e8R54SquIhCBVuFsiOq/0UrlJ+VQPq/AqrqVUECBdrSjYFch7tiehOCb+MaJxg42hJFLMoR12d4OA3pmmJxcjTx5XFLBzcafGAUU8Lw0vHt+J6bfhcIFu9GDHtSh945gIQjBZ2H/i5h1vR8hdHZ2ou0lPe6pW2w+yvaBD9YcW42j/1k6yt+GyLkYzuSSYtfdhr2h+6y2F8wuxLy1SSJUJC6TyYTyfd+h+M/7caLkmFM6nDsndFlc+nSgriCjze2DcXd3x5Lt9+ODRwvw+dQvcGbCWRxc8RUmvavBlLDeI/Ajn5RCW7PE6rkKKOBb4cuubhpTeFqbXNLk0CkwvN2OnX/+G3yOe8GkFNA+px0Jf5gHHx8fsctzqis1l3FsfQWWVmoRIoTgouoiPpm/C3e/eS/GBTjuHsHRa2JRsucbLKqzvGxl1fgq3Jw9fdj7U6vV0Obdj5pJ5zHZYxru+xfLS6Ma24zwhO3Plt2NbhAEAQoF7yZGYwPDmVxW2OwIhL0bYT5ikusf5uPPHsXa71ebfw41huLRw48g/7n3kfrGiiGeOTrTwm9G1ZbfUPinXUiqXgAVVPg6sgQej3kj8fa7RrTPoa6pPWf5XHy17RDu/TXFaqx9dgfc3HiikMaOUa3W4uJibNiwweZYYWEh0tLSkJmZicOHD4/mZYhGRaFQyDaYa374P8wpj7faroACk0pvQmtrq0NfP/7+25H0ZQqOfXQaZTsqkXhoIRJXjSyYgaEv2zk+IACNq5ut7gh18OaDmL5eejfIIBrKiI+c8/LyUFpaipkzrb+v2NDQgB07dmDPnj0wGAzIysrC/PnzJXVrNyI5aLjcgEjDHJtjgc2B0OtbAExyaA3u7u6Yc/cddtnXja6pfc+GJaiIKMN3n5ZD1aSCYboBMx+dBU1UqF1en8hZRhzO8fHxSElJQUFBgdXYyZMnkZCQAKVSCbVajdDQUJw7dw4xMfb/bikRDe7WxGiUTymH9orWauxC5EUsmnivCFWNXEPDP75GNcQ1tec+kAg84KyKiBzjhuG8e/dubN++3WLbli1boNVqUVFRYfM5ra2t8PPzM//s4+MDvV4/ylKJaLj8/PzRkNaE+r/UI9jUH2g1XjXwyPYec5/DNjY2QqFQIDBwgtilEDnUDcM5PT0d6enpw9qpWq22+Cyrra0N/v5D39M2IMAHSqXtC0eMVHCw340fJCOcD0tSnY/Ozk6cOnIK/hP8ERkTOer9PbwtE/tD96OjqAPKX5Xo1nRjQs4ELF/df59qqc7F9QwGPaZMmYjJkx17Q5GxMh/Owvno56y5cEi3dmxsLLZt24auri50dnbi/PnziIgYuiHj2rV2u9YQHOyH+noerffhfFiS6nyUvHEI7u8LuOPHubjqcRXv374TUS9GIyx2xqj2O+fhu4CHLbf1/f5SnYvrtbW1oa7uKmbMiHBovWNlPpyF89HP3nMxVNDbNZzz8/Oh0WiQnJwMnU6H7OxsCIKA3NxceHgM74pARHJT8XEZbvtjjPlmHZO7JiOmNAYfrv8bJh+YCi8vL5ErFNeNmsGIXMmownnu3LmYO3eu+ec1a9aY/z0jIwMZGRmj2T2RrLQUNZmDeaBlZx7E3p0HkPzP94hQlXQwnElOxlY3CJEL86y3fXbJBz4w/dzj5Gqk5/d0ahO5CoYzkUR0Tum0ub0FLVCF85aH7NQmOWE4E0lEUNZNOOV/2mr7x3F7kPjQfBEqkpaGhgaMGzeOFzMiWeC1tYkkIu7eeHz34rcof6UC8Zfi0OzTjJ/mXcFt/3GH7AOp75rakyaNrmudaKzgkTORRFw4VYOmnQ1YelGLCT0T0COY0OlvRPDUELFLE11fM1hQED9vJnngkTORBJhMJpz5t1NYXaUzb9O0amDYZUBhyB5oX0gd4tmuj53aJDc8ciaSgO8PlEN7bInVdi94wetrvofu69QOCmI4kzwwnIkkoPlSE0IE26evPZpU5ntSy1VfpzaPnEkuGM5EEjBjYRSq1MdsjrVPN8j2ftR92KlNcsNwJpKA6beEoWrJcXTC8rvOP6jPIEAn7+/19nVqsxmM5IQfZhFJxH2vPIiCkI/h/bUKHs0qtIV1IEA3AXNW3Cl2aaJiMxjJEcOZSCJUKhW0L6YCL/Z2b4+1ey07CsOZ5Ij/9xNJEIO5X18485raJCf8C0BEktbQ0MBrapPsMJyJSNLYqU1yxHAmIslipzbJFcOZiCSLzWAkVwxnIpIshjPJFcOZiCSr75ra7NQmuWE4E5Fk9V1Tm53aJDcMZyKSLHZqk1wxnIlIktipTXLGcCYiSWIzGMkZw5mIJInhTHLGcCYiSWKnNskZw5mIJImd2iRnDGcikiR2apOcMZyJSHLYqU1yx3AmIslhMxjJHcOZiCSH4Uxyx3AmIslhpzbJHcOZiCSHndokdwxnIpIcdmqT3DGciUhS+jq1+XkzyRnDmYgkpa8ZjF+jIjljOBORpLBTm4jhTEQSw05tIoYzEUkMO7WJGM5EJDHs1CYClKN5cnFxMfbv34+tW7dajeXl5aGqqgq+vr4AgNdffx1qtXo0L0dELq6vU3vy5AixSyES1YjDOS8vD6WlpZg5c6bN8erqarzzzjsYP378iIsjInlhMxhRrxGf1o6Pj8emTZtsjgmCgNraWmzcuBFZWVkoKioa6csQkYwwnIl63fDIeffu3di+fbvFti1btkCr1aKiosLmc9rb26HT6bB27Vp0d3cjJycHs2bNQmRkpH2qJiKXZDKZ4Ofnz05tkj2FIAjCSJ9cUVGBgoICq8+cTSYTOjo6zJ83v/zyy4iKisIDDzww6L66u3ugVLqPtBQiIiKXMaqGsMFcuHABTz31FD799FN0d3ejsrISK1asGPI5166127WG4GA/1Nfr7brPsYzzYYnz0Y9zYYnzYYnz0c/ecxEc7DfomF3DOT8/HxqNBsnJyVi2bBkyMjKgUqmwfPlyhIeH2/OliIiIXNaoTmvbk73fmfHdniXOhyXORz/OhSXOhyXORz9nHjnzIiREREQSw3AmIiKSGIYzERGRxDCciYiIJIbhTEREJDEMZyIiIolhOBMREUkMw5mIiEhiGM5EREQSw3AmIiKSGMlcvpOIiIh68ciZiIhIYhjOREREEsNwJiIikhiGMxERkcQwnImIiCSG4UxERCQxLhfOxcXF2LBhg82xvLw8pKWlIScnBzk5OWhtbXVydc431HwUFhYiLS0NmZmZOHz4sHMLc6LOzk48+eSTWLVqFdatW4dr165ZPUYOa0MQBLzwwgvIzMxETk4OfvrpJ4vxQ4cOIT09HZmZmdi1a5dIVTrHjeYiPz8fqamp5vVw8eJFcQp1shMnTkCn01ltl9Pa6DPYXDhtbQguZPPmzYJWqxVyc3NtjmdlZQnXrl1zclXiGWo+6uvrhdTUVMFoNAp6vV5ITU0Vurq6RKjS8d577z3h1VdfFQRBEPbt2yds3rzZ6jFyWBsHDx4Unn32WUEQBOH48ePCY489Zh4zGo1CSkqKoNfrha6uLiEtLU1obGwUq1SHG2ouBEEQnn76aaG6ulqM0kTz9ttvC6mpqcLKlSsttsttbQjC4HMhCM5bGy515BwfH49NmzbZHBMEAbW1tdi4cSOysrJQVFTk3OJEMNR8nDx5EgkJCVAqlVCr1QgNDcW5c+ecW6CTVFZWIikpCQCQlJSEsrIyi3G5rI3KykosWLAAADB79mycPn3aPFZTUwONRgO1Wg2VSoWEhAQcPXpUrFIdbqi5AIDq6mq8+eabyM7OxltvvSVGiU6n0Wjw2muvWW2X29oABp8LwHlrQ+mwPTvQ7t27sX37dottW7ZsgVarRUVFhc3ntLe3Q6fTYe3ateju7kZOTg5mzZqFyMhIZ5TsUCOZj9bWVvj5+Zl/9vHxgV6vd2idzmBrLoKCgqBWqwEAvr6+VqesXXltDHT9f3OlUgmTyQQ3NzerMV9fX5dYD4MZai4AYOnSpVi1ahXUajWeeOIJlJSUYOHChWKV6xQpKSm4cuWK1Xa5rQ1g8LkAnLc2xmQ4p6enIz09fVjP8fb2hk6ng6enJzw9PXHnnXfi7NmzLvEHeCTzoVarLUKqra0N/v7+9i7N6WzNxfr169HW1gag9/cc+IcGcO21MZBarTbPAwCLMHLV9TCYoeYCAFavXm1+Q7dw4UL88MMPLh/Og5Hb2rgRZ60NlzqtPZQLFy4gKysLgiDAaDSisrIS0dHRYpclmtjYWFRWVqKrqwt6vR7nz59HRESE2GU5RHx8PEpKSgAAJSUlmDNnjsW4XNbGwHk4fvy4xZuP8PBw1NbWoqWlBV1dXTh69Cji4uLEKtXhhpqL1tZWpKamoqOjA4Ig4MiRIy65HgYjXHe7BbmtjYGunwtnro0xeeQ8HPn5+dBoNEhOTsayZcuQkZEBlUqF5cuXIzw8XOzynG7gfOh0OmRnZ0MQBOTm5sLDw0Ps8hwiKysLzzzzDLKzs+Hh4YGtW7cCkN/aSElJQWlpKTIzMwH0fvSxd+9edHR0ICMjA8899xweeeQRCIKAjIwMhISEiFyx49xoLnJzc81nUxITE809C3KgUCgAQLZrYyBbc+GstcG7UhEREUmMbE5rExERjRUMZyIiIolhOBMREUkMw5mIiEhiGM5EREQSw3AmIiKSGIYzERGRxDCciYiIJOb/ARYzGqP2tvauAAAAAElFTkSuQmCC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5" y="1191818"/>
            <a:ext cx="2879355" cy="223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85158"/>
            <a:ext cx="2736304" cy="224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18939"/>
            <a:ext cx="2592288" cy="221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6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465B7E"/>
      </a:accent2>
      <a:accent3>
        <a:srgbClr val="A5A5A5"/>
      </a:accent3>
      <a:accent4>
        <a:srgbClr val="E35F49"/>
      </a:accent4>
      <a:accent5>
        <a:srgbClr val="023F72"/>
      </a:accent5>
      <a:accent6>
        <a:srgbClr val="C9DD03"/>
      </a:accent6>
      <a:hlink>
        <a:srgbClr val="0563C1"/>
      </a:hlink>
      <a:folHlink>
        <a:srgbClr val="954F72"/>
      </a:folHlink>
    </a:clrScheme>
    <a:fontScheme name="기본 디자인">
      <a:majorFont>
        <a:latin typeface="Arial"/>
        <a:ea typeface="가는각진제목체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>
            <a:lumMod val="8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180000" bIns="46800" numCol="1" rtlCol="0" anchor="ctr" anchorCtr="0" compatLnSpc="1">
        <a:prstTxWarp prst="textNoShape">
          <a:avLst/>
        </a:prstTxWarp>
      </a:bodyPr>
      <a:lstStyle>
        <a:defPPr indent="-101600" algn="ctr" eaLnBrk="0" fontAlgn="base" latinLnBrk="0" hangingPunct="0">
          <a:spcBef>
            <a:spcPct val="0"/>
          </a:spcBef>
          <a:spcAft>
            <a:spcPct val="0"/>
          </a:spcAft>
          <a:buSzPct val="90000"/>
          <a:defRPr sz="1100" b="1" dirty="0" smtClean="0"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19050">
          <a:solidFill>
            <a:srgbClr val="FF66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822</TotalTime>
  <Words>372</Words>
  <Application>Microsoft Office PowerPoint</Application>
  <PresentationFormat>화면 슬라이드 쇼(4:3)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1_기본 디자인</vt:lpstr>
      <vt:lpstr>Machine Learning Algorithms</vt:lpstr>
      <vt:lpstr>Decision Tree example</vt:lpstr>
      <vt:lpstr>Random Forests example</vt:lpstr>
      <vt:lpstr>Random Forests’s Algorithm</vt:lpstr>
      <vt:lpstr>Random Forests’s Algorithm</vt:lpstr>
      <vt:lpstr>Another Ensemble Model</vt:lpstr>
      <vt:lpstr>Support Vector Machine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evalue</dc:creator>
  <cp:lastModifiedBy>evalue</cp:lastModifiedBy>
  <cp:revision>108</cp:revision>
  <cp:lastPrinted>2017-02-07T01:38:42Z</cp:lastPrinted>
  <dcterms:created xsi:type="dcterms:W3CDTF">2017-01-04T03:39:28Z</dcterms:created>
  <dcterms:modified xsi:type="dcterms:W3CDTF">2017-02-07T09:17:53Z</dcterms:modified>
</cp:coreProperties>
</file>