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9" r:id="rId3"/>
    <p:sldId id="260" r:id="rId4"/>
    <p:sldId id="263" r:id="rId5"/>
    <p:sldId id="264" r:id="rId6"/>
    <p:sldId id="265" r:id="rId7"/>
    <p:sldId id="266" r:id="rId8"/>
    <p:sldId id="257" r:id="rId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4" y="120"/>
      </p:cViewPr>
      <p:guideLst>
        <p:guide orient="horz" pos="3203"/>
        <p:guide pos="4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49345;&#47924;&#45784;&#50836;&#52397;&#49324;&#54637;\&#44256;&#44061;%20&#51221;&#48372;%20&#53685;&#44228;\2019&#45380;%20&#44256;&#44061;&#44592;&#52488;&#53685;&#44228;&#53244;&#47532;\&#51648;&#50669;&#48324;%20&#51116;&#44396;&#47588;&#54056;&#53556;_%202018-03-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일본!$G$4:$G$5</c:f>
              <c:strCache>
                <c:ptCount val="2"/>
                <c:pt idx="0">
                  <c:v>2016</c:v>
                </c:pt>
                <c:pt idx="1">
                  <c:v>비중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일본!$G$6:$G$17</c:f>
              <c:numCache>
                <c:formatCode>0%</c:formatCode>
                <c:ptCount val="9"/>
                <c:pt idx="0">
                  <c:v>0.20272468483123221</c:v>
                </c:pt>
                <c:pt idx="1">
                  <c:v>0.32391215941439611</c:v>
                </c:pt>
                <c:pt idx="2">
                  <c:v>0.1642944286295242</c:v>
                </c:pt>
                <c:pt idx="3">
                  <c:v>0.20638470923139488</c:v>
                </c:pt>
                <c:pt idx="4">
                  <c:v>2.1960146400976006E-2</c:v>
                </c:pt>
                <c:pt idx="5">
                  <c:v>1.1996746644977633E-2</c:v>
                </c:pt>
                <c:pt idx="6">
                  <c:v>2.4400162667751118E-2</c:v>
                </c:pt>
                <c:pt idx="7">
                  <c:v>3.9650264335095567E-2</c:v>
                </c:pt>
                <c:pt idx="8">
                  <c:v>4.6766978446522974E-3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8D-4861-8491-CD7AC6BD4418}"/>
            </c:ext>
          </c:extLst>
        </c:ser>
        <c:ser>
          <c:idx val="1"/>
          <c:order val="1"/>
          <c:tx>
            <c:strRef>
              <c:f>일본!$H$4:$H$5</c:f>
              <c:strCache>
                <c:ptCount val="2"/>
                <c:pt idx="0">
                  <c:v>2017</c:v>
                </c:pt>
                <c:pt idx="1">
                  <c:v>인원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일본!$H$6:$H$17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8D-4861-8491-CD7AC6BD4418}"/>
            </c:ext>
          </c:extLst>
        </c:ser>
        <c:ser>
          <c:idx val="2"/>
          <c:order val="2"/>
          <c:tx>
            <c:strRef>
              <c:f>일본!$I$4:$I$5</c:f>
              <c:strCache>
                <c:ptCount val="2"/>
                <c:pt idx="0">
                  <c:v>2017</c:v>
                </c:pt>
                <c:pt idx="1">
                  <c:v>비중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일본!$I$6:$I$17</c:f>
              <c:numCache>
                <c:formatCode>0%</c:formatCode>
                <c:ptCount val="9"/>
                <c:pt idx="0">
                  <c:v>0.22274499260653313</c:v>
                </c:pt>
                <c:pt idx="1">
                  <c:v>0.35959134292243583</c:v>
                </c:pt>
                <c:pt idx="2">
                  <c:v>8.9124882376663536E-2</c:v>
                </c:pt>
                <c:pt idx="3">
                  <c:v>0.20231213872832371</c:v>
                </c:pt>
                <c:pt idx="4">
                  <c:v>4.180669444817852E-2</c:v>
                </c:pt>
                <c:pt idx="5">
                  <c:v>2.5809920688264553E-2</c:v>
                </c:pt>
                <c:pt idx="6">
                  <c:v>2.0970560559214948E-2</c:v>
                </c:pt>
                <c:pt idx="7">
                  <c:v>2.9977147466057265E-2</c:v>
                </c:pt>
                <c:pt idx="8">
                  <c:v>7.6623202043285387E-3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8D-4861-8491-CD7AC6BD4418}"/>
            </c:ext>
          </c:extLst>
        </c:ser>
        <c:ser>
          <c:idx val="3"/>
          <c:order val="3"/>
          <c:tx>
            <c:strRef>
              <c:f>일본!$J$4:$J$5</c:f>
              <c:strCache>
                <c:ptCount val="2"/>
                <c:pt idx="0">
                  <c:v>2018</c:v>
                </c:pt>
                <c:pt idx="1">
                  <c:v>인원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일본!$J$6:$J$17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88D-4861-8491-CD7AC6BD4418}"/>
            </c:ext>
          </c:extLst>
        </c:ser>
        <c:ser>
          <c:idx val="4"/>
          <c:order val="4"/>
          <c:tx>
            <c:strRef>
              <c:f>일본!$K$4:$K$5</c:f>
              <c:strCache>
                <c:ptCount val="2"/>
                <c:pt idx="0">
                  <c:v>2018</c:v>
                </c:pt>
                <c:pt idx="1">
                  <c:v>비중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일본!$K$6:$K$17</c:f>
              <c:numCache>
                <c:formatCode>0%</c:formatCode>
                <c:ptCount val="9"/>
                <c:pt idx="0">
                  <c:v>0.21795548053592151</c:v>
                </c:pt>
                <c:pt idx="1">
                  <c:v>0.3601645743221859</c:v>
                </c:pt>
                <c:pt idx="2">
                  <c:v>9.642367338326828E-2</c:v>
                </c:pt>
                <c:pt idx="3">
                  <c:v>0.21173119527376305</c:v>
                </c:pt>
                <c:pt idx="4">
                  <c:v>3.7662200654077431E-2</c:v>
                </c:pt>
                <c:pt idx="5">
                  <c:v>2.9538980905158774E-2</c:v>
                </c:pt>
                <c:pt idx="6">
                  <c:v>1.9411330309104337E-2</c:v>
                </c:pt>
                <c:pt idx="7">
                  <c:v>2.0044308471357738E-2</c:v>
                </c:pt>
                <c:pt idx="8">
                  <c:v>7.0682561451629921E-3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8D-4861-8491-CD7AC6BD4418}"/>
            </c:ext>
          </c:extLst>
        </c:ser>
        <c:ser>
          <c:idx val="5"/>
          <c:order val="5"/>
          <c:tx>
            <c:strRef>
              <c:f>일본!$L$4:$L$5</c:f>
              <c:strCache>
                <c:ptCount val="2"/>
                <c:pt idx="0">
                  <c:v>2015</c:v>
                </c:pt>
                <c:pt idx="1">
                  <c:v>인원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일본!$L$6:$L$17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88D-4861-8491-CD7AC6BD4418}"/>
            </c:ext>
          </c:extLst>
        </c:ser>
        <c:ser>
          <c:idx val="6"/>
          <c:order val="6"/>
          <c:tx>
            <c:strRef>
              <c:f>일본!$M$4:$M$5</c:f>
              <c:strCache>
                <c:ptCount val="2"/>
                <c:pt idx="0">
                  <c:v>2019</c:v>
                </c:pt>
                <c:pt idx="1">
                  <c:v>인원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일본!$M$6:$M$17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88D-4861-8491-CD7AC6BD4418}"/>
            </c:ext>
          </c:extLst>
        </c:ser>
        <c:ser>
          <c:idx val="7"/>
          <c:order val="7"/>
          <c:tx>
            <c:strRef>
              <c:f>일본!$N$4:$N$5</c:f>
              <c:strCache>
                <c:ptCount val="2"/>
                <c:pt idx="0">
                  <c:v>2019</c:v>
                </c:pt>
                <c:pt idx="1">
                  <c:v>비중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일본!$N$6:$N$17</c:f>
              <c:numCache>
                <c:formatCode>0%</c:formatCode>
                <c:ptCount val="9"/>
                <c:pt idx="0">
                  <c:v>0.23903434206052362</c:v>
                </c:pt>
                <c:pt idx="1">
                  <c:v>0.39102346140768446</c:v>
                </c:pt>
                <c:pt idx="2">
                  <c:v>0.11776039895727076</c:v>
                </c:pt>
                <c:pt idx="3">
                  <c:v>0.14756885413124787</c:v>
                </c:pt>
                <c:pt idx="4">
                  <c:v>2.8675053836563526E-2</c:v>
                </c:pt>
                <c:pt idx="5">
                  <c:v>3.0261815708942538E-2</c:v>
                </c:pt>
                <c:pt idx="6">
                  <c:v>1.8587781933582681E-2</c:v>
                </c:pt>
                <c:pt idx="7">
                  <c:v>1.8587781933582681E-2</c:v>
                </c:pt>
                <c:pt idx="8">
                  <c:v>8.5005100306018364E-3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88D-4861-8491-CD7AC6BD4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49552"/>
        <c:axId val="277650112"/>
      </c:barChart>
      <c:catAx>
        <c:axId val="2776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650112"/>
        <c:crosses val="autoZero"/>
        <c:auto val="1"/>
        <c:lblAlgn val="ctr"/>
        <c:lblOffset val="100"/>
        <c:noMultiLvlLbl val="0"/>
      </c:catAx>
      <c:valAx>
        <c:axId val="27765011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6495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베트남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 algn="ctr" rtl="0"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31297570914601175"/>
          <c:y val="2.6811335283664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'상세국가및도시(2019)'!$AA$13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'상세국가및도시(2019)'!$Z$14:$Z$19</c:f>
              <c:strCache>
                <c:ptCount val="6"/>
                <c:pt idx="0">
                  <c:v>다낭</c:v>
                </c:pt>
                <c:pt idx="1">
                  <c:v>하노이</c:v>
                </c:pt>
                <c:pt idx="2">
                  <c:v>나트랑</c:v>
                </c:pt>
                <c:pt idx="3">
                  <c:v>호찌민</c:v>
                </c:pt>
                <c:pt idx="4">
                  <c:v>푸꾸옥</c:v>
                </c:pt>
                <c:pt idx="5">
                  <c:v>하이퐁</c:v>
                </c:pt>
              </c:strCache>
            </c:strRef>
          </c:cat>
          <c:val>
            <c:numRef>
              <c:f>'상세국가및도시(2019)'!$AA$14:$AA$19</c:f>
              <c:numCache>
                <c:formatCode>0%</c:formatCode>
                <c:ptCount val="6"/>
                <c:pt idx="0">
                  <c:v>0.47133381949508629</c:v>
                </c:pt>
                <c:pt idx="1">
                  <c:v>0.25676285724207382</c:v>
                </c:pt>
                <c:pt idx="2">
                  <c:v>0.13077751154634162</c:v>
                </c:pt>
                <c:pt idx="3">
                  <c:v>9.5218251901239712E-2</c:v>
                </c:pt>
                <c:pt idx="4">
                  <c:v>4.5386672222800989E-2</c:v>
                </c:pt>
                <c:pt idx="5">
                  <c:v>5.2088759245754769E-4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다낭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동반자!$M$41:$M$46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동반자!$N$41:$N$46</c:f>
              <c:numCache>
                <c:formatCode>0%</c:formatCode>
                <c:ptCount val="6"/>
                <c:pt idx="0">
                  <c:v>2.3348899266177451E-2</c:v>
                </c:pt>
                <c:pt idx="1">
                  <c:v>0.28018679119412943</c:v>
                </c:pt>
                <c:pt idx="2">
                  <c:v>0.24716477651767846</c:v>
                </c:pt>
                <c:pt idx="3">
                  <c:v>0.36390927284856572</c:v>
                </c:pt>
                <c:pt idx="4">
                  <c:v>4.9699799866577715E-2</c:v>
                </c:pt>
                <c:pt idx="5">
                  <c:v>3.5690460306871251E-2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프랑크푸르트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동반자!$M$50:$M$55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동반자!$N$50:$N$55</c:f>
              <c:numCache>
                <c:formatCode>0%</c:formatCode>
                <c:ptCount val="6"/>
                <c:pt idx="0">
                  <c:v>0.17478930010993038</c:v>
                </c:pt>
                <c:pt idx="1">
                  <c:v>0.36350311469402713</c:v>
                </c:pt>
                <c:pt idx="2">
                  <c:v>0.16819347746427263</c:v>
                </c:pt>
                <c:pt idx="3">
                  <c:v>0.16929278123854891</c:v>
                </c:pt>
                <c:pt idx="4">
                  <c:v>6.9622572370831803E-2</c:v>
                </c:pt>
                <c:pt idx="5">
                  <c:v>5.4598754122389154E-2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 </a:t>
            </a:r>
            <a:r>
              <a:rPr lang="ko-KR" altLang="en-US" sz="900" b="1" dirty="0" smtClean="0"/>
              <a:t>고객 여행지역 비중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 </a:t>
            </a:r>
            <a:endParaRPr lang="ko-KR" sz="900" b="1" dirty="0"/>
          </a:p>
        </c:rich>
      </c:tx>
      <c:layout>
        <c:manualLayout>
          <c:xMode val="edge"/>
          <c:yMode val="edge"/>
          <c:x val="0.2515712844561987"/>
          <c:y val="3.7463016333285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지역별연령별여행추이!$C$145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지역별연령별여행추이!$C$146:$C$147</c:f>
              <c:numCache>
                <c:formatCode>0%</c:formatCode>
                <c:ptCount val="2"/>
                <c:pt idx="0">
                  <c:v>0.23622543813064259</c:v>
                </c:pt>
                <c:pt idx="1">
                  <c:v>0.34339555238010183</c:v>
                </c:pt>
              </c:numCache>
            </c:numRef>
          </c:val>
        </c:ser>
        <c:ser>
          <c:idx val="1"/>
          <c:order val="1"/>
          <c:tx>
            <c:strRef>
              <c:f>지역별연령별여행추이!$D$145</c:f>
              <c:strCache>
                <c:ptCount val="1"/>
                <c:pt idx="0">
                  <c:v>동남아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지역별연령별여행추이!$D$146:$D$147</c:f>
              <c:numCache>
                <c:formatCode>0%</c:formatCode>
                <c:ptCount val="2"/>
                <c:pt idx="0">
                  <c:v>0.36803527172950967</c:v>
                </c:pt>
                <c:pt idx="1">
                  <c:v>0.43484862016611592</c:v>
                </c:pt>
              </c:numCache>
            </c:numRef>
          </c:val>
        </c:ser>
        <c:ser>
          <c:idx val="2"/>
          <c:order val="2"/>
          <c:tx>
            <c:strRef>
              <c:f>지역별연령별여행추이!$E$145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지역별연령별여행추이!$E$146:$E$147</c:f>
              <c:numCache>
                <c:formatCode>0%</c:formatCode>
                <c:ptCount val="2"/>
                <c:pt idx="0">
                  <c:v>0.10369091874668084</c:v>
                </c:pt>
                <c:pt idx="1">
                  <c:v>5.9867226340388796E-2</c:v>
                </c:pt>
              </c:numCache>
            </c:numRef>
          </c:val>
        </c:ser>
        <c:ser>
          <c:idx val="3"/>
          <c:order val="3"/>
          <c:tx>
            <c:strRef>
              <c:f>지역별연령별여행추이!$F$145</c:f>
              <c:strCache>
                <c:ptCount val="1"/>
                <c:pt idx="0">
                  <c:v>일본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지역별연령별여행추이!$F$146:$F$147</c:f>
              <c:numCache>
                <c:formatCode>0%</c:formatCode>
                <c:ptCount val="2"/>
                <c:pt idx="0">
                  <c:v>0.14741547176491415</c:v>
                </c:pt>
                <c:pt idx="1">
                  <c:v>1.6552052633145783E-2</c:v>
                </c:pt>
              </c:numCache>
            </c:numRef>
          </c:val>
        </c:ser>
        <c:ser>
          <c:idx val="4"/>
          <c:order val="4"/>
          <c:tx>
            <c:strRef>
              <c:f>지역별연령별여행추이!$G$145</c:f>
              <c:strCache>
                <c:ptCount val="1"/>
                <c:pt idx="0">
                  <c:v>미주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지역별연령별여행추이!$G$146:$G$147</c:f>
              <c:numCache>
                <c:formatCode>0%</c:formatCode>
                <c:ptCount val="2"/>
                <c:pt idx="0">
                  <c:v>4.0427509293680296E-2</c:v>
                </c:pt>
                <c:pt idx="1">
                  <c:v>6.214462207138817E-2</c:v>
                </c:pt>
              </c:numCache>
            </c:numRef>
          </c:val>
        </c:ser>
        <c:ser>
          <c:idx val="5"/>
          <c:order val="5"/>
          <c:tx>
            <c:strRef>
              <c:f>지역별연령별여행추이!$H$145</c:f>
              <c:strCache>
                <c:ptCount val="1"/>
                <c:pt idx="0">
                  <c:v>대양주/괌사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지역별연령별여행추이!$H$146:$H$147</c:f>
              <c:numCache>
                <c:formatCode>0%</c:formatCode>
                <c:ptCount val="2"/>
                <c:pt idx="0">
                  <c:v>5.8588909541511774E-2</c:v>
                </c:pt>
                <c:pt idx="1">
                  <c:v>5.9867226340388796E-2</c:v>
                </c:pt>
              </c:numCache>
            </c:numRef>
          </c:val>
        </c:ser>
        <c:ser>
          <c:idx val="6"/>
          <c:order val="6"/>
          <c:tx>
            <c:strRef>
              <c:f>지역별연령별여행추이!$I$145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지역별연령별여행추이!$I$146:$I$147</c:f>
              <c:numCache>
                <c:formatCode>0%</c:formatCode>
                <c:ptCount val="2"/>
                <c:pt idx="0">
                  <c:v>3.5260665604531775E-2</c:v>
                </c:pt>
                <c:pt idx="1">
                  <c:v>8.8267690750498638E-3</c:v>
                </c:pt>
              </c:numCache>
            </c:numRef>
          </c:val>
        </c:ser>
        <c:ser>
          <c:idx val="7"/>
          <c:order val="7"/>
          <c:tx>
            <c:strRef>
              <c:f>지역별연령별여행추이!$J$145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지역별연령별여행추이!$J$146:$J$147</c:f>
              <c:numCache>
                <c:formatCode>0%</c:formatCode>
                <c:ptCount val="2"/>
                <c:pt idx="0">
                  <c:v>1.0355815188528943E-2</c:v>
                </c:pt>
                <c:pt idx="1">
                  <c:v>1.4497930993420857E-2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6861040"/>
        <c:axId val="396861600"/>
      </c:barChart>
      <c:catAx>
        <c:axId val="3968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6861600"/>
        <c:crosses val="autoZero"/>
        <c:auto val="1"/>
        <c:lblAlgn val="ctr"/>
        <c:lblOffset val="100"/>
        <c:noMultiLvlLbl val="0"/>
      </c:catAx>
      <c:valAx>
        <c:axId val="3968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68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35008315838275"/>
          <c:y val="0.23371415816865829"/>
          <c:w val="0.16887395370395616"/>
          <c:h val="0.6977835856924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유럽</a:t>
            </a:r>
            <a:endParaRPr lang="en-US" sz="900" b="1"/>
          </a:p>
        </c:rich>
      </c:tx>
      <c:layout>
        <c:manualLayout>
          <c:xMode val="edge"/>
          <c:yMode val="edge"/>
          <c:x val="0.43042709746372332"/>
          <c:y val="7.1301265967502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동반자!$M$4:$M$9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동반자!$N$4:$N$9</c:f>
              <c:numCache>
                <c:formatCode>0%</c:formatCode>
                <c:ptCount val="6"/>
                <c:pt idx="0">
                  <c:v>0.16686213187385979</c:v>
                </c:pt>
                <c:pt idx="1">
                  <c:v>0.34981756580661977</c:v>
                </c:pt>
                <c:pt idx="2">
                  <c:v>0.17617930675006516</c:v>
                </c:pt>
                <c:pt idx="3">
                  <c:v>0.17832942402918947</c:v>
                </c:pt>
                <c:pt idx="4">
                  <c:v>7.0888715142038053E-2</c:v>
                </c:pt>
                <c:pt idx="5">
                  <c:v>5.7922856398227779E-2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동남아</a:t>
            </a:r>
          </a:p>
        </c:rich>
      </c:tx>
      <c:layout>
        <c:manualLayout>
          <c:xMode val="edge"/>
          <c:yMode val="edge"/>
          <c:x val="0.43626997042767535"/>
          <c:y val="5.381501126300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동반자!$M$13:$M$18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동반자!$N$13:$N$18</c:f>
              <c:numCache>
                <c:formatCode>0%</c:formatCode>
                <c:ptCount val="6"/>
                <c:pt idx="0">
                  <c:v>3.0732292917166868E-2</c:v>
                </c:pt>
                <c:pt idx="1">
                  <c:v>0.26014405762304921</c:v>
                </c:pt>
                <c:pt idx="2">
                  <c:v>0.18673469387755101</c:v>
                </c:pt>
                <c:pt idx="3">
                  <c:v>0.43343337334933973</c:v>
                </c:pt>
                <c:pt idx="4">
                  <c:v>5.1200480192076833E-2</c:v>
                </c:pt>
                <c:pt idx="5">
                  <c:v>3.7755102040816328E-2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</a:t>
            </a:r>
            <a:r>
              <a:rPr lang="en-US" altLang="ko-KR" sz="900" b="1" baseline="0" dirty="0" smtClean="0"/>
              <a:t> </a:t>
            </a:r>
            <a:r>
              <a:rPr lang="ko-KR" altLang="en-US" sz="900" b="1" baseline="0" dirty="0" smtClean="0"/>
              <a:t>고객 </a:t>
            </a:r>
            <a:r>
              <a:rPr lang="ko-KR" sz="900" b="1" dirty="0" smtClean="0"/>
              <a:t>유럽 </a:t>
            </a:r>
            <a:r>
              <a:rPr lang="ko-KR" sz="900" b="1" dirty="0"/>
              <a:t>지역 </a:t>
            </a:r>
            <a:r>
              <a:rPr lang="ko-KR" sz="900" b="1" dirty="0" smtClean="0"/>
              <a:t>국가별 </a:t>
            </a:r>
            <a:r>
              <a:rPr lang="ko-KR" altLang="en-US" sz="900" b="1" dirty="0" smtClean="0"/>
              <a:t>여행지역 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'상세국가및도시(2019)'!$D$33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'상세국가및도시(2019)'!$C$34:$C$51</c:f>
              <c:strCache>
                <c:ptCount val="18"/>
                <c:pt idx="0">
                  <c:v>독일</c:v>
                </c:pt>
                <c:pt idx="1">
                  <c:v>이탈리아</c:v>
                </c:pt>
                <c:pt idx="2">
                  <c:v>터키</c:v>
                </c:pt>
                <c:pt idx="3">
                  <c:v>체코</c:v>
                </c:pt>
                <c:pt idx="4">
                  <c:v>핀란드</c:v>
                </c:pt>
                <c:pt idx="5">
                  <c:v>러시아</c:v>
                </c:pt>
                <c:pt idx="6">
                  <c:v>스페인</c:v>
                </c:pt>
                <c:pt idx="7">
                  <c:v>프랑스</c:v>
                </c:pt>
                <c:pt idx="8">
                  <c:v>영국</c:v>
                </c:pt>
                <c:pt idx="9">
                  <c:v>폴란드</c:v>
                </c:pt>
                <c:pt idx="10">
                  <c:v>스위스</c:v>
                </c:pt>
                <c:pt idx="11">
                  <c:v>네덜란드</c:v>
                </c:pt>
                <c:pt idx="12">
                  <c:v>크로아티아</c:v>
                </c:pt>
                <c:pt idx="13">
                  <c:v>오스트리아</c:v>
                </c:pt>
                <c:pt idx="14">
                  <c:v>그리스</c:v>
                </c:pt>
                <c:pt idx="15">
                  <c:v>노르웨이</c:v>
                </c:pt>
                <c:pt idx="16">
                  <c:v>포르투갈</c:v>
                </c:pt>
                <c:pt idx="17">
                  <c:v>헝가리</c:v>
                </c:pt>
              </c:strCache>
            </c:strRef>
          </c:cat>
          <c:val>
            <c:numRef>
              <c:f>'상세국가및도시(2019)'!$D$34:$D$51</c:f>
              <c:numCache>
                <c:formatCode>0%</c:formatCode>
                <c:ptCount val="18"/>
                <c:pt idx="0">
                  <c:v>0.2415492957746479</c:v>
                </c:pt>
                <c:pt idx="1">
                  <c:v>0.15836267605633803</c:v>
                </c:pt>
                <c:pt idx="2">
                  <c:v>0.14879694835680751</c:v>
                </c:pt>
                <c:pt idx="3">
                  <c:v>8.2746478873239437E-2</c:v>
                </c:pt>
                <c:pt idx="4">
                  <c:v>6.754694835680751E-2</c:v>
                </c:pt>
                <c:pt idx="5">
                  <c:v>6.6725352112676051E-2</c:v>
                </c:pt>
                <c:pt idx="6">
                  <c:v>5.927230046948357E-2</c:v>
                </c:pt>
                <c:pt idx="7">
                  <c:v>5.6396713615023471E-2</c:v>
                </c:pt>
                <c:pt idx="8">
                  <c:v>3.8497652582159626E-2</c:v>
                </c:pt>
                <c:pt idx="9">
                  <c:v>1.98943661971831E-2</c:v>
                </c:pt>
                <c:pt idx="10">
                  <c:v>1.8397887323943662E-2</c:v>
                </c:pt>
                <c:pt idx="11">
                  <c:v>1.6696009389671362E-2</c:v>
                </c:pt>
                <c:pt idx="12">
                  <c:v>1.1678403755868545E-2</c:v>
                </c:pt>
                <c:pt idx="13">
                  <c:v>7.5704225352112679E-3</c:v>
                </c:pt>
                <c:pt idx="14">
                  <c:v>4.6654929577464787E-3</c:v>
                </c:pt>
                <c:pt idx="15">
                  <c:v>6.7488262910798123E-4</c:v>
                </c:pt>
                <c:pt idx="16">
                  <c:v>3.5211267605633805E-4</c:v>
                </c:pt>
                <c:pt idx="17">
                  <c:v>1.7605633802816902E-4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3035424"/>
        <c:axId val="543035984"/>
      </c:barChart>
      <c:catAx>
        <c:axId val="54303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5984"/>
        <c:crosses val="autoZero"/>
        <c:auto val="1"/>
        <c:lblAlgn val="ctr"/>
        <c:lblOffset val="100"/>
        <c:noMultiLvlLbl val="0"/>
      </c:catAx>
      <c:valAx>
        <c:axId val="543035984"/>
        <c:scaling>
          <c:orientation val="minMax"/>
          <c:max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i="0" baseline="0" dirty="0" smtClean="0">
                <a:effectLst/>
              </a:rPr>
              <a:t>VGT </a:t>
            </a:r>
            <a:r>
              <a:rPr lang="ko-KR" altLang="ko-KR" sz="900" b="1" i="0" baseline="0" dirty="0" smtClean="0">
                <a:effectLst/>
              </a:rPr>
              <a:t>고객 </a:t>
            </a:r>
            <a:r>
              <a:rPr lang="ko-KR" altLang="en-US" sz="900" b="1" i="0" baseline="0" dirty="0" smtClean="0">
                <a:effectLst/>
              </a:rPr>
              <a:t>동남아</a:t>
            </a:r>
            <a:r>
              <a:rPr lang="ko-KR" altLang="ko-KR" sz="900" b="1" i="0" baseline="0" dirty="0" smtClean="0">
                <a:effectLst/>
              </a:rPr>
              <a:t> 지역 국가별 여행지역 비중</a:t>
            </a:r>
            <a:r>
              <a:rPr lang="en-US" altLang="ko-KR" sz="900" b="1" i="0" baseline="0" dirty="0" smtClean="0">
                <a:effectLst/>
              </a:rPr>
              <a:t> (2019</a:t>
            </a:r>
            <a:r>
              <a:rPr lang="ko-KR" altLang="en-US" sz="900" b="1" i="0" baseline="0" dirty="0" smtClean="0">
                <a:effectLst/>
              </a:rPr>
              <a:t>년 </a:t>
            </a:r>
            <a:r>
              <a:rPr lang="en-US" altLang="ko-KR" sz="900" b="1" i="0" baseline="0" dirty="0" smtClean="0">
                <a:effectLst/>
              </a:rPr>
              <a:t>2</a:t>
            </a:r>
            <a:r>
              <a:rPr lang="ko-KR" altLang="en-US" sz="900" b="1" i="0" baseline="0" dirty="0" smtClean="0">
                <a:effectLst/>
              </a:rPr>
              <a:t>월 </a:t>
            </a:r>
            <a:r>
              <a:rPr lang="en-US" altLang="ko-KR" sz="900" b="1" i="0" baseline="0" dirty="0" smtClean="0">
                <a:effectLst/>
              </a:rPr>
              <a:t>~ 5</a:t>
            </a:r>
            <a:r>
              <a:rPr lang="ko-KR" altLang="en-US" sz="900" b="1" i="0" baseline="0" dirty="0" smtClean="0">
                <a:effectLst/>
              </a:rPr>
              <a:t>월말</a:t>
            </a:r>
            <a:r>
              <a:rPr lang="en-US" altLang="ko-KR" sz="900" b="1" i="0" baseline="0" dirty="0" smtClean="0">
                <a:effectLst/>
              </a:rPr>
              <a:t>)</a:t>
            </a:r>
            <a:endParaRPr lang="ko-KR" altLang="ko-KR" sz="900" dirty="0">
              <a:effectLst/>
            </a:endParaRPr>
          </a:p>
        </c:rich>
      </c:tx>
      <c:layout>
        <c:manualLayout>
          <c:xMode val="edge"/>
          <c:yMode val="edge"/>
          <c:x val="0.101332490333115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580454011090335"/>
          <c:y val="0.18021213207774761"/>
          <c:w val="0.70814187437637299"/>
          <c:h val="0.749096232747125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'상세국가및도시(2019)'!$T$26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'상세국가및도시(2019)'!$S$27:$S$39</c:f>
              <c:strCache>
                <c:ptCount val="13"/>
                <c:pt idx="0">
                  <c:v>베트남</c:v>
                </c:pt>
                <c:pt idx="1">
                  <c:v>필리핀</c:v>
                </c:pt>
                <c:pt idx="2">
                  <c:v>대만</c:v>
                </c:pt>
                <c:pt idx="3">
                  <c:v>태국</c:v>
                </c:pt>
                <c:pt idx="4">
                  <c:v>홍콩</c:v>
                </c:pt>
                <c:pt idx="5">
                  <c:v>말레이시아</c:v>
                </c:pt>
                <c:pt idx="6">
                  <c:v>마카오</c:v>
                </c:pt>
                <c:pt idx="7">
                  <c:v>싱가포르</c:v>
                </c:pt>
                <c:pt idx="8">
                  <c:v>캄보디아</c:v>
                </c:pt>
                <c:pt idx="9">
                  <c:v>라오스</c:v>
                </c:pt>
                <c:pt idx="10">
                  <c:v>인도네시아</c:v>
                </c:pt>
                <c:pt idx="11">
                  <c:v>미얀마</c:v>
                </c:pt>
                <c:pt idx="12">
                  <c:v>브루나이</c:v>
                </c:pt>
              </c:strCache>
            </c:strRef>
          </c:cat>
          <c:val>
            <c:numRef>
              <c:f>'상세국가및도시(2019)'!$T$27:$T$39</c:f>
              <c:numCache>
                <c:formatCode>0%</c:formatCode>
                <c:ptCount val="13"/>
                <c:pt idx="0">
                  <c:v>0.41941450626274396</c:v>
                </c:pt>
                <c:pt idx="1">
                  <c:v>0.12273521701136032</c:v>
                </c:pt>
                <c:pt idx="2">
                  <c:v>0.10956889018351296</c:v>
                </c:pt>
                <c:pt idx="3">
                  <c:v>9.6475385959801929E-2</c:v>
                </c:pt>
                <c:pt idx="4">
                  <c:v>6.6137489076609379E-2</c:v>
                </c:pt>
                <c:pt idx="5">
                  <c:v>5.9161083600349551E-2</c:v>
                </c:pt>
                <c:pt idx="6">
                  <c:v>3.9921351587532773E-2</c:v>
                </c:pt>
                <c:pt idx="7">
                  <c:v>3.4284882027381301E-2</c:v>
                </c:pt>
                <c:pt idx="8">
                  <c:v>2.2953684823769298E-2</c:v>
                </c:pt>
                <c:pt idx="9">
                  <c:v>2.1803087678415382E-2</c:v>
                </c:pt>
                <c:pt idx="10">
                  <c:v>4.0052432274978152E-3</c:v>
                </c:pt>
                <c:pt idx="11">
                  <c:v>2.0535974366443343E-3</c:v>
                </c:pt>
                <c:pt idx="12">
                  <c:v>1.4855811243810078E-3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3038224"/>
        <c:axId val="543038784"/>
      </c:barChart>
      <c:catAx>
        <c:axId val="54303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8784"/>
        <c:crosses val="autoZero"/>
        <c:auto val="1"/>
        <c:lblAlgn val="ctr"/>
        <c:lblOffset val="100"/>
        <c:noMultiLvlLbl val="0"/>
      </c:catAx>
      <c:valAx>
        <c:axId val="54303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독일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29342635455088389"/>
          <c:y val="5.9606845139538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'상세국가및도시(2019)'!$K$9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'상세국가및도시(2019)'!$J$10:$J$11</c:f>
              <c:strCache>
                <c:ptCount val="2"/>
                <c:pt idx="0">
                  <c:v>프랑크푸르트</c:v>
                </c:pt>
                <c:pt idx="1">
                  <c:v>뮌헨</c:v>
                </c:pt>
              </c:strCache>
            </c:strRef>
          </c:cat>
          <c:val>
            <c:numRef>
              <c:f>'상세국가및도시(2019)'!$K$10:$K$11</c:f>
              <c:numCache>
                <c:formatCode>0%</c:formatCode>
                <c:ptCount val="2"/>
                <c:pt idx="0">
                  <c:v>0.88180272108843538</c:v>
                </c:pt>
                <c:pt idx="1">
                  <c:v>0.11819727891156463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베트남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 algn="ctr" rtl="0"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31297570914601175"/>
          <c:y val="2.6811335283664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'상세국가및도시(2019)'!$AA$13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'상세국가및도시(2019)'!$Z$14:$Z$19</c:f>
              <c:strCache>
                <c:ptCount val="6"/>
                <c:pt idx="0">
                  <c:v>다낭</c:v>
                </c:pt>
                <c:pt idx="1">
                  <c:v>하노이</c:v>
                </c:pt>
                <c:pt idx="2">
                  <c:v>나트랑</c:v>
                </c:pt>
                <c:pt idx="3">
                  <c:v>호찌민</c:v>
                </c:pt>
                <c:pt idx="4">
                  <c:v>푸꾸옥</c:v>
                </c:pt>
                <c:pt idx="5">
                  <c:v>하이퐁</c:v>
                </c:pt>
              </c:strCache>
            </c:strRef>
          </c:cat>
          <c:val>
            <c:numRef>
              <c:f>'상세국가및도시(2019)'!$AA$14:$AA$19</c:f>
              <c:numCache>
                <c:formatCode>0%</c:formatCode>
                <c:ptCount val="6"/>
                <c:pt idx="0">
                  <c:v>0.47133381949508629</c:v>
                </c:pt>
                <c:pt idx="1">
                  <c:v>0.25676285724207382</c:v>
                </c:pt>
                <c:pt idx="2">
                  <c:v>0.13077751154634162</c:v>
                </c:pt>
                <c:pt idx="3">
                  <c:v>9.5218251901239712E-2</c:v>
                </c:pt>
                <c:pt idx="4">
                  <c:v>4.5386672222800989E-2</c:v>
                </c:pt>
                <c:pt idx="5">
                  <c:v>5.2088759245754769E-4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 </a:t>
            </a:r>
            <a:r>
              <a:rPr lang="ko-KR" altLang="en-US" sz="900" b="1" dirty="0" smtClean="0"/>
              <a:t>고객 여행지역 비중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 </a:t>
            </a:r>
            <a:endParaRPr lang="ko-KR" sz="900" b="1" dirty="0"/>
          </a:p>
        </c:rich>
      </c:tx>
      <c:layout>
        <c:manualLayout>
          <c:xMode val="edge"/>
          <c:yMode val="edge"/>
          <c:x val="0.2515712844561987"/>
          <c:y val="3.7463016333285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지역별연령별여행추이!$C$145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지역별연령별여행추이!$C$146:$C$147</c:f>
              <c:numCache>
                <c:formatCode>0%</c:formatCode>
                <c:ptCount val="2"/>
                <c:pt idx="0">
                  <c:v>0.23622543813064259</c:v>
                </c:pt>
                <c:pt idx="1">
                  <c:v>0.34339555238010183</c:v>
                </c:pt>
              </c:numCache>
            </c:numRef>
          </c:val>
        </c:ser>
        <c:ser>
          <c:idx val="1"/>
          <c:order val="1"/>
          <c:tx>
            <c:strRef>
              <c:f>지역별연령별여행추이!$D$145</c:f>
              <c:strCache>
                <c:ptCount val="1"/>
                <c:pt idx="0">
                  <c:v>동남아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지역별연령별여행추이!$D$146:$D$147</c:f>
              <c:numCache>
                <c:formatCode>0%</c:formatCode>
                <c:ptCount val="2"/>
                <c:pt idx="0">
                  <c:v>0.36803527172950967</c:v>
                </c:pt>
                <c:pt idx="1">
                  <c:v>0.43484862016611592</c:v>
                </c:pt>
              </c:numCache>
            </c:numRef>
          </c:val>
        </c:ser>
        <c:ser>
          <c:idx val="2"/>
          <c:order val="2"/>
          <c:tx>
            <c:strRef>
              <c:f>지역별연령별여행추이!$E$145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지역별연령별여행추이!$E$146:$E$147</c:f>
              <c:numCache>
                <c:formatCode>0%</c:formatCode>
                <c:ptCount val="2"/>
                <c:pt idx="0">
                  <c:v>0.10369091874668084</c:v>
                </c:pt>
                <c:pt idx="1">
                  <c:v>5.9867226340388796E-2</c:v>
                </c:pt>
              </c:numCache>
            </c:numRef>
          </c:val>
        </c:ser>
        <c:ser>
          <c:idx val="3"/>
          <c:order val="3"/>
          <c:tx>
            <c:strRef>
              <c:f>지역별연령별여행추이!$F$145</c:f>
              <c:strCache>
                <c:ptCount val="1"/>
                <c:pt idx="0">
                  <c:v>일본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지역별연령별여행추이!$F$146:$F$147</c:f>
              <c:numCache>
                <c:formatCode>0%</c:formatCode>
                <c:ptCount val="2"/>
                <c:pt idx="0">
                  <c:v>0.14741547176491415</c:v>
                </c:pt>
                <c:pt idx="1">
                  <c:v>1.6552052633145783E-2</c:v>
                </c:pt>
              </c:numCache>
            </c:numRef>
          </c:val>
        </c:ser>
        <c:ser>
          <c:idx val="4"/>
          <c:order val="4"/>
          <c:tx>
            <c:strRef>
              <c:f>지역별연령별여행추이!$G$145</c:f>
              <c:strCache>
                <c:ptCount val="1"/>
                <c:pt idx="0">
                  <c:v>미주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지역별연령별여행추이!$G$146:$G$147</c:f>
              <c:numCache>
                <c:formatCode>0%</c:formatCode>
                <c:ptCount val="2"/>
                <c:pt idx="0">
                  <c:v>4.0427509293680296E-2</c:v>
                </c:pt>
                <c:pt idx="1">
                  <c:v>6.214462207138817E-2</c:v>
                </c:pt>
              </c:numCache>
            </c:numRef>
          </c:val>
        </c:ser>
        <c:ser>
          <c:idx val="5"/>
          <c:order val="5"/>
          <c:tx>
            <c:strRef>
              <c:f>지역별연령별여행추이!$H$145</c:f>
              <c:strCache>
                <c:ptCount val="1"/>
                <c:pt idx="0">
                  <c:v>대양주/괌사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지역별연령별여행추이!$H$146:$H$147</c:f>
              <c:numCache>
                <c:formatCode>0%</c:formatCode>
                <c:ptCount val="2"/>
                <c:pt idx="0">
                  <c:v>5.8588909541511774E-2</c:v>
                </c:pt>
                <c:pt idx="1">
                  <c:v>5.9867226340388796E-2</c:v>
                </c:pt>
              </c:numCache>
            </c:numRef>
          </c:val>
        </c:ser>
        <c:ser>
          <c:idx val="6"/>
          <c:order val="6"/>
          <c:tx>
            <c:strRef>
              <c:f>지역별연령별여행추이!$I$145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지역별연령별여행추이!$I$146:$I$147</c:f>
              <c:numCache>
                <c:formatCode>0%</c:formatCode>
                <c:ptCount val="2"/>
                <c:pt idx="0">
                  <c:v>3.5260665604531775E-2</c:v>
                </c:pt>
                <c:pt idx="1">
                  <c:v>8.8267690750498638E-3</c:v>
                </c:pt>
              </c:numCache>
            </c:numRef>
          </c:val>
        </c:ser>
        <c:ser>
          <c:idx val="7"/>
          <c:order val="7"/>
          <c:tx>
            <c:strRef>
              <c:f>지역별연령별여행추이!$J$145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지역별연령별여행추이!$J$146:$J$147</c:f>
              <c:numCache>
                <c:formatCode>0%</c:formatCode>
                <c:ptCount val="2"/>
                <c:pt idx="0">
                  <c:v>1.0355815188528943E-2</c:v>
                </c:pt>
                <c:pt idx="1">
                  <c:v>1.4497930993420857E-2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5673728"/>
        <c:axId val="385674288"/>
      </c:barChart>
      <c:catAx>
        <c:axId val="3856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5674288"/>
        <c:crosses val="autoZero"/>
        <c:auto val="1"/>
        <c:lblAlgn val="ctr"/>
        <c:lblOffset val="100"/>
        <c:noMultiLvlLbl val="0"/>
      </c:catAx>
      <c:valAx>
        <c:axId val="38567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56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35008315838275"/>
          <c:y val="0.23371415816865829"/>
          <c:w val="0.16887395370395616"/>
          <c:h val="0.6977835856924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유럽</a:t>
            </a:r>
            <a:endParaRPr lang="en-US" sz="900" b="1"/>
          </a:p>
        </c:rich>
      </c:tx>
      <c:layout>
        <c:manualLayout>
          <c:xMode val="edge"/>
          <c:yMode val="edge"/>
          <c:x val="0.43042709746372332"/>
          <c:y val="7.1301265967502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동반자!$M$4:$M$9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동반자!$N$4:$N$9</c:f>
              <c:numCache>
                <c:formatCode>0%</c:formatCode>
                <c:ptCount val="6"/>
                <c:pt idx="0">
                  <c:v>0.16686213187385979</c:v>
                </c:pt>
                <c:pt idx="1">
                  <c:v>0.34981756580661977</c:v>
                </c:pt>
                <c:pt idx="2">
                  <c:v>0.17617930675006516</c:v>
                </c:pt>
                <c:pt idx="3">
                  <c:v>0.17832942402918947</c:v>
                </c:pt>
                <c:pt idx="4">
                  <c:v>7.0888715142038053E-2</c:v>
                </c:pt>
                <c:pt idx="5">
                  <c:v>5.7922856398227779E-2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동남아</a:t>
            </a:r>
          </a:p>
        </c:rich>
      </c:tx>
      <c:layout>
        <c:manualLayout>
          <c:xMode val="edge"/>
          <c:yMode val="edge"/>
          <c:x val="0.43626997042767535"/>
          <c:y val="5.381501126300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동반자!$M$13:$M$18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동반자!$N$13:$N$18</c:f>
              <c:numCache>
                <c:formatCode>0%</c:formatCode>
                <c:ptCount val="6"/>
                <c:pt idx="0">
                  <c:v>3.0732292917166868E-2</c:v>
                </c:pt>
                <c:pt idx="1">
                  <c:v>0.26014405762304921</c:v>
                </c:pt>
                <c:pt idx="2">
                  <c:v>0.18673469387755101</c:v>
                </c:pt>
                <c:pt idx="3">
                  <c:v>0.43343337334933973</c:v>
                </c:pt>
                <c:pt idx="4">
                  <c:v>5.1200480192076833E-2</c:v>
                </c:pt>
                <c:pt idx="5">
                  <c:v>3.7755102040816328E-2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</a:t>
            </a:r>
            <a:r>
              <a:rPr lang="en-US" altLang="ko-KR" sz="900" b="1" baseline="0" dirty="0" smtClean="0"/>
              <a:t> </a:t>
            </a:r>
            <a:r>
              <a:rPr lang="ko-KR" altLang="en-US" sz="900" b="1" baseline="0" dirty="0" smtClean="0"/>
              <a:t>고객 </a:t>
            </a:r>
            <a:r>
              <a:rPr lang="ko-KR" sz="900" b="1" dirty="0" smtClean="0"/>
              <a:t>유럽 </a:t>
            </a:r>
            <a:r>
              <a:rPr lang="ko-KR" sz="900" b="1" dirty="0"/>
              <a:t>지역 </a:t>
            </a:r>
            <a:r>
              <a:rPr lang="ko-KR" sz="900" b="1" dirty="0" smtClean="0"/>
              <a:t>국가별 </a:t>
            </a:r>
            <a:r>
              <a:rPr lang="ko-KR" altLang="en-US" sz="900" b="1" dirty="0" smtClean="0"/>
              <a:t>여행지역 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'상세국가및도시(2019)'!$D$33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'상세국가및도시(2019)'!$C$34:$C$51</c:f>
              <c:strCache>
                <c:ptCount val="18"/>
                <c:pt idx="0">
                  <c:v>독일</c:v>
                </c:pt>
                <c:pt idx="1">
                  <c:v>이탈리아</c:v>
                </c:pt>
                <c:pt idx="2">
                  <c:v>터키</c:v>
                </c:pt>
                <c:pt idx="3">
                  <c:v>체코</c:v>
                </c:pt>
                <c:pt idx="4">
                  <c:v>핀란드</c:v>
                </c:pt>
                <c:pt idx="5">
                  <c:v>러시아</c:v>
                </c:pt>
                <c:pt idx="6">
                  <c:v>스페인</c:v>
                </c:pt>
                <c:pt idx="7">
                  <c:v>프랑스</c:v>
                </c:pt>
                <c:pt idx="8">
                  <c:v>영국</c:v>
                </c:pt>
                <c:pt idx="9">
                  <c:v>폴란드</c:v>
                </c:pt>
                <c:pt idx="10">
                  <c:v>스위스</c:v>
                </c:pt>
                <c:pt idx="11">
                  <c:v>네덜란드</c:v>
                </c:pt>
                <c:pt idx="12">
                  <c:v>크로아티아</c:v>
                </c:pt>
                <c:pt idx="13">
                  <c:v>오스트리아</c:v>
                </c:pt>
                <c:pt idx="14">
                  <c:v>그리스</c:v>
                </c:pt>
                <c:pt idx="15">
                  <c:v>노르웨이</c:v>
                </c:pt>
                <c:pt idx="16">
                  <c:v>포르투갈</c:v>
                </c:pt>
                <c:pt idx="17">
                  <c:v>헝가리</c:v>
                </c:pt>
              </c:strCache>
            </c:strRef>
          </c:cat>
          <c:val>
            <c:numRef>
              <c:f>'상세국가및도시(2019)'!$D$34:$D$51</c:f>
              <c:numCache>
                <c:formatCode>0%</c:formatCode>
                <c:ptCount val="18"/>
                <c:pt idx="0">
                  <c:v>0.2415492957746479</c:v>
                </c:pt>
                <c:pt idx="1">
                  <c:v>0.15836267605633803</c:v>
                </c:pt>
                <c:pt idx="2">
                  <c:v>0.14879694835680751</c:v>
                </c:pt>
                <c:pt idx="3">
                  <c:v>8.2746478873239437E-2</c:v>
                </c:pt>
                <c:pt idx="4">
                  <c:v>6.754694835680751E-2</c:v>
                </c:pt>
                <c:pt idx="5">
                  <c:v>6.6725352112676051E-2</c:v>
                </c:pt>
                <c:pt idx="6">
                  <c:v>5.927230046948357E-2</c:v>
                </c:pt>
                <c:pt idx="7">
                  <c:v>5.6396713615023471E-2</c:v>
                </c:pt>
                <c:pt idx="8">
                  <c:v>3.8497652582159626E-2</c:v>
                </c:pt>
                <c:pt idx="9">
                  <c:v>1.98943661971831E-2</c:v>
                </c:pt>
                <c:pt idx="10">
                  <c:v>1.8397887323943662E-2</c:v>
                </c:pt>
                <c:pt idx="11">
                  <c:v>1.6696009389671362E-2</c:v>
                </c:pt>
                <c:pt idx="12">
                  <c:v>1.1678403755868545E-2</c:v>
                </c:pt>
                <c:pt idx="13">
                  <c:v>7.5704225352112679E-3</c:v>
                </c:pt>
                <c:pt idx="14">
                  <c:v>4.6654929577464787E-3</c:v>
                </c:pt>
                <c:pt idx="15">
                  <c:v>6.7488262910798123E-4</c:v>
                </c:pt>
                <c:pt idx="16">
                  <c:v>3.5211267605633805E-4</c:v>
                </c:pt>
                <c:pt idx="17">
                  <c:v>1.7605633802816902E-4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0564688"/>
        <c:axId val="390565808"/>
      </c:barChart>
      <c:catAx>
        <c:axId val="39056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0565808"/>
        <c:crosses val="autoZero"/>
        <c:auto val="1"/>
        <c:lblAlgn val="ctr"/>
        <c:lblOffset val="100"/>
        <c:noMultiLvlLbl val="0"/>
      </c:catAx>
      <c:valAx>
        <c:axId val="390565808"/>
        <c:scaling>
          <c:orientation val="minMax"/>
          <c:max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056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i="0" baseline="0" dirty="0" smtClean="0">
                <a:effectLst/>
              </a:rPr>
              <a:t>VGT </a:t>
            </a:r>
            <a:r>
              <a:rPr lang="ko-KR" altLang="ko-KR" sz="900" b="1" i="0" baseline="0" dirty="0" smtClean="0">
                <a:effectLst/>
              </a:rPr>
              <a:t>고객 </a:t>
            </a:r>
            <a:r>
              <a:rPr lang="ko-KR" altLang="en-US" sz="900" b="1" i="0" baseline="0" dirty="0" smtClean="0">
                <a:effectLst/>
              </a:rPr>
              <a:t>동남아</a:t>
            </a:r>
            <a:r>
              <a:rPr lang="ko-KR" altLang="ko-KR" sz="900" b="1" i="0" baseline="0" dirty="0" smtClean="0">
                <a:effectLst/>
              </a:rPr>
              <a:t> 지역 국가별 여행지역 비중</a:t>
            </a:r>
            <a:r>
              <a:rPr lang="en-US" altLang="ko-KR" sz="900" b="1" i="0" baseline="0" dirty="0" smtClean="0">
                <a:effectLst/>
              </a:rPr>
              <a:t> (2019</a:t>
            </a:r>
            <a:r>
              <a:rPr lang="ko-KR" altLang="en-US" sz="900" b="1" i="0" baseline="0" dirty="0" smtClean="0">
                <a:effectLst/>
              </a:rPr>
              <a:t>년 </a:t>
            </a:r>
            <a:r>
              <a:rPr lang="en-US" altLang="ko-KR" sz="900" b="1" i="0" baseline="0" dirty="0" smtClean="0">
                <a:effectLst/>
              </a:rPr>
              <a:t>2</a:t>
            </a:r>
            <a:r>
              <a:rPr lang="ko-KR" altLang="en-US" sz="900" b="1" i="0" baseline="0" dirty="0" smtClean="0">
                <a:effectLst/>
              </a:rPr>
              <a:t>월 </a:t>
            </a:r>
            <a:r>
              <a:rPr lang="en-US" altLang="ko-KR" sz="900" b="1" i="0" baseline="0" dirty="0" smtClean="0">
                <a:effectLst/>
              </a:rPr>
              <a:t>~ 5</a:t>
            </a:r>
            <a:r>
              <a:rPr lang="ko-KR" altLang="en-US" sz="900" b="1" i="0" baseline="0" dirty="0" smtClean="0">
                <a:effectLst/>
              </a:rPr>
              <a:t>월말</a:t>
            </a:r>
            <a:r>
              <a:rPr lang="en-US" altLang="ko-KR" sz="900" b="1" i="0" baseline="0" dirty="0" smtClean="0">
                <a:effectLst/>
              </a:rPr>
              <a:t>)</a:t>
            </a:r>
            <a:endParaRPr lang="ko-KR" altLang="ko-KR" sz="900" dirty="0">
              <a:effectLst/>
            </a:endParaRPr>
          </a:p>
        </c:rich>
      </c:tx>
      <c:layout>
        <c:manualLayout>
          <c:xMode val="edge"/>
          <c:yMode val="edge"/>
          <c:x val="0.101332490333115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580454011090335"/>
          <c:y val="0.18021213207774761"/>
          <c:w val="0.70814187437637299"/>
          <c:h val="0.749096232747125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'상세국가및도시(2019)'!$T$26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'상세국가및도시(2019)'!$S$27:$S$39</c:f>
              <c:strCache>
                <c:ptCount val="13"/>
                <c:pt idx="0">
                  <c:v>베트남</c:v>
                </c:pt>
                <c:pt idx="1">
                  <c:v>필리핀</c:v>
                </c:pt>
                <c:pt idx="2">
                  <c:v>대만</c:v>
                </c:pt>
                <c:pt idx="3">
                  <c:v>태국</c:v>
                </c:pt>
                <c:pt idx="4">
                  <c:v>홍콩</c:v>
                </c:pt>
                <c:pt idx="5">
                  <c:v>말레이시아</c:v>
                </c:pt>
                <c:pt idx="6">
                  <c:v>마카오</c:v>
                </c:pt>
                <c:pt idx="7">
                  <c:v>싱가포르</c:v>
                </c:pt>
                <c:pt idx="8">
                  <c:v>캄보디아</c:v>
                </c:pt>
                <c:pt idx="9">
                  <c:v>라오스</c:v>
                </c:pt>
                <c:pt idx="10">
                  <c:v>인도네시아</c:v>
                </c:pt>
                <c:pt idx="11">
                  <c:v>미얀마</c:v>
                </c:pt>
                <c:pt idx="12">
                  <c:v>브루나이</c:v>
                </c:pt>
              </c:strCache>
            </c:strRef>
          </c:cat>
          <c:val>
            <c:numRef>
              <c:f>'상세국가및도시(2019)'!$T$27:$T$39</c:f>
              <c:numCache>
                <c:formatCode>0%</c:formatCode>
                <c:ptCount val="13"/>
                <c:pt idx="0">
                  <c:v>0.41941450626274396</c:v>
                </c:pt>
                <c:pt idx="1">
                  <c:v>0.12273521701136032</c:v>
                </c:pt>
                <c:pt idx="2">
                  <c:v>0.10956889018351296</c:v>
                </c:pt>
                <c:pt idx="3">
                  <c:v>9.6475385959801929E-2</c:v>
                </c:pt>
                <c:pt idx="4">
                  <c:v>6.6137489076609379E-2</c:v>
                </c:pt>
                <c:pt idx="5">
                  <c:v>5.9161083600349551E-2</c:v>
                </c:pt>
                <c:pt idx="6">
                  <c:v>3.9921351587532773E-2</c:v>
                </c:pt>
                <c:pt idx="7">
                  <c:v>3.4284882027381301E-2</c:v>
                </c:pt>
                <c:pt idx="8">
                  <c:v>2.2953684823769298E-2</c:v>
                </c:pt>
                <c:pt idx="9">
                  <c:v>2.1803087678415382E-2</c:v>
                </c:pt>
                <c:pt idx="10">
                  <c:v>4.0052432274978152E-3</c:v>
                </c:pt>
                <c:pt idx="11">
                  <c:v>2.0535974366443343E-3</c:v>
                </c:pt>
                <c:pt idx="12">
                  <c:v>1.4855811243810078E-3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4930592"/>
        <c:axId val="433543248"/>
      </c:barChart>
      <c:catAx>
        <c:axId val="43493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33543248"/>
        <c:crosses val="autoZero"/>
        <c:auto val="1"/>
        <c:lblAlgn val="ctr"/>
        <c:lblOffset val="100"/>
        <c:noMultiLvlLbl val="0"/>
      </c:catAx>
      <c:valAx>
        <c:axId val="43354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3493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/>
              <a:t>독일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동반자!$M$23:$M$28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동반자!$N$23:$N$28</c:f>
              <c:numCache>
                <c:formatCode>0%</c:formatCode>
                <c:ptCount val="6"/>
                <c:pt idx="0">
                  <c:v>0.17662253793994187</c:v>
                </c:pt>
                <c:pt idx="1">
                  <c:v>0.35905715208266065</c:v>
                </c:pt>
                <c:pt idx="2">
                  <c:v>0.1662899580238941</c:v>
                </c:pt>
                <c:pt idx="3">
                  <c:v>0.17274782047142395</c:v>
                </c:pt>
                <c:pt idx="4">
                  <c:v>6.7807555699063604E-2</c:v>
                </c:pt>
                <c:pt idx="5">
                  <c:v>5.7474975783015823E-2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베트남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동반자!$M$32:$M$37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동반자!$N$32:$N$37</c:f>
              <c:numCache>
                <c:formatCode>0%</c:formatCode>
                <c:ptCount val="6"/>
                <c:pt idx="0">
                  <c:v>2.6500973199580776E-2</c:v>
                </c:pt>
                <c:pt idx="1">
                  <c:v>0.28776762988471327</c:v>
                </c:pt>
                <c:pt idx="2">
                  <c:v>0.2058691420871388</c:v>
                </c:pt>
                <c:pt idx="3">
                  <c:v>0.3988621051055547</c:v>
                </c:pt>
                <c:pt idx="4">
                  <c:v>4.4018565653540946E-2</c:v>
                </c:pt>
                <c:pt idx="5">
                  <c:v>3.6981584069471475E-2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독일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29342635455088389"/>
          <c:y val="5.9606845139538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'상세국가및도시(2019)'!$K$9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'상세국가및도시(2019)'!$J$10:$J$11</c:f>
              <c:strCache>
                <c:ptCount val="2"/>
                <c:pt idx="0">
                  <c:v>프랑크푸르트</c:v>
                </c:pt>
                <c:pt idx="1">
                  <c:v>뮌헨</c:v>
                </c:pt>
              </c:strCache>
            </c:strRef>
          </c:cat>
          <c:val>
            <c:numRef>
              <c:f>'상세국가및도시(2019)'!$K$10:$K$11</c:f>
              <c:numCache>
                <c:formatCode>0%</c:formatCode>
                <c:ptCount val="2"/>
                <c:pt idx="0">
                  <c:v>0.88180272108843538</c:v>
                </c:pt>
                <c:pt idx="1">
                  <c:v>0.11819727891156463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9E8C7-3D8C-406B-B2B4-820CC57E1F3E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BF83-A5C4-4056-9CBC-34EAACB31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7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525" y="1346200"/>
            <a:ext cx="6465888" cy="36385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3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9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1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5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9"/>
            <a:ext cx="27432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2020-01-31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64353"/>
            <a:ext cx="27432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ea typeface="Tahoma" panose="020B0604030504040204" pitchFamily="34" charset="0"/>
              </a:rPr>
              <a:t>/ 20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9871244" y="6667418"/>
            <a:ext cx="2320757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32363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4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5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16388" y="4817940"/>
            <a:ext cx="31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2020.01</a:t>
            </a: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미래전략부문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53" y="2736641"/>
            <a:ext cx="6768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</a:t>
            </a:r>
            <a:r>
              <a:rPr lang="ko-KR" altLang="en-US" sz="3000" b="1" dirty="0" err="1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</a:t>
            </a:r>
            <a:r>
              <a:rPr lang="ko-KR" altLang="en-US" sz="3000" b="1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 분석</a:t>
            </a:r>
            <a:endParaRPr lang="en-US" altLang="ko-KR" sz="3000" b="1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2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결산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제안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76433" y="452485"/>
            <a:ext cx="6530459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어디로 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23825" y="911072"/>
            <a:ext cx="51483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우선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가장 큰 이슈였던 일본 불매운동으로 인해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 고객들에게 많은 관심을 받던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일본이였지만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년부터는 실제로 고객들이 찾는 비중이 감소하고 일본여행을 계획하던 </a:t>
            </a:r>
            <a:r>
              <a:rPr lang="ko-KR" altLang="en-US" sz="9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전연령대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다른 여행지로 관심을 돌리고 있다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여행하는 고객들의 비중은 해를 거듭 할수록 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전연령대에서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증가하고 있고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나홀로여행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친구와함께여행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여행 동반자 구분 없이 많은 사랑을 받고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여행하는 고객들은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배치문제의 영향으로 잠시 멈칫했으나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들어와서는 회복되고 있으며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중장년층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많은 방문을 해주시고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 경우에는 주로 가족과 함께 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 또는 </a:t>
            </a:r>
            <a:r>
              <a:rPr lang="ko-KR" altLang="en-US" sz="9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방문하고 있는 것으로 나타난다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그리도 또한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경우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고객들에게 꾸준한 사랑을 받고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04" y="4713468"/>
            <a:ext cx="2180982" cy="17797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86955" y="4912223"/>
            <a:ext cx="2783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일본지역이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상위권에 위치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일본지역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대폭 하락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특성을 나타내고 있는 지역이 상위권을 섭렵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1900" y="382867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키워드</a:t>
            </a:r>
            <a:endParaRPr lang="en-US" altLang="ko-KR" sz="1200" b="1" dirty="0" smtClean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2018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년과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참좋은여행을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방문해주신 고객님들이 찾은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트렌드를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17100" y="517663"/>
            <a:ext cx="4193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타사에서 발표한 여행객들의</a:t>
            </a:r>
            <a:r>
              <a:rPr lang="ko-KR" altLang="en-US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관심 키워드 및 설문데이터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차트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007923"/>
              </p:ext>
            </p:extLst>
          </p:nvPr>
        </p:nvGraphicFramePr>
        <p:xfrm>
          <a:off x="7370685" y="4314389"/>
          <a:ext cx="3125712" cy="1067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73491" y="3420720"/>
            <a:ext cx="4911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일본 대신에 동남아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사이판 지역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주로 선택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66446" y="3747084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최초에 일본여행을 다녀오신 고객님들의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지역</a:t>
            </a:r>
            <a:endParaRPr lang="en-US" altLang="ko-KR" sz="12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842" y="5417801"/>
            <a:ext cx="54389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년까지는 실제로 많은 고객님들이 처음으로 일본을 다녀오고 난 후 다시 한번 일본을 방문하는 고객들이 많았지만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들어와서 일본을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재방문하는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많이 감소하였다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및 특히 동남아와 같은 지역으로 여행지를 변경하고 계시는 고객님들이 많은 것으로 보여지고 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중국의 경우 일본과 비슷한 근거리여행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저렴한 가격대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적당한 여행기간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 요소의 결합과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방영한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배틀트립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짠내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투어와 같은 미디어의 영향으로 일본 대체 여행지로써 떠오르고 있는 것으로 보인다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98401" y="4264136"/>
            <a:ext cx="3403934" cy="107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93" y="1007022"/>
            <a:ext cx="4452408" cy="1790191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266446" y="2853446"/>
            <a:ext cx="646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스카이스캐너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전년대비 성장률이 가장 높은 지역 항공권 검색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푸꾸옥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위주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카약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숙박 검색 데이터 기반 떠오르는 여행지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TOP10 –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 휴양지가 상위권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호텔스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컴바인에서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발표한 설문 데이터 항목 중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고객들이 가고 싶은 여행테마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휴양 및 휴식이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1849" y="3438610"/>
            <a:ext cx="497248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고객들의 관심이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 여행지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178" y="3831368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빈펄리조트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0261" y="4239762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APP0717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5982" y="4239762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APP1309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9937" y="4227844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APP0662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8617" y="4226264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6918" y="424358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172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1515665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2359158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3202651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4046144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528178" y="4783931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항공권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#6/7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풀패키지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0261" y="522689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35982" y="522689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UPF1302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69937" y="521497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UPP154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38617" y="521339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UPP1441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6918" y="523072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172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2" name="직사각형 41"/>
          <p:cNvSpPr/>
          <p:nvPr/>
        </p:nvSpPr>
        <p:spPr>
          <a:xfrm>
            <a:off x="1515665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2359158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202651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4046144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547671" y="5709350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호핑투어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마사지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왕복항공권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39754" y="6152312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APP7999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55475" y="6152312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APH0944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89430" y="6140394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APP492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58110" y="6138814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APP6955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6411" y="615613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APP8923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1665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1535158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2378651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222144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2" name="직사각형 61"/>
          <p:cNvSpPr/>
          <p:nvPr/>
        </p:nvSpPr>
        <p:spPr>
          <a:xfrm>
            <a:off x="4065637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6426259" y="239614"/>
            <a:ext cx="497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꾸준히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사랑받고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있는 유럽 상품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TOP5</a:t>
            </a:r>
            <a:endParaRPr lang="en-US" altLang="ko-KR" sz="12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07756" y="76691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EPP200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23477" y="766916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257432" y="754998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EPP316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26112" y="753418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EPP510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413" y="77074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9667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0" name="직사각형 69"/>
          <p:cNvSpPr/>
          <p:nvPr/>
        </p:nvSpPr>
        <p:spPr>
          <a:xfrm>
            <a:off x="7503160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1" name="직사각형 70"/>
          <p:cNvSpPr/>
          <p:nvPr/>
        </p:nvSpPr>
        <p:spPr>
          <a:xfrm>
            <a:off x="8346653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2" name="직사각형 71"/>
          <p:cNvSpPr/>
          <p:nvPr/>
        </p:nvSpPr>
        <p:spPr>
          <a:xfrm>
            <a:off x="9190146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0033639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06" name="직사각형 105"/>
          <p:cNvSpPr/>
          <p:nvPr/>
        </p:nvSpPr>
        <p:spPr>
          <a:xfrm>
            <a:off x="544450" y="701279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 지역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연령대 선호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호치민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온천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4450" y="1581276"/>
            <a:ext cx="6309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지역 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#50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선호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장사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북경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노팁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노옵션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노쇼핑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36533" y="198748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CPP345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452254" y="1987480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CPP163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286209" y="1975562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CPP230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54889" y="1973982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CPP8622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44450" y="2498407"/>
            <a:ext cx="55300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 PIC,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3147" y="290627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IPF560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08669" y="2908525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IPP102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61371" y="2908524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IPF660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312689" y="2901348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IPF760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183592" y="2908524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IPT001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93190" y="1991307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CPP195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88444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0" name="직사각형 119"/>
          <p:cNvSpPr/>
          <p:nvPr/>
        </p:nvSpPr>
        <p:spPr>
          <a:xfrm>
            <a:off x="1531937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1" name="직사각형 120"/>
          <p:cNvSpPr/>
          <p:nvPr/>
        </p:nvSpPr>
        <p:spPr>
          <a:xfrm>
            <a:off x="2375430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2" name="직사각형 121"/>
          <p:cNvSpPr/>
          <p:nvPr/>
        </p:nvSpPr>
        <p:spPr>
          <a:xfrm>
            <a:off x="3218923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3" name="직사각형 122"/>
          <p:cNvSpPr/>
          <p:nvPr/>
        </p:nvSpPr>
        <p:spPr>
          <a:xfrm>
            <a:off x="4062416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4" name="직사각형 123"/>
          <p:cNvSpPr/>
          <p:nvPr/>
        </p:nvSpPr>
        <p:spPr>
          <a:xfrm>
            <a:off x="688444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5" name="직사각형 124"/>
          <p:cNvSpPr/>
          <p:nvPr/>
        </p:nvSpPr>
        <p:spPr>
          <a:xfrm>
            <a:off x="1531937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6" name="직사각형 125"/>
          <p:cNvSpPr/>
          <p:nvPr/>
        </p:nvSpPr>
        <p:spPr>
          <a:xfrm>
            <a:off x="2375430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7" name="직사각형 126"/>
          <p:cNvSpPr/>
          <p:nvPr/>
        </p:nvSpPr>
        <p:spPr>
          <a:xfrm>
            <a:off x="3218923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8" name="직사각형 127"/>
          <p:cNvSpPr/>
          <p:nvPr/>
        </p:nvSpPr>
        <p:spPr>
          <a:xfrm>
            <a:off x="4062416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9" name="직사각형 128"/>
          <p:cNvSpPr/>
          <p:nvPr/>
        </p:nvSpPr>
        <p:spPr>
          <a:xfrm>
            <a:off x="1636533" y="110967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452254" y="110967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86209" y="109775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54889" y="109617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APP0688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93190" y="111350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88444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5" name="직사각형 134"/>
          <p:cNvSpPr/>
          <p:nvPr/>
        </p:nvSpPr>
        <p:spPr>
          <a:xfrm>
            <a:off x="1531937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6" name="직사각형 135"/>
          <p:cNvSpPr/>
          <p:nvPr/>
        </p:nvSpPr>
        <p:spPr>
          <a:xfrm>
            <a:off x="2375430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7" name="직사각형 136"/>
          <p:cNvSpPr/>
          <p:nvPr/>
        </p:nvSpPr>
        <p:spPr>
          <a:xfrm>
            <a:off x="3218923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8" name="직사각형 137"/>
          <p:cNvSpPr/>
          <p:nvPr/>
        </p:nvSpPr>
        <p:spPr>
          <a:xfrm>
            <a:off x="4062416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9" name="직사각형 138"/>
          <p:cNvSpPr/>
          <p:nvPr/>
        </p:nvSpPr>
        <p:spPr>
          <a:xfrm>
            <a:off x="326802" y="210477"/>
            <a:ext cx="4193081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분석결과에 따른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200" b="1" dirty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</a:t>
            </a:r>
            <a:r>
              <a:rPr lang="en-US" altLang="ko-KR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 추천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0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1&gt;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34670" y="393745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어디로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34669" y="3328155"/>
            <a:ext cx="5366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유럽을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6910"/>
              </p:ext>
            </p:extLst>
          </p:nvPr>
        </p:nvGraphicFramePr>
        <p:xfrm>
          <a:off x="969129" y="1066233"/>
          <a:ext cx="4192634" cy="190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69129" y="2850925"/>
            <a:ext cx="401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봄에 증가한 지역은 동남아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6%,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년에도 동남아와 유럽은 인기지역으로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년에는 더욱더 인기가 증가하는 추세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차트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447853"/>
              </p:ext>
            </p:extLst>
          </p:nvPr>
        </p:nvGraphicFramePr>
        <p:xfrm>
          <a:off x="643467" y="3671041"/>
          <a:ext cx="2457027" cy="195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차트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54774"/>
              </p:ext>
            </p:extLst>
          </p:nvPr>
        </p:nvGraphicFramePr>
        <p:xfrm>
          <a:off x="2964619" y="3701994"/>
          <a:ext cx="2634896" cy="188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306837" y="5723956"/>
            <a:ext cx="406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유럽은 주로 커플여행이 많았고 그 다음으로는 가족 및 단체여행이 가장 많았다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동남아의 경우 주로 가족여행이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43%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약 절반에 가까운 고객들이 가족여행으로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동남아를 선호하는 것으로 나타났고 다음으로는 커플여행이 뒤를 이었다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081773" y="418750"/>
            <a:ext cx="4911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유럽과 동남아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지역내에서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봄에 가장 많이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차트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635911"/>
              </p:ext>
            </p:extLst>
          </p:nvPr>
        </p:nvGraphicFramePr>
        <p:xfrm>
          <a:off x="9026429" y="942430"/>
          <a:ext cx="2901224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51899" y="76797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고객들이 떠난 여행지역 비중과 현재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예약이 들어온 데이터를 비교 진행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차트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372499"/>
              </p:ext>
            </p:extLst>
          </p:nvPr>
        </p:nvGraphicFramePr>
        <p:xfrm>
          <a:off x="6167439" y="978521"/>
          <a:ext cx="2812178" cy="228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9028282" y="978520"/>
            <a:ext cx="1" cy="24504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296474" y="3403995"/>
            <a:ext cx="4624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동남아를 여행하는 고객들은 베트남을 가장 많이 방문하였고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여행하는 고객들은 주로 독일이 주를 이루는 상품을 가장 많이 이용한 것으로 나타났다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21"/>
          <p:cNvSpPr txBox="1">
            <a:spLocks noChangeArrowheads="1"/>
          </p:cNvSpPr>
          <p:nvPr/>
        </p:nvSpPr>
        <p:spPr bwMode="auto">
          <a:xfrm>
            <a:off x="6243637" y="3867494"/>
            <a:ext cx="55588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베트남과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독일을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3" name="차트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91884"/>
              </p:ext>
            </p:extLst>
          </p:nvPr>
        </p:nvGraphicFramePr>
        <p:xfrm>
          <a:off x="6316133" y="4226444"/>
          <a:ext cx="2827867" cy="186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4" name="차트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148695"/>
              </p:ext>
            </p:extLst>
          </p:nvPr>
        </p:nvGraphicFramePr>
        <p:xfrm>
          <a:off x="9028282" y="4263028"/>
          <a:ext cx="2696873" cy="178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7778400" y="5800129"/>
            <a:ext cx="2995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유형과 마찬가지로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커플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가족 여행이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9275925" y="1288064"/>
            <a:ext cx="332946" cy="34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81043" tIns="40522" rIns="81043" bIns="40522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 smtClean="0">
                <a:latin typeface="Calibri" panose="020F0502020204030204" pitchFamily="34" charset="0"/>
              </a:rPr>
              <a:t>.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016019" y="1254583"/>
            <a:ext cx="633556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8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차트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424916"/>
              </p:ext>
            </p:extLst>
          </p:nvPr>
        </p:nvGraphicFramePr>
        <p:xfrm>
          <a:off x="524933" y="673235"/>
          <a:ext cx="2865630" cy="195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" name="TextBox 21"/>
          <p:cNvSpPr txBox="1">
            <a:spLocks noChangeArrowheads="1"/>
          </p:cNvSpPr>
          <p:nvPr/>
        </p:nvSpPr>
        <p:spPr bwMode="auto">
          <a:xfrm>
            <a:off x="291571" y="206598"/>
            <a:ext cx="5694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나아가서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베트남과 독일 국가 내에서 봄에 가장 많이 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도시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224644"/>
              </p:ext>
            </p:extLst>
          </p:nvPr>
        </p:nvGraphicFramePr>
        <p:xfrm>
          <a:off x="3048000" y="707927"/>
          <a:ext cx="2937933" cy="200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1419867" y="2629269"/>
            <a:ext cx="377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주로 프랑크푸르트를 방문하는 일정이 포함된 상품이 주를 이루었고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봄에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인기가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91571" y="3324516"/>
            <a:ext cx="6287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프랑크푸르트를 주로 여행하는 고객들의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65802"/>
              </p:ext>
            </p:extLst>
          </p:nvPr>
        </p:nvGraphicFramePr>
        <p:xfrm>
          <a:off x="3073400" y="3835400"/>
          <a:ext cx="3100823" cy="186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61269"/>
              </p:ext>
            </p:extLst>
          </p:nvPr>
        </p:nvGraphicFramePr>
        <p:xfrm>
          <a:off x="443971" y="3802856"/>
          <a:ext cx="3059880" cy="1900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253483" y="5703272"/>
            <a:ext cx="4108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도시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유형분석의 경우에도 동일하게 독일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프랑크푸르트도 커플여행이 가장 많은 것으로 나타났고 베트남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경우에도 가족여행이 주를 이룬 것으로 분석된다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83832" y="861518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 및 부부 동반 여행이 가장 많은 유럽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680630" y="268152"/>
            <a:ext cx="5694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결과에 따른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가기 좋은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3832" y="2459991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 여행이 가장 많은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66469" y="159336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EPP4056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82190" y="159336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16145" y="158144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EPP4884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84825" y="157986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23126" y="159719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8380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7961873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8805366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9648859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10492352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8066469" y="307385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APP9967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82190" y="3073859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APP2787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16145" y="3061941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584825" y="3060361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23126" y="307768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18380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7961873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8805366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9648859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10492352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7148678" y="5395494"/>
            <a:ext cx="4758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큐비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페이지에 해당 내용들이 들어가기엔 너무 많다면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 모두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유형분석의 결과는 같음으로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셋중에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하나만 남겨놓고 생략하는 방법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다음장에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해당버젼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2&gt;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34670" y="393745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어디로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34669" y="3328155"/>
            <a:ext cx="5366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유럽을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885371"/>
              </p:ext>
            </p:extLst>
          </p:nvPr>
        </p:nvGraphicFramePr>
        <p:xfrm>
          <a:off x="969129" y="1066233"/>
          <a:ext cx="4192634" cy="190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69129" y="2850925"/>
            <a:ext cx="401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봄에 증가한 지역은 동남아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6%,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년에도 동남아와 유럽은 인기지역으로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년에는 더욱더 인기가 증가하는 추세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차트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99237"/>
              </p:ext>
            </p:extLst>
          </p:nvPr>
        </p:nvGraphicFramePr>
        <p:xfrm>
          <a:off x="643467" y="3671041"/>
          <a:ext cx="2457027" cy="195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차트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04714"/>
              </p:ext>
            </p:extLst>
          </p:nvPr>
        </p:nvGraphicFramePr>
        <p:xfrm>
          <a:off x="2964619" y="3701994"/>
          <a:ext cx="2634896" cy="188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306837" y="5723956"/>
            <a:ext cx="406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유럽은 주로 커플여행이 많았고 그 다음으로는 가족 및 단체여행이 가장 많았다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동남아의 경우 주로 가족여행이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43%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약 절반에 가까운 고객들이 가족여행으로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동남아를 선호하는 것으로 나타났고 다음으로는 커플여행이 뒤를 이었다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081773" y="418750"/>
            <a:ext cx="4911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유럽과 동남아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지역내에서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봄에 가장 많이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차트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746603"/>
              </p:ext>
            </p:extLst>
          </p:nvPr>
        </p:nvGraphicFramePr>
        <p:xfrm>
          <a:off x="9026429" y="942430"/>
          <a:ext cx="2901224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51899" y="76797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고객들이 떠난 여행지역 비중과 현재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예약이 들어온 데이터를 비교 진행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차트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23877"/>
              </p:ext>
            </p:extLst>
          </p:nvPr>
        </p:nvGraphicFramePr>
        <p:xfrm>
          <a:off x="6167439" y="978521"/>
          <a:ext cx="2812178" cy="228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9028282" y="978520"/>
            <a:ext cx="1" cy="24504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296474" y="3403995"/>
            <a:ext cx="4624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동남아를 여행하는 고객들은 베트남을 가장 많이 방문하였고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여행하는 고객들은 주로 독일이 주를 이루는 상품을 가장 많이 이용한 것으로 나타났다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9275925" y="1288064"/>
            <a:ext cx="332946" cy="34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81043" tIns="40522" rIns="81043" bIns="40522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 smtClean="0">
                <a:latin typeface="Calibri" panose="020F0502020204030204" pitchFamily="34" charset="0"/>
              </a:rPr>
              <a:t>.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947795"/>
              </p:ext>
            </p:extLst>
          </p:nvPr>
        </p:nvGraphicFramePr>
        <p:xfrm>
          <a:off x="6319880" y="4229235"/>
          <a:ext cx="2840054" cy="195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81773" y="3762598"/>
            <a:ext cx="5694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나아가서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베트남과 독일 국가 내에서 봄에 가장 많이 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도시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06582"/>
              </p:ext>
            </p:extLst>
          </p:nvPr>
        </p:nvGraphicFramePr>
        <p:xfrm>
          <a:off x="8891430" y="4263927"/>
          <a:ext cx="2838605" cy="192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10069" y="6185269"/>
            <a:ext cx="377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주로 프랑크푸르트를 방문하는 일정이 포함된 상품이 주를 이루었고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봄에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인기가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16019" y="1254583"/>
            <a:ext cx="633556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7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60831" y="587065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 및 부부 동반 여행이 가장 많은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0831" y="2153084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 여행이 가장 많은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43468" y="131891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EPP4056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59189" y="1318910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3144" y="1306992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EPP4884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61824" y="1305412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0125" y="1322737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5379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1738872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582365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425858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4269351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1843468" y="279940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APP9967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59189" y="2799406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APP2787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3144" y="2787488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61824" y="2785908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0125" y="280323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95379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1738872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2582365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425858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4269351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7" name="TextBox 21"/>
          <p:cNvSpPr txBox="1">
            <a:spLocks noChangeArrowheads="1"/>
          </p:cNvSpPr>
          <p:nvPr/>
        </p:nvSpPr>
        <p:spPr bwMode="auto">
          <a:xfrm>
            <a:off x="442448" y="116014"/>
            <a:ext cx="5694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결과에 따른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가기 좋은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92567" y="-70529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예상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08859" y="349346"/>
            <a:ext cx="653045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지역으로 여행을 많이 떠났을까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54826" y="944120"/>
            <a:ext cx="226428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5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국가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①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(81,967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(51,746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③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#3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(47,737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④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#4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(23,828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⑤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#5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(23,480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94" y="1262268"/>
            <a:ext cx="3005643" cy="161443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936259" y="2054337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" idx="2"/>
          </p:cNvCxnSpPr>
          <p:nvPr/>
        </p:nvCxnSpPr>
        <p:spPr>
          <a:xfrm flipV="1">
            <a:off x="2255955" y="2096898"/>
            <a:ext cx="1680304" cy="70865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71003" y="1842476"/>
            <a:ext cx="1520253" cy="60096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791256" y="1869235"/>
            <a:ext cx="60554" cy="6667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267706" y="2054337"/>
            <a:ext cx="1401853" cy="42414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383102" y="1569888"/>
            <a:ext cx="1396476" cy="566904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257401" y="1880965"/>
            <a:ext cx="845050" cy="870024"/>
          </a:xfrm>
          <a:prstGeom prst="straightConnector1">
            <a:avLst/>
          </a:prstGeom>
          <a:ln w="95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115434" y="1805836"/>
            <a:ext cx="61535" cy="7671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612677" y="2935782"/>
            <a:ext cx="3775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 국가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상품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9342" y="3990539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장사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87683" y="4652930"/>
            <a:ext cx="16161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삿포로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99341" y="5271192"/>
            <a:ext cx="17363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타이베이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99341" y="3324166"/>
            <a:ext cx="16161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6057" y="5978380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프랑크푸르트</a:t>
            </a:r>
            <a:endParaRPr lang="ko-KR" altLang="en-US" sz="1000" dirty="0"/>
          </a:p>
        </p:txBody>
      </p:sp>
      <p:sp>
        <p:nvSpPr>
          <p:cNvPr id="55" name="TextBox 21"/>
          <p:cNvSpPr txBox="1">
            <a:spLocks noChangeArrowheads="1"/>
          </p:cNvSpPr>
          <p:nvPr/>
        </p:nvSpPr>
        <p:spPr bwMode="auto">
          <a:xfrm>
            <a:off x="2031311" y="658102"/>
            <a:ext cx="3688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송출객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기반 분석 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8155341" y="658102"/>
            <a:ext cx="3688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기반 분석 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6096000" y="330415"/>
            <a:ext cx="653045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지역에 관심이 많았을까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13" y="1493595"/>
            <a:ext cx="2109064" cy="1698450"/>
          </a:xfrm>
          <a:prstGeom prst="rect">
            <a:avLst/>
          </a:prstGeom>
        </p:spPr>
      </p:pic>
      <p:sp>
        <p:nvSpPr>
          <p:cNvPr id="60" name="TextBox 21"/>
          <p:cNvSpPr txBox="1">
            <a:spLocks noChangeArrowheads="1"/>
          </p:cNvSpPr>
          <p:nvPr/>
        </p:nvSpPr>
        <p:spPr bwMode="auto">
          <a:xfrm>
            <a:off x="6126506" y="964160"/>
            <a:ext cx="3688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상위권 관심 여행지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92805" y="3683278"/>
            <a:ext cx="12955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6108723" y="3220004"/>
            <a:ext cx="3688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여행지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63321" y="4412834"/>
            <a:ext cx="12955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261759" y="5144499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275172" y="5920610"/>
            <a:ext cx="1330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3774334" y="2101962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69559" y="1997187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21"/>
          <p:cNvSpPr txBox="1">
            <a:spLocks noChangeArrowheads="1"/>
          </p:cNvSpPr>
          <p:nvPr/>
        </p:nvSpPr>
        <p:spPr bwMode="auto">
          <a:xfrm>
            <a:off x="1682195" y="3501968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중부 최대의 상업도시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다낭은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베트남에서 아름다운 도시로 유명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상대적으로 물가가 저렴하고 교통중심지이기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떄문에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인근 지역의 유명관광지 및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맛집을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돌아볼 수 있고 주로 가족여행객 많이 방문하는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0324" y="3603018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0324" y="4250943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CPP195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00324" y="4912601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JPP0808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00324" y="556705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0324" y="6323152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1659791" y="4159425"/>
            <a:ext cx="5051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노팁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노옵션으로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현지 부담을 최소화하며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꼭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봐야하는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일정만 쏙쏙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부부 및 커플 여행객들이 방문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천문산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황룡동굴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보봉호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절경의 자연과 여행 피로를 풀어줄 수 있는 중국 전통마사지를 체험 할 수 있는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21"/>
          <p:cNvSpPr txBox="1">
            <a:spLocks noChangeArrowheads="1"/>
          </p:cNvSpPr>
          <p:nvPr/>
        </p:nvSpPr>
        <p:spPr bwMode="auto">
          <a:xfrm>
            <a:off x="1630233" y="4784595"/>
            <a:ext cx="5051783" cy="49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새하얀 눈으로 뒤덮인 아름다운 북해도 일주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오타루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삿포로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후라노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비에이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러브레터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촬영지 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오타루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운하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흰눈으로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뒤덮인 들판에 펼쳐진 패치워크 등 감성적인 여행을 즐길 수 있는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21"/>
          <p:cNvSpPr txBox="1">
            <a:spLocks noChangeArrowheads="1"/>
          </p:cNvSpPr>
          <p:nvPr/>
        </p:nvSpPr>
        <p:spPr bwMode="auto">
          <a:xfrm>
            <a:off x="1630233" y="5441764"/>
            <a:ext cx="5051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지질공원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지우펀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국내외 여행객들에게 줄곧 호평 받고 있는 관광 명소와 다양한 먹거리를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즐길수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있는 야시장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물이 맑고 투명하기로 유명한 온천을 이용할 수 있는 온천호텔 투숙 상품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1675622" y="6166831"/>
            <a:ext cx="4586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아름다운 야경과 역사적으로 유서 깊은 도시 및 박물관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성당 건축물 등이 유명한 지역으로 유럽의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정중앙에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위치해 유럽 여행시 한 번쯤은 방문하는 나라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해당상품은 독일뿐만 아니라 체코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오스트리아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헝가리 총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개국을 돌아볼 수 있는 알찬 일정의 동유럽 상품 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83885" y="398361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83885" y="4719115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83885" y="549997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APP8923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88093" y="6281468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CPP375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7244612" y="3872759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빈펄리조트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유아를 위한 시설을 겸비한 인기 가족여행지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해양스포츠 및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머드온천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등과 같은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즐길수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있고 쾌적한 날씨와 아름다운 바닷가로 사진 촬영 명소로 유명한 휴양지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297596" y="4605184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즐길 수 있고 로컬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푸드를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맛볼 수 있는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서퍼들의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핫플레이스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유명 브랜드를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30~60%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할인된 가격에 구입할 수 있는 쇼핑 천국인 휴양지 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7294040" y="5381295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남은 천국이라 불릴 정도로 아름답고 환성적인 경관이 어우러진 섬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환경오염으로 폐쇄 후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재개장하여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더 아름다운 자연을 느낄 수 있는 저렴한 물가의 로맨틱 휴양지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21"/>
          <p:cNvSpPr txBox="1">
            <a:spLocks noChangeArrowheads="1"/>
          </p:cNvSpPr>
          <p:nvPr/>
        </p:nvSpPr>
        <p:spPr bwMode="auto">
          <a:xfrm>
            <a:off x="7252362" y="6189704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신비로운 자연의 절경들을 간직하고 있는 중국의 대표 관광지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산행 및 등산을 좋아하시는 부모님들이 많이 방문해주시는 효도 여행지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991432" y="1448698"/>
            <a:ext cx="2657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일본지역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대폭 하락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특성을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나타내고 있는 지역이 상위권을 섭렵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1846</Words>
  <Application>Microsoft Office PowerPoint</Application>
  <PresentationFormat>와이드스크린</PresentationFormat>
  <Paragraphs>279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나눔고딕</vt:lpstr>
      <vt:lpstr>나눔고딕 ExtraBold</vt:lpstr>
      <vt:lpstr>맑은 고딕</vt:lpstr>
      <vt:lpstr>Arial</vt:lpstr>
      <vt:lpstr>Calibri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seungeun</dc:creator>
  <cp:lastModifiedBy>yeo seungeun</cp:lastModifiedBy>
  <cp:revision>231</cp:revision>
  <cp:lastPrinted>2020-01-31T08:03:44Z</cp:lastPrinted>
  <dcterms:created xsi:type="dcterms:W3CDTF">2019-12-20T04:22:58Z</dcterms:created>
  <dcterms:modified xsi:type="dcterms:W3CDTF">2020-01-31T08:17:03Z</dcterms:modified>
</cp:coreProperties>
</file>