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517" r:id="rId3"/>
    <p:sldId id="518" r:id="rId4"/>
    <p:sldId id="555" r:id="rId5"/>
    <p:sldId id="529" r:id="rId6"/>
    <p:sldId id="556" r:id="rId7"/>
    <p:sldId id="557" r:id="rId8"/>
    <p:sldId id="559" r:id="rId9"/>
    <p:sldId id="560" r:id="rId10"/>
    <p:sldId id="561" r:id="rId11"/>
    <p:sldId id="562" r:id="rId12"/>
    <p:sldId id="558" r:id="rId13"/>
    <p:sldId id="563" r:id="rId14"/>
    <p:sldId id="564" r:id="rId15"/>
    <p:sldId id="565" r:id="rId16"/>
    <p:sldId id="566" r:id="rId17"/>
    <p:sldId id="567" r:id="rId18"/>
    <p:sldId id="568" r:id="rId19"/>
    <p:sldId id="570" r:id="rId20"/>
    <p:sldId id="571" r:id="rId21"/>
    <p:sldId id="572" r:id="rId22"/>
    <p:sldId id="573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4" pos="363" userDrawn="1">
          <p15:clr>
            <a:srgbClr val="A4A3A4"/>
          </p15:clr>
        </p15:guide>
        <p15:guide id="5" pos="53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005663"/>
    <a:srgbClr val="215381"/>
    <a:srgbClr val="317CC1"/>
    <a:srgbClr val="DC5E5E"/>
    <a:srgbClr val="FF7C80"/>
    <a:srgbClr val="E5675D"/>
    <a:srgbClr val="6DA6D9"/>
    <a:srgbClr val="E07B5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67799" autoAdjust="0"/>
  </p:normalViewPr>
  <p:slideViewPr>
    <p:cSldViewPr snapToGrid="0" showGuides="1">
      <p:cViewPr varScale="1">
        <p:scale>
          <a:sx n="75" d="100"/>
          <a:sy n="75" d="100"/>
        </p:scale>
        <p:origin x="2952" y="60"/>
      </p:cViewPr>
      <p:guideLst>
        <p:guide orient="horz" pos="3838"/>
        <p:guide pos="2857"/>
        <p:guide orient="horz" pos="2795"/>
        <p:guide pos="36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A0955C6A-6286-4949-9C38-5C6816709A16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EA6DC73E-640F-427F-8594-F1EAD922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8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C3EB8B3F-9BB8-45CF-84EB-0981187662AA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1"/>
            <a:ext cx="5438140" cy="3909239"/>
          </a:xfrm>
          <a:prstGeom prst="rect">
            <a:avLst/>
          </a:prstGeom>
        </p:spPr>
        <p:txBody>
          <a:bodyPr vert="horz" lIns="91411" tIns="45706" rIns="91411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AF0E615B-3410-43A0-B6DB-1161CA106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edjarvis.tistory.com/14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edjarvis.tistory.com/14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2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탐색적인 기법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군집분석은 그 자체가 대용량 데이터에 대한 탐색적 인 기법으로서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데이터의 내부구조에 대한 사 전적인 정보 없이 의미 있는 자료구조를 찾아낼 수 있는 방법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형태의 데이터에 적용 가능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위해서는 기본적으로 관찰치 간의 거리를 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이터형태에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맞게만 정의하면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모든 형태의 데이 터에 대하여 적용이 가능한 방법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분석방법의 적용 용이성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군집방법이 분석대상 데이터에 대해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보를 거의 요구하지 않음 적용 유리 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모형화를 위한 분석과 같이 사전에 특정 변수에 대한 역할 정의가 필요하지 않고 다만 관찰치 들 사 이의 거리만이 분석에 필요한 입력자료로 사용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http://needjarvis.tistory.com/140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자비스가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3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1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3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07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9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1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49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90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9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79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8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5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agglomerative clustering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관찰치는 자신만의 군집에서 시작하여 유사한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개를 하나의 군집으로 묶는데 이를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하나의 군집으로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묶일때까지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반복한다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사용되는 알고리즘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single linkage, complete linkage, average linkage,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controid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방법 등이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Partitioning clustering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군집의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정한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무작위로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군으로 배정한 후 다시 계산하여 군집으로 나눈다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사용되는 알고리즘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k-means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PAM(partitioning around medoids)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모집단 또는 범주에 대한 사전 정보가 없는 경우 주어진 관측 값들 사이의 거리 또는 유사성을 이용하는 분석법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데이터를 몇 개의 집단으로 그룹화하여 각 집단의 성격을 파악함으로써 데이터 전체의 구조에 대한 이해를 돕고자 하는 분석법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(Training Set)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기준점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(Code-Vector)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중심으로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 최소가 되도록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묶음으로 군집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(Clustering)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분류하는 데이터 마이닝 기법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데이터를 사전 정의된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클러스터로 묶는 알고리즘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클러스터와 거리차이의 분산을 최소화하는 방식으로 동작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(Clustering)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중심 값에서 중심과의 거리를 기반으로 데이터를 분류하는 군집분석 기법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값으로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취하고 군집 내 유사성은 높게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군집간 유사성은 낮게 되도록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객체집합을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군집으로 군집하는 기법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http://needjarvis.tistory.com/140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자비스가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6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5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7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6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1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8F662C83-1826-4FDF-8202-A8AA69C17CC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29708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245044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F3ED9-DC74-4C8C-8377-0099832BA421}" type="datetime1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74B24-6935-4E71-8911-83EF8794972C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/21</a:t>
            </a:r>
            <a:endParaRPr lang="ko-KR" altLang="en-US" dirty="0"/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2"/>
          </p:nvPr>
        </p:nvSpPr>
        <p:spPr>
          <a:xfrm>
            <a:off x="7404100" y="6584950"/>
            <a:ext cx="1739900" cy="269875"/>
          </a:xfr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3" descr="3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07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0671D377-CDAF-4134-A811-9042D82CE6EE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991726" y="351630"/>
            <a:ext cx="2959768" cy="519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800" b="0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Apriori</a:t>
            </a:r>
            <a:r>
              <a:rPr lang="en-US" altLang="ko-KR" sz="800" b="0" baseline="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ko-KR" altLang="en-US" sz="800" b="0" baseline="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연관규칙</a:t>
            </a:r>
            <a:endParaRPr lang="ko-KR" altLang="en-US" sz="800" b="0" dirty="0">
              <a:solidFill>
                <a:schemeClr val="tx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Verdana" panose="020B0604030504040204" pitchFamily="34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19123" y="874294"/>
            <a:ext cx="8732371" cy="5704973"/>
          </a:xfrm>
          <a:prstGeom prst="roundRect">
            <a:avLst>
              <a:gd name="adj" fmla="val 217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4" r:id="rId2"/>
    <p:sldLayoutId id="2147483685" r:id="rId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92379" y="4817927"/>
            <a:ext cx="315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2018.11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IT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미래전략부문</a:t>
            </a:r>
          </a:p>
        </p:txBody>
      </p:sp>
      <p:sp>
        <p:nvSpPr>
          <p:cNvPr id="2" name="AutoShape 2" descr="ë·íë¦­ì¤ ë¡ê³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841" y="3141517"/>
            <a:ext cx="4112318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클러스터링</a:t>
            </a:r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(Clustering)</a:t>
            </a:r>
          </a:p>
        </p:txBody>
      </p:sp>
    </p:spTree>
    <p:extLst>
      <p:ext uri="{BB962C8B-B14F-4D97-AF65-F5344CB8AC3E}">
        <p14:creationId xmlns:p14="http://schemas.microsoft.com/office/powerpoint/2010/main" val="3871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원리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1" y="1804087"/>
            <a:ext cx="7495057" cy="42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11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원리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7" y="1756209"/>
            <a:ext cx="7639650" cy="45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12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장단점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CB0C699-7989-4CEF-9227-FCF2BF937C76}"/>
              </a:ext>
            </a:extLst>
          </p:cNvPr>
          <p:cNvGrpSpPr/>
          <p:nvPr/>
        </p:nvGrpSpPr>
        <p:grpSpPr>
          <a:xfrm>
            <a:off x="1170167" y="1914302"/>
            <a:ext cx="7007297" cy="2552725"/>
            <a:chOff x="1230912" y="1503566"/>
            <a:chExt cx="7007297" cy="2552725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7FB0C306-380E-4692-AF6D-AE6DB0463883}"/>
                </a:ext>
              </a:extLst>
            </p:cNvPr>
            <p:cNvSpPr/>
            <p:nvPr/>
          </p:nvSpPr>
          <p:spPr>
            <a:xfrm>
              <a:off x="1230912" y="1895887"/>
              <a:ext cx="3262135" cy="216040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D116FA2B-7262-4D5A-8294-DA15A21C0F82}"/>
                </a:ext>
              </a:extLst>
            </p:cNvPr>
            <p:cNvSpPr/>
            <p:nvPr/>
          </p:nvSpPr>
          <p:spPr>
            <a:xfrm>
              <a:off x="1230912" y="1503566"/>
              <a:ext cx="3262135" cy="392321"/>
            </a:xfrm>
            <a:prstGeom prst="rect">
              <a:avLst/>
            </a:prstGeom>
            <a:solidFill>
              <a:srgbClr val="21538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F1E98CF-4761-442D-8EA5-3E04BFE0B45A}"/>
                </a:ext>
              </a:extLst>
            </p:cNvPr>
            <p:cNvSpPr/>
            <p:nvPr/>
          </p:nvSpPr>
          <p:spPr>
            <a:xfrm>
              <a:off x="4976074" y="1895887"/>
              <a:ext cx="3262135" cy="216040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19CDB1F6-7E25-4456-BA26-2D31CF964597}"/>
                </a:ext>
              </a:extLst>
            </p:cNvPr>
            <p:cNvSpPr/>
            <p:nvPr/>
          </p:nvSpPr>
          <p:spPr>
            <a:xfrm>
              <a:off x="4976074" y="1503566"/>
              <a:ext cx="3262135" cy="392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단점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778B201-CA8E-4CDB-9256-7A72A4AF1E4C}"/>
                </a:ext>
              </a:extLst>
            </p:cNvPr>
            <p:cNvSpPr txBox="1"/>
            <p:nvPr/>
          </p:nvSpPr>
          <p:spPr>
            <a:xfrm>
              <a:off x="1316805" y="2209663"/>
              <a:ext cx="3090348" cy="163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형태의 데이터에 적용 가능</a:t>
              </a:r>
              <a:endPara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ct val="130000"/>
                </a:lnSpc>
              </a:pPr>
              <a:endParaRPr lang="en-US" altLang="ko-KR" sz="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분석방법의 적용 용이성</a:t>
              </a:r>
              <a:endPara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ko-KR" sz="1200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- </a:t>
              </a:r>
              <a:r>
                <a:rPr lang="ko-KR" altLang="en-US" sz="1200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분석대상 데이터 사전정보 요구</a:t>
              </a:r>
              <a:r>
                <a:rPr lang="en-US" altLang="ko-KR" sz="1200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</a:p>
            <a:p>
              <a:pPr algn="just">
                <a:lnSpc>
                  <a:spcPct val="130000"/>
                </a:lnSpc>
              </a:pPr>
              <a:endParaRPr lang="en-US" altLang="ko-KR" sz="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탐색적인 기법</a:t>
              </a:r>
              <a:endPara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ko-KR" sz="1200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- </a:t>
              </a:r>
              <a:r>
                <a:rPr lang="ko-KR" altLang="en-US" sz="1200" b="1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대용량 데이터에 대한 탐색 기법</a:t>
              </a:r>
              <a:endPara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6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2754586-BFB7-4B28-9128-6B3D0320DDDC}"/>
                </a:ext>
              </a:extLst>
            </p:cNvPr>
            <p:cNvSpPr txBox="1"/>
            <p:nvPr/>
          </p:nvSpPr>
          <p:spPr>
            <a:xfrm>
              <a:off x="5001266" y="2341300"/>
              <a:ext cx="3211750" cy="114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pc="-3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초기 군집수의 결정</a:t>
              </a:r>
              <a:endParaRPr lang="en-US" altLang="ko-KR" sz="1200" b="1" spc="-3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ko-KR" sz="1200" b="1" spc="-3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- </a:t>
              </a:r>
              <a:r>
                <a:rPr lang="ko-KR" altLang="en-US" sz="1200" b="1" spc="-3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사전 정의된 </a:t>
              </a:r>
              <a:r>
                <a:rPr lang="ko-KR" altLang="en-US" sz="1200" b="1" spc="-30" dirty="0" err="1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군집수를</a:t>
              </a:r>
              <a:r>
                <a:rPr lang="ko-KR" altLang="en-US" sz="1200" b="1" spc="-3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기준</a:t>
              </a:r>
              <a:endParaRPr lang="en-US" altLang="ko-KR" sz="1200" b="1" spc="-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600" b="1" spc="-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pc="-3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결과해석이 어려움</a:t>
              </a:r>
              <a:endParaRPr lang="en-US" altLang="ko-KR" sz="1200" b="1" spc="-3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ko-KR" sz="1200" b="1" spc="-3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- </a:t>
              </a:r>
              <a:r>
                <a:rPr lang="ko-KR" altLang="en-US" sz="1200" b="1" spc="-3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사전에 주어진 목적이 없음</a:t>
              </a:r>
              <a:endParaRPr lang="en-US" altLang="ko-KR" sz="1200" b="1" spc="-3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6F54C5B-765A-4434-B45E-12AB22D24BA4}"/>
              </a:ext>
            </a:extLst>
          </p:cNvPr>
          <p:cNvSpPr txBox="1"/>
          <p:nvPr/>
        </p:nvSpPr>
        <p:spPr>
          <a:xfrm>
            <a:off x="1714316" y="4686044"/>
            <a:ext cx="61478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Mining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데이터 분류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활용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트랜드 또는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성향이 불분명한 시장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분석 하는 경우 활용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Mining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시장과 고객 분석에 활용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0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13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4546" y="1147052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알고리즘이란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?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746824"/>
            <a:ext cx="8248650" cy="34873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078" y="5234155"/>
            <a:ext cx="753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분류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(Classification)</a:t>
            </a:r>
          </a:p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클래스를 갖은 데이터를 새로운 데이터가 들어 왔을 때 구별을 위한 모델링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14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알고리즘의 기본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76" y="1824900"/>
            <a:ext cx="4148988" cy="29999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7743" y="5122118"/>
            <a:ext cx="6508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 들어온 ★은 ■ 그룹의 데이터와 가장 가까우니 ■ 그룹이다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  <a:p>
            <a:pPr algn="ctr"/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역할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몇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번쨰로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가까운 데이터까지 살펴볼 것인가를 정한 숫자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15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원리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48" y="1781955"/>
            <a:ext cx="5187683" cy="2828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8322" y="4799245"/>
            <a:ext cx="2047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만약에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K=1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만약에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K=3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만약에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K=5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430" y="1781955"/>
            <a:ext cx="29622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16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거리척도의 단위문제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4642" y="5351058"/>
            <a:ext cx="757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표준화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 않는다면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변수별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단위가 무엇이냐에 따라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결과가 달라진다</a:t>
            </a:r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47" y="2049122"/>
            <a:ext cx="3185506" cy="28464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038" y="2049121"/>
            <a:ext cx="3124140" cy="28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17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3917" y="123055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적합한 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값 선정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487" y="4991741"/>
            <a:ext cx="5650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그룹에 대한 분류를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할때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만약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짝수로 한다면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그렇다면 무조건 홀수로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해야하는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것인가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3" y="1656279"/>
            <a:ext cx="3740306" cy="29469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40" y="1743023"/>
            <a:ext cx="3557639" cy="27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18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3917" y="123055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적합한 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의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갯수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9321" y="451906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단순 해결법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36" y="1828153"/>
            <a:ext cx="2471256" cy="26666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49" y="1839221"/>
            <a:ext cx="2401895" cy="25063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67145" y="1703923"/>
            <a:ext cx="3284725" cy="2750670"/>
          </a:xfrm>
          <a:prstGeom prst="rect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10674" y="1703923"/>
            <a:ext cx="3284725" cy="2750670"/>
          </a:xfrm>
          <a:prstGeom prst="rect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7893" y="4699328"/>
            <a:ext cx="5833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여러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중 임의로 하나를 정한다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5439434"/>
            <a:ext cx="499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거리를 가중치로 사용해서 거리 기반 투표를 한다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7400" y="5951026"/>
            <a:ext cx="444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단독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등이 생길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떄까지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하나씩 줄인다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6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19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3917" y="123055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적합한 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의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갯수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3234" y="1717592"/>
            <a:ext cx="6987078" cy="2750670"/>
          </a:xfrm>
          <a:prstGeom prst="rect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73477" y="4738035"/>
            <a:ext cx="58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개수를 점차적으로 증가시키면서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오분류율을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점검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671" y="5268871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둘중의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하나의 결과가 나올 경우 다수결로 결과를 낼 경우를 위해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값은 홀수가 좋다</a:t>
            </a:r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1411" y="5799707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노이즈가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클수록 큰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선정이 좋음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값은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노이즈를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허용</a:t>
            </a:r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44" y="1776911"/>
            <a:ext cx="682431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65867" y="4961188"/>
            <a:ext cx="5596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학습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 중 하나인 군집분석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71904" y="5633913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데이터 집합을 비슷한 부분집합으로 나누는 방식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6386" y="1216101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클러스터링이란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?</a:t>
            </a:r>
            <a:endParaRPr lang="en-US" altLang="ko-KR" sz="2000" dirty="0"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40D3BC0-B038-4CCB-ADD3-78A9E515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74" y="1909676"/>
            <a:ext cx="6295852" cy="27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20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3917" y="123055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적합한 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의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갯수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3629" y="5500198"/>
            <a:ext cx="763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트레인 데이터와 테스트데이터로 나누어 교차 검증 진행하여 적합한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개수 파악</a:t>
            </a:r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49" y="1674988"/>
            <a:ext cx="4226674" cy="38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21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3917" y="123055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적합한 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의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갯수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08919" y="5367763"/>
            <a:ext cx="607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 = 1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일때보다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k=21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일때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눈에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보일정도로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확연히 분류가 잘됨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2" y="1676575"/>
            <a:ext cx="3467218" cy="3513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67" y="1808246"/>
            <a:ext cx="3264979" cy="33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22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3917" y="123055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K-NN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적합한 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의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갯수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15173" y="5517832"/>
            <a:ext cx="574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수까지 변화할 때 분류 정확도를 구하여 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정확도가 가장 높으면서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가장작은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21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선택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테스트 데이터에 적용 정확도 측정 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26" y="1676987"/>
            <a:ext cx="5017169" cy="38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9377" y="5020496"/>
            <a:ext cx="7154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지도학습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라벨이 있는 데이터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예측 및 분류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비지도학습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라벨이 없는 데이터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패턴을 발견 숨겨진 구조 발견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1847" y="1376063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dirty="0" err="1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비지도학습이란</a:t>
            </a:r>
            <a:r>
              <a:rPr lang="en-US" altLang="ko-KR" sz="2000" b="1" u="sng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?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3D92F3F-7F32-4A77-AE4F-B3ACF324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95532"/>
            <a:ext cx="5199853" cy="26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46312" y="2144722"/>
            <a:ext cx="23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계층적 군집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1847" y="1376063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클러스터링 분석 종류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0A6F29B-3099-4B69-909A-0FCB95E3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8" y="2703172"/>
            <a:ext cx="3754947" cy="2294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8D8F42B-F553-4E9B-99F3-FFF070A15067}"/>
              </a:ext>
            </a:extLst>
          </p:cNvPr>
          <p:cNvSpPr txBox="1"/>
          <p:nvPr/>
        </p:nvSpPr>
        <p:spPr>
          <a:xfrm>
            <a:off x="903491" y="533471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부분집합이 존재하는 군집형태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C3A86EC-E500-422A-B0A6-BFA1184A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28" y="2688394"/>
            <a:ext cx="3030942" cy="22948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92423FD-2123-4608-8AA2-8B1E285CC3E1}"/>
              </a:ext>
            </a:extLst>
          </p:cNvPr>
          <p:cNvSpPr txBox="1"/>
          <p:nvPr/>
        </p:nvSpPr>
        <p:spPr>
          <a:xfrm>
            <a:off x="5534341" y="214472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분할적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군집 분석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4D3EF3-2C8F-45DC-8D81-29854918A0B0}"/>
              </a:ext>
            </a:extLst>
          </p:cNvPr>
          <p:cNvSpPr txBox="1"/>
          <p:nvPr/>
        </p:nvSpPr>
        <p:spPr>
          <a:xfrm>
            <a:off x="5051046" y="533471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부분집합이 존재하지 않는 형태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4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880" y="1071682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개념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B160D29-F8C2-4EB2-B199-3817E2723F03}"/>
              </a:ext>
            </a:extLst>
          </p:cNvPr>
          <p:cNvSpPr txBox="1"/>
          <p:nvPr/>
        </p:nvSpPr>
        <p:spPr>
          <a:xfrm>
            <a:off x="1612780" y="4548224"/>
            <a:ext cx="5902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관측값들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사이의 거리 또는 유사성을 이용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유클라디안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거리 기법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묶음으로 군집하여 분류하는 데이터 마이닝 기법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AB492CD-58E8-4E50-AFCC-EA553A87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7" y="1771624"/>
            <a:ext cx="7172325" cy="23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3252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특징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4FB7D8F-D665-46A9-8406-D94B5906FF46}"/>
              </a:ext>
            </a:extLst>
          </p:cNvPr>
          <p:cNvSpPr txBox="1"/>
          <p:nvPr/>
        </p:nvSpPr>
        <p:spPr>
          <a:xfrm>
            <a:off x="696292" y="1953365"/>
            <a:ext cx="567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• 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거리기반 분류 </a:t>
            </a:r>
            <a:r>
              <a:rPr lang="en-US" altLang="ko-KR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중심점과의 </a:t>
            </a:r>
            <a:r>
              <a:rPr lang="ko-KR" altLang="en-US" b="1" dirty="0" err="1">
                <a:latin typeface="Bauhaus 93" panose="04030905020B02020C02" pitchFamily="82" charset="0"/>
                <a:ea typeface="나눔스퀘어" panose="020B0600000101010101" pitchFamily="50" charset="-127"/>
              </a:rPr>
              <a:t>유클리디안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 거리 최소화</a:t>
            </a:r>
            <a:endParaRPr lang="en-US" altLang="ko-KR" b="1" dirty="0">
              <a:latin typeface="Bauhaus 93" panose="04030905020B02020C02" pitchFamily="82" charset="0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C046CE-C706-4294-9934-E84B4C940141}"/>
              </a:ext>
            </a:extLst>
          </p:cNvPr>
          <p:cNvSpPr txBox="1"/>
          <p:nvPr/>
        </p:nvSpPr>
        <p:spPr>
          <a:xfrm>
            <a:off x="648164" y="2897901"/>
            <a:ext cx="69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• 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반복작업 </a:t>
            </a:r>
            <a:r>
              <a:rPr lang="en-US" altLang="ko-KR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초기에 잘못된 병합을 </a:t>
            </a:r>
            <a:r>
              <a:rPr lang="ko-KR" altLang="en-US" b="1" dirty="0" err="1">
                <a:latin typeface="Bauhaus 93" panose="04030905020B02020C02" pitchFamily="82" charset="0"/>
                <a:ea typeface="나눔스퀘어" panose="020B0600000101010101" pitchFamily="50" charset="-127"/>
              </a:rPr>
              <a:t>알로기즘을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 반복 수행하여 회복</a:t>
            </a:r>
            <a:endParaRPr lang="en-US" altLang="ko-KR" b="1" dirty="0">
              <a:latin typeface="Bauhaus 93" panose="04030905020B02020C02" pitchFamily="82" charset="0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B1B7-4ADC-40AE-B1DF-670C714F8A13}"/>
              </a:ext>
            </a:extLst>
          </p:cNvPr>
          <p:cNvSpPr txBox="1"/>
          <p:nvPr/>
        </p:nvSpPr>
        <p:spPr>
          <a:xfrm>
            <a:off x="471563" y="4281472"/>
            <a:ext cx="8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• 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탐색적 기법  </a:t>
            </a:r>
            <a:r>
              <a:rPr lang="en-US" altLang="ko-KR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자료에 대한 사전정보 없이 </a:t>
            </a:r>
            <a:r>
              <a:rPr lang="ko-KR" altLang="en-US" b="1" dirty="0" err="1">
                <a:latin typeface="Bauhaus 93" panose="04030905020B02020C02" pitchFamily="82" charset="0"/>
                <a:ea typeface="나눔스퀘어" panose="020B0600000101010101" pitchFamily="50" charset="-127"/>
              </a:rPr>
              <a:t>의미있는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 자료구조를 </a:t>
            </a:r>
            <a:r>
              <a:rPr lang="ko-KR" altLang="en-US" b="1" dirty="0" err="1">
                <a:latin typeface="Bauhaus 93" panose="04030905020B02020C02" pitchFamily="82" charset="0"/>
                <a:ea typeface="나눔스퀘어" panose="020B0600000101010101" pitchFamily="50" charset="-127"/>
              </a:rPr>
              <a:t>찾아낼수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5BC9968-6527-4B5E-A96B-BDF86A6EADCD}"/>
              </a:ext>
            </a:extLst>
          </p:cNvPr>
          <p:cNvSpPr txBox="1"/>
          <p:nvPr/>
        </p:nvSpPr>
        <p:spPr>
          <a:xfrm>
            <a:off x="720356" y="3321590"/>
            <a:ext cx="58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• 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짧은 계산시간 </a:t>
            </a:r>
            <a:r>
              <a:rPr lang="en-US" altLang="ko-KR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latin typeface="Bauhaus 93" panose="04030905020B02020C02" pitchFamily="82" charset="0"/>
                <a:ea typeface="나눔스퀘어" panose="020B0600000101010101" pitchFamily="50" charset="-127"/>
              </a:rPr>
              <a:t>간단한 알고리즘이고 대규모 적용 가능</a:t>
            </a:r>
            <a:endParaRPr lang="en-US" altLang="ko-KR" b="1" dirty="0">
              <a:latin typeface="Bauhaus 93" panose="04030905020B02020C02" pitchFamily="82" charset="0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7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원리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10" y="1692876"/>
            <a:ext cx="5775297" cy="43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4330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원리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11" y="1715107"/>
            <a:ext cx="6047822" cy="4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1847" y="1193480"/>
            <a:ext cx="658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K-Means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알고리즘 원리</a:t>
            </a:r>
            <a:endParaRPr lang="en-US" altLang="ko-KR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" name="AutoShape 6" descr="ì ì©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68" y="1742627"/>
            <a:ext cx="5964065" cy="45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138099</TotalTime>
  <Words>752</Words>
  <Application>Microsoft Office PowerPoint</Application>
  <PresentationFormat>화면 슬라이드 쇼(4:3)</PresentationFormat>
  <Paragraphs>232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나눔고딕</vt:lpstr>
      <vt:lpstr>나눔고딕 ExtraBold</vt:lpstr>
      <vt:lpstr>나눔스퀘어</vt:lpstr>
      <vt:lpstr>맑은 고딕</vt:lpstr>
      <vt:lpstr>Arial</vt:lpstr>
      <vt:lpstr>Bauhaus 93</vt:lpstr>
      <vt:lpstr>Tahoma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여승은</dc:creator>
  <cp:lastModifiedBy>yeo seungeun</cp:lastModifiedBy>
  <cp:revision>4123</cp:revision>
  <cp:lastPrinted>2018-11-20T00:45:38Z</cp:lastPrinted>
  <dcterms:created xsi:type="dcterms:W3CDTF">2014-03-24T10:18:17Z</dcterms:created>
  <dcterms:modified xsi:type="dcterms:W3CDTF">2019-08-06T06:46:17Z</dcterms:modified>
</cp:coreProperties>
</file>