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45" r:id="rId3"/>
    <p:sldId id="349" r:id="rId4"/>
    <p:sldId id="350" r:id="rId5"/>
    <p:sldId id="351" r:id="rId6"/>
    <p:sldId id="352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BFF"/>
    <a:srgbClr val="EFEFEF"/>
    <a:srgbClr val="F2F2F2"/>
    <a:srgbClr val="5B9BD5"/>
    <a:srgbClr val="1D9AE1"/>
    <a:srgbClr val="2CA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5161" autoAdjust="0"/>
  </p:normalViewPr>
  <p:slideViewPr>
    <p:cSldViewPr snapToGrid="0">
      <p:cViewPr varScale="1">
        <p:scale>
          <a:sx n="111" d="100"/>
          <a:sy n="111" d="100"/>
        </p:scale>
        <p:origin x="18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29828096"/>
        <c:axId val="1829827552"/>
      </c:barChart>
      <c:catAx>
        <c:axId val="182982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829827552"/>
        <c:crosses val="autoZero"/>
        <c:auto val="1"/>
        <c:lblAlgn val="l"/>
        <c:lblOffset val="100"/>
        <c:noMultiLvlLbl val="0"/>
      </c:catAx>
      <c:valAx>
        <c:axId val="18298275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82982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Sheet1!$B$30:$B$34</c:f>
              <c:strCache>
                <c:ptCount val="5"/>
                <c:pt idx="0">
                  <c:v>국내여행</c:v>
                </c:pt>
                <c:pt idx="1">
                  <c:v>국외여행</c:v>
                </c:pt>
                <c:pt idx="2">
                  <c:v>지인모임</c:v>
                </c:pt>
                <c:pt idx="3">
                  <c:v>영화,공연관람</c:v>
                </c:pt>
                <c:pt idx="4">
                  <c:v>운동</c:v>
                </c:pt>
              </c:strCache>
            </c:strRef>
          </c:cat>
          <c:val>
            <c:numRef>
              <c:f>Sheet1!$C$30:$C$34</c:f>
              <c:numCache>
                <c:formatCode>0%</c:formatCode>
                <c:ptCount val="5"/>
                <c:pt idx="0">
                  <c:v>0.47</c:v>
                </c:pt>
                <c:pt idx="1">
                  <c:v>0.16</c:v>
                </c:pt>
                <c:pt idx="2">
                  <c:v>0.16</c:v>
                </c:pt>
                <c:pt idx="3">
                  <c:v>0.14000000000000001</c:v>
                </c:pt>
                <c:pt idx="4">
                  <c:v>7.0000000000000007E-2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9472512"/>
        <c:axId val="2029471424"/>
      </c:barChart>
      <c:catAx>
        <c:axId val="202947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2029471424"/>
        <c:crosses val="autoZero"/>
        <c:auto val="1"/>
        <c:lblAlgn val="ctr"/>
        <c:lblOffset val="100"/>
        <c:noMultiLvlLbl val="0"/>
      </c:catAx>
      <c:valAx>
        <c:axId val="20294714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02947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Sheet1!$B$30:$B$34</c:f>
              <c:strCache>
                <c:ptCount val="5"/>
                <c:pt idx="0">
                  <c:v>국내여행</c:v>
                </c:pt>
                <c:pt idx="1">
                  <c:v>국외여행</c:v>
                </c:pt>
                <c:pt idx="2">
                  <c:v>지인모임</c:v>
                </c:pt>
                <c:pt idx="3">
                  <c:v>영화,공연관람</c:v>
                </c:pt>
                <c:pt idx="4">
                  <c:v>운동</c:v>
                </c:pt>
              </c:strCache>
            </c:strRef>
          </c:cat>
          <c:val>
            <c:numRef>
              <c:f>Sheet1!$C$30:$C$34</c:f>
              <c:numCache>
                <c:formatCode>0%</c:formatCode>
                <c:ptCount val="5"/>
                <c:pt idx="0">
                  <c:v>0.47</c:v>
                </c:pt>
                <c:pt idx="1">
                  <c:v>0.16</c:v>
                </c:pt>
                <c:pt idx="2">
                  <c:v>0.16</c:v>
                </c:pt>
                <c:pt idx="3">
                  <c:v>0.14000000000000001</c:v>
                </c:pt>
                <c:pt idx="4">
                  <c:v>7.0000000000000007E-2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9834624"/>
        <c:axId val="1829830816"/>
      </c:barChart>
      <c:catAx>
        <c:axId val="182983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829830816"/>
        <c:crosses val="autoZero"/>
        <c:auto val="1"/>
        <c:lblAlgn val="ctr"/>
        <c:lblOffset val="100"/>
        <c:noMultiLvlLbl val="0"/>
      </c:catAx>
      <c:valAx>
        <c:axId val="18298308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82983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29829728"/>
        <c:axId val="1829841152"/>
      </c:barChart>
      <c:catAx>
        <c:axId val="182982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829841152"/>
        <c:crosses val="autoZero"/>
        <c:auto val="1"/>
        <c:lblAlgn val="l"/>
        <c:lblOffset val="100"/>
        <c:noMultiLvlLbl val="0"/>
      </c:catAx>
      <c:valAx>
        <c:axId val="18298411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82982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Sheet1!$B$30:$B$34</c:f>
              <c:strCache>
                <c:ptCount val="5"/>
                <c:pt idx="0">
                  <c:v>국내여행</c:v>
                </c:pt>
                <c:pt idx="1">
                  <c:v>국외여행</c:v>
                </c:pt>
                <c:pt idx="2">
                  <c:v>지인모임</c:v>
                </c:pt>
                <c:pt idx="3">
                  <c:v>영화,공연관람</c:v>
                </c:pt>
                <c:pt idx="4">
                  <c:v>운동</c:v>
                </c:pt>
              </c:strCache>
            </c:strRef>
          </c:cat>
          <c:val>
            <c:numRef>
              <c:f>Sheet1!$C$30:$C$34</c:f>
              <c:numCache>
                <c:formatCode>0%</c:formatCode>
                <c:ptCount val="5"/>
                <c:pt idx="0">
                  <c:v>0.47</c:v>
                </c:pt>
                <c:pt idx="1">
                  <c:v>0.16</c:v>
                </c:pt>
                <c:pt idx="2">
                  <c:v>0.16</c:v>
                </c:pt>
                <c:pt idx="3">
                  <c:v>0.14000000000000001</c:v>
                </c:pt>
                <c:pt idx="4">
                  <c:v>7.0000000000000007E-2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9830272"/>
        <c:axId val="1829836800"/>
      </c:barChart>
      <c:catAx>
        <c:axId val="182983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829836800"/>
        <c:crosses val="autoZero"/>
        <c:auto val="1"/>
        <c:lblAlgn val="ctr"/>
        <c:lblOffset val="100"/>
        <c:noMultiLvlLbl val="0"/>
      </c:catAx>
      <c:valAx>
        <c:axId val="182983680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82983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29831360"/>
        <c:axId val="1829837344"/>
      </c:barChart>
      <c:catAx>
        <c:axId val="182983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829837344"/>
        <c:crosses val="autoZero"/>
        <c:auto val="1"/>
        <c:lblAlgn val="l"/>
        <c:lblOffset val="100"/>
        <c:noMultiLvlLbl val="0"/>
      </c:catAx>
      <c:valAx>
        <c:axId val="18298373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82983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Sheet1!$B$30:$B$34</c:f>
              <c:strCache>
                <c:ptCount val="5"/>
                <c:pt idx="0">
                  <c:v>국내여행</c:v>
                </c:pt>
                <c:pt idx="1">
                  <c:v>국외여행</c:v>
                </c:pt>
                <c:pt idx="2">
                  <c:v>지인모임</c:v>
                </c:pt>
                <c:pt idx="3">
                  <c:v>영화,공연관람</c:v>
                </c:pt>
                <c:pt idx="4">
                  <c:v>운동</c:v>
                </c:pt>
              </c:strCache>
            </c:strRef>
          </c:cat>
          <c:val>
            <c:numRef>
              <c:f>Sheet1!$C$30:$C$34</c:f>
              <c:numCache>
                <c:formatCode>0%</c:formatCode>
                <c:ptCount val="5"/>
                <c:pt idx="0">
                  <c:v>0.47</c:v>
                </c:pt>
                <c:pt idx="1">
                  <c:v>0.16</c:v>
                </c:pt>
                <c:pt idx="2">
                  <c:v>0.16</c:v>
                </c:pt>
                <c:pt idx="3">
                  <c:v>0.14000000000000001</c:v>
                </c:pt>
                <c:pt idx="4">
                  <c:v>7.0000000000000007E-2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9833536"/>
        <c:axId val="1829835712"/>
      </c:barChart>
      <c:catAx>
        <c:axId val="182983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829835712"/>
        <c:crosses val="autoZero"/>
        <c:auto val="1"/>
        <c:lblAlgn val="ctr"/>
        <c:lblOffset val="100"/>
        <c:noMultiLvlLbl val="0"/>
      </c:catAx>
      <c:valAx>
        <c:axId val="182983571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82983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94773328"/>
        <c:axId val="1994773872"/>
      </c:barChart>
      <c:catAx>
        <c:axId val="199477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994773872"/>
        <c:crosses val="autoZero"/>
        <c:auto val="1"/>
        <c:lblAlgn val="l"/>
        <c:lblOffset val="100"/>
        <c:noMultiLvlLbl val="0"/>
      </c:catAx>
      <c:valAx>
        <c:axId val="19947738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99477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Sheet1!$B$30:$B$34</c:f>
              <c:strCache>
                <c:ptCount val="5"/>
                <c:pt idx="0">
                  <c:v>국내여행</c:v>
                </c:pt>
                <c:pt idx="1">
                  <c:v>국외여행</c:v>
                </c:pt>
                <c:pt idx="2">
                  <c:v>지인모임</c:v>
                </c:pt>
                <c:pt idx="3">
                  <c:v>영화,공연관람</c:v>
                </c:pt>
                <c:pt idx="4">
                  <c:v>운동</c:v>
                </c:pt>
              </c:strCache>
            </c:strRef>
          </c:cat>
          <c:val>
            <c:numRef>
              <c:f>Sheet1!$C$30:$C$34</c:f>
              <c:numCache>
                <c:formatCode>0%</c:formatCode>
                <c:ptCount val="5"/>
                <c:pt idx="0">
                  <c:v>0.47</c:v>
                </c:pt>
                <c:pt idx="1">
                  <c:v>0.16</c:v>
                </c:pt>
                <c:pt idx="2">
                  <c:v>0.16</c:v>
                </c:pt>
                <c:pt idx="3">
                  <c:v>0.14000000000000001</c:v>
                </c:pt>
                <c:pt idx="4">
                  <c:v>7.0000000000000007E-2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1510640"/>
        <c:axId val="1991507376"/>
      </c:barChart>
      <c:catAx>
        <c:axId val="199151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991507376"/>
        <c:crosses val="autoZero"/>
        <c:auto val="1"/>
        <c:lblAlgn val="ctr"/>
        <c:lblOffset val="100"/>
        <c:noMultiLvlLbl val="0"/>
      </c:catAx>
      <c:valAx>
        <c:axId val="19915073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99151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29477952"/>
        <c:axId val="2029473056"/>
      </c:barChart>
      <c:catAx>
        <c:axId val="202947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2029473056"/>
        <c:crosses val="autoZero"/>
        <c:auto val="1"/>
        <c:lblAlgn val="l"/>
        <c:lblOffset val="100"/>
        <c:noMultiLvlLbl val="0"/>
      </c:catAx>
      <c:valAx>
        <c:axId val="202947305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202947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18DD-EBBF-474B-9857-CBD4B3EB9379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6B33-66C1-41E3-9145-E02AEF7E12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6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47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35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84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6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65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57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7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4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0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9546-DF6D-45F8-B3EE-229687130808}" type="datetimeFigureOut">
              <a:rPr lang="ko-KR" altLang="en-US" smtClean="0"/>
              <a:t>2020-10-22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 txBox="1">
            <a:spLocks/>
          </p:cNvSpPr>
          <p:nvPr/>
        </p:nvSpPr>
        <p:spPr>
          <a:xfrm>
            <a:off x="628650" y="2961740"/>
            <a:ext cx="7886700" cy="480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렌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드 페이지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기획안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0606" y="4992372"/>
            <a:ext cx="2842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2020. 10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미래전략부문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4647017" y="1269945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828161" y="1307526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국내여행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28161" y="991436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47017" y="973640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04197" y="1408605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84344" y="1749981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1127" y="1439264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3095" y="1749981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CLEAN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 준수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5356" y="1918798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여행객 밀집도가 낮은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안에서 경관을 즐기는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5942" y="2955499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840217" y="6151690"/>
            <a:ext cx="2270182" cy="28999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좋은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언택트 국내여행 보러가기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733577" y="1379520"/>
            <a:ext cx="2465362" cy="1111608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727347" y="4163669"/>
            <a:ext cx="26260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차량소독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손소독제 비치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일행별 단독 테이블 제공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숙박시설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체크아웃은 가이드가 진행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실내관광 최소화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 및 인솔자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인원 발열체크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마스크 상시착용 체크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구급 상비약 상시구비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925866" y="4479868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90415" y="4530409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288848"/>
              </p:ext>
            </p:extLst>
          </p:nvPr>
        </p:nvGraphicFramePr>
        <p:xfrm>
          <a:off x="1941836" y="4680181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853613" y="2096195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여행객밀집도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0302" y="2572818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떠나고 싶은 국내여행 종류는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42627" y="2566425"/>
            <a:ext cx="2465362" cy="1177121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29556" y="2822793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자연경관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9556" y="2984929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휴양지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27347" y="3964656"/>
            <a:ext cx="2465362" cy="2144803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95818" y="3941802"/>
            <a:ext cx="2747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방역을 준수하는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96979" y="2982885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코로나로 바뀐 일상 가장 하고 싶은 활동은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147057"/>
              </p:ext>
            </p:extLst>
          </p:nvPr>
        </p:nvGraphicFramePr>
        <p:xfrm>
          <a:off x="1890415" y="3119496"/>
          <a:ext cx="2604832" cy="130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231641" y="3740997"/>
            <a:ext cx="2042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경기관광공사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한국문화관광연구원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1/3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3394984" y="1246070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77331" y="1264394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국내여행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3367" y="1365473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33514" y="170684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0297" y="1396132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62346" y="1705819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CLEAN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 준수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62346" y="1891606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여행객 밀집도가 낮은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안에서 경관을 즐기는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8446" y="2921364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2920" y="2971521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코로나로 바뀐 일상 가장 하고 싶은 활동은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82747" y="1336388"/>
            <a:ext cx="2465362" cy="1119808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08370" y="4445733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6106" y="4474565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81255"/>
              </p:ext>
            </p:extLst>
          </p:nvPr>
        </p:nvGraphicFramePr>
        <p:xfrm>
          <a:off x="691006" y="4637049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2783" y="2053063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여행객밀집도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56768" y="2597422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떠나고 싶은 국내여행 종류는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95506" y="2571886"/>
            <a:ext cx="2465362" cy="1107837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82135" y="2802006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자연경관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135" y="2964142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휴양지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89026" y="1257511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7" name="차트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887964"/>
              </p:ext>
            </p:extLst>
          </p:nvPr>
        </p:nvGraphicFramePr>
        <p:xfrm>
          <a:off x="653346" y="3093558"/>
          <a:ext cx="2604832" cy="130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489259" y="3894857"/>
            <a:ext cx="2480846" cy="2532929"/>
            <a:chOff x="3489259" y="3894857"/>
            <a:chExt cx="2480846" cy="253292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489259" y="3894857"/>
              <a:ext cx="2480846" cy="2532929"/>
            </a:xfrm>
            <a:prstGeom prst="roundRect">
              <a:avLst>
                <a:gd name="adj" fmla="val 3128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8605" y="3915635"/>
              <a:ext cx="242829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안전한 여행 방법 그리고 희망하는 여행 스타일을 모두 만족시킬 수 있는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참좋은만의</a:t>
              </a:r>
              <a:endPara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고품격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언택트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국내여행을 만나보세요</a:t>
              </a:r>
              <a:endPara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361227" y="4577467"/>
            <a:ext cx="26260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차량소독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손소독제 비치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일행별 단독 테이블 제공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숙박시설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체크아웃은 가이드가 진행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실내관광 최소화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 및 인솔자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인원 발열체크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마스크 상시착용 체크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구급 상비약 상시구비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290887" y="4325490"/>
            <a:ext cx="2465362" cy="2144803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05642" y="4314078"/>
            <a:ext cx="2747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방역을 준수하는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88445" y="3679414"/>
            <a:ext cx="2042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경기관광공사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한국문화관광연구원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16129" y="4638137"/>
            <a:ext cx="2633307" cy="801083"/>
            <a:chOff x="6212636" y="4909369"/>
            <a:chExt cx="2222015" cy="944017"/>
          </a:xfrm>
        </p:grpSpPr>
        <p:grpSp>
          <p:nvGrpSpPr>
            <p:cNvPr id="78" name="그룹 7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6212636" y="4909369"/>
              <a:ext cx="1872661" cy="944017"/>
              <a:chOff x="2627925" y="1253997"/>
              <a:chExt cx="792803" cy="52016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0" y="1253997"/>
                <a:ext cx="792088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rPr>
                  <a:t>Image</a:t>
                </a: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itchFamily="50" charset="-127"/>
                  <a:cs typeface="+mn-cs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6249437" y="4968997"/>
              <a:ext cx="2185214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집 앞부터 집 앞까지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리무진 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서비스로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안전하게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371507" y="5549623"/>
              <a:ext cx="1557440" cy="2550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도어투도어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내륙여행</a:t>
              </a:r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616129" y="5579480"/>
            <a:ext cx="2219288" cy="734212"/>
            <a:chOff x="6212636" y="4909369"/>
            <a:chExt cx="1872661" cy="944017"/>
          </a:xfrm>
        </p:grpSpPr>
        <p:grpSp>
          <p:nvGrpSpPr>
            <p:cNvPr id="84" name="그룹 8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6212636" y="4909369"/>
              <a:ext cx="1872661" cy="944017"/>
              <a:chOff x="2627925" y="1253997"/>
              <a:chExt cx="792803" cy="52016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0" y="1253997"/>
                <a:ext cx="792088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rPr>
                  <a:t>Image</a:t>
                </a: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itchFamily="50" charset="-127"/>
                  <a:cs typeface="+mn-cs"/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6430965" y="4968428"/>
              <a:ext cx="1365077" cy="277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우리끼리 떠나는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프라이빗한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</a:t>
              </a: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371507" y="5549623"/>
              <a:ext cx="1557440" cy="2550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프라이빗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제주</a:t>
              </a:r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394364" y="1374963"/>
            <a:ext cx="2219288" cy="734212"/>
            <a:chOff x="6212636" y="4909369"/>
            <a:chExt cx="1872661" cy="944017"/>
          </a:xfrm>
        </p:grpSpPr>
        <p:grpSp>
          <p:nvGrpSpPr>
            <p:cNvPr id="93" name="그룹 9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6212636" y="4909369"/>
              <a:ext cx="1872661" cy="944017"/>
              <a:chOff x="2627925" y="1253997"/>
              <a:chExt cx="792803" cy="520165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0" y="1253997"/>
                <a:ext cx="792088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rPr>
                  <a:t>Image</a:t>
                </a: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itchFamily="50" charset="-127"/>
                  <a:cs typeface="+mn-cs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6306297" y="4971467"/>
              <a:ext cx="1714056" cy="277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숨겨진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자연속에서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안전하게 휴식하는 여행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371507" y="5549623"/>
              <a:ext cx="1557440" cy="2550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웰니스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여행</a:t>
              </a:r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0" name="모서리가 둥근 직사각형 99"/>
          <p:cNvSpPr/>
          <p:nvPr/>
        </p:nvSpPr>
        <p:spPr>
          <a:xfrm>
            <a:off x="6273139" y="1310139"/>
            <a:ext cx="2465362" cy="910649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52501" y="274245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>
                <a:solidFill>
                  <a:srgbClr val="363636"/>
                </a:solidFill>
                <a:latin typeface="Nanum Gothic"/>
              </a:rPr>
              <a:t>전 일정 기사 및 차량 제공 </a:t>
            </a:r>
            <a:r>
              <a:rPr lang="en-US" altLang="ko-KR" sz="800" b="1" dirty="0">
                <a:solidFill>
                  <a:srgbClr val="363636"/>
                </a:solidFill>
                <a:latin typeface="Nanum Gothic"/>
              </a:rPr>
              <a:t>[12</a:t>
            </a:r>
            <a:r>
              <a:rPr lang="ko-KR" altLang="en-US" sz="800" b="1" dirty="0">
                <a:solidFill>
                  <a:srgbClr val="363636"/>
                </a:solidFill>
                <a:latin typeface="Nanum Gothic"/>
              </a:rPr>
              <a:t>인승 </a:t>
            </a:r>
            <a:r>
              <a:rPr lang="ko-KR" altLang="en-US" sz="800" b="1" dirty="0" err="1">
                <a:solidFill>
                  <a:srgbClr val="363636"/>
                </a:solidFill>
                <a:latin typeface="Nanum Gothic"/>
              </a:rPr>
              <a:t>벤츠리무진</a:t>
            </a:r>
            <a:r>
              <a:rPr lang="en-US" altLang="ko-KR" sz="800" b="1" dirty="0">
                <a:solidFill>
                  <a:srgbClr val="363636"/>
                </a:solidFill>
                <a:latin typeface="Nanum Gothic"/>
              </a:rPr>
              <a:t>/ </a:t>
            </a:r>
            <a:r>
              <a:rPr lang="ko-KR" altLang="en-US" sz="800" b="1" dirty="0">
                <a:solidFill>
                  <a:srgbClr val="363636"/>
                </a:solidFill>
                <a:latin typeface="Nanum Gothic"/>
              </a:rPr>
              <a:t>미팅장소를 집 앞으로 지정할 수 있는 </a:t>
            </a:r>
            <a:r>
              <a:rPr lang="en-US" altLang="ko-KR" sz="800" b="1" dirty="0">
                <a:solidFill>
                  <a:srgbClr val="363636"/>
                </a:solidFill>
                <a:latin typeface="Nanum Gothic"/>
              </a:rPr>
              <a:t>Door to Door]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39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3394984" y="1246070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77331" y="1264394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국내여행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3367" y="1365473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33514" y="170684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745" y="1456727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794" y="1766414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CLEAN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 준수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71794" y="1952201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여행객 밀집도가 낮은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안에서 경관을 즐기는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8446" y="2921364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2920" y="2971521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코로나로 바뀐 일상 가장 하고 싶은 활동은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92195" y="1396983"/>
            <a:ext cx="2465362" cy="1119808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08370" y="4445733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6106" y="4474565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112598"/>
              </p:ext>
            </p:extLst>
          </p:nvPr>
        </p:nvGraphicFramePr>
        <p:xfrm>
          <a:off x="691006" y="4637049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2783" y="2053063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여행객밀집도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66216" y="2658017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떠나고 싶은 국내여행 종류는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04954" y="2632481"/>
            <a:ext cx="2465362" cy="1107837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91583" y="2862601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자연경관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1583" y="3024737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휴양지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89026" y="1257511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7" name="차트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339118"/>
              </p:ext>
            </p:extLst>
          </p:nvPr>
        </p:nvGraphicFramePr>
        <p:xfrm>
          <a:off x="653346" y="3093558"/>
          <a:ext cx="2604832" cy="130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383635" y="4449631"/>
            <a:ext cx="26260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차량소독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손소독제 비치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일행별 단독 테이블 제공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숙박시설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체크아웃은 가이드가 진행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실내관광 최소화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 및 인솔자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인원 발열체크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마스크 상시착용 체크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구급 상비약 상시구비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314750" y="4254706"/>
            <a:ext cx="2465362" cy="2046997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28050" y="4186242"/>
            <a:ext cx="2747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방역을 준수하는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5053" y="5840545"/>
            <a:ext cx="27984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경기관광공사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한국문화관광연구원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문화체육관광부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16051" y="2030901"/>
            <a:ext cx="2219287" cy="643784"/>
            <a:chOff x="6212636" y="4875710"/>
            <a:chExt cx="1872661" cy="977676"/>
          </a:xfrm>
        </p:grpSpPr>
        <p:grpSp>
          <p:nvGrpSpPr>
            <p:cNvPr id="78" name="그룹 7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6212636" y="4909369"/>
              <a:ext cx="1872661" cy="944017"/>
              <a:chOff x="2627925" y="1253997"/>
              <a:chExt cx="792803" cy="52016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0" y="1253997"/>
                <a:ext cx="792088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rPr>
                  <a:t>Image</a:t>
                </a: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itchFamily="50" charset="-127"/>
                  <a:cs typeface="+mn-cs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6407559" y="4875710"/>
              <a:ext cx="1446236" cy="51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집 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앞부터 집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앞까지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리무진 서비스로 안전하게 우리끼리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371507" y="5549623"/>
              <a:ext cx="1557440" cy="2550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도어투도어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내륙여행</a:t>
              </a:r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99266" y="1342062"/>
            <a:ext cx="2480846" cy="2790602"/>
            <a:chOff x="3489259" y="3894857"/>
            <a:chExt cx="2480846" cy="253292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489259" y="3894857"/>
              <a:ext cx="2480846" cy="2532929"/>
            </a:xfrm>
            <a:prstGeom prst="roundRect">
              <a:avLst>
                <a:gd name="adj" fmla="val 3128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8605" y="3915635"/>
              <a:ext cx="2428292" cy="64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안전한 여행 방법 그리고 희망하는 여행 스타일을 모두 만족시킬 수 있는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참좋은만의</a:t>
              </a:r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고품격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언택트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국내여행을 만나보세요</a:t>
              </a:r>
              <a:endPara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416054" y="2796726"/>
            <a:ext cx="2219288" cy="554398"/>
            <a:chOff x="6212636" y="4909368"/>
            <a:chExt cx="1872661" cy="944018"/>
          </a:xfrm>
        </p:grpSpPr>
        <p:grpSp>
          <p:nvGrpSpPr>
            <p:cNvPr id="84" name="그룹 8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6212636" y="4909368"/>
              <a:ext cx="1872661" cy="944018"/>
              <a:chOff x="2627925" y="1253998"/>
              <a:chExt cx="792803" cy="52016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0" y="1253998"/>
                <a:ext cx="792088" cy="52016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rPr>
                  <a:t>Image</a:t>
                </a: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itchFamily="50" charset="-127"/>
                  <a:cs typeface="+mn-cs"/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6350856" y="4967390"/>
              <a:ext cx="1632898" cy="366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우리끼리 떠나는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프라이빗한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소규모 여행</a:t>
              </a: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371507" y="5549623"/>
              <a:ext cx="1557440" cy="2550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프라이빗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제주</a:t>
              </a:r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416054" y="3480641"/>
            <a:ext cx="2219288" cy="537368"/>
            <a:chOff x="6212636" y="4909369"/>
            <a:chExt cx="1872661" cy="944017"/>
          </a:xfrm>
        </p:grpSpPr>
        <p:grpSp>
          <p:nvGrpSpPr>
            <p:cNvPr id="93" name="그룹 9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33A664-245D-46B1-86DD-70F0264B436D}"/>
                </a:ext>
              </a:extLst>
            </p:cNvPr>
            <p:cNvGrpSpPr/>
            <p:nvPr/>
          </p:nvGrpSpPr>
          <p:grpSpPr>
            <a:xfrm>
              <a:off x="6212636" y="4909369"/>
              <a:ext cx="1872661" cy="944017"/>
              <a:chOff x="2627925" y="1253997"/>
              <a:chExt cx="792803" cy="520165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94A94E8-59F7-460E-BFB0-CD630807C801}"/>
                  </a:ext>
                </a:extLst>
              </p:cNvPr>
              <p:cNvSpPr/>
              <p:nvPr/>
            </p:nvSpPr>
            <p:spPr>
              <a:xfrm>
                <a:off x="2628640" y="1253997"/>
                <a:ext cx="792088" cy="52016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rPr>
                  <a:t>Image</a:t>
                </a: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itchFamily="50" charset="-127"/>
                  <a:cs typeface="+mn-cs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5E9DF-A80C-4D5B-AAF2-35D92E23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925" y="1258493"/>
                <a:ext cx="792802" cy="510545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D74E3D6-97E6-4C86-86E5-E81F52E4A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925" y="1260717"/>
                <a:ext cx="792802" cy="51281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6310275" y="4968584"/>
              <a:ext cx="1714056" cy="37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숨겨진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자연속에서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안전하게 휴식하는 여행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371507" y="5549623"/>
              <a:ext cx="1557440" cy="2550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웰니스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여행</a:t>
              </a:r>
              <a:endPara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478527" y="3843372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Q5.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 시 최고의 동반자는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11686" y="3845096"/>
            <a:ext cx="2465362" cy="1985314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502515" y="4144788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55.1%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02516" y="4306924"/>
            <a:ext cx="8891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친구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연인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단체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모임                                  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친척                                          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직장동료                                   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학교단체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기타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66325" y="4329299"/>
            <a:ext cx="55656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38.1%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5.2%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3.1%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0.3%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0.2%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3351746" y="1276802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7331" y="1264394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국내여행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3367" y="1365473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33514" y="170684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0297" y="1396132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62346" y="1705819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CLEAN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 준수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62346" y="1891606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여행객 밀집도가 낮은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안에서 경관을 즐기는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8446" y="2921364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2920" y="2971521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코로나로 바뀐 일상 가장 하고 싶은 활동은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82747" y="1336388"/>
            <a:ext cx="2465362" cy="1119808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08370" y="4445733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6106" y="4474565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/>
          </p:nvPr>
        </p:nvGraphicFramePr>
        <p:xfrm>
          <a:off x="691006" y="4637049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2783" y="2053063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여행객밀집도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56768" y="2597422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떠나고 싶은 국내여행 종류는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95506" y="2571886"/>
            <a:ext cx="2465362" cy="1107837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82135" y="2802006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자연경관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135" y="2964142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휴양지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89026" y="1257511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7" name="차트 66"/>
          <p:cNvGraphicFramePr>
            <a:graphicFrameLocks/>
          </p:cNvGraphicFramePr>
          <p:nvPr>
            <p:extLst/>
          </p:nvPr>
        </p:nvGraphicFramePr>
        <p:xfrm>
          <a:off x="653346" y="3093558"/>
          <a:ext cx="2604832" cy="130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489259" y="3894857"/>
            <a:ext cx="2480846" cy="2532929"/>
            <a:chOff x="3489259" y="3894857"/>
            <a:chExt cx="2480846" cy="253292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489259" y="3894857"/>
              <a:ext cx="2480846" cy="2532929"/>
            </a:xfrm>
            <a:prstGeom prst="roundRect">
              <a:avLst>
                <a:gd name="adj" fmla="val 3128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8605" y="3915635"/>
              <a:ext cx="242829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코로나로 불안한 요즘</a:t>
              </a:r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참좋은여행이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제안하는 </a:t>
              </a:r>
              <a:endPara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우리끼리 안전하게 여유를 찾아 떠나는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클린한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세가지 여행 방법</a:t>
              </a:r>
              <a:endPara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358256" y="4734824"/>
            <a:ext cx="26260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차량소독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손소독제 비치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일행별 단독 테이블 제공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숙박시설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체크인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체크아웃은 가이드가 진행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실내관광 최소화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 및 인솔자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인원 발열체크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마스크 상시착용 체크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구급 상비약 상시구비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290887" y="4417473"/>
            <a:ext cx="2465362" cy="2052820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297394" y="4417473"/>
            <a:ext cx="27477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방역을 준수하는 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88445" y="3679414"/>
            <a:ext cx="2042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경기관광공사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한국문화관광연구원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293399" y="1276803"/>
            <a:ext cx="2465362" cy="2996210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46276" y="4754544"/>
            <a:ext cx="2219292" cy="1362973"/>
            <a:chOff x="-2306496" y="3778369"/>
            <a:chExt cx="2219292" cy="1362973"/>
          </a:xfrm>
        </p:grpSpPr>
        <p:grpSp>
          <p:nvGrpSpPr>
            <p:cNvPr id="90" name="그룹 89"/>
            <p:cNvGrpSpPr/>
            <p:nvPr/>
          </p:nvGrpSpPr>
          <p:grpSpPr>
            <a:xfrm>
              <a:off x="-2306496" y="3778369"/>
              <a:ext cx="2219292" cy="1362973"/>
              <a:chOff x="6212634" y="4909367"/>
              <a:chExt cx="1872665" cy="944017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533A664-245D-46B1-86DD-70F0264B436D}"/>
                  </a:ext>
                </a:extLst>
              </p:cNvPr>
              <p:cNvGrpSpPr/>
              <p:nvPr/>
            </p:nvGrpSpPr>
            <p:grpSpPr>
              <a:xfrm>
                <a:off x="6212634" y="4909367"/>
                <a:ext cx="1872665" cy="944017"/>
                <a:chOff x="2627925" y="1253996"/>
                <a:chExt cx="792805" cy="520165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94A94E8-59F7-460E-BFB0-CD630807C801}"/>
                    </a:ext>
                  </a:extLst>
                </p:cNvPr>
                <p:cNvSpPr/>
                <p:nvPr/>
              </p:nvSpPr>
              <p:spPr>
                <a:xfrm>
                  <a:off x="2628641" y="1253996"/>
                  <a:ext cx="792089" cy="520165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80788" tIns="40395" rIns="80788" bIns="40395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82297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endParaRPr>
                </a:p>
              </p:txBody>
            </p:sp>
            <p:cxnSp>
              <p:nvCxnSpPr>
                <p:cNvPr id="97" name="직선 연결선 96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A5E9DF-A80C-4D5B-AAF2-35D92E23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7925" y="1258493"/>
                  <a:ext cx="792802" cy="510545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D74E3D6-97E6-4C86-86E5-E81F52E4A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925" y="1260717"/>
                  <a:ext cx="792802" cy="512817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6630068" y="4944042"/>
                <a:ext cx="1041798" cy="14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첫번째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도어투도어</a:t>
                </a:r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여행</a:t>
                </a:r>
                <a:endPara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6371507" y="5642653"/>
                <a:ext cx="1557440" cy="1620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상품보기</a:t>
                </a:r>
                <a:endPara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2212509" y="4102811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안전하게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출도착지를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집 앞으로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지정가능한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Door to Door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안락하고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이동마저 즐거운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벤츠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리무진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프리미엄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까지 더한 특급호텔이 포함된 여행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189026" y="210012"/>
            <a:ext cx="1191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안전한 여행 방법 ①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411380" y="1363522"/>
            <a:ext cx="2219292" cy="1362973"/>
            <a:chOff x="-2306496" y="3778369"/>
            <a:chExt cx="2219292" cy="1362973"/>
          </a:xfrm>
        </p:grpSpPr>
        <p:grpSp>
          <p:nvGrpSpPr>
            <p:cNvPr id="108" name="그룹 107"/>
            <p:cNvGrpSpPr/>
            <p:nvPr/>
          </p:nvGrpSpPr>
          <p:grpSpPr>
            <a:xfrm>
              <a:off x="-2306496" y="3778369"/>
              <a:ext cx="2219292" cy="1362973"/>
              <a:chOff x="6212634" y="4909367"/>
              <a:chExt cx="1872665" cy="944017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533A664-245D-46B1-86DD-70F0264B436D}"/>
                  </a:ext>
                </a:extLst>
              </p:cNvPr>
              <p:cNvGrpSpPr/>
              <p:nvPr/>
            </p:nvGrpSpPr>
            <p:grpSpPr>
              <a:xfrm>
                <a:off x="6212634" y="4909367"/>
                <a:ext cx="1872665" cy="944017"/>
                <a:chOff x="2627925" y="1253996"/>
                <a:chExt cx="792805" cy="520165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94A94E8-59F7-460E-BFB0-CD630807C801}"/>
                    </a:ext>
                  </a:extLst>
                </p:cNvPr>
                <p:cNvSpPr/>
                <p:nvPr/>
              </p:nvSpPr>
              <p:spPr>
                <a:xfrm>
                  <a:off x="2628641" y="1253996"/>
                  <a:ext cx="792089" cy="520165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80788" tIns="40395" rIns="80788" bIns="40395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82297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endParaRPr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A5E9DF-A80C-4D5B-AAF2-35D92E23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7925" y="1258493"/>
                  <a:ext cx="792802" cy="510545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D74E3D6-97E6-4C86-86E5-E81F52E4A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925" y="1260717"/>
                  <a:ext cx="792802" cy="512817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6671431" y="4953352"/>
                <a:ext cx="984988" cy="14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프라이빗</a:t>
                </a:r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여행 </a:t>
                </a:r>
                <a:endPara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6371507" y="5642653"/>
                <a:ext cx="1557440" cy="1620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상품보기</a:t>
                </a:r>
                <a:endPara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-2260601" y="4102811"/>
              <a:ext cx="2127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우리끼리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안전하게 소규모로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여유롭고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천천히 보고 듣는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err="1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프라이빗한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개별여행같은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편리한 패키지 여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행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11380" y="2783531"/>
            <a:ext cx="2219292" cy="1362973"/>
            <a:chOff x="-2306496" y="3778369"/>
            <a:chExt cx="2219292" cy="1362973"/>
          </a:xfrm>
        </p:grpSpPr>
        <p:grpSp>
          <p:nvGrpSpPr>
            <p:cNvPr id="127" name="그룹 126"/>
            <p:cNvGrpSpPr/>
            <p:nvPr/>
          </p:nvGrpSpPr>
          <p:grpSpPr>
            <a:xfrm>
              <a:off x="-2306496" y="3778369"/>
              <a:ext cx="2219292" cy="1362973"/>
              <a:chOff x="6212634" y="4909367"/>
              <a:chExt cx="1872665" cy="944017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533A664-245D-46B1-86DD-70F0264B436D}"/>
                  </a:ext>
                </a:extLst>
              </p:cNvPr>
              <p:cNvGrpSpPr/>
              <p:nvPr/>
            </p:nvGrpSpPr>
            <p:grpSpPr>
              <a:xfrm>
                <a:off x="6212634" y="4909367"/>
                <a:ext cx="1872665" cy="944017"/>
                <a:chOff x="2627925" y="1253996"/>
                <a:chExt cx="792805" cy="520165"/>
              </a:xfrm>
            </p:grpSpPr>
            <p:sp>
              <p:nvSpPr>
                <p:cNvPr id="132" name="직사각형 131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94A94E8-59F7-460E-BFB0-CD630807C801}"/>
                    </a:ext>
                  </a:extLst>
                </p:cNvPr>
                <p:cNvSpPr/>
                <p:nvPr/>
              </p:nvSpPr>
              <p:spPr>
                <a:xfrm>
                  <a:off x="2628641" y="1253996"/>
                  <a:ext cx="792089" cy="520165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80788" tIns="40395" rIns="80788" bIns="40395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82297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endParaRPr>
                </a:p>
              </p:txBody>
            </p:sp>
            <p:cxnSp>
              <p:nvCxnSpPr>
                <p:cNvPr id="133" name="직선 연결선 132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A5E9DF-A80C-4D5B-AAF2-35D92E23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7925" y="1258493"/>
                  <a:ext cx="792802" cy="510545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D74E3D6-97E6-4C86-86E5-E81F52E4A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925" y="1260717"/>
                  <a:ext cx="792802" cy="512817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TextBox 129"/>
              <p:cNvSpPr txBox="1"/>
              <p:nvPr/>
            </p:nvSpPr>
            <p:spPr>
              <a:xfrm>
                <a:off x="6709222" y="4953213"/>
                <a:ext cx="879482" cy="14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세번째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웰니스</a:t>
                </a:r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여행</a:t>
                </a:r>
                <a:endPara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6371507" y="5642653"/>
                <a:ext cx="1557440" cy="1620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상품보기</a:t>
                </a:r>
                <a:endPara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-2207702" y="4102811"/>
              <a:ext cx="202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사람이 적은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공간으로 떠나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오염에서 벗어나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아름다운</a:t>
              </a:r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자연경관 속에서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휴식을 취하며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심신을 회복할 수 있는 여행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1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3351746" y="1276802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7331" y="1264394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국내여행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3367" y="1365473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33514" y="170684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0297" y="1396132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62346" y="1705819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CLEAN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 준수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62346" y="1891606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여행객 밀집도가 낮은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안에서 경관을 즐기는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8446" y="2921364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2920" y="2971521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코로나로 바뀐 일상 가장 하고 싶은 활동은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82747" y="1336388"/>
            <a:ext cx="2465362" cy="1119808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08370" y="4445733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6106" y="4474565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/>
          </p:nvPr>
        </p:nvGraphicFramePr>
        <p:xfrm>
          <a:off x="691006" y="4637049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2783" y="2053063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여행객밀집도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56768" y="2597422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떠나고 싶은 국내여행 종류는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95506" y="2571886"/>
            <a:ext cx="2465362" cy="1107837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82135" y="2802006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자연경관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135" y="2964142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휴양지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89026" y="1257511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7" name="차트 66"/>
          <p:cNvGraphicFramePr>
            <a:graphicFrameLocks/>
          </p:cNvGraphicFramePr>
          <p:nvPr>
            <p:extLst/>
          </p:nvPr>
        </p:nvGraphicFramePr>
        <p:xfrm>
          <a:off x="653346" y="3093558"/>
          <a:ext cx="2604832" cy="130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489259" y="3894857"/>
            <a:ext cx="2480846" cy="2532929"/>
            <a:chOff x="3489259" y="3894857"/>
            <a:chExt cx="2480846" cy="253292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489259" y="3894857"/>
              <a:ext cx="2480846" cy="2532929"/>
            </a:xfrm>
            <a:prstGeom prst="roundRect">
              <a:avLst>
                <a:gd name="adj" fmla="val 3128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8605" y="3915635"/>
              <a:ext cx="242829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코로나로 불안한 요즘</a:t>
              </a:r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참좋은여행이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제안하는 </a:t>
              </a:r>
              <a:endPara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우리끼리 안전하게 여유를 찾아 떠나는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클린한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네가지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여행 방법</a:t>
              </a:r>
              <a:endPara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988445" y="3679414"/>
            <a:ext cx="2042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경기관광공사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한국문화관광연구원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293070" y="1466609"/>
            <a:ext cx="2465362" cy="4536460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46276" y="4754544"/>
            <a:ext cx="2219292" cy="1362973"/>
            <a:chOff x="-2306496" y="3778369"/>
            <a:chExt cx="2219292" cy="1362973"/>
          </a:xfrm>
        </p:grpSpPr>
        <p:grpSp>
          <p:nvGrpSpPr>
            <p:cNvPr id="90" name="그룹 89"/>
            <p:cNvGrpSpPr/>
            <p:nvPr/>
          </p:nvGrpSpPr>
          <p:grpSpPr>
            <a:xfrm>
              <a:off x="-2306496" y="3778369"/>
              <a:ext cx="2219292" cy="1362973"/>
              <a:chOff x="6212634" y="4909367"/>
              <a:chExt cx="1872665" cy="944017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533A664-245D-46B1-86DD-70F0264B436D}"/>
                  </a:ext>
                </a:extLst>
              </p:cNvPr>
              <p:cNvGrpSpPr/>
              <p:nvPr/>
            </p:nvGrpSpPr>
            <p:grpSpPr>
              <a:xfrm>
                <a:off x="6212634" y="4909367"/>
                <a:ext cx="1872665" cy="944017"/>
                <a:chOff x="2627925" y="1253996"/>
                <a:chExt cx="792805" cy="520165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94A94E8-59F7-460E-BFB0-CD630807C801}"/>
                    </a:ext>
                  </a:extLst>
                </p:cNvPr>
                <p:cNvSpPr/>
                <p:nvPr/>
              </p:nvSpPr>
              <p:spPr>
                <a:xfrm>
                  <a:off x="2628641" y="1253996"/>
                  <a:ext cx="792089" cy="520165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80788" tIns="40395" rIns="80788" bIns="40395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82297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endParaRPr>
                </a:p>
              </p:txBody>
            </p:sp>
            <p:cxnSp>
              <p:nvCxnSpPr>
                <p:cNvPr id="97" name="직선 연결선 96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A5E9DF-A80C-4D5B-AAF2-35D92E23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7925" y="1258493"/>
                  <a:ext cx="792802" cy="510545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D74E3D6-97E6-4C86-86E5-E81F52E4A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925" y="1260717"/>
                  <a:ext cx="792802" cy="512817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6630068" y="4944042"/>
                <a:ext cx="1041798" cy="14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첫번째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도어투도어</a:t>
                </a:r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여행</a:t>
                </a:r>
                <a:endPara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6371507" y="5642653"/>
                <a:ext cx="1557440" cy="1620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상품보기</a:t>
                </a:r>
                <a:endPara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2212509" y="4102811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안전하게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출도착지를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집 앞으로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지정가능한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Door to Door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안락하고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이동마저 즐거운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벤츠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리무진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프리미엄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까지 더한 특급호텔이 포함된 여행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189026" y="210012"/>
            <a:ext cx="1191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안전한 여행 방법 ①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411051" y="1553328"/>
            <a:ext cx="2219292" cy="1362973"/>
            <a:chOff x="-2306496" y="3778369"/>
            <a:chExt cx="2219292" cy="1362973"/>
          </a:xfrm>
        </p:grpSpPr>
        <p:grpSp>
          <p:nvGrpSpPr>
            <p:cNvPr id="108" name="그룹 107"/>
            <p:cNvGrpSpPr/>
            <p:nvPr/>
          </p:nvGrpSpPr>
          <p:grpSpPr>
            <a:xfrm>
              <a:off x="-2306496" y="3778369"/>
              <a:ext cx="2219292" cy="1362973"/>
              <a:chOff x="6212634" y="4909367"/>
              <a:chExt cx="1872665" cy="944017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533A664-245D-46B1-86DD-70F0264B436D}"/>
                  </a:ext>
                </a:extLst>
              </p:cNvPr>
              <p:cNvGrpSpPr/>
              <p:nvPr/>
            </p:nvGrpSpPr>
            <p:grpSpPr>
              <a:xfrm>
                <a:off x="6212634" y="4909367"/>
                <a:ext cx="1872665" cy="944017"/>
                <a:chOff x="2627925" y="1253996"/>
                <a:chExt cx="792805" cy="520165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94A94E8-59F7-460E-BFB0-CD630807C801}"/>
                    </a:ext>
                  </a:extLst>
                </p:cNvPr>
                <p:cNvSpPr/>
                <p:nvPr/>
              </p:nvSpPr>
              <p:spPr>
                <a:xfrm>
                  <a:off x="2628641" y="1253996"/>
                  <a:ext cx="792089" cy="520165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80788" tIns="40395" rIns="80788" bIns="40395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82297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endParaRPr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A5E9DF-A80C-4D5B-AAF2-35D92E23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7925" y="1258493"/>
                  <a:ext cx="792802" cy="510545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D74E3D6-97E6-4C86-86E5-E81F52E4A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925" y="1260717"/>
                  <a:ext cx="792802" cy="512817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6671431" y="4953352"/>
                <a:ext cx="984988" cy="14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프라이빗</a:t>
                </a:r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여행 </a:t>
                </a:r>
                <a:endPara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6371507" y="5642653"/>
                <a:ext cx="1557440" cy="1620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상품보기</a:t>
                </a:r>
                <a:endPara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-2260601" y="4102811"/>
              <a:ext cx="2127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우리끼리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안전하게 소규모로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여유롭고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천천히 보고 듣는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err="1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프라이빗한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개별여행같은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편리한 패키지 여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행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11051" y="2973337"/>
            <a:ext cx="2219292" cy="1362973"/>
            <a:chOff x="-2306496" y="3778369"/>
            <a:chExt cx="2219292" cy="1362973"/>
          </a:xfrm>
        </p:grpSpPr>
        <p:grpSp>
          <p:nvGrpSpPr>
            <p:cNvPr id="127" name="그룹 126"/>
            <p:cNvGrpSpPr/>
            <p:nvPr/>
          </p:nvGrpSpPr>
          <p:grpSpPr>
            <a:xfrm>
              <a:off x="-2306496" y="3778369"/>
              <a:ext cx="2219292" cy="1362973"/>
              <a:chOff x="6212634" y="4909367"/>
              <a:chExt cx="1872665" cy="944017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533A664-245D-46B1-86DD-70F0264B436D}"/>
                  </a:ext>
                </a:extLst>
              </p:cNvPr>
              <p:cNvGrpSpPr/>
              <p:nvPr/>
            </p:nvGrpSpPr>
            <p:grpSpPr>
              <a:xfrm>
                <a:off x="6212634" y="4909367"/>
                <a:ext cx="1872665" cy="944017"/>
                <a:chOff x="2627925" y="1253996"/>
                <a:chExt cx="792805" cy="520165"/>
              </a:xfrm>
            </p:grpSpPr>
            <p:sp>
              <p:nvSpPr>
                <p:cNvPr id="132" name="직사각형 131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94A94E8-59F7-460E-BFB0-CD630807C801}"/>
                    </a:ext>
                  </a:extLst>
                </p:cNvPr>
                <p:cNvSpPr/>
                <p:nvPr/>
              </p:nvSpPr>
              <p:spPr>
                <a:xfrm>
                  <a:off x="2628641" y="1253996"/>
                  <a:ext cx="792089" cy="520165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80788" tIns="40395" rIns="80788" bIns="40395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82297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endParaRPr>
                </a:p>
              </p:txBody>
            </p:sp>
            <p:cxnSp>
              <p:nvCxnSpPr>
                <p:cNvPr id="133" name="직선 연결선 132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A5E9DF-A80C-4D5B-AAF2-35D92E23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7925" y="1258493"/>
                  <a:ext cx="792802" cy="510545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D74E3D6-97E6-4C86-86E5-E81F52E4A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925" y="1260717"/>
                  <a:ext cx="792802" cy="512817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TextBox 129"/>
              <p:cNvSpPr txBox="1"/>
              <p:nvPr/>
            </p:nvSpPr>
            <p:spPr>
              <a:xfrm>
                <a:off x="6709222" y="4953213"/>
                <a:ext cx="879482" cy="14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세번째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웰니스</a:t>
                </a:r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여행</a:t>
                </a:r>
                <a:endPara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6371507" y="5642653"/>
                <a:ext cx="1557440" cy="1620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상품보기</a:t>
                </a:r>
                <a:endPara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-2207702" y="4102811"/>
              <a:ext cx="202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사람이 적은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공간으로 떠나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오염에서 벗어나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아름다운</a:t>
              </a:r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자연경관 속에서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b="1" dirty="0" smtClean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휴식을 취하며 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심신을 회복할 수 있는 여행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411044" y="4490594"/>
            <a:ext cx="2219291" cy="1362973"/>
            <a:chOff x="-2306500" y="3778369"/>
            <a:chExt cx="2219291" cy="1362973"/>
          </a:xfrm>
        </p:grpSpPr>
        <p:grpSp>
          <p:nvGrpSpPr>
            <p:cNvPr id="79" name="그룹 78"/>
            <p:cNvGrpSpPr/>
            <p:nvPr/>
          </p:nvGrpSpPr>
          <p:grpSpPr>
            <a:xfrm>
              <a:off x="-2306500" y="3778369"/>
              <a:ext cx="2219291" cy="1362973"/>
              <a:chOff x="6212634" y="4909367"/>
              <a:chExt cx="1872665" cy="944017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533A664-245D-46B1-86DD-70F0264B436D}"/>
                  </a:ext>
                </a:extLst>
              </p:cNvPr>
              <p:cNvGrpSpPr/>
              <p:nvPr/>
            </p:nvGrpSpPr>
            <p:grpSpPr>
              <a:xfrm>
                <a:off x="6212634" y="4909367"/>
                <a:ext cx="1872665" cy="944017"/>
                <a:chOff x="2627925" y="1253996"/>
                <a:chExt cx="792805" cy="520165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94A94E8-59F7-460E-BFB0-CD630807C801}"/>
                    </a:ext>
                  </a:extLst>
                </p:cNvPr>
                <p:cNvSpPr/>
                <p:nvPr/>
              </p:nvSpPr>
              <p:spPr>
                <a:xfrm>
                  <a:off x="2628641" y="1253996"/>
                  <a:ext cx="792089" cy="520165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80788" tIns="40395" rIns="80788" bIns="40395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82297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 pitchFamily="50" charset="-127"/>
                    <a:cs typeface="+mn-cs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A5E9DF-A80C-4D5B-AAF2-35D92E23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7925" y="1258493"/>
                  <a:ext cx="792802" cy="510545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D74E3D6-97E6-4C86-86E5-E81F52E4A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925" y="1260717"/>
                  <a:ext cx="792802" cy="512817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/>
              <p:cNvSpPr txBox="1"/>
              <p:nvPr/>
            </p:nvSpPr>
            <p:spPr>
              <a:xfrm>
                <a:off x="6389336" y="4953213"/>
                <a:ext cx="1554446" cy="14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네번째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CLEAN </a:t>
                </a:r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마크 찾아 떠나는 여행</a:t>
                </a:r>
                <a:endPara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6371507" y="5642653"/>
                <a:ext cx="1557440" cy="1620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CLEAN POINT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보러가기</a:t>
                </a:r>
                <a:endPara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-2097090" y="4102811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상단의                  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찾아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참좋은여행의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안전수칙들을 확인 후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떠나는 안전하고 안심 할 수 있는 여행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033" y="4849704"/>
            <a:ext cx="395175" cy="1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48273</TotalTime>
  <Words>1489</Words>
  <Application>Microsoft Office PowerPoint</Application>
  <PresentationFormat>화면 슬라이드 쇼(4:3)</PresentationFormat>
  <Paragraphs>289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Nanum Gothic</vt:lpstr>
      <vt:lpstr>굴림</vt:lpstr>
      <vt:lpstr>나눔고딕</vt:lpstr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VGL_P1801</dc:creator>
  <cp:lastModifiedBy>Windows 사용자</cp:lastModifiedBy>
  <cp:revision>1113</cp:revision>
  <cp:lastPrinted>2020-10-21T10:44:56Z</cp:lastPrinted>
  <dcterms:created xsi:type="dcterms:W3CDTF">2018-03-21T03:52:21Z</dcterms:created>
  <dcterms:modified xsi:type="dcterms:W3CDTF">2020-10-22T07:45:13Z</dcterms:modified>
</cp:coreProperties>
</file>