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3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4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360" r:id="rId3"/>
    <p:sldId id="361" r:id="rId4"/>
    <p:sldId id="363" r:id="rId5"/>
    <p:sldId id="362" r:id="rId6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FFFF"/>
    <a:srgbClr val="EFFBFF"/>
    <a:srgbClr val="EFEFEF"/>
    <a:srgbClr val="F2F2F2"/>
    <a:srgbClr val="5B9BD5"/>
    <a:srgbClr val="1D9AE1"/>
    <a:srgbClr val="2CA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3" autoAdjust="0"/>
    <p:restoredTop sz="95161" autoAdjust="0"/>
  </p:normalViewPr>
  <p:slideViewPr>
    <p:cSldViewPr snapToGrid="0">
      <p:cViewPr>
        <p:scale>
          <a:sx n="120" d="100"/>
          <a:sy n="120" d="100"/>
        </p:scale>
        <p:origin x="1626" y="-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GL_P11141\Desktop\&#50668;&#49849;&#51008;&#50629;&#47924;\&#53685;&#44228;&#49688;&#52824;%20&#50629;&#47924;\&#53944;&#47116;&#46300;&#54168;&#51060;&#51648;\&#53944;&#47116;&#46300;_20210105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GL_P11141\Desktop\&#50668;&#49849;&#51008;&#50629;&#47924;\&#53685;&#44228;&#49688;&#52824;%20&#50629;&#47924;\&#53944;&#47116;&#46300;&#54168;&#51060;&#51648;\&#53944;&#47116;&#46300;_20210105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GL_P11141\Desktop\&#50668;&#49849;&#51008;&#50629;&#47924;\&#53685;&#44228;&#49688;&#52824;%20&#50629;&#47924;\&#53944;&#47116;&#46300;&#54168;&#51060;&#51648;\&#53944;&#47116;&#46300;_20210105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GL_P11141\Desktop\&#50668;&#49849;&#51008;&#50629;&#47924;\&#53685;&#44228;&#49688;&#52824;%20&#50629;&#47924;\&#53944;&#47116;&#46300;&#54168;&#51060;&#51648;\&#53944;&#47116;&#46300;_20210105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GL_P11141\Desktop\&#50668;&#49849;&#51008;&#50629;&#47924;\&#53685;&#44228;&#49688;&#52824;%20&#50629;&#47924;\&#53944;&#47116;&#46300;&#54168;&#51060;&#51648;\&#53944;&#47116;&#46300;_20210105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GL_P11141\Desktop\&#50668;&#49849;&#51008;&#50629;&#47924;\&#53685;&#44228;&#49688;&#52824;%20&#50629;&#47924;\&#53944;&#47116;&#46300;&#54168;&#51060;&#51648;\&#53944;&#47116;&#46300;_20210105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GL_P11141\Desktop\&#50668;&#49849;&#51008;&#50629;&#47924;\&#53685;&#44228;&#49688;&#52824;%20&#50629;&#47924;\&#53944;&#47116;&#46300;&#54168;&#51060;&#51648;\&#53944;&#47116;&#46300;_20210105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GL_P11141\Desktop\&#50668;&#49849;&#51008;&#50629;&#47924;\&#53685;&#44228;&#49688;&#52824;%20&#50629;&#47924;\&#53944;&#47116;&#46300;&#54168;&#51060;&#51648;\&#53944;&#47116;&#46300;_20210105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GL_P11141\Desktop\&#50668;&#49849;&#51008;&#50629;&#47924;\&#53685;&#44228;&#49688;&#52824;%20&#50629;&#47924;\&#53944;&#47116;&#46300;&#54168;&#51060;&#51648;\&#53944;&#47116;&#46300;_20210105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GL_P11141\Desktop\&#50668;&#49849;&#51008;&#50629;&#47924;\&#53685;&#44228;&#49688;&#52824;%20&#50629;&#47924;\&#53944;&#47116;&#46300;&#54168;&#51060;&#51648;\&#53944;&#47116;&#46300;_20210105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GL_P11141\Desktop\&#50668;&#49849;&#51008;&#50629;&#47924;\&#53685;&#44228;&#49688;&#52824;%20&#50629;&#47924;\&#53944;&#47116;&#46300;&#54168;&#51060;&#51648;\&#53944;&#47116;&#46300;_20210105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GL_P11141\Desktop\&#50668;&#49849;&#51008;&#50629;&#47924;\&#53685;&#44228;&#49688;&#52824;%20&#50629;&#47924;\&#53944;&#47116;&#46300;&#54168;&#51060;&#51648;\&#53944;&#47116;&#46300;_20210105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GL_P11141\Desktop\&#50668;&#49849;&#51008;&#50629;&#47924;\&#53685;&#44228;&#49688;&#52824;%20&#50629;&#47924;\&#53944;&#47116;&#46300;&#54168;&#51060;&#51648;\&#53944;&#47116;&#46300;_20210105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GL_P11141\Desktop\&#50668;&#49849;&#51008;&#50629;&#47924;\&#53685;&#44228;&#49688;&#52824;%20&#50629;&#47924;\&#53944;&#47116;&#46300;&#54168;&#51060;&#51648;\&#53944;&#47116;&#46300;_20210105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GL_P11141\Desktop\&#50668;&#49849;&#51008;&#50629;&#47924;\&#53685;&#44228;&#49688;&#52824;%20&#50629;&#47924;\&#53944;&#47116;&#46300;&#54168;&#51060;&#51648;\&#53944;&#47116;&#46300;_20210105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GL_P11141\Desktop\&#50668;&#49849;&#51008;&#50629;&#47924;\&#53685;&#44228;&#49688;&#52824;%20&#50629;&#47924;\&#53944;&#47116;&#46300;&#54168;&#51060;&#51648;\&#53944;&#47116;&#46300;_20210105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GL_P11141\Desktop\&#50668;&#49849;&#51008;&#50629;&#47924;\&#53685;&#44228;&#49688;&#52824;%20&#50629;&#47924;\&#53944;&#47116;&#46300;&#54168;&#51060;&#51648;\&#53944;&#47116;&#46300;_20210105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GL_P11141\Desktop\&#50668;&#49849;&#51008;&#50629;&#47924;\&#53685;&#44228;&#49688;&#52824;%20&#50629;&#47924;\&#53944;&#47116;&#46300;&#54168;&#51060;&#51648;\&#53944;&#47116;&#46300;_20210105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GL_P11141\Desktop\&#50668;&#49849;&#51008;&#50629;&#47924;\&#53685;&#44228;&#49688;&#52824;%20&#50629;&#47924;\&#53944;&#47116;&#46300;&#54168;&#51060;&#51648;\&#53944;&#47116;&#46300;_20210105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GL_P11141\Desktop\&#50668;&#49849;&#51008;&#50629;&#47924;\&#53685;&#44228;&#49688;&#52824;%20&#50629;&#47924;\&#53944;&#47116;&#46300;&#54168;&#51060;&#51648;\&#53944;&#47116;&#46300;_20210105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GL_P11141\Desktop\&#50668;&#49849;&#51008;&#50629;&#47924;\&#53685;&#44228;&#49688;&#52824;%20&#50629;&#47924;\&#53944;&#47116;&#46300;&#54168;&#51060;&#51648;\&#53944;&#47116;&#46300;_20210105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GL_P11141\Desktop\&#50668;&#49849;&#51008;&#50629;&#47924;\&#53685;&#44228;&#49688;&#52824;%20&#50629;&#47924;\&#53944;&#47116;&#46300;&#54168;&#51060;&#51648;\&#53944;&#47116;&#46300;_20210105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GL_P11141\Desktop\&#50668;&#49849;&#51008;&#50629;&#47924;\&#53685;&#44228;&#49688;&#52824;%20&#50629;&#47924;\&#53944;&#47116;&#46300;&#54168;&#51060;&#51648;\&#53944;&#47116;&#46300;_20210105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GL_P11141\Desktop\&#50668;&#49849;&#51008;&#50629;&#47924;\&#53685;&#44228;&#49688;&#52824;%20&#50629;&#47924;\&#53944;&#47116;&#46300;&#54168;&#51060;&#51648;\&#53944;&#47116;&#46300;_20210105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755221738068527E-2"/>
          <c:y val="0.13737879633999089"/>
          <c:w val="0.88048955652386296"/>
          <c:h val="0.759186868966860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Sheet9!$D$7</c:f>
              <c:strCache>
                <c:ptCount val="1"/>
                <c:pt idx="0">
                  <c:v>비율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Sheet9!$C$8:$C$15</c:f>
              <c:strCache>
                <c:ptCount val="8"/>
                <c:pt idx="0">
                  <c:v>유럽</c:v>
                </c:pt>
                <c:pt idx="1">
                  <c:v>동남아</c:v>
                </c:pt>
                <c:pt idx="2">
                  <c:v>미주</c:v>
                </c:pt>
                <c:pt idx="3">
                  <c:v>대양주</c:v>
                </c:pt>
                <c:pt idx="4">
                  <c:v>일본</c:v>
                </c:pt>
                <c:pt idx="5">
                  <c:v>괌/사</c:v>
                </c:pt>
                <c:pt idx="6">
                  <c:v>기타</c:v>
                </c:pt>
                <c:pt idx="7">
                  <c:v>중국</c:v>
                </c:pt>
              </c:strCache>
            </c:strRef>
          </c:cat>
          <c:val>
            <c:numRef>
              <c:f>Sheet9!$D$8:$D$15</c:f>
              <c:numCache>
                <c:formatCode>0.0%</c:formatCode>
                <c:ptCount val="8"/>
                <c:pt idx="0">
                  <c:v>0.56999999999999995</c:v>
                </c:pt>
                <c:pt idx="1">
                  <c:v>0.18</c:v>
                </c:pt>
                <c:pt idx="2">
                  <c:v>7.0000000000000007E-2</c:v>
                </c:pt>
                <c:pt idx="3">
                  <c:v>0.05</c:v>
                </c:pt>
                <c:pt idx="4">
                  <c:v>0.04</c:v>
                </c:pt>
                <c:pt idx="5">
                  <c:v>3.7999999999999999E-2</c:v>
                </c:pt>
                <c:pt idx="6">
                  <c:v>3.5000000000000003E-2</c:v>
                </c:pt>
                <c:pt idx="7">
                  <c:v>0.02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8974320"/>
        <c:axId val="538967248"/>
      </c:barChart>
      <c:catAx>
        <c:axId val="538974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538967248"/>
        <c:crosses val="autoZero"/>
        <c:auto val="1"/>
        <c:lblAlgn val="ctr"/>
        <c:lblOffset val="100"/>
        <c:noMultiLvlLbl val="0"/>
      </c:catAx>
      <c:valAx>
        <c:axId val="538967248"/>
        <c:scaling>
          <c:orientation val="minMax"/>
          <c:max val="0.60000000000000009"/>
        </c:scaling>
        <c:delete val="1"/>
        <c:axPos val="l"/>
        <c:numFmt formatCode="0.0%" sourceLinked="1"/>
        <c:majorTickMark val="none"/>
        <c:minorTickMark val="none"/>
        <c:tickLblPos val="nextTo"/>
        <c:crossAx val="538974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5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최종결과물!$AH$7</c:f>
              <c:strCache>
                <c:ptCount val="1"/>
                <c:pt idx="0">
                  <c:v>비율(50대)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최종결과물!$AG$8:$AG$15</c15:sqref>
                  </c15:fullRef>
                </c:ext>
              </c:extLst>
              <c:f>최종결과물!$AG$8:$AG$12</c:f>
              <c:strCache>
                <c:ptCount val="5"/>
                <c:pt idx="0">
                  <c:v>유럽</c:v>
                </c:pt>
                <c:pt idx="1">
                  <c:v>동남아</c:v>
                </c:pt>
                <c:pt idx="2">
                  <c:v>미주</c:v>
                </c:pt>
                <c:pt idx="3">
                  <c:v>일본</c:v>
                </c:pt>
                <c:pt idx="4">
                  <c:v>대양주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최종결과물!$AH$8:$AH$15</c15:sqref>
                  </c15:fullRef>
                </c:ext>
              </c:extLst>
              <c:f>최종결과물!$AH$8:$AH$12</c:f>
              <c:numCache>
                <c:formatCode>0.0%</c:formatCode>
                <c:ptCount val="5"/>
                <c:pt idx="0">
                  <c:v>0.65500000000000003</c:v>
                </c:pt>
                <c:pt idx="1">
                  <c:v>0.14399999999999999</c:v>
                </c:pt>
                <c:pt idx="2">
                  <c:v>5.6000000000000001E-2</c:v>
                </c:pt>
                <c:pt idx="3">
                  <c:v>4.2999999999999997E-2</c:v>
                </c:pt>
                <c:pt idx="4">
                  <c:v>0.04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84878096"/>
        <c:axId val="248081744"/>
      </c:barChart>
      <c:catAx>
        <c:axId val="584878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248081744"/>
        <c:crosses val="autoZero"/>
        <c:auto val="1"/>
        <c:lblAlgn val="ctr"/>
        <c:lblOffset val="100"/>
        <c:noMultiLvlLbl val="0"/>
      </c:catAx>
      <c:valAx>
        <c:axId val="248081744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crossAx val="584878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5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최종결과물!$AK$7</c:f>
              <c:strCache>
                <c:ptCount val="1"/>
                <c:pt idx="0">
                  <c:v>비율(60대)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최종결과물!$AJ$8:$AJ$15</c15:sqref>
                  </c15:fullRef>
                </c:ext>
              </c:extLst>
              <c:f>최종결과물!$AJ$8:$AJ$12</c:f>
              <c:strCache>
                <c:ptCount val="5"/>
                <c:pt idx="0">
                  <c:v>유럽</c:v>
                </c:pt>
                <c:pt idx="1">
                  <c:v>동남아</c:v>
                </c:pt>
                <c:pt idx="2">
                  <c:v>미주</c:v>
                </c:pt>
                <c:pt idx="3">
                  <c:v>기타</c:v>
                </c:pt>
                <c:pt idx="4">
                  <c:v>대양주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최종결과물!$AK$8:$AK$15</c15:sqref>
                  </c15:fullRef>
                </c:ext>
              </c:extLst>
              <c:f>최종결과물!$AK$8:$AK$12</c:f>
              <c:numCache>
                <c:formatCode>0.0%</c:formatCode>
                <c:ptCount val="5"/>
                <c:pt idx="0">
                  <c:v>0.66900000000000004</c:v>
                </c:pt>
                <c:pt idx="1">
                  <c:v>9.0999999999999998E-2</c:v>
                </c:pt>
                <c:pt idx="2">
                  <c:v>7.8E-2</c:v>
                </c:pt>
                <c:pt idx="3">
                  <c:v>6.0999999999999999E-2</c:v>
                </c:pt>
                <c:pt idx="4">
                  <c:v>0.04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48083920"/>
        <c:axId val="248084464"/>
      </c:barChart>
      <c:catAx>
        <c:axId val="248083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248084464"/>
        <c:crosses val="autoZero"/>
        <c:auto val="1"/>
        <c:lblAlgn val="ctr"/>
        <c:lblOffset val="100"/>
        <c:noMultiLvlLbl val="0"/>
      </c:catAx>
      <c:valAx>
        <c:axId val="248084464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crossAx val="248083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5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최종결과물!$AE$7</c:f>
              <c:strCache>
                <c:ptCount val="1"/>
                <c:pt idx="0">
                  <c:v>비율(40대)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최종결과물!$AD$8:$AD$15</c15:sqref>
                  </c15:fullRef>
                </c:ext>
              </c:extLst>
              <c:f>최종결과물!$AD$8:$AD$12</c:f>
              <c:strCache>
                <c:ptCount val="5"/>
                <c:pt idx="0">
                  <c:v>유럽</c:v>
                </c:pt>
                <c:pt idx="1">
                  <c:v>동남아</c:v>
                </c:pt>
                <c:pt idx="2">
                  <c:v>괌/사</c:v>
                </c:pt>
                <c:pt idx="3">
                  <c:v>대양주</c:v>
                </c:pt>
                <c:pt idx="4">
                  <c:v>미주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최종결과물!$AE$8:$AE$15</c15:sqref>
                  </c15:fullRef>
                </c:ext>
              </c:extLst>
              <c:f>최종결과물!$AE$8:$AE$12</c:f>
              <c:numCache>
                <c:formatCode>0.0%</c:formatCode>
                <c:ptCount val="5"/>
                <c:pt idx="0">
                  <c:v>0.5</c:v>
                </c:pt>
                <c:pt idx="1">
                  <c:v>0.27300000000000002</c:v>
                </c:pt>
                <c:pt idx="2">
                  <c:v>9.4E-2</c:v>
                </c:pt>
                <c:pt idx="3">
                  <c:v>4.3999999999999997E-2</c:v>
                </c:pt>
                <c:pt idx="4">
                  <c:v>0.04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83405776"/>
        <c:axId val="383406320"/>
      </c:barChart>
      <c:catAx>
        <c:axId val="383405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383406320"/>
        <c:crosses val="autoZero"/>
        <c:auto val="1"/>
        <c:lblAlgn val="ctr"/>
        <c:lblOffset val="100"/>
        <c:noMultiLvlLbl val="0"/>
      </c:catAx>
      <c:valAx>
        <c:axId val="383406320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crossAx val="383405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5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755221738068527E-2"/>
          <c:y val="0.13737879633999089"/>
          <c:w val="0.88048955652386296"/>
          <c:h val="0.759186868966860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Sheet9!$D$7</c:f>
              <c:strCache>
                <c:ptCount val="1"/>
                <c:pt idx="0">
                  <c:v>비율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Sheet9!$C$8:$C$15</c:f>
              <c:strCache>
                <c:ptCount val="8"/>
                <c:pt idx="0">
                  <c:v>유럽</c:v>
                </c:pt>
                <c:pt idx="1">
                  <c:v>동남아</c:v>
                </c:pt>
                <c:pt idx="2">
                  <c:v>미주</c:v>
                </c:pt>
                <c:pt idx="3">
                  <c:v>대양주</c:v>
                </c:pt>
                <c:pt idx="4">
                  <c:v>일본</c:v>
                </c:pt>
                <c:pt idx="5">
                  <c:v>괌/사</c:v>
                </c:pt>
                <c:pt idx="6">
                  <c:v>기타</c:v>
                </c:pt>
                <c:pt idx="7">
                  <c:v>중국</c:v>
                </c:pt>
              </c:strCache>
            </c:strRef>
          </c:cat>
          <c:val>
            <c:numRef>
              <c:f>Sheet9!$D$8:$D$15</c:f>
              <c:numCache>
                <c:formatCode>0.0%</c:formatCode>
                <c:ptCount val="8"/>
                <c:pt idx="0">
                  <c:v>0.56999999999999995</c:v>
                </c:pt>
                <c:pt idx="1">
                  <c:v>0.18</c:v>
                </c:pt>
                <c:pt idx="2">
                  <c:v>7.0000000000000007E-2</c:v>
                </c:pt>
                <c:pt idx="3">
                  <c:v>0.05</c:v>
                </c:pt>
                <c:pt idx="4">
                  <c:v>0.04</c:v>
                </c:pt>
                <c:pt idx="5">
                  <c:v>3.7999999999999999E-2</c:v>
                </c:pt>
                <c:pt idx="6">
                  <c:v>3.5000000000000003E-2</c:v>
                </c:pt>
                <c:pt idx="7">
                  <c:v>0.02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84887344"/>
        <c:axId val="584872112"/>
      </c:barChart>
      <c:catAx>
        <c:axId val="584887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584872112"/>
        <c:crosses val="autoZero"/>
        <c:auto val="1"/>
        <c:lblAlgn val="ctr"/>
        <c:lblOffset val="100"/>
        <c:noMultiLvlLbl val="0"/>
      </c:catAx>
      <c:valAx>
        <c:axId val="584872112"/>
        <c:scaling>
          <c:orientation val="minMax"/>
          <c:max val="0.60000000000000009"/>
        </c:scaling>
        <c:delete val="1"/>
        <c:axPos val="l"/>
        <c:numFmt formatCode="0.0%" sourceLinked="1"/>
        <c:majorTickMark val="none"/>
        <c:minorTickMark val="none"/>
        <c:tickLblPos val="nextTo"/>
        <c:crossAx val="584887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5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333333333333333E-2"/>
          <c:y val="0.19541666666666666"/>
          <c:w val="0.93888888888888888"/>
          <c:h val="0.6667443132108485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최종결과물!$Y$7</c:f>
              <c:strCache>
                <c:ptCount val="1"/>
                <c:pt idx="0">
                  <c:v>비율(20대)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최종결과물!$X$8:$X$15</c15:sqref>
                  </c15:fullRef>
                </c:ext>
              </c:extLst>
              <c:f>최종결과물!$X$8:$X$10</c:f>
              <c:strCache>
                <c:ptCount val="3"/>
                <c:pt idx="0">
                  <c:v>유럽</c:v>
                </c:pt>
                <c:pt idx="1">
                  <c:v>동남아</c:v>
                </c:pt>
                <c:pt idx="2">
                  <c:v>대양주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최종결과물!$Y$8:$Y$15</c15:sqref>
                  </c15:fullRef>
                </c:ext>
              </c:extLst>
              <c:f>최종결과물!$Y$8:$Y$10</c:f>
              <c:numCache>
                <c:formatCode>0.0%</c:formatCode>
                <c:ptCount val="3"/>
                <c:pt idx="0">
                  <c:v>0.38700000000000001</c:v>
                </c:pt>
                <c:pt idx="1">
                  <c:v>0.307</c:v>
                </c:pt>
                <c:pt idx="2">
                  <c:v>9.3000000000000013E-2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84872656"/>
        <c:axId val="584875920"/>
      </c:barChart>
      <c:catAx>
        <c:axId val="584872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584875920"/>
        <c:crosses val="autoZero"/>
        <c:auto val="1"/>
        <c:lblAlgn val="ctr"/>
        <c:lblOffset val="100"/>
        <c:noMultiLvlLbl val="0"/>
      </c:catAx>
      <c:valAx>
        <c:axId val="584875920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crossAx val="584872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5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최종결과물!$AB$7</c:f>
              <c:strCache>
                <c:ptCount val="1"/>
                <c:pt idx="0">
                  <c:v>비율(30대)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2.784409935300837E-2"/>
                  <c:y val="-1.4629980805947386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최종결과물!$AA$8:$AA$15</c15:sqref>
                  </c15:fullRef>
                </c:ext>
              </c:extLst>
              <c:f>최종결과물!$AA$8:$AA$10</c:f>
              <c:strCache>
                <c:ptCount val="3"/>
                <c:pt idx="0">
                  <c:v>동남아</c:v>
                </c:pt>
                <c:pt idx="1">
                  <c:v>유럽</c:v>
                </c:pt>
                <c:pt idx="2">
                  <c:v>괌/사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최종결과물!$AB$8:$AB$15</c15:sqref>
                  </c15:fullRef>
                </c:ext>
              </c:extLst>
              <c:f>최종결과물!$AB$8:$AB$10</c:f>
              <c:numCache>
                <c:formatCode>0.0%</c:formatCode>
                <c:ptCount val="3"/>
                <c:pt idx="0">
                  <c:v>0.33100000000000002</c:v>
                </c:pt>
                <c:pt idx="1">
                  <c:v>0.32200000000000001</c:v>
                </c:pt>
                <c:pt idx="2">
                  <c:v>0.14499999999999999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6165168"/>
        <c:axId val="546178224"/>
      </c:barChart>
      <c:catAx>
        <c:axId val="546165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546178224"/>
        <c:crosses val="autoZero"/>
        <c:auto val="1"/>
        <c:lblAlgn val="ctr"/>
        <c:lblOffset val="100"/>
        <c:noMultiLvlLbl val="0"/>
      </c:catAx>
      <c:valAx>
        <c:axId val="546178224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crossAx val="546165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5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최종결과물!$AH$7</c:f>
              <c:strCache>
                <c:ptCount val="1"/>
                <c:pt idx="0">
                  <c:v>비율(50대)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최종결과물!$AG$8:$AG$15</c15:sqref>
                  </c15:fullRef>
                </c:ext>
              </c:extLst>
              <c:f>최종결과물!$AG$8:$AG$10</c:f>
              <c:strCache>
                <c:ptCount val="3"/>
                <c:pt idx="0">
                  <c:v>유럽</c:v>
                </c:pt>
                <c:pt idx="1">
                  <c:v>동남아</c:v>
                </c:pt>
                <c:pt idx="2">
                  <c:v>미주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최종결과물!$AH$8:$AH$15</c15:sqref>
                  </c15:fullRef>
                </c:ext>
              </c:extLst>
              <c:f>최종결과물!$AH$8:$AH$10</c:f>
              <c:numCache>
                <c:formatCode>0.0%</c:formatCode>
                <c:ptCount val="3"/>
                <c:pt idx="0">
                  <c:v>0.65500000000000003</c:v>
                </c:pt>
                <c:pt idx="1">
                  <c:v>0.14399999999999999</c:v>
                </c:pt>
                <c:pt idx="2">
                  <c:v>5.6000000000000001E-2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6171152"/>
        <c:axId val="546166256"/>
      </c:barChart>
      <c:catAx>
        <c:axId val="546171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546166256"/>
        <c:crosses val="autoZero"/>
        <c:auto val="1"/>
        <c:lblAlgn val="ctr"/>
        <c:lblOffset val="100"/>
        <c:noMultiLvlLbl val="0"/>
      </c:catAx>
      <c:valAx>
        <c:axId val="546166256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crossAx val="546171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5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최종결과물!$AK$7</c:f>
              <c:strCache>
                <c:ptCount val="1"/>
                <c:pt idx="0">
                  <c:v>비율(60대)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최종결과물!$AJ$8:$AJ$15</c15:sqref>
                  </c15:fullRef>
                </c:ext>
              </c:extLst>
              <c:f>최종결과물!$AJ$8:$AJ$10</c:f>
              <c:strCache>
                <c:ptCount val="3"/>
                <c:pt idx="0">
                  <c:v>유럽</c:v>
                </c:pt>
                <c:pt idx="1">
                  <c:v>동남아</c:v>
                </c:pt>
                <c:pt idx="2">
                  <c:v>미주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최종결과물!$AK$8:$AK$15</c15:sqref>
                  </c15:fullRef>
                </c:ext>
              </c:extLst>
              <c:f>최종결과물!$AK$8:$AK$10</c:f>
              <c:numCache>
                <c:formatCode>0.0%</c:formatCode>
                <c:ptCount val="3"/>
                <c:pt idx="0">
                  <c:v>0.66900000000000004</c:v>
                </c:pt>
                <c:pt idx="1">
                  <c:v>9.0999999999999998E-2</c:v>
                </c:pt>
                <c:pt idx="2">
                  <c:v>7.8E-2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6168432"/>
        <c:axId val="546170608"/>
      </c:barChart>
      <c:catAx>
        <c:axId val="546168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546170608"/>
        <c:crosses val="autoZero"/>
        <c:auto val="1"/>
        <c:lblAlgn val="ctr"/>
        <c:lblOffset val="100"/>
        <c:noMultiLvlLbl val="0"/>
      </c:catAx>
      <c:valAx>
        <c:axId val="546170608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crossAx val="546168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5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최종결과물!$AE$7</c:f>
              <c:strCache>
                <c:ptCount val="1"/>
                <c:pt idx="0">
                  <c:v>비율(40대)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최종결과물!$AD$8:$AD$15</c15:sqref>
                  </c15:fullRef>
                </c:ext>
              </c:extLst>
              <c:f>최종결과물!$AD$8:$AD$10</c:f>
              <c:strCache>
                <c:ptCount val="3"/>
                <c:pt idx="0">
                  <c:v>유럽</c:v>
                </c:pt>
                <c:pt idx="1">
                  <c:v>동남아</c:v>
                </c:pt>
                <c:pt idx="2">
                  <c:v>괌/사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최종결과물!$AE$8:$AE$15</c15:sqref>
                  </c15:fullRef>
                </c:ext>
              </c:extLst>
              <c:f>최종결과물!$AE$8:$AE$10</c:f>
              <c:numCache>
                <c:formatCode>0.0%</c:formatCode>
                <c:ptCount val="3"/>
                <c:pt idx="0">
                  <c:v>0.5</c:v>
                </c:pt>
                <c:pt idx="1">
                  <c:v>0.27300000000000002</c:v>
                </c:pt>
                <c:pt idx="2">
                  <c:v>9.4E-2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6172240"/>
        <c:axId val="546173872"/>
      </c:barChart>
      <c:catAx>
        <c:axId val="546172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546173872"/>
        <c:crosses val="autoZero"/>
        <c:auto val="1"/>
        <c:lblAlgn val="ctr"/>
        <c:lblOffset val="100"/>
        <c:noMultiLvlLbl val="0"/>
      </c:catAx>
      <c:valAx>
        <c:axId val="546173872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crossAx val="546172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5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755221738068527E-2"/>
          <c:y val="0.13737879633999089"/>
          <c:w val="0.88048955652386296"/>
          <c:h val="0.759186868966860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Sheet9!$D$7</c:f>
              <c:strCache>
                <c:ptCount val="1"/>
                <c:pt idx="0">
                  <c:v>비율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Sheet9!$C$8:$C$15</c:f>
              <c:strCache>
                <c:ptCount val="8"/>
                <c:pt idx="0">
                  <c:v>유럽</c:v>
                </c:pt>
                <c:pt idx="1">
                  <c:v>동남아</c:v>
                </c:pt>
                <c:pt idx="2">
                  <c:v>미주</c:v>
                </c:pt>
                <c:pt idx="3">
                  <c:v>대양주</c:v>
                </c:pt>
                <c:pt idx="4">
                  <c:v>일본</c:v>
                </c:pt>
                <c:pt idx="5">
                  <c:v>괌/사</c:v>
                </c:pt>
                <c:pt idx="6">
                  <c:v>기타</c:v>
                </c:pt>
                <c:pt idx="7">
                  <c:v>중국</c:v>
                </c:pt>
              </c:strCache>
            </c:strRef>
          </c:cat>
          <c:val>
            <c:numRef>
              <c:f>Sheet9!$D$8:$D$15</c:f>
              <c:numCache>
                <c:formatCode>0.0%</c:formatCode>
                <c:ptCount val="8"/>
                <c:pt idx="0">
                  <c:v>0.56999999999999995</c:v>
                </c:pt>
                <c:pt idx="1">
                  <c:v>0.18</c:v>
                </c:pt>
                <c:pt idx="2">
                  <c:v>7.0000000000000007E-2</c:v>
                </c:pt>
                <c:pt idx="3">
                  <c:v>0.05</c:v>
                </c:pt>
                <c:pt idx="4">
                  <c:v>0.04</c:v>
                </c:pt>
                <c:pt idx="5">
                  <c:v>3.7999999999999999E-2</c:v>
                </c:pt>
                <c:pt idx="6">
                  <c:v>3.5000000000000003E-2</c:v>
                </c:pt>
                <c:pt idx="7">
                  <c:v>0.02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82637360"/>
        <c:axId val="582643344"/>
      </c:barChart>
      <c:catAx>
        <c:axId val="582637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582643344"/>
        <c:crosses val="autoZero"/>
        <c:auto val="1"/>
        <c:lblAlgn val="ctr"/>
        <c:lblOffset val="100"/>
        <c:noMultiLvlLbl val="0"/>
      </c:catAx>
      <c:valAx>
        <c:axId val="582643344"/>
        <c:scaling>
          <c:orientation val="minMax"/>
          <c:max val="0.60000000000000009"/>
        </c:scaling>
        <c:delete val="1"/>
        <c:axPos val="l"/>
        <c:numFmt formatCode="0.0%" sourceLinked="1"/>
        <c:majorTickMark val="none"/>
        <c:minorTickMark val="none"/>
        <c:tickLblPos val="nextTo"/>
        <c:crossAx val="582637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5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333333333333333E-2"/>
          <c:y val="0.19541666666666666"/>
          <c:w val="0.93888888888888888"/>
          <c:h val="0.6667443132108485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최종결과물!$Y$7</c:f>
              <c:strCache>
                <c:ptCount val="1"/>
                <c:pt idx="0">
                  <c:v>비율(20대)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최종결과물!$X$8:$X$15</c:f>
              <c:strCache>
                <c:ptCount val="8"/>
                <c:pt idx="0">
                  <c:v>유럽</c:v>
                </c:pt>
                <c:pt idx="1">
                  <c:v>동남아</c:v>
                </c:pt>
                <c:pt idx="2">
                  <c:v>대양주</c:v>
                </c:pt>
                <c:pt idx="3">
                  <c:v>미주</c:v>
                </c:pt>
                <c:pt idx="4">
                  <c:v>괌/사</c:v>
                </c:pt>
                <c:pt idx="5">
                  <c:v>일본</c:v>
                </c:pt>
                <c:pt idx="6">
                  <c:v>기타</c:v>
                </c:pt>
                <c:pt idx="7">
                  <c:v>중국</c:v>
                </c:pt>
              </c:strCache>
            </c:strRef>
          </c:cat>
          <c:val>
            <c:numRef>
              <c:f>최종결과물!$Y$8:$Y$15</c:f>
              <c:numCache>
                <c:formatCode>0.0%</c:formatCode>
                <c:ptCount val="8"/>
                <c:pt idx="0">
                  <c:v>0.38700000000000001</c:v>
                </c:pt>
                <c:pt idx="1">
                  <c:v>0.307</c:v>
                </c:pt>
                <c:pt idx="2">
                  <c:v>9.3000000000000013E-2</c:v>
                </c:pt>
                <c:pt idx="3">
                  <c:v>6.7000000000000004E-2</c:v>
                </c:pt>
                <c:pt idx="4">
                  <c:v>6.7000000000000004E-2</c:v>
                </c:pt>
                <c:pt idx="5">
                  <c:v>0.04</c:v>
                </c:pt>
                <c:pt idx="6">
                  <c:v>2.7000000000000003E-2</c:v>
                </c:pt>
                <c:pt idx="7">
                  <c:v>1.2999999999999999E-2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8977040"/>
        <c:axId val="538978128"/>
      </c:barChart>
      <c:catAx>
        <c:axId val="538977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538978128"/>
        <c:crosses val="autoZero"/>
        <c:auto val="1"/>
        <c:lblAlgn val="ctr"/>
        <c:lblOffset val="100"/>
        <c:noMultiLvlLbl val="0"/>
      </c:catAx>
      <c:valAx>
        <c:axId val="538978128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crossAx val="538977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5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333333333333333E-2"/>
          <c:y val="0.19541666666666666"/>
          <c:w val="0.93888888888888888"/>
          <c:h val="0.6667443132108485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최종결과물!$Y$7</c:f>
              <c:strCache>
                <c:ptCount val="1"/>
                <c:pt idx="0">
                  <c:v>비율(20대)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500" b="1" i="0" u="none" strike="noStrike" kern="1200" baseline="0">
                      <a:solidFill>
                        <a:srgbClr val="C00000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5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최종결과물!$X$8:$X$15</c15:sqref>
                  </c15:fullRef>
                </c:ext>
              </c:extLst>
              <c:f>최종결과물!$X$10:$X$14</c:f>
              <c:strCache>
                <c:ptCount val="5"/>
                <c:pt idx="0">
                  <c:v>대양주</c:v>
                </c:pt>
                <c:pt idx="1">
                  <c:v>미주</c:v>
                </c:pt>
                <c:pt idx="2">
                  <c:v>괌/사</c:v>
                </c:pt>
                <c:pt idx="3">
                  <c:v>일본</c:v>
                </c:pt>
                <c:pt idx="4">
                  <c:v>기타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최종결과물!$Y$8:$Y$15</c15:sqref>
                  </c15:fullRef>
                </c:ext>
              </c:extLst>
              <c:f>최종결과물!$Y$10:$Y$14</c:f>
              <c:numCache>
                <c:formatCode>0.0%</c:formatCode>
                <c:ptCount val="5"/>
                <c:pt idx="0">
                  <c:v>9.3000000000000013E-2</c:v>
                </c:pt>
                <c:pt idx="1">
                  <c:v>6.7000000000000004E-2</c:v>
                </c:pt>
                <c:pt idx="2">
                  <c:v>6.7000000000000004E-2</c:v>
                </c:pt>
                <c:pt idx="3">
                  <c:v>0.04</c:v>
                </c:pt>
                <c:pt idx="4">
                  <c:v>2.7000000000000003E-2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82649328"/>
        <c:axId val="582637904"/>
      </c:barChart>
      <c:catAx>
        <c:axId val="582649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582637904"/>
        <c:crosses val="autoZero"/>
        <c:auto val="1"/>
        <c:lblAlgn val="ctr"/>
        <c:lblOffset val="100"/>
        <c:noMultiLvlLbl val="0"/>
      </c:catAx>
      <c:valAx>
        <c:axId val="582637904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crossAx val="582649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5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최종결과물!$AB$7</c:f>
              <c:strCache>
                <c:ptCount val="1"/>
                <c:pt idx="0">
                  <c:v>비율(30대)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500" b="1" i="0" u="none" strike="noStrike" kern="1200" baseline="0">
                      <a:solidFill>
                        <a:srgbClr val="C00000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최종결과물!$AA$8:$AA$15</c15:sqref>
                  </c15:fullRef>
                </c:ext>
              </c:extLst>
              <c:f>최종결과물!$AA$10:$AA$14</c:f>
              <c:strCache>
                <c:ptCount val="5"/>
                <c:pt idx="0">
                  <c:v>괌/사</c:v>
                </c:pt>
                <c:pt idx="1">
                  <c:v>대양주</c:v>
                </c:pt>
                <c:pt idx="2">
                  <c:v>미주</c:v>
                </c:pt>
                <c:pt idx="3">
                  <c:v>일본</c:v>
                </c:pt>
                <c:pt idx="4">
                  <c:v>중국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최종결과물!$AB$8:$AB$15</c15:sqref>
                  </c15:fullRef>
                </c:ext>
              </c:extLst>
              <c:f>최종결과물!$AB$10:$AB$14</c:f>
              <c:numCache>
                <c:formatCode>0.0%</c:formatCode>
                <c:ptCount val="5"/>
                <c:pt idx="0">
                  <c:v>0.14499999999999999</c:v>
                </c:pt>
                <c:pt idx="1">
                  <c:v>7.0000000000000007E-2</c:v>
                </c:pt>
                <c:pt idx="2">
                  <c:v>5.8000000000000003E-2</c:v>
                </c:pt>
                <c:pt idx="3">
                  <c:v>4.1000000000000002E-2</c:v>
                </c:pt>
                <c:pt idx="4">
                  <c:v>1.7000000000000001E-2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>
                <c15:categoryFilterException>
                  <c15:sqref>최종결과물!$AB$9</c15:sqref>
                  <c15:dLbl>
                    <c:idx val="-1"/>
                    <c:layout>
                      <c:manualLayout>
                        <c:x val="2.784409935300837E-2"/>
                        <c:y val="-1.4629980805947386E-17"/>
                      </c:manualLayout>
                    </c:layout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layout/>
                      </c:ext>
                    </c:extLst>
                  </c15:dLbl>
                </c15:categoryFilterException>
              </c15:categoryFilterExceptions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82643888"/>
        <c:axId val="582649872"/>
      </c:barChart>
      <c:catAx>
        <c:axId val="58264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582649872"/>
        <c:crosses val="autoZero"/>
        <c:auto val="1"/>
        <c:lblAlgn val="ctr"/>
        <c:lblOffset val="100"/>
        <c:noMultiLvlLbl val="0"/>
      </c:catAx>
      <c:valAx>
        <c:axId val="582649872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crossAx val="58264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5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최종결과물!$AH$7</c:f>
              <c:strCache>
                <c:ptCount val="1"/>
                <c:pt idx="0">
                  <c:v>비율(50대)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500" b="1" i="0" u="none" strike="noStrike" kern="1200" baseline="0">
                      <a:solidFill>
                        <a:srgbClr val="C00000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최종결과물!$AG$8:$AG$15</c15:sqref>
                  </c15:fullRef>
                </c:ext>
              </c:extLst>
              <c:f>최종결과물!$AG$10:$AG$14</c:f>
              <c:strCache>
                <c:ptCount val="5"/>
                <c:pt idx="0">
                  <c:v>미주</c:v>
                </c:pt>
                <c:pt idx="1">
                  <c:v>일본</c:v>
                </c:pt>
                <c:pt idx="2">
                  <c:v>대양주</c:v>
                </c:pt>
                <c:pt idx="3">
                  <c:v>기타</c:v>
                </c:pt>
                <c:pt idx="4">
                  <c:v>중국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최종결과물!$AH$8:$AH$15</c15:sqref>
                  </c15:fullRef>
                </c:ext>
              </c:extLst>
              <c:f>최종결과물!$AH$10:$AH$14</c:f>
              <c:numCache>
                <c:formatCode>0.0%</c:formatCode>
                <c:ptCount val="5"/>
                <c:pt idx="0">
                  <c:v>5.6000000000000001E-2</c:v>
                </c:pt>
                <c:pt idx="1">
                  <c:v>4.2999999999999997E-2</c:v>
                </c:pt>
                <c:pt idx="2">
                  <c:v>0.04</c:v>
                </c:pt>
                <c:pt idx="3">
                  <c:v>3.1E-2</c:v>
                </c:pt>
                <c:pt idx="4">
                  <c:v>1.9E-2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82639536"/>
        <c:axId val="594476176"/>
      </c:barChart>
      <c:catAx>
        <c:axId val="582639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594476176"/>
        <c:crosses val="autoZero"/>
        <c:auto val="1"/>
        <c:lblAlgn val="ctr"/>
        <c:lblOffset val="100"/>
        <c:noMultiLvlLbl val="0"/>
      </c:catAx>
      <c:valAx>
        <c:axId val="594476176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crossAx val="582639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5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최종결과물!$AK$7</c:f>
              <c:strCache>
                <c:ptCount val="1"/>
                <c:pt idx="0">
                  <c:v>비율(60대)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500" b="1" i="0" u="none" strike="noStrike" kern="1200" baseline="0">
                      <a:solidFill>
                        <a:srgbClr val="C00000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최종결과물!$AJ$8:$AJ$15</c15:sqref>
                  </c15:fullRef>
                </c:ext>
              </c:extLst>
              <c:f>최종결과물!$AJ$10:$AJ$14</c:f>
              <c:strCache>
                <c:ptCount val="5"/>
                <c:pt idx="0">
                  <c:v>미주</c:v>
                </c:pt>
                <c:pt idx="1">
                  <c:v>기타</c:v>
                </c:pt>
                <c:pt idx="2">
                  <c:v>대양주</c:v>
                </c:pt>
                <c:pt idx="3">
                  <c:v>중국</c:v>
                </c:pt>
                <c:pt idx="4">
                  <c:v>일본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최종결과물!$AK$8:$AK$15</c15:sqref>
                  </c15:fullRef>
                </c:ext>
              </c:extLst>
              <c:f>최종결과물!$AK$10:$AK$14</c:f>
              <c:numCache>
                <c:formatCode>0.0%</c:formatCode>
                <c:ptCount val="5"/>
                <c:pt idx="0">
                  <c:v>7.8E-2</c:v>
                </c:pt>
                <c:pt idx="1">
                  <c:v>6.0999999999999999E-2</c:v>
                </c:pt>
                <c:pt idx="2">
                  <c:v>0.04</c:v>
                </c:pt>
                <c:pt idx="3">
                  <c:v>2.9000000000000001E-2</c:v>
                </c:pt>
                <c:pt idx="4">
                  <c:v>2.9000000000000001E-2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94469104"/>
        <c:axId val="594463120"/>
      </c:barChart>
      <c:catAx>
        <c:axId val="594469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594463120"/>
        <c:crosses val="autoZero"/>
        <c:auto val="1"/>
        <c:lblAlgn val="ctr"/>
        <c:lblOffset val="100"/>
        <c:noMultiLvlLbl val="0"/>
      </c:catAx>
      <c:valAx>
        <c:axId val="594463120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crossAx val="594469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5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753554507065912E-2"/>
          <c:y val="0.14151349544411634"/>
          <c:w val="0.89303159556331335"/>
          <c:h val="0.639184144815814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최종결과물!$AE$7</c:f>
              <c:strCache>
                <c:ptCount val="1"/>
                <c:pt idx="0">
                  <c:v>비율(40대)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500" b="1" i="0" u="none" strike="noStrike" kern="1200" baseline="0">
                      <a:solidFill>
                        <a:srgbClr val="C00000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최종결과물!$AD$8:$AD$15</c15:sqref>
                  </c15:fullRef>
                </c:ext>
              </c:extLst>
              <c:f>최종결과물!$AD$10:$AD$14</c:f>
              <c:strCache>
                <c:ptCount val="5"/>
                <c:pt idx="0">
                  <c:v>괌/사</c:v>
                </c:pt>
                <c:pt idx="1">
                  <c:v>대양주</c:v>
                </c:pt>
                <c:pt idx="2">
                  <c:v>미주</c:v>
                </c:pt>
                <c:pt idx="3">
                  <c:v>일본</c:v>
                </c:pt>
                <c:pt idx="4">
                  <c:v>중국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최종결과물!$AE$8:$AE$15</c15:sqref>
                  </c15:fullRef>
                </c:ext>
              </c:extLst>
              <c:f>최종결과물!$AE$10:$AE$14</c:f>
              <c:numCache>
                <c:formatCode>0.0%</c:formatCode>
                <c:ptCount val="5"/>
                <c:pt idx="0">
                  <c:v>9.4E-2</c:v>
                </c:pt>
                <c:pt idx="1">
                  <c:v>4.3999999999999997E-2</c:v>
                </c:pt>
                <c:pt idx="2">
                  <c:v>0.04</c:v>
                </c:pt>
                <c:pt idx="3">
                  <c:v>2.5000000000000001E-2</c:v>
                </c:pt>
                <c:pt idx="4">
                  <c:v>1.2999999999999999E-2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94464208"/>
        <c:axId val="594475088"/>
      </c:barChart>
      <c:catAx>
        <c:axId val="594464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594475088"/>
        <c:crosses val="autoZero"/>
        <c:auto val="1"/>
        <c:lblAlgn val="ctr"/>
        <c:lblOffset val="100"/>
        <c:noMultiLvlLbl val="0"/>
      </c:catAx>
      <c:valAx>
        <c:axId val="594475088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crossAx val="594464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5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최종결과물!$AB$7</c:f>
              <c:strCache>
                <c:ptCount val="1"/>
                <c:pt idx="0">
                  <c:v>비율(30대)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2.784409935300837E-2"/>
                  <c:y val="-1.4629980805947386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최종결과물!$AA$8:$AA$15</c:f>
              <c:strCache>
                <c:ptCount val="8"/>
                <c:pt idx="0">
                  <c:v>동남아</c:v>
                </c:pt>
                <c:pt idx="1">
                  <c:v>유럽</c:v>
                </c:pt>
                <c:pt idx="2">
                  <c:v>괌/사</c:v>
                </c:pt>
                <c:pt idx="3">
                  <c:v>대양주</c:v>
                </c:pt>
                <c:pt idx="4">
                  <c:v>미주</c:v>
                </c:pt>
                <c:pt idx="5">
                  <c:v>일본</c:v>
                </c:pt>
                <c:pt idx="6">
                  <c:v>중국</c:v>
                </c:pt>
                <c:pt idx="7">
                  <c:v>기타</c:v>
                </c:pt>
              </c:strCache>
            </c:strRef>
          </c:cat>
          <c:val>
            <c:numRef>
              <c:f>최종결과물!$AB$8:$AB$15</c:f>
              <c:numCache>
                <c:formatCode>0.0%</c:formatCode>
                <c:ptCount val="8"/>
                <c:pt idx="0">
                  <c:v>0.33100000000000002</c:v>
                </c:pt>
                <c:pt idx="1">
                  <c:v>0.32200000000000001</c:v>
                </c:pt>
                <c:pt idx="2">
                  <c:v>0.14499999999999999</c:v>
                </c:pt>
                <c:pt idx="3">
                  <c:v>7.0000000000000007E-2</c:v>
                </c:pt>
                <c:pt idx="4">
                  <c:v>5.8000000000000003E-2</c:v>
                </c:pt>
                <c:pt idx="5">
                  <c:v>4.1000000000000002E-2</c:v>
                </c:pt>
                <c:pt idx="6">
                  <c:v>1.7000000000000001E-2</c:v>
                </c:pt>
                <c:pt idx="7">
                  <c:v>1.7000000000000001E-2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8971056"/>
        <c:axId val="538978672"/>
      </c:barChart>
      <c:catAx>
        <c:axId val="538971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538978672"/>
        <c:crosses val="autoZero"/>
        <c:auto val="1"/>
        <c:lblAlgn val="ctr"/>
        <c:lblOffset val="100"/>
        <c:noMultiLvlLbl val="0"/>
      </c:catAx>
      <c:valAx>
        <c:axId val="538978672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crossAx val="538971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5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최종결과물!$AH$7</c:f>
              <c:strCache>
                <c:ptCount val="1"/>
                <c:pt idx="0">
                  <c:v>비율(50대)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최종결과물!$AG$8:$AG$15</c:f>
              <c:strCache>
                <c:ptCount val="8"/>
                <c:pt idx="0">
                  <c:v>유럽</c:v>
                </c:pt>
                <c:pt idx="1">
                  <c:v>동남아</c:v>
                </c:pt>
                <c:pt idx="2">
                  <c:v>미주</c:v>
                </c:pt>
                <c:pt idx="3">
                  <c:v>일본</c:v>
                </c:pt>
                <c:pt idx="4">
                  <c:v>대양주</c:v>
                </c:pt>
                <c:pt idx="5">
                  <c:v>기타</c:v>
                </c:pt>
                <c:pt idx="6">
                  <c:v>중국</c:v>
                </c:pt>
                <c:pt idx="7">
                  <c:v>괌/사</c:v>
                </c:pt>
              </c:strCache>
            </c:strRef>
          </c:cat>
          <c:val>
            <c:numRef>
              <c:f>최종결과물!$AH$8:$AH$15</c:f>
              <c:numCache>
                <c:formatCode>0.0%</c:formatCode>
                <c:ptCount val="8"/>
                <c:pt idx="0">
                  <c:v>0.65500000000000003</c:v>
                </c:pt>
                <c:pt idx="1">
                  <c:v>0.14399999999999999</c:v>
                </c:pt>
                <c:pt idx="2">
                  <c:v>5.6000000000000001E-2</c:v>
                </c:pt>
                <c:pt idx="3">
                  <c:v>4.2999999999999997E-2</c:v>
                </c:pt>
                <c:pt idx="4">
                  <c:v>0.04</c:v>
                </c:pt>
                <c:pt idx="5">
                  <c:v>3.1E-2</c:v>
                </c:pt>
                <c:pt idx="6">
                  <c:v>1.9E-2</c:v>
                </c:pt>
                <c:pt idx="7">
                  <c:v>1.2E-2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8977584"/>
        <c:axId val="538979216"/>
      </c:barChart>
      <c:catAx>
        <c:axId val="538977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538979216"/>
        <c:crosses val="autoZero"/>
        <c:auto val="1"/>
        <c:lblAlgn val="ctr"/>
        <c:lblOffset val="100"/>
        <c:noMultiLvlLbl val="0"/>
      </c:catAx>
      <c:valAx>
        <c:axId val="538979216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crossAx val="538977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5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최종결과물!$AK$7</c:f>
              <c:strCache>
                <c:ptCount val="1"/>
                <c:pt idx="0">
                  <c:v>비율(60대)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최종결과물!$AJ$8:$AJ$15</c:f>
              <c:strCache>
                <c:ptCount val="8"/>
                <c:pt idx="0">
                  <c:v>유럽</c:v>
                </c:pt>
                <c:pt idx="1">
                  <c:v>동남아</c:v>
                </c:pt>
                <c:pt idx="2">
                  <c:v>미주</c:v>
                </c:pt>
                <c:pt idx="3">
                  <c:v>기타</c:v>
                </c:pt>
                <c:pt idx="4">
                  <c:v>대양주</c:v>
                </c:pt>
                <c:pt idx="5">
                  <c:v>중국</c:v>
                </c:pt>
                <c:pt idx="6">
                  <c:v>일본</c:v>
                </c:pt>
                <c:pt idx="7">
                  <c:v>괌/사</c:v>
                </c:pt>
              </c:strCache>
            </c:strRef>
          </c:cat>
          <c:val>
            <c:numRef>
              <c:f>최종결과물!$AK$8:$AK$15</c:f>
              <c:numCache>
                <c:formatCode>0.0%</c:formatCode>
                <c:ptCount val="8"/>
                <c:pt idx="0">
                  <c:v>0.66900000000000004</c:v>
                </c:pt>
                <c:pt idx="1">
                  <c:v>9.0999999999999998E-2</c:v>
                </c:pt>
                <c:pt idx="2">
                  <c:v>7.8E-2</c:v>
                </c:pt>
                <c:pt idx="3">
                  <c:v>6.0999999999999999E-2</c:v>
                </c:pt>
                <c:pt idx="4">
                  <c:v>0.04</c:v>
                </c:pt>
                <c:pt idx="5">
                  <c:v>2.9000000000000001E-2</c:v>
                </c:pt>
                <c:pt idx="6">
                  <c:v>2.9000000000000001E-2</c:v>
                </c:pt>
                <c:pt idx="7">
                  <c:v>4.0000000000000001E-3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8972144"/>
        <c:axId val="538963984"/>
      </c:barChart>
      <c:catAx>
        <c:axId val="538972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538963984"/>
        <c:crosses val="autoZero"/>
        <c:auto val="1"/>
        <c:lblAlgn val="ctr"/>
        <c:lblOffset val="100"/>
        <c:noMultiLvlLbl val="0"/>
      </c:catAx>
      <c:valAx>
        <c:axId val="538963984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crossAx val="538972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5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최종결과물!$AE$7</c:f>
              <c:strCache>
                <c:ptCount val="1"/>
                <c:pt idx="0">
                  <c:v>비율(40대)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최종결과물!$AD$8:$AD$15</c:f>
              <c:strCache>
                <c:ptCount val="8"/>
                <c:pt idx="0">
                  <c:v>유럽</c:v>
                </c:pt>
                <c:pt idx="1">
                  <c:v>동남아</c:v>
                </c:pt>
                <c:pt idx="2">
                  <c:v>괌/사</c:v>
                </c:pt>
                <c:pt idx="3">
                  <c:v>대양주</c:v>
                </c:pt>
                <c:pt idx="4">
                  <c:v>미주</c:v>
                </c:pt>
                <c:pt idx="5">
                  <c:v>일본</c:v>
                </c:pt>
                <c:pt idx="6">
                  <c:v>중국</c:v>
                </c:pt>
                <c:pt idx="7">
                  <c:v>기타</c:v>
                </c:pt>
              </c:strCache>
            </c:strRef>
          </c:cat>
          <c:val>
            <c:numRef>
              <c:f>최종결과물!$AE$8:$AE$15</c:f>
              <c:numCache>
                <c:formatCode>0.0%</c:formatCode>
                <c:ptCount val="8"/>
                <c:pt idx="0">
                  <c:v>0.5</c:v>
                </c:pt>
                <c:pt idx="1">
                  <c:v>0.27300000000000002</c:v>
                </c:pt>
                <c:pt idx="2">
                  <c:v>9.4E-2</c:v>
                </c:pt>
                <c:pt idx="3">
                  <c:v>4.3999999999999997E-2</c:v>
                </c:pt>
                <c:pt idx="4">
                  <c:v>0.04</c:v>
                </c:pt>
                <c:pt idx="5">
                  <c:v>2.5000000000000001E-2</c:v>
                </c:pt>
                <c:pt idx="6">
                  <c:v>1.2999999999999999E-2</c:v>
                </c:pt>
                <c:pt idx="7">
                  <c:v>1.0999999999999999E-2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83401968"/>
        <c:axId val="383395440"/>
      </c:barChart>
      <c:catAx>
        <c:axId val="383401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383395440"/>
        <c:crosses val="autoZero"/>
        <c:auto val="1"/>
        <c:lblAlgn val="ctr"/>
        <c:lblOffset val="100"/>
        <c:noMultiLvlLbl val="0"/>
      </c:catAx>
      <c:valAx>
        <c:axId val="383395440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crossAx val="383401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5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755221738068527E-2"/>
          <c:y val="0.13737879633999089"/>
          <c:w val="0.88048955652386296"/>
          <c:h val="0.759186868966860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Sheet9!$D$7</c:f>
              <c:strCache>
                <c:ptCount val="1"/>
                <c:pt idx="0">
                  <c:v>비율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Sheet9!$C$8:$C$15</c:f>
              <c:strCache>
                <c:ptCount val="8"/>
                <c:pt idx="0">
                  <c:v>유럽</c:v>
                </c:pt>
                <c:pt idx="1">
                  <c:v>동남아</c:v>
                </c:pt>
                <c:pt idx="2">
                  <c:v>미주</c:v>
                </c:pt>
                <c:pt idx="3">
                  <c:v>대양주</c:v>
                </c:pt>
                <c:pt idx="4">
                  <c:v>일본</c:v>
                </c:pt>
                <c:pt idx="5">
                  <c:v>괌/사</c:v>
                </c:pt>
                <c:pt idx="6">
                  <c:v>기타</c:v>
                </c:pt>
                <c:pt idx="7">
                  <c:v>중국</c:v>
                </c:pt>
              </c:strCache>
            </c:strRef>
          </c:cat>
          <c:val>
            <c:numRef>
              <c:f>Sheet9!$D$8:$D$15</c:f>
              <c:numCache>
                <c:formatCode>0.0%</c:formatCode>
                <c:ptCount val="8"/>
                <c:pt idx="0">
                  <c:v>0.56999999999999995</c:v>
                </c:pt>
                <c:pt idx="1">
                  <c:v>0.18</c:v>
                </c:pt>
                <c:pt idx="2">
                  <c:v>7.0000000000000007E-2</c:v>
                </c:pt>
                <c:pt idx="3">
                  <c:v>0.05</c:v>
                </c:pt>
                <c:pt idx="4">
                  <c:v>0.04</c:v>
                </c:pt>
                <c:pt idx="5">
                  <c:v>3.7999999999999999E-2</c:v>
                </c:pt>
                <c:pt idx="6">
                  <c:v>3.5000000000000003E-2</c:v>
                </c:pt>
                <c:pt idx="7">
                  <c:v>0.02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94478352"/>
        <c:axId val="594466384"/>
      </c:barChart>
      <c:catAx>
        <c:axId val="594478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594466384"/>
        <c:crosses val="autoZero"/>
        <c:auto val="1"/>
        <c:lblAlgn val="ctr"/>
        <c:lblOffset val="100"/>
        <c:noMultiLvlLbl val="0"/>
      </c:catAx>
      <c:valAx>
        <c:axId val="594466384"/>
        <c:scaling>
          <c:orientation val="minMax"/>
          <c:max val="0.60000000000000009"/>
        </c:scaling>
        <c:delete val="1"/>
        <c:axPos val="l"/>
        <c:numFmt formatCode="0.0%" sourceLinked="1"/>
        <c:majorTickMark val="none"/>
        <c:minorTickMark val="none"/>
        <c:tickLblPos val="nextTo"/>
        <c:crossAx val="594478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5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333333333333333E-2"/>
          <c:y val="0.19541666666666666"/>
          <c:w val="0.93888888888888888"/>
          <c:h val="0.6667443132108485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최종결과물!$Y$7</c:f>
              <c:strCache>
                <c:ptCount val="1"/>
                <c:pt idx="0">
                  <c:v>비율(20대)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최종결과물!$X$8:$X$15</c15:sqref>
                  </c15:fullRef>
                </c:ext>
              </c:extLst>
              <c:f>최종결과물!$X$8:$X$12</c:f>
              <c:strCache>
                <c:ptCount val="5"/>
                <c:pt idx="0">
                  <c:v>유럽</c:v>
                </c:pt>
                <c:pt idx="1">
                  <c:v>동남아</c:v>
                </c:pt>
                <c:pt idx="2">
                  <c:v>대양주</c:v>
                </c:pt>
                <c:pt idx="3">
                  <c:v>미주</c:v>
                </c:pt>
                <c:pt idx="4">
                  <c:v>괌/사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최종결과물!$Y$8:$Y$15</c15:sqref>
                  </c15:fullRef>
                </c:ext>
              </c:extLst>
              <c:f>최종결과물!$Y$8:$Y$12</c:f>
              <c:numCache>
                <c:formatCode>0.0%</c:formatCode>
                <c:ptCount val="5"/>
                <c:pt idx="0">
                  <c:v>0.38700000000000001</c:v>
                </c:pt>
                <c:pt idx="1">
                  <c:v>0.307</c:v>
                </c:pt>
                <c:pt idx="2">
                  <c:v>9.3000000000000013E-2</c:v>
                </c:pt>
                <c:pt idx="3">
                  <c:v>6.7000000000000004E-2</c:v>
                </c:pt>
                <c:pt idx="4">
                  <c:v>6.7000000000000004E-2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94470192"/>
        <c:axId val="584876464"/>
      </c:barChart>
      <c:catAx>
        <c:axId val="594470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584876464"/>
        <c:crosses val="autoZero"/>
        <c:auto val="1"/>
        <c:lblAlgn val="ctr"/>
        <c:lblOffset val="100"/>
        <c:noMultiLvlLbl val="0"/>
      </c:catAx>
      <c:valAx>
        <c:axId val="584876464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crossAx val="594470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5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최종결과물!$AB$7</c:f>
              <c:strCache>
                <c:ptCount val="1"/>
                <c:pt idx="0">
                  <c:v>비율(30대)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2.784409935300837E-2"/>
                  <c:y val="-1.4629980805947386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최종결과물!$AA$8:$AA$15</c15:sqref>
                  </c15:fullRef>
                </c:ext>
              </c:extLst>
              <c:f>최종결과물!$AA$8:$AA$12</c:f>
              <c:strCache>
                <c:ptCount val="5"/>
                <c:pt idx="0">
                  <c:v>동남아</c:v>
                </c:pt>
                <c:pt idx="1">
                  <c:v>유럽</c:v>
                </c:pt>
                <c:pt idx="2">
                  <c:v>괌/사</c:v>
                </c:pt>
                <c:pt idx="3">
                  <c:v>대양주</c:v>
                </c:pt>
                <c:pt idx="4">
                  <c:v>미주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최종결과물!$AB$8:$AB$15</c15:sqref>
                  </c15:fullRef>
                </c:ext>
              </c:extLst>
              <c:f>최종결과물!$AB$8:$AB$12</c:f>
              <c:numCache>
                <c:formatCode>0.0%</c:formatCode>
                <c:ptCount val="5"/>
                <c:pt idx="0">
                  <c:v>0.33100000000000002</c:v>
                </c:pt>
                <c:pt idx="1">
                  <c:v>0.32200000000000001</c:v>
                </c:pt>
                <c:pt idx="2">
                  <c:v>0.14499999999999999</c:v>
                </c:pt>
                <c:pt idx="3">
                  <c:v>7.0000000000000007E-2</c:v>
                </c:pt>
                <c:pt idx="4">
                  <c:v>5.8000000000000003E-2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84877008"/>
        <c:axId val="584877552"/>
      </c:barChart>
      <c:catAx>
        <c:axId val="584877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584877552"/>
        <c:crosses val="autoZero"/>
        <c:auto val="1"/>
        <c:lblAlgn val="ctr"/>
        <c:lblOffset val="100"/>
        <c:noMultiLvlLbl val="0"/>
      </c:catAx>
      <c:valAx>
        <c:axId val="584877552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crossAx val="584877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5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B18DD-EBBF-474B-9857-CBD4B3EB9379}" type="datetimeFigureOut">
              <a:rPr lang="ko-KR" altLang="en-US" smtClean="0"/>
              <a:t>2021-01-08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06B33-66C1-41E3-9145-E02AEF7E126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0869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6B33-66C1-41E3-9145-E02AEF7E126E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0581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6B33-66C1-41E3-9145-E02AEF7E126E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841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6B33-66C1-41E3-9145-E02AEF7E126E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5948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6B33-66C1-41E3-9145-E02AEF7E126E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8139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9546-DF6D-45F8-B3EE-229687130808}" type="datetimeFigureOut">
              <a:rPr lang="ko-KR" altLang="en-US" smtClean="0"/>
              <a:t>2021-01-08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5F51-A52A-4B85-83A3-C2FB395FB1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4650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9546-DF6D-45F8-B3EE-229687130808}" type="datetimeFigureOut">
              <a:rPr lang="ko-KR" altLang="en-US" smtClean="0"/>
              <a:t>2021-01-08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5F51-A52A-4B85-83A3-C2FB395FB1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7657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9546-DF6D-45F8-B3EE-229687130808}" type="datetimeFigureOut">
              <a:rPr lang="ko-KR" altLang="en-US" smtClean="0"/>
              <a:t>2021-01-08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5F51-A52A-4B85-83A3-C2FB395FB1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6209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9546-DF6D-45F8-B3EE-229687130808}" type="datetimeFigureOut">
              <a:rPr lang="ko-KR" altLang="en-US" smtClean="0"/>
              <a:t>2021-01-08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5F51-A52A-4B85-83A3-C2FB395FB1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840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9546-DF6D-45F8-B3EE-229687130808}" type="datetimeFigureOut">
              <a:rPr lang="ko-KR" altLang="en-US" smtClean="0"/>
              <a:t>2021-01-08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5F51-A52A-4B85-83A3-C2FB395FB1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295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9546-DF6D-45F8-B3EE-229687130808}" type="datetimeFigureOut">
              <a:rPr lang="ko-KR" altLang="en-US" smtClean="0"/>
              <a:t>2021-01-08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5F51-A52A-4B85-83A3-C2FB395FB1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4573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9546-DF6D-45F8-B3EE-229687130808}" type="datetimeFigureOut">
              <a:rPr lang="ko-KR" altLang="en-US" smtClean="0"/>
              <a:t>2021-01-08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5F51-A52A-4B85-83A3-C2FB395FB1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254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9546-DF6D-45F8-B3EE-229687130808}" type="datetimeFigureOut">
              <a:rPr lang="ko-KR" altLang="en-US" smtClean="0"/>
              <a:t>2021-01-08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5F51-A52A-4B85-83A3-C2FB395FB1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0274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9546-DF6D-45F8-B3EE-229687130808}" type="datetimeFigureOut">
              <a:rPr lang="ko-KR" altLang="en-US" smtClean="0"/>
              <a:t>2021-01-08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5F51-A52A-4B85-83A3-C2FB395FB1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6543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9546-DF6D-45F8-B3EE-229687130808}" type="datetimeFigureOut">
              <a:rPr lang="ko-KR" altLang="en-US" smtClean="0"/>
              <a:t>2021-01-08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5F51-A52A-4B85-83A3-C2FB395FB1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1050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9546-DF6D-45F8-B3EE-229687130808}" type="datetimeFigureOut">
              <a:rPr lang="ko-KR" altLang="en-US" smtClean="0"/>
              <a:t>2021-01-08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5F51-A52A-4B85-83A3-C2FB395FB1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2806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69546-DF6D-45F8-B3EE-229687130808}" type="datetimeFigureOut">
              <a:rPr lang="ko-KR" altLang="en-US" smtClean="0"/>
              <a:t>2021-01-08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15F51-A52A-4B85-83A3-C2FB395FB1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379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image" Target="../media/image1.pn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Relationship Id="rId9" Type="http://schemas.openxmlformats.org/officeDocument/2006/relationships/chart" Target="../charts/char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1.xml"/><Relationship Id="rId3" Type="http://schemas.openxmlformats.org/officeDocument/2006/relationships/image" Target="../media/image1.png"/><Relationship Id="rId7" Type="http://schemas.openxmlformats.org/officeDocument/2006/relationships/chart" Target="../charts/chart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Relationship Id="rId9" Type="http://schemas.openxmlformats.org/officeDocument/2006/relationships/chart" Target="../charts/char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7.xml"/><Relationship Id="rId3" Type="http://schemas.openxmlformats.org/officeDocument/2006/relationships/image" Target="../media/image1.png"/><Relationship Id="rId7" Type="http://schemas.openxmlformats.org/officeDocument/2006/relationships/chart" Target="../charts/chart1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5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Relationship Id="rId9" Type="http://schemas.openxmlformats.org/officeDocument/2006/relationships/chart" Target="../charts/chart1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3.xml"/><Relationship Id="rId3" Type="http://schemas.openxmlformats.org/officeDocument/2006/relationships/image" Target="../media/image1.png"/><Relationship Id="rId7" Type="http://schemas.openxmlformats.org/officeDocument/2006/relationships/chart" Target="../charts/chart2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1.xml"/><Relationship Id="rId5" Type="http://schemas.openxmlformats.org/officeDocument/2006/relationships/chart" Target="../charts/chart20.xml"/><Relationship Id="rId4" Type="http://schemas.openxmlformats.org/officeDocument/2006/relationships/chart" Target="../charts/chart19.xml"/><Relationship Id="rId9" Type="http://schemas.openxmlformats.org/officeDocument/2006/relationships/chart" Target="../charts/char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6"/>
          <p:cNvSpPr txBox="1">
            <a:spLocks/>
          </p:cNvSpPr>
          <p:nvPr/>
        </p:nvSpPr>
        <p:spPr>
          <a:xfrm>
            <a:off x="628650" y="2961740"/>
            <a:ext cx="7886700" cy="4801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트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렌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드 페이지 </a:t>
            </a:r>
            <a:r>
              <a:rPr lang="ko-KR" alt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기획안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50606" y="4992372"/>
            <a:ext cx="284278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48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2021. 01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IT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미래전략부문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119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모서리가 둥근 직사각형 46"/>
          <p:cNvSpPr/>
          <p:nvPr/>
        </p:nvSpPr>
        <p:spPr>
          <a:xfrm>
            <a:off x="3460435" y="4671015"/>
            <a:ext cx="2422143" cy="1086814"/>
          </a:xfrm>
          <a:prstGeom prst="roundRect">
            <a:avLst>
              <a:gd name="adj" fmla="val 312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3398108" y="1246060"/>
            <a:ext cx="2664000" cy="52436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“,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사람이 적은 지역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“, 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승용차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”, “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자연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”,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휴식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82809" y="1248929"/>
            <a:ext cx="2664000" cy="52450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903" y="240876"/>
            <a:ext cx="661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Ⅰ. </a:t>
            </a:r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여행 트렌드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6057900" y="6637867"/>
            <a:ext cx="3086100" cy="220133"/>
          </a:xfrm>
        </p:spPr>
        <p:txBody>
          <a:bodyPr/>
          <a:lstStyle/>
          <a:p>
            <a:pPr algn="r">
              <a:defRPr/>
            </a:pP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IT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미래전략부문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577331" y="948304"/>
            <a:ext cx="2664000" cy="297766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Header</a:t>
            </a:r>
            <a:endParaRPr lang="ko-KR" altLang="en-US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396187" y="930508"/>
            <a:ext cx="2664000" cy="296304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이어서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8" name="직선 연결선 157"/>
          <p:cNvCxnSpPr/>
          <p:nvPr/>
        </p:nvCxnSpPr>
        <p:spPr>
          <a:xfrm>
            <a:off x="655462" y="2450881"/>
            <a:ext cx="257404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79366" y="2460958"/>
            <a:ext cx="2948033" cy="25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더 이상 꿈꾸지 않고 돌아올 일상을 위해 미리 준비하다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172008" y="1236028"/>
            <a:ext cx="2664000" cy="52478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“,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사람이 적은 지역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“, 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승용차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”, “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자연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”,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휴식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172008" y="930508"/>
            <a:ext cx="2664000" cy="296304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이어서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날짜 개체 틀 1"/>
          <p:cNvSpPr>
            <a:spLocks noGrp="1"/>
          </p:cNvSpPr>
          <p:nvPr>
            <p:ph type="dt" sz="half" idx="10"/>
          </p:nvPr>
        </p:nvSpPr>
        <p:spPr>
          <a:xfrm>
            <a:off x="0" y="6637867"/>
            <a:ext cx="2057400" cy="220133"/>
          </a:xfrm>
        </p:spPr>
        <p:txBody>
          <a:bodyPr/>
          <a:lstStyle/>
          <a:p>
            <a:pPr>
              <a:defRPr/>
            </a:pP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2021-01-08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27371" y="6656565"/>
            <a:ext cx="9747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1/4</a:t>
            </a:r>
            <a:endParaRPr lang="ko-KR" altLang="en-US" sz="800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95313" y="1348267"/>
            <a:ext cx="13292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여행트렌드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시리즈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92293" y="1638542"/>
            <a:ext cx="2306666" cy="227209"/>
            <a:chOff x="-2794927" y="1737170"/>
            <a:chExt cx="2712176" cy="338037"/>
          </a:xfrm>
        </p:grpSpPr>
        <p:sp>
          <p:nvSpPr>
            <p:cNvPr id="3" name="직사각형 2"/>
            <p:cNvSpPr/>
            <p:nvPr/>
          </p:nvSpPr>
          <p:spPr>
            <a:xfrm>
              <a:off x="-2794927" y="1737170"/>
              <a:ext cx="2712176" cy="338037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b="1" dirty="0">
                  <a:solidFill>
                    <a:schemeClr val="accent5"/>
                  </a:solidFill>
                </a:rPr>
                <a:t>4</a:t>
              </a:r>
              <a:r>
                <a:rPr lang="ko-KR" altLang="en-US" sz="1000" b="1" dirty="0" smtClean="0">
                  <a:solidFill>
                    <a:schemeClr val="accent5"/>
                  </a:solidFill>
                </a:rPr>
                <a:t>탄</a:t>
              </a:r>
              <a:r>
                <a:rPr lang="en-US" altLang="ko-KR" sz="1000" b="1" dirty="0" smtClean="0">
                  <a:solidFill>
                    <a:schemeClr val="accent5"/>
                  </a:solidFill>
                </a:rPr>
                <a:t>, </a:t>
              </a:r>
              <a:r>
                <a:rPr lang="ko-KR" altLang="en-US" sz="1000" b="1" dirty="0" smtClean="0">
                  <a:solidFill>
                    <a:schemeClr val="accent5"/>
                  </a:solidFill>
                </a:rPr>
                <a:t>마음 속 희망 여행</a:t>
              </a:r>
              <a:endParaRPr lang="ko-KR" altLang="en-US" sz="1000" b="1" dirty="0">
                <a:solidFill>
                  <a:schemeClr val="accent5"/>
                </a:solidFill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22220" y="1844707"/>
              <a:ext cx="190500" cy="171450"/>
            </a:xfrm>
            <a:prstGeom prst="rect">
              <a:avLst/>
            </a:prstGeom>
          </p:spPr>
        </p:pic>
      </p:grpSp>
      <p:sp>
        <p:nvSpPr>
          <p:cNvPr id="64" name="TextBox 63"/>
          <p:cNvSpPr txBox="1"/>
          <p:nvPr/>
        </p:nvSpPr>
        <p:spPr>
          <a:xfrm>
            <a:off x="516588" y="1929290"/>
            <a:ext cx="2845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다시 찾아올 여행을 위해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지금은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희망을 예약 중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</a:p>
        </p:txBody>
      </p:sp>
      <p:grpSp>
        <p:nvGrpSpPr>
          <p:cNvPr id="84" name="그룹 83"/>
          <p:cNvGrpSpPr/>
          <p:nvPr/>
        </p:nvGrpSpPr>
        <p:grpSpPr>
          <a:xfrm>
            <a:off x="576644" y="2793984"/>
            <a:ext cx="2664001" cy="1036144"/>
            <a:chOff x="-2306496" y="3778369"/>
            <a:chExt cx="2219292" cy="1362973"/>
          </a:xfrm>
        </p:grpSpPr>
        <p:grpSp>
          <p:nvGrpSpPr>
            <p:cNvPr id="87" name="그룹 86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2533A664-245D-46B1-86DD-70F0264B436D}"/>
                </a:ext>
              </a:extLst>
            </p:cNvPr>
            <p:cNvGrpSpPr/>
            <p:nvPr/>
          </p:nvGrpSpPr>
          <p:grpSpPr>
            <a:xfrm>
              <a:off x="-2306496" y="3778369"/>
              <a:ext cx="2219292" cy="1362973"/>
              <a:chOff x="2627925" y="1253996"/>
              <a:chExt cx="792805" cy="520165"/>
            </a:xfrm>
          </p:grpSpPr>
          <p:sp>
            <p:nvSpPr>
              <p:cNvPr id="89" name="직사각형 88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894A94E8-59F7-460E-BFB0-CD630807C801}"/>
                  </a:ext>
                </a:extLst>
              </p:cNvPr>
              <p:cNvSpPr/>
              <p:nvPr/>
            </p:nvSpPr>
            <p:spPr>
              <a:xfrm>
                <a:off x="2628641" y="1253996"/>
                <a:ext cx="792089" cy="520165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lIns="80788" tIns="40395" rIns="80788" bIns="40395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82297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90" name="직선 연결선 89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98A5E9DF-A80C-4D5B-AAF2-35D92E23FB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7925" y="1258493"/>
                <a:ext cx="792802" cy="510545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ED74E3D6-97E6-4C86-86E5-E81F52E4A5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27925" y="1260717"/>
                <a:ext cx="792802" cy="512817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/>
            <p:cNvSpPr txBox="1"/>
            <p:nvPr/>
          </p:nvSpPr>
          <p:spPr>
            <a:xfrm>
              <a:off x="-1761518" y="4284426"/>
              <a:ext cx="1131336" cy="522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이미지</a:t>
              </a:r>
              <a:endPara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</a:t>
              </a:r>
              <a:r>
                <a:rPr lang="ko-KR" altLang="en-US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주제와 관련된 이미지</a:t>
              </a:r>
              <a:r>
                <a:rPr lang="en-US" altLang="ko-KR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&gt;</a:t>
              </a:r>
            </a:p>
          </p:txBody>
        </p:sp>
      </p:grpSp>
      <p:sp>
        <p:nvSpPr>
          <p:cNvPr id="100" name="직사각형 99">
            <a:extLst>
              <a:ext uri="{FF2B5EF4-FFF2-40B4-BE49-F238E27FC236}">
                <a16:creationId xmlns:lc="http://schemas.openxmlformats.org/drawingml/2006/lockedCanvas" xmlns:a16="http://schemas.microsoft.com/office/drawing/2014/main" xmlns="" id="{894A94E8-59F7-460E-BFB0-CD630807C801}"/>
              </a:ext>
            </a:extLst>
          </p:cNvPr>
          <p:cNvSpPr/>
          <p:nvPr/>
        </p:nvSpPr>
        <p:spPr>
          <a:xfrm>
            <a:off x="577606" y="3828879"/>
            <a:ext cx="2663991" cy="858618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80788" tIns="40395" rIns="80788" bIns="40395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8229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곧 괜찮아 질 거라는 </a:t>
            </a:r>
            <a:r>
              <a:rPr kumimoji="1" lang="ko-KR" altLang="en-US" sz="900" b="1" kern="0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희망을 품고</a:t>
            </a:r>
            <a:endParaRPr kumimoji="1" lang="en-US" altLang="ko-KR" sz="900" b="1" kern="0" dirty="0" smtClean="0">
              <a:solidFill>
                <a:schemeClr val="accent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229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반드시 일상을 되찾을 것이라는 </a:t>
            </a:r>
            <a:r>
              <a:rPr kumimoji="1" lang="ko-KR" altLang="en-US" sz="900" b="1" kern="0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믿음을 가지고</a:t>
            </a:r>
            <a:endParaRPr kumimoji="1" lang="en-US" altLang="ko-KR" sz="900" b="1" kern="0" dirty="0" smtClean="0">
              <a:solidFill>
                <a:schemeClr val="accent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229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머지 않은 그날을 위해 준비했습니다</a:t>
            </a:r>
            <a:r>
              <a:rPr kumimoji="1" lang="en-US" altLang="ko-KR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marR="0" lvl="0" indent="0" defTabSz="8229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전 세계 약 </a:t>
            </a:r>
            <a:r>
              <a:rPr kumimoji="1" lang="en-US" altLang="ko-KR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400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희망 중 원하는 여행을 선택하고</a:t>
            </a:r>
            <a:endParaRPr kumimoji="1" lang="en-US" altLang="ko-KR" sz="900" kern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229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다시 찾아올 행복을</a:t>
            </a:r>
            <a:r>
              <a:rPr kumimoji="1" lang="ko-KR" altLang="en-US" sz="9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위해</a:t>
            </a:r>
            <a:r>
              <a:rPr kumimoji="1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지금 </a:t>
            </a:r>
            <a:r>
              <a:rPr kumimoji="1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kumimoji="1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희망을 예약하세요</a:t>
            </a:r>
            <a:r>
              <a:rPr kumimoji="1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endParaRPr kumimoji="1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9104" y="6083130"/>
            <a:ext cx="26434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Q1.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많은 희망 예약을 보내주신 지역은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432336" y="1271364"/>
            <a:ext cx="2528480" cy="1319171"/>
          </a:xfrm>
          <a:prstGeom prst="roundRect">
            <a:avLst>
              <a:gd name="adj" fmla="val 312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1" name="차트 4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1707634"/>
              </p:ext>
            </p:extLst>
          </p:nvPr>
        </p:nvGraphicFramePr>
        <p:xfrm>
          <a:off x="3477763" y="1303258"/>
          <a:ext cx="2467645" cy="1179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37" name="직선 연결선 36"/>
          <p:cNvCxnSpPr/>
          <p:nvPr/>
        </p:nvCxnSpPr>
        <p:spPr>
          <a:xfrm>
            <a:off x="3401870" y="1238459"/>
            <a:ext cx="257404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392742" y="3703006"/>
            <a:ext cx="26434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Q2.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연령별로 희망을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예약한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여행지는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3448300" y="4014937"/>
            <a:ext cx="257404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lc="http://schemas.openxmlformats.org/drawingml/2006/lockedCanvas" xmlns:a16="http://schemas.microsoft.com/office/drawing/2014/main" xmlns="" id="{894A94E8-59F7-460E-BFB0-CD630807C801}"/>
              </a:ext>
            </a:extLst>
          </p:cNvPr>
          <p:cNvSpPr/>
          <p:nvPr/>
        </p:nvSpPr>
        <p:spPr>
          <a:xfrm>
            <a:off x="3475930" y="2917427"/>
            <a:ext cx="2461480" cy="606467"/>
          </a:xfrm>
          <a:prstGeom prst="rect">
            <a:avLst/>
          </a:prstGeom>
          <a:solidFill>
            <a:schemeClr val="bg1"/>
          </a:solidFill>
          <a:ln w="3175" algn="ctr">
            <a:noFill/>
            <a:round/>
            <a:headEnd/>
            <a:tailEnd/>
          </a:ln>
        </p:spPr>
        <p:txBody>
          <a:bodyPr wrap="none" lIns="80788" tIns="40395" rIns="80788" bIns="40395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희망 예약을 가장 많이 받은 </a:t>
            </a:r>
            <a:r>
              <a:rPr kumimoji="1" lang="en-US" altLang="ko-KR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TOP3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여행지로는 </a:t>
            </a:r>
            <a:endParaRPr kumimoji="1" lang="en-US" altLang="ko-KR" sz="900" kern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유럽</a:t>
            </a:r>
            <a:r>
              <a:rPr kumimoji="1" lang="en-US" altLang="ko-KR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동남아</a:t>
            </a:r>
            <a:r>
              <a:rPr kumimoji="1" lang="en-US" altLang="ko-KR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미주 순으로 나타났습니다</a:t>
            </a:r>
            <a:r>
              <a:rPr kumimoji="1" lang="en-US" altLang="ko-KR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 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중에서는 유럽 그 다음으로 동남아가</a:t>
            </a:r>
            <a:endParaRPr kumimoji="1" lang="en-US" altLang="ko-KR" sz="900" kern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대한 관심이 가장 뜨거웠습니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</a:t>
            </a:r>
            <a:r>
              <a:rPr kumimoji="1" lang="en-US" altLang="ko-KR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900" kern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이번에는 어떤 연령대에서 어떤 지역으로</a:t>
            </a:r>
            <a:r>
              <a:rPr kumimoji="1" lang="en-US" altLang="ko-KR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1" lang="en-US" altLang="ko-KR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떠나길 희망하는지 더 자세히 알아보겠습니다</a:t>
            </a:r>
            <a:r>
              <a:rPr kumimoji="1" lang="en-US" altLang="ko-KR" sz="9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1" lang="en-US" altLang="ko-KR" sz="900" kern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3460283" y="4120141"/>
            <a:ext cx="512161" cy="1005786"/>
            <a:chOff x="-2306496" y="3778369"/>
            <a:chExt cx="2219292" cy="1362973"/>
          </a:xfrm>
        </p:grpSpPr>
        <p:grpSp>
          <p:nvGrpSpPr>
            <p:cNvPr id="53" name="그룹 52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2533A664-245D-46B1-86DD-70F0264B436D}"/>
                </a:ext>
              </a:extLst>
            </p:cNvPr>
            <p:cNvGrpSpPr/>
            <p:nvPr/>
          </p:nvGrpSpPr>
          <p:grpSpPr>
            <a:xfrm>
              <a:off x="-2306496" y="3778369"/>
              <a:ext cx="2219292" cy="1362973"/>
              <a:chOff x="2627925" y="1253996"/>
              <a:chExt cx="792805" cy="520165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894A94E8-59F7-460E-BFB0-CD630807C801}"/>
                  </a:ext>
                </a:extLst>
              </p:cNvPr>
              <p:cNvSpPr/>
              <p:nvPr/>
            </p:nvSpPr>
            <p:spPr>
              <a:xfrm>
                <a:off x="2628641" y="1253996"/>
                <a:ext cx="792089" cy="520165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lIns="80788" tIns="40395" rIns="80788" bIns="40395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82297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57" name="직선 연결선 56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98A5E9DF-A80C-4D5B-AAF2-35D92E23FB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7925" y="1258493"/>
                <a:ext cx="792802" cy="510545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ED74E3D6-97E6-4C86-86E5-E81F52E4A5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27925" y="1260717"/>
                <a:ext cx="792802" cy="512817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/>
            <p:cNvSpPr txBox="1"/>
            <p:nvPr/>
          </p:nvSpPr>
          <p:spPr>
            <a:xfrm>
              <a:off x="-2231518" y="4284427"/>
              <a:ext cx="2071331" cy="417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이미지</a:t>
              </a:r>
              <a:endPara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&lt;20</a:t>
              </a:r>
              <a:r>
                <a:rPr lang="ko-KR" altLang="en-US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대</a:t>
              </a:r>
              <a:r>
                <a:rPr lang="en-US" altLang="ko-KR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&gt;</a:t>
              </a: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3443818" y="5246525"/>
            <a:ext cx="562976" cy="1005786"/>
            <a:chOff x="-2415593" y="3778369"/>
            <a:chExt cx="2439483" cy="1362973"/>
          </a:xfrm>
        </p:grpSpPr>
        <p:grpSp>
          <p:nvGrpSpPr>
            <p:cNvPr id="49" name="그룹 48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2533A664-245D-46B1-86DD-70F0264B436D}"/>
                </a:ext>
              </a:extLst>
            </p:cNvPr>
            <p:cNvGrpSpPr/>
            <p:nvPr/>
          </p:nvGrpSpPr>
          <p:grpSpPr>
            <a:xfrm>
              <a:off x="-2306496" y="3778369"/>
              <a:ext cx="2219292" cy="1362973"/>
              <a:chOff x="2627925" y="1253996"/>
              <a:chExt cx="792805" cy="520165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894A94E8-59F7-460E-BFB0-CD630807C801}"/>
                  </a:ext>
                </a:extLst>
              </p:cNvPr>
              <p:cNvSpPr/>
              <p:nvPr/>
            </p:nvSpPr>
            <p:spPr>
              <a:xfrm>
                <a:off x="2628641" y="1253996"/>
                <a:ext cx="792089" cy="520165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lIns="80788" tIns="40395" rIns="80788" bIns="40395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82297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59" name="직선 연결선 58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98A5E9DF-A80C-4D5B-AAF2-35D92E23FB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7925" y="1258493"/>
                <a:ext cx="792802" cy="510545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ED74E3D6-97E6-4C86-86E5-E81F52E4A5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27925" y="1260717"/>
                <a:ext cx="792802" cy="512817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-2415593" y="4284427"/>
              <a:ext cx="2439483" cy="417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이미지</a:t>
              </a:r>
              <a:endPara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&lt;30</a:t>
              </a:r>
              <a:r>
                <a:rPr lang="ko-KR" altLang="en-US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대지</a:t>
              </a:r>
              <a:r>
                <a:rPr lang="en-US" altLang="ko-KR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&gt;</a:t>
              </a: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6242442" y="1273156"/>
            <a:ext cx="512161" cy="1005786"/>
            <a:chOff x="-2306496" y="3778369"/>
            <a:chExt cx="2219292" cy="1362973"/>
          </a:xfrm>
        </p:grpSpPr>
        <p:grpSp>
          <p:nvGrpSpPr>
            <p:cNvPr id="62" name="그룹 61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2533A664-245D-46B1-86DD-70F0264B436D}"/>
                </a:ext>
              </a:extLst>
            </p:cNvPr>
            <p:cNvGrpSpPr/>
            <p:nvPr/>
          </p:nvGrpSpPr>
          <p:grpSpPr>
            <a:xfrm>
              <a:off x="-2306496" y="3778369"/>
              <a:ext cx="2219292" cy="1362973"/>
              <a:chOff x="2627925" y="1253996"/>
              <a:chExt cx="792805" cy="520165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894A94E8-59F7-460E-BFB0-CD630807C801}"/>
                  </a:ext>
                </a:extLst>
              </p:cNvPr>
              <p:cNvSpPr/>
              <p:nvPr/>
            </p:nvSpPr>
            <p:spPr>
              <a:xfrm>
                <a:off x="2628641" y="1253996"/>
                <a:ext cx="792089" cy="520165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lIns="80788" tIns="40395" rIns="80788" bIns="40395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82297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67" name="직선 연결선 66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98A5E9DF-A80C-4D5B-AAF2-35D92E23FB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7925" y="1258493"/>
                <a:ext cx="792802" cy="510545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ED74E3D6-97E6-4C86-86E5-E81F52E4A5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27925" y="1260717"/>
                <a:ext cx="792802" cy="512817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3" name="TextBox 62"/>
            <p:cNvSpPr txBox="1"/>
            <p:nvPr/>
          </p:nvSpPr>
          <p:spPr>
            <a:xfrm>
              <a:off x="-2231519" y="4284427"/>
              <a:ext cx="2071335" cy="417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이미지</a:t>
              </a:r>
              <a:endPara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&lt;40</a:t>
              </a:r>
              <a:r>
                <a:rPr lang="ko-KR" altLang="en-US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대</a:t>
              </a:r>
              <a:r>
                <a:rPr lang="en-US" altLang="ko-KR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&gt;</a:t>
              </a: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6242442" y="2349017"/>
            <a:ext cx="512161" cy="1005786"/>
            <a:chOff x="-2306496" y="3778369"/>
            <a:chExt cx="2219292" cy="1362973"/>
          </a:xfrm>
        </p:grpSpPr>
        <p:grpSp>
          <p:nvGrpSpPr>
            <p:cNvPr id="70" name="그룹 69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2533A664-245D-46B1-86DD-70F0264B436D}"/>
                </a:ext>
              </a:extLst>
            </p:cNvPr>
            <p:cNvGrpSpPr/>
            <p:nvPr/>
          </p:nvGrpSpPr>
          <p:grpSpPr>
            <a:xfrm>
              <a:off x="-2306496" y="3778369"/>
              <a:ext cx="2219292" cy="1362973"/>
              <a:chOff x="2627925" y="1253996"/>
              <a:chExt cx="792805" cy="520165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894A94E8-59F7-460E-BFB0-CD630807C801}"/>
                  </a:ext>
                </a:extLst>
              </p:cNvPr>
              <p:cNvSpPr/>
              <p:nvPr/>
            </p:nvSpPr>
            <p:spPr>
              <a:xfrm>
                <a:off x="2628641" y="1253996"/>
                <a:ext cx="792089" cy="520165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lIns="80788" tIns="40395" rIns="80788" bIns="40395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82297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74" name="직선 연결선 73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98A5E9DF-A80C-4D5B-AAF2-35D92E23FB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7925" y="1258493"/>
                <a:ext cx="792802" cy="510545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ED74E3D6-97E6-4C86-86E5-E81F52E4A5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27925" y="1260717"/>
                <a:ext cx="792802" cy="512817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1" name="TextBox 70"/>
            <p:cNvSpPr txBox="1"/>
            <p:nvPr/>
          </p:nvSpPr>
          <p:spPr>
            <a:xfrm>
              <a:off x="-2231519" y="4284427"/>
              <a:ext cx="2071335" cy="417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이미지</a:t>
              </a:r>
              <a:endPara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&lt;50</a:t>
              </a:r>
              <a:r>
                <a:rPr lang="ko-KR" altLang="en-US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대</a:t>
              </a:r>
              <a:r>
                <a:rPr lang="en-US" altLang="ko-KR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&gt;</a:t>
              </a: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6160645" y="3396694"/>
            <a:ext cx="673582" cy="1005786"/>
            <a:chOff x="-2655232" y="3778369"/>
            <a:chExt cx="2918760" cy="1362973"/>
          </a:xfrm>
        </p:grpSpPr>
        <p:grpSp>
          <p:nvGrpSpPr>
            <p:cNvPr id="79" name="그룹 78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2533A664-245D-46B1-86DD-70F0264B436D}"/>
                </a:ext>
              </a:extLst>
            </p:cNvPr>
            <p:cNvGrpSpPr/>
            <p:nvPr/>
          </p:nvGrpSpPr>
          <p:grpSpPr>
            <a:xfrm>
              <a:off x="-2306496" y="3778369"/>
              <a:ext cx="2219292" cy="1362973"/>
              <a:chOff x="2627925" y="1253996"/>
              <a:chExt cx="792805" cy="520165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894A94E8-59F7-460E-BFB0-CD630807C801}"/>
                  </a:ext>
                </a:extLst>
              </p:cNvPr>
              <p:cNvSpPr/>
              <p:nvPr/>
            </p:nvSpPr>
            <p:spPr>
              <a:xfrm>
                <a:off x="2628641" y="1253996"/>
                <a:ext cx="792089" cy="520165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lIns="80788" tIns="40395" rIns="80788" bIns="40395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82297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82" name="직선 연결선 81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98A5E9DF-A80C-4D5B-AAF2-35D92E23FB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7925" y="1258493"/>
                <a:ext cx="792802" cy="510545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ED74E3D6-97E6-4C86-86E5-E81F52E4A5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27925" y="1260717"/>
                <a:ext cx="792802" cy="512817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/>
            <p:cNvSpPr txBox="1"/>
            <p:nvPr/>
          </p:nvSpPr>
          <p:spPr>
            <a:xfrm>
              <a:off x="-2655232" y="4284427"/>
              <a:ext cx="2918760" cy="417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이미지</a:t>
              </a:r>
              <a:endPara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&lt;60</a:t>
              </a:r>
              <a:r>
                <a:rPr lang="ko-KR" altLang="en-US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대 이상</a:t>
              </a:r>
              <a:r>
                <a:rPr lang="en-US" altLang="ko-KR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&gt;</a:t>
              </a:r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lc="http://schemas.openxmlformats.org/drawingml/2006/lockedCanvas" xmlns:a16="http://schemas.microsoft.com/office/drawing/2014/main" xmlns="" id="{894A94E8-59F7-460E-BFB0-CD630807C801}"/>
              </a:ext>
            </a:extLst>
          </p:cNvPr>
          <p:cNvSpPr/>
          <p:nvPr/>
        </p:nvSpPr>
        <p:spPr>
          <a:xfrm>
            <a:off x="3964547" y="4130757"/>
            <a:ext cx="2036251" cy="998445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80788" tIns="40395" rIns="80788" bIns="40395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8229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endParaRPr kumimoji="1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95" name="차트 9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2880031"/>
              </p:ext>
            </p:extLst>
          </p:nvPr>
        </p:nvGraphicFramePr>
        <p:xfrm>
          <a:off x="3929497" y="3866474"/>
          <a:ext cx="2035056" cy="12582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7" name="직사각형 96">
            <a:extLst>
              <a:ext uri="{FF2B5EF4-FFF2-40B4-BE49-F238E27FC236}">
                <a16:creationId xmlns:lc="http://schemas.openxmlformats.org/drawingml/2006/lockedCanvas" xmlns:a16="http://schemas.microsoft.com/office/drawing/2014/main" xmlns="" id="{894A94E8-59F7-460E-BFB0-CD630807C801}"/>
              </a:ext>
            </a:extLst>
          </p:cNvPr>
          <p:cNvSpPr/>
          <p:nvPr/>
        </p:nvSpPr>
        <p:spPr>
          <a:xfrm>
            <a:off x="3974427" y="5249043"/>
            <a:ext cx="2036251" cy="999537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80788" tIns="40395" rIns="80788" bIns="40395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8229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endParaRPr kumimoji="1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98" name="차트 9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7595835"/>
              </p:ext>
            </p:extLst>
          </p:nvPr>
        </p:nvGraphicFramePr>
        <p:xfrm>
          <a:off x="3929497" y="5275190"/>
          <a:ext cx="2081181" cy="967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7" name="직사각형 106">
            <a:extLst>
              <a:ext uri="{FF2B5EF4-FFF2-40B4-BE49-F238E27FC236}">
                <a16:creationId xmlns:lc="http://schemas.openxmlformats.org/drawingml/2006/lockedCanvas" xmlns:a16="http://schemas.microsoft.com/office/drawing/2014/main" xmlns="" id="{894A94E8-59F7-460E-BFB0-CD630807C801}"/>
              </a:ext>
            </a:extLst>
          </p:cNvPr>
          <p:cNvSpPr/>
          <p:nvPr/>
        </p:nvSpPr>
        <p:spPr>
          <a:xfrm>
            <a:off x="6754600" y="2346829"/>
            <a:ext cx="2036251" cy="1014319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80788" tIns="40395" rIns="80788" bIns="40395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8229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endParaRPr kumimoji="1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lc="http://schemas.openxmlformats.org/drawingml/2006/lockedCanvas" xmlns:a16="http://schemas.microsoft.com/office/drawing/2014/main" xmlns="" id="{894A94E8-59F7-460E-BFB0-CD630807C801}"/>
              </a:ext>
            </a:extLst>
          </p:cNvPr>
          <p:cNvSpPr/>
          <p:nvPr/>
        </p:nvSpPr>
        <p:spPr>
          <a:xfrm>
            <a:off x="6762232" y="3398319"/>
            <a:ext cx="2036251" cy="1014319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80788" tIns="40395" rIns="80788" bIns="40395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8229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endParaRPr kumimoji="1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9" name="차트 10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5360902"/>
              </p:ext>
            </p:extLst>
          </p:nvPr>
        </p:nvGraphicFramePr>
        <p:xfrm>
          <a:off x="6648177" y="2332345"/>
          <a:ext cx="2142674" cy="1062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10" name="차트 10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8813634"/>
              </p:ext>
            </p:extLst>
          </p:nvPr>
        </p:nvGraphicFramePr>
        <p:xfrm>
          <a:off x="6771182" y="3421153"/>
          <a:ext cx="2018352" cy="9801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11" name="모서리가 둥근 직사각형 110"/>
          <p:cNvSpPr/>
          <p:nvPr/>
        </p:nvSpPr>
        <p:spPr>
          <a:xfrm>
            <a:off x="6567077" y="6166339"/>
            <a:ext cx="1859567" cy="25364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희망 예약 자세히 보기</a:t>
            </a:r>
            <a:endParaRPr lang="ko-KR" altLang="en-US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lc="http://schemas.openxmlformats.org/drawingml/2006/lockedCanvas" xmlns:a16="http://schemas.microsoft.com/office/drawing/2014/main" xmlns="" id="{894A94E8-59F7-460E-BFB0-CD630807C801}"/>
              </a:ext>
            </a:extLst>
          </p:cNvPr>
          <p:cNvSpPr/>
          <p:nvPr/>
        </p:nvSpPr>
        <p:spPr>
          <a:xfrm>
            <a:off x="6285451" y="4396261"/>
            <a:ext cx="2604301" cy="223719"/>
          </a:xfrm>
          <a:prstGeom prst="rect">
            <a:avLst/>
          </a:prstGeom>
          <a:noFill/>
          <a:ln w="3175" algn="ctr">
            <a:noFill/>
            <a:round/>
            <a:headEnd/>
            <a:tailEnd/>
          </a:ln>
        </p:spPr>
        <p:txBody>
          <a:bodyPr wrap="none" lIns="80788" tIns="40395" rIns="80788" bIns="40395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출처 </a:t>
            </a:r>
            <a:r>
              <a:rPr kumimoji="1" lang="en-US" altLang="ko-KR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참좋은여행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예약데이터 </a:t>
            </a:r>
            <a:r>
              <a:rPr kumimoji="1" lang="en-US" altLang="ko-KR" sz="7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(2021</a:t>
            </a:r>
            <a:r>
              <a:rPr kumimoji="1" lang="ko-KR" altLang="en-US" sz="7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kumimoji="1" lang="en-US" altLang="ko-KR" sz="7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1" lang="ko-KR" altLang="en-US" sz="7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kumimoji="1" lang="en-US" altLang="ko-KR" sz="7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kumimoji="1" lang="ko-KR" altLang="en-US" sz="7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기준</a:t>
            </a:r>
            <a:r>
              <a:rPr kumimoji="1" lang="en-US" altLang="ko-KR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lc="http://schemas.openxmlformats.org/drawingml/2006/lockedCanvas" xmlns:a16="http://schemas.microsoft.com/office/drawing/2014/main" xmlns="" id="{894A94E8-59F7-460E-BFB0-CD630807C801}"/>
              </a:ext>
            </a:extLst>
          </p:cNvPr>
          <p:cNvSpPr/>
          <p:nvPr/>
        </p:nvSpPr>
        <p:spPr>
          <a:xfrm>
            <a:off x="6753477" y="1282393"/>
            <a:ext cx="2036251" cy="1014319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80788" tIns="40395" rIns="80788" bIns="40395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8229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endParaRPr kumimoji="1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96" name="차트 9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921004"/>
              </p:ext>
            </p:extLst>
          </p:nvPr>
        </p:nvGraphicFramePr>
        <p:xfrm>
          <a:off x="6758529" y="1277272"/>
          <a:ext cx="2018353" cy="987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99" name="직사각형 98">
            <a:extLst>
              <a:ext uri="{FF2B5EF4-FFF2-40B4-BE49-F238E27FC236}">
                <a16:creationId xmlns:lc="http://schemas.openxmlformats.org/drawingml/2006/lockedCanvas" xmlns:a16="http://schemas.microsoft.com/office/drawing/2014/main" xmlns="" id="{894A94E8-59F7-460E-BFB0-CD630807C801}"/>
              </a:ext>
            </a:extLst>
          </p:cNvPr>
          <p:cNvSpPr/>
          <p:nvPr/>
        </p:nvSpPr>
        <p:spPr>
          <a:xfrm>
            <a:off x="3428066" y="2551955"/>
            <a:ext cx="2604301" cy="223719"/>
          </a:xfrm>
          <a:prstGeom prst="rect">
            <a:avLst/>
          </a:prstGeom>
          <a:noFill/>
          <a:ln w="3175" algn="ctr">
            <a:noFill/>
            <a:round/>
            <a:headEnd/>
            <a:tailEnd/>
          </a:ln>
        </p:spPr>
        <p:txBody>
          <a:bodyPr wrap="none" lIns="80788" tIns="40395" rIns="80788" bIns="40395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출처 </a:t>
            </a:r>
            <a:r>
              <a:rPr kumimoji="1" lang="en-US" altLang="ko-KR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참좋은여행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예약데이터 </a:t>
            </a:r>
            <a:r>
              <a:rPr kumimoji="1" lang="en-US" altLang="ko-KR" sz="7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(2021</a:t>
            </a:r>
            <a:r>
              <a:rPr kumimoji="1" lang="ko-KR" altLang="en-US" sz="7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kumimoji="1" lang="en-US" altLang="ko-KR" sz="7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1" lang="ko-KR" altLang="en-US" sz="7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kumimoji="1" lang="en-US" altLang="ko-KR" sz="7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kumimoji="1" lang="ko-KR" altLang="en-US" sz="7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기준</a:t>
            </a:r>
            <a:r>
              <a:rPr kumimoji="1" lang="en-US" altLang="ko-KR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lc="http://schemas.openxmlformats.org/drawingml/2006/lockedCanvas" xmlns:a16="http://schemas.microsoft.com/office/drawing/2014/main" xmlns="" id="{894A94E8-59F7-460E-BFB0-CD630807C801}"/>
              </a:ext>
            </a:extLst>
          </p:cNvPr>
          <p:cNvSpPr/>
          <p:nvPr/>
        </p:nvSpPr>
        <p:spPr>
          <a:xfrm>
            <a:off x="578544" y="4702027"/>
            <a:ext cx="2660190" cy="68106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80788" tIns="40395" rIns="80788" bIns="40395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2297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일   시 </a:t>
            </a:r>
            <a:r>
              <a:rPr kumimoji="1" lang="en-US" altLang="ko-KR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2020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kumimoji="1" lang="en-US" altLang="ko-KR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kumimoji="1" lang="en-US" altLang="ko-KR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23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r>
              <a:rPr kumimoji="1" lang="en-US" altLang="ko-KR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kumimoji="1" lang="en-US" altLang="ko-KR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~</a:t>
            </a:r>
          </a:p>
          <a:p>
            <a:pPr defTabSz="82297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7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예약금 </a:t>
            </a:r>
            <a:r>
              <a:rPr kumimoji="1" lang="en-US" altLang="ko-KR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</a:t>
            </a:r>
            <a:r>
              <a:rPr kumimoji="1" lang="en-US" altLang="ko-KR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만원 </a:t>
            </a:r>
            <a:r>
              <a:rPr kumimoji="1" lang="en-US" altLang="ko-KR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취소 시 </a:t>
            </a:r>
            <a:r>
              <a:rPr kumimoji="1" lang="en-US" altLang="ko-KR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100% 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환불</a:t>
            </a:r>
            <a:r>
              <a:rPr kumimoji="1" lang="en-US" altLang="ko-KR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defTabSz="82297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7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   품  </a:t>
            </a:r>
            <a:r>
              <a:rPr kumimoji="1" lang="en-US" altLang="ko-KR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전세계 약 </a:t>
            </a:r>
            <a:r>
              <a:rPr kumimoji="1" lang="en-US" altLang="ko-KR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400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 개</a:t>
            </a:r>
            <a:r>
              <a:rPr kumimoji="1" lang="en-US" altLang="ko-KR" sz="7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1" lang="en-US" altLang="ko-KR" sz="7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1" lang="en-US" altLang="ko-KR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(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참좋은여행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안전수칙 준수 상품</a:t>
            </a:r>
            <a:r>
              <a:rPr kumimoji="1" lang="en-US" altLang="ko-KR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lc="http://schemas.openxmlformats.org/drawingml/2006/lockedCanvas" xmlns:a16="http://schemas.microsoft.com/office/drawing/2014/main" xmlns="" id="{894A94E8-59F7-460E-BFB0-CD630807C801}"/>
              </a:ext>
            </a:extLst>
          </p:cNvPr>
          <p:cNvSpPr/>
          <p:nvPr/>
        </p:nvSpPr>
        <p:spPr>
          <a:xfrm>
            <a:off x="617670" y="5438251"/>
            <a:ext cx="2634195" cy="606467"/>
          </a:xfrm>
          <a:prstGeom prst="rect">
            <a:avLst/>
          </a:prstGeom>
          <a:solidFill>
            <a:schemeClr val="bg1"/>
          </a:solidFill>
          <a:ln w="3175" algn="ctr">
            <a:noFill/>
            <a:round/>
            <a:headEnd/>
            <a:tailEnd/>
          </a:ln>
        </p:spPr>
        <p:txBody>
          <a:bodyPr wrap="none" lIns="80788" tIns="40395" rIns="80788" bIns="40395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지금도 한 </a:t>
            </a:r>
            <a:r>
              <a:rPr kumimoji="1" lang="ko-KR" altLang="en-US" sz="9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걸음을 시작하는 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단계로</a:t>
            </a:r>
            <a:r>
              <a:rPr kumimoji="1" lang="en-US" altLang="ko-KR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1" lang="en-US" altLang="ko-KR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1" lang="en-US" altLang="ko-KR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많은 </a:t>
            </a:r>
            <a:r>
              <a:rPr kumimoji="1" lang="ko-KR" altLang="en-US" sz="9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분들이</a:t>
            </a:r>
            <a:r>
              <a:rPr kumimoji="1" lang="en-US" altLang="ko-KR" sz="9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9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희망을 예약하고 있습니다</a:t>
            </a:r>
            <a:r>
              <a:rPr kumimoji="1" lang="en-US" altLang="ko-KR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그렇다면</a:t>
            </a:r>
            <a:r>
              <a:rPr kumimoji="1" lang="en-US" altLang="ko-KR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고객님들이 보내주신 희망이 향한 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곳은</a:t>
            </a:r>
            <a:endParaRPr kumimoji="1" lang="en-US" altLang="ko-KR" sz="900" kern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어디인지 데이터를 통해 알아볼까요</a:t>
            </a:r>
            <a:r>
              <a:rPr kumimoji="1" lang="en-US" altLang="ko-KR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kumimoji="1" lang="en-US" altLang="ko-KR" sz="900" kern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6" name="직선 연결선 105"/>
          <p:cNvCxnSpPr/>
          <p:nvPr/>
        </p:nvCxnSpPr>
        <p:spPr>
          <a:xfrm>
            <a:off x="664688" y="6357341"/>
            <a:ext cx="257404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lc="http://schemas.openxmlformats.org/drawingml/2006/lockedCanvas" xmlns:a16="http://schemas.microsoft.com/office/drawing/2014/main" xmlns="" id="{894A94E8-59F7-460E-BFB0-CD630807C801}"/>
              </a:ext>
            </a:extLst>
          </p:cNvPr>
          <p:cNvSpPr/>
          <p:nvPr/>
        </p:nvSpPr>
        <p:spPr>
          <a:xfrm>
            <a:off x="6177064" y="5087804"/>
            <a:ext cx="2431361" cy="531559"/>
          </a:xfrm>
          <a:prstGeom prst="rect">
            <a:avLst/>
          </a:prstGeom>
          <a:noFill/>
          <a:ln w="3175" algn="ctr">
            <a:noFill/>
            <a:round/>
            <a:headEnd/>
            <a:tailEnd/>
          </a:ln>
        </p:spPr>
        <p:txBody>
          <a:bodyPr wrap="none" lIns="80788" tIns="40395" rIns="80788" bIns="40395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900" b="1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50</a:t>
            </a:r>
            <a:r>
              <a:rPr kumimoji="1" lang="ko-KR" altLang="en-US" sz="900" b="1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 이상의 경우 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다른 지역보다 유럽 여행을</a:t>
            </a:r>
            <a:endParaRPr kumimoji="1" lang="en-US" altLang="ko-KR" sz="900" kern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할 수 있기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간절히 바라고 있는 것으로 나타났습니다</a:t>
            </a:r>
            <a:r>
              <a:rPr kumimoji="1" lang="en-US" altLang="ko-KR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900" b="1" kern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900" b="1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40</a:t>
            </a:r>
            <a:r>
              <a:rPr kumimoji="1" lang="ko-KR" altLang="en-US" sz="900" b="1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 이하의</a:t>
            </a:r>
            <a:r>
              <a:rPr kumimoji="1" lang="ko-KR" altLang="en-US" sz="900" b="1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경우</a:t>
            </a:r>
            <a:r>
              <a:rPr kumimoji="1" lang="ko-KR" altLang="en-US" sz="900" b="1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유럽 여행에 대한 희망도</a:t>
            </a:r>
            <a:endParaRPr kumimoji="1" lang="en-US" altLang="ko-KR" sz="900" kern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강하지만</a:t>
            </a:r>
            <a:r>
              <a:rPr kumimoji="1" lang="en-US" altLang="ko-KR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근거리 여행지인 동남아와</a:t>
            </a:r>
            <a:endParaRPr kumimoji="1" lang="en-US" altLang="ko-KR" sz="900" kern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대양주</a:t>
            </a:r>
            <a:r>
              <a:rPr kumimoji="1" lang="en-US" altLang="ko-KR" sz="9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1" lang="ko-KR" altLang="en-US" sz="9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괌사이판과</a:t>
            </a:r>
            <a:r>
              <a:rPr kumimoji="1" lang="ko-KR" altLang="en-US" sz="9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같은 </a:t>
            </a:r>
            <a:r>
              <a:rPr kumimoji="1" lang="ko-KR" altLang="en-US" sz="9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힐링</a:t>
            </a:r>
            <a:r>
              <a:rPr kumimoji="1" lang="en-US" altLang="ko-KR" sz="9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9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 휴양 성향이</a:t>
            </a:r>
            <a:endParaRPr kumimoji="1" lang="en-US" altLang="ko-KR" sz="900" kern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강한 곳으로 떠날 수 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있기를 희망하고 있습니다</a:t>
            </a:r>
            <a:r>
              <a:rPr kumimoji="1" lang="en-US" altLang="ko-KR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1" lang="en-US" altLang="ko-KR" sz="900" kern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900" kern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이렇게 많은 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고객들이 이렇게 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여행이라는</a:t>
            </a:r>
            <a:endParaRPr kumimoji="1" lang="en-US" altLang="ko-KR" sz="900" kern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희망이 찾아오기를 바라며 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준비하고 있습니다</a:t>
            </a:r>
            <a:r>
              <a:rPr kumimoji="1" lang="en-US" altLang="ko-KR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 한걸음 시작하는 단계로 희망을 예약하세요</a:t>
            </a:r>
            <a:endParaRPr kumimoji="1" lang="en-US" altLang="ko-KR" sz="900" kern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845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모서리가 둥근 직사각형 46"/>
          <p:cNvSpPr/>
          <p:nvPr/>
        </p:nvSpPr>
        <p:spPr>
          <a:xfrm>
            <a:off x="3437310" y="3252649"/>
            <a:ext cx="2422143" cy="1086814"/>
          </a:xfrm>
          <a:prstGeom prst="roundRect">
            <a:avLst>
              <a:gd name="adj" fmla="val 312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3398108" y="1246060"/>
            <a:ext cx="2664000" cy="52436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“,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사람이 적은 지역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“, 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승용차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”, “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자연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”,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휴식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82809" y="1248929"/>
            <a:ext cx="2664000" cy="52450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903" y="240876"/>
            <a:ext cx="661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Ⅰ. </a:t>
            </a:r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여행 트렌드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6057900" y="6637867"/>
            <a:ext cx="3086100" cy="220133"/>
          </a:xfrm>
        </p:spPr>
        <p:txBody>
          <a:bodyPr/>
          <a:lstStyle/>
          <a:p>
            <a:pPr algn="r">
              <a:defRPr/>
            </a:pP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IT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미래전략부문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577331" y="948304"/>
            <a:ext cx="2664000" cy="297766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Header</a:t>
            </a:r>
            <a:endParaRPr lang="ko-KR" altLang="en-US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396187" y="930508"/>
            <a:ext cx="2664000" cy="296304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이어서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8" name="직선 연결선 157"/>
          <p:cNvCxnSpPr/>
          <p:nvPr/>
        </p:nvCxnSpPr>
        <p:spPr>
          <a:xfrm>
            <a:off x="655462" y="2450881"/>
            <a:ext cx="257404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79366" y="2460958"/>
            <a:ext cx="2948033" cy="25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더 이상 꿈꾸지 않고 돌아올 일상을 위해 미리 준비하다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172008" y="1238459"/>
            <a:ext cx="2664000" cy="52478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“,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사람이 적은 지역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“, 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승용차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”, “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자연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”,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휴식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172008" y="930508"/>
            <a:ext cx="2664000" cy="296304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이어서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날짜 개체 틀 1"/>
          <p:cNvSpPr>
            <a:spLocks noGrp="1"/>
          </p:cNvSpPr>
          <p:nvPr>
            <p:ph type="dt" sz="half" idx="10"/>
          </p:nvPr>
        </p:nvSpPr>
        <p:spPr>
          <a:xfrm>
            <a:off x="0" y="6637867"/>
            <a:ext cx="2057400" cy="220133"/>
          </a:xfrm>
        </p:spPr>
        <p:txBody>
          <a:bodyPr/>
          <a:lstStyle/>
          <a:p>
            <a:pPr>
              <a:defRPr/>
            </a:pP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2021-01-08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27371" y="6656565"/>
            <a:ext cx="9747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/4</a:t>
            </a:r>
            <a:endParaRPr lang="ko-KR" altLang="en-US" sz="800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95313" y="1348267"/>
            <a:ext cx="13292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여행트렌드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시리즈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92293" y="1638542"/>
            <a:ext cx="2306666" cy="227209"/>
            <a:chOff x="-2794927" y="1737170"/>
            <a:chExt cx="2712176" cy="338037"/>
          </a:xfrm>
        </p:grpSpPr>
        <p:sp>
          <p:nvSpPr>
            <p:cNvPr id="3" name="직사각형 2"/>
            <p:cNvSpPr/>
            <p:nvPr/>
          </p:nvSpPr>
          <p:spPr>
            <a:xfrm>
              <a:off x="-2794927" y="1737170"/>
              <a:ext cx="2712176" cy="338037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b="1" dirty="0">
                  <a:solidFill>
                    <a:schemeClr val="accent5"/>
                  </a:solidFill>
                </a:rPr>
                <a:t>4</a:t>
              </a:r>
              <a:r>
                <a:rPr lang="ko-KR" altLang="en-US" sz="1000" b="1" dirty="0" smtClean="0">
                  <a:solidFill>
                    <a:schemeClr val="accent5"/>
                  </a:solidFill>
                </a:rPr>
                <a:t>탄</a:t>
              </a:r>
              <a:r>
                <a:rPr lang="en-US" altLang="ko-KR" sz="1000" b="1" dirty="0" smtClean="0">
                  <a:solidFill>
                    <a:schemeClr val="accent5"/>
                  </a:solidFill>
                </a:rPr>
                <a:t>, </a:t>
              </a:r>
              <a:r>
                <a:rPr lang="ko-KR" altLang="en-US" sz="1000" b="1" dirty="0" smtClean="0">
                  <a:solidFill>
                    <a:schemeClr val="accent5"/>
                  </a:solidFill>
                </a:rPr>
                <a:t>마음 속 희망 여행</a:t>
              </a:r>
              <a:endParaRPr lang="ko-KR" altLang="en-US" sz="1000" b="1" dirty="0">
                <a:solidFill>
                  <a:schemeClr val="accent5"/>
                </a:solidFill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22220" y="1844707"/>
              <a:ext cx="190500" cy="171450"/>
            </a:xfrm>
            <a:prstGeom prst="rect">
              <a:avLst/>
            </a:prstGeom>
          </p:spPr>
        </p:pic>
      </p:grpSp>
      <p:sp>
        <p:nvSpPr>
          <p:cNvPr id="64" name="TextBox 63"/>
          <p:cNvSpPr txBox="1"/>
          <p:nvPr/>
        </p:nvSpPr>
        <p:spPr>
          <a:xfrm>
            <a:off x="516588" y="1929290"/>
            <a:ext cx="2845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다시 찾아올 여행을 위해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지금은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희망을 예약 중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</a:p>
        </p:txBody>
      </p:sp>
      <p:grpSp>
        <p:nvGrpSpPr>
          <p:cNvPr id="84" name="그룹 83"/>
          <p:cNvGrpSpPr/>
          <p:nvPr/>
        </p:nvGrpSpPr>
        <p:grpSpPr>
          <a:xfrm>
            <a:off x="576644" y="2793984"/>
            <a:ext cx="2670165" cy="1342787"/>
            <a:chOff x="-2306496" y="3778369"/>
            <a:chExt cx="2219292" cy="1362973"/>
          </a:xfrm>
        </p:grpSpPr>
        <p:grpSp>
          <p:nvGrpSpPr>
            <p:cNvPr id="87" name="그룹 86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2533A664-245D-46B1-86DD-70F0264B436D}"/>
                </a:ext>
              </a:extLst>
            </p:cNvPr>
            <p:cNvGrpSpPr/>
            <p:nvPr/>
          </p:nvGrpSpPr>
          <p:grpSpPr>
            <a:xfrm>
              <a:off x="-2306496" y="3778369"/>
              <a:ext cx="2219292" cy="1362973"/>
              <a:chOff x="2627925" y="1253996"/>
              <a:chExt cx="792805" cy="520165"/>
            </a:xfrm>
          </p:grpSpPr>
          <p:sp>
            <p:nvSpPr>
              <p:cNvPr id="89" name="직사각형 88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894A94E8-59F7-460E-BFB0-CD630807C801}"/>
                  </a:ext>
                </a:extLst>
              </p:cNvPr>
              <p:cNvSpPr/>
              <p:nvPr/>
            </p:nvSpPr>
            <p:spPr>
              <a:xfrm>
                <a:off x="2628641" y="1253996"/>
                <a:ext cx="792089" cy="520165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lIns="80788" tIns="40395" rIns="80788" bIns="40395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82297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90" name="직선 연결선 89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98A5E9DF-A80C-4D5B-AAF2-35D92E23FB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7925" y="1258493"/>
                <a:ext cx="792802" cy="510545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ED74E3D6-97E6-4C86-86E5-E81F52E4A5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27925" y="1260717"/>
                <a:ext cx="792802" cy="512817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/>
            <p:cNvSpPr txBox="1"/>
            <p:nvPr/>
          </p:nvSpPr>
          <p:spPr>
            <a:xfrm>
              <a:off x="-1761518" y="4284426"/>
              <a:ext cx="1131336" cy="522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이미지</a:t>
              </a:r>
              <a:endPara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</a:t>
              </a:r>
              <a:r>
                <a:rPr lang="ko-KR" altLang="en-US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주제와 관련된 이미지</a:t>
              </a:r>
              <a:r>
                <a:rPr lang="en-US" altLang="ko-KR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&gt;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99791" y="4771341"/>
            <a:ext cx="26434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Q1.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많은 희망 예약을 보내주신 지역은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648167" y="5078162"/>
            <a:ext cx="2528480" cy="1234248"/>
          </a:xfrm>
          <a:prstGeom prst="roundRect">
            <a:avLst>
              <a:gd name="adj" fmla="val 312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1" name="차트 4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5142655"/>
              </p:ext>
            </p:extLst>
          </p:nvPr>
        </p:nvGraphicFramePr>
        <p:xfrm>
          <a:off x="693594" y="5110055"/>
          <a:ext cx="2467645" cy="1179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37" name="직선 연결선 36"/>
          <p:cNvCxnSpPr/>
          <p:nvPr/>
        </p:nvCxnSpPr>
        <p:spPr>
          <a:xfrm>
            <a:off x="3401870" y="1238459"/>
            <a:ext cx="257404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388715" y="2360604"/>
            <a:ext cx="26434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Q2.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연령별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TOP 5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희망 여행지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는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3406167" y="2637645"/>
            <a:ext cx="257404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lc="http://schemas.openxmlformats.org/drawingml/2006/lockedCanvas" xmlns:a16="http://schemas.microsoft.com/office/drawing/2014/main" xmlns="" id="{894A94E8-59F7-460E-BFB0-CD630807C801}"/>
              </a:ext>
            </a:extLst>
          </p:cNvPr>
          <p:cNvSpPr/>
          <p:nvPr/>
        </p:nvSpPr>
        <p:spPr>
          <a:xfrm>
            <a:off x="3412238" y="1507569"/>
            <a:ext cx="2461480" cy="606467"/>
          </a:xfrm>
          <a:prstGeom prst="rect">
            <a:avLst/>
          </a:prstGeom>
          <a:solidFill>
            <a:schemeClr val="bg1"/>
          </a:solidFill>
          <a:ln w="3175" algn="ctr">
            <a:noFill/>
            <a:round/>
            <a:headEnd/>
            <a:tailEnd/>
          </a:ln>
        </p:spPr>
        <p:txBody>
          <a:bodyPr wrap="none" lIns="80788" tIns="40395" rIns="80788" bIns="40395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희망 예약을 가장 많이 받은 </a:t>
            </a:r>
            <a:r>
              <a:rPr kumimoji="1" lang="en-US" altLang="ko-KR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TOP3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여행지로는 </a:t>
            </a:r>
            <a:endParaRPr kumimoji="1" lang="en-US" altLang="ko-KR" sz="900" kern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유럽</a:t>
            </a:r>
            <a:r>
              <a:rPr kumimoji="1" lang="en-US" altLang="ko-KR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동남아</a:t>
            </a:r>
            <a:r>
              <a:rPr kumimoji="1" lang="en-US" altLang="ko-KR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미주 순으로 나타났습니다</a:t>
            </a:r>
            <a:r>
              <a:rPr kumimoji="1" lang="en-US" altLang="ko-KR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 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중에서는 유럽 그 다음으로 동남아가</a:t>
            </a:r>
            <a:endParaRPr kumimoji="1" lang="en-US" altLang="ko-KR" sz="900" kern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대한 관심이 가장 뜨거웠습니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</a:t>
            </a:r>
            <a:r>
              <a:rPr kumimoji="1" lang="en-US" altLang="ko-KR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900" kern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이번에는 어떤 연령대에서 어떤 지역으로</a:t>
            </a:r>
            <a:r>
              <a:rPr kumimoji="1" lang="en-US" altLang="ko-KR" sz="9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1" lang="en-US" altLang="ko-KR" sz="9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1" lang="ko-KR" altLang="en-US" sz="9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떠나길 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희망하는지 더 자세히 </a:t>
            </a:r>
            <a:r>
              <a:rPr kumimoji="1" lang="ko-KR" altLang="en-US" sz="9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알아볼까요</a:t>
            </a:r>
            <a:r>
              <a:rPr kumimoji="1" lang="en-US" altLang="ko-KR" sz="9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3445346" y="2758222"/>
            <a:ext cx="512161" cy="1005786"/>
            <a:chOff x="-2306496" y="3778369"/>
            <a:chExt cx="2219292" cy="1362973"/>
          </a:xfrm>
        </p:grpSpPr>
        <p:grpSp>
          <p:nvGrpSpPr>
            <p:cNvPr id="53" name="그룹 52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2533A664-245D-46B1-86DD-70F0264B436D}"/>
                </a:ext>
              </a:extLst>
            </p:cNvPr>
            <p:cNvGrpSpPr/>
            <p:nvPr/>
          </p:nvGrpSpPr>
          <p:grpSpPr>
            <a:xfrm>
              <a:off x="-2306496" y="3778369"/>
              <a:ext cx="2219292" cy="1362973"/>
              <a:chOff x="2627925" y="1253996"/>
              <a:chExt cx="792805" cy="520165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894A94E8-59F7-460E-BFB0-CD630807C801}"/>
                  </a:ext>
                </a:extLst>
              </p:cNvPr>
              <p:cNvSpPr/>
              <p:nvPr/>
            </p:nvSpPr>
            <p:spPr>
              <a:xfrm>
                <a:off x="2628641" y="1253996"/>
                <a:ext cx="792089" cy="520165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lIns="80788" tIns="40395" rIns="80788" bIns="40395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82297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57" name="직선 연결선 56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98A5E9DF-A80C-4D5B-AAF2-35D92E23FB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7925" y="1258493"/>
                <a:ext cx="792802" cy="510545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ED74E3D6-97E6-4C86-86E5-E81F52E4A5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27925" y="1260717"/>
                <a:ext cx="792802" cy="512817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/>
            <p:cNvSpPr txBox="1"/>
            <p:nvPr/>
          </p:nvSpPr>
          <p:spPr>
            <a:xfrm>
              <a:off x="-2231518" y="4284427"/>
              <a:ext cx="2071331" cy="417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이미지</a:t>
              </a:r>
              <a:endPara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&lt;20</a:t>
              </a:r>
              <a:r>
                <a:rPr lang="ko-KR" altLang="en-US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대</a:t>
              </a:r>
              <a:r>
                <a:rPr lang="en-US" altLang="ko-KR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&gt;</a:t>
              </a: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3420045" y="3970915"/>
            <a:ext cx="562976" cy="1005786"/>
            <a:chOff x="-2415593" y="3778369"/>
            <a:chExt cx="2439483" cy="1362973"/>
          </a:xfrm>
        </p:grpSpPr>
        <p:grpSp>
          <p:nvGrpSpPr>
            <p:cNvPr id="49" name="그룹 48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2533A664-245D-46B1-86DD-70F0264B436D}"/>
                </a:ext>
              </a:extLst>
            </p:cNvPr>
            <p:cNvGrpSpPr/>
            <p:nvPr/>
          </p:nvGrpSpPr>
          <p:grpSpPr>
            <a:xfrm>
              <a:off x="-2306496" y="3778369"/>
              <a:ext cx="2219292" cy="1362973"/>
              <a:chOff x="2627925" y="1253996"/>
              <a:chExt cx="792805" cy="520165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894A94E8-59F7-460E-BFB0-CD630807C801}"/>
                  </a:ext>
                </a:extLst>
              </p:cNvPr>
              <p:cNvSpPr/>
              <p:nvPr/>
            </p:nvSpPr>
            <p:spPr>
              <a:xfrm>
                <a:off x="2628641" y="1253996"/>
                <a:ext cx="792089" cy="520165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lIns="80788" tIns="40395" rIns="80788" bIns="40395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82297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59" name="직선 연결선 58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98A5E9DF-A80C-4D5B-AAF2-35D92E23FB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7925" y="1258493"/>
                <a:ext cx="792802" cy="510545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ED74E3D6-97E6-4C86-86E5-E81F52E4A5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27925" y="1260717"/>
                <a:ext cx="792802" cy="512817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-2415593" y="4284427"/>
              <a:ext cx="2439483" cy="417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이미지</a:t>
              </a:r>
              <a:endPara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&lt;30</a:t>
              </a:r>
              <a:r>
                <a:rPr lang="ko-KR" altLang="en-US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대지</a:t>
              </a:r>
              <a:r>
                <a:rPr lang="en-US" altLang="ko-KR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&gt;</a:t>
              </a: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3452465" y="5194361"/>
            <a:ext cx="512161" cy="1005786"/>
            <a:chOff x="-2306496" y="3778369"/>
            <a:chExt cx="2219292" cy="1362973"/>
          </a:xfrm>
        </p:grpSpPr>
        <p:grpSp>
          <p:nvGrpSpPr>
            <p:cNvPr id="62" name="그룹 61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2533A664-245D-46B1-86DD-70F0264B436D}"/>
                </a:ext>
              </a:extLst>
            </p:cNvPr>
            <p:cNvGrpSpPr/>
            <p:nvPr/>
          </p:nvGrpSpPr>
          <p:grpSpPr>
            <a:xfrm>
              <a:off x="-2306496" y="3778369"/>
              <a:ext cx="2219292" cy="1362973"/>
              <a:chOff x="2627925" y="1253996"/>
              <a:chExt cx="792805" cy="520165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894A94E8-59F7-460E-BFB0-CD630807C801}"/>
                  </a:ext>
                </a:extLst>
              </p:cNvPr>
              <p:cNvSpPr/>
              <p:nvPr/>
            </p:nvSpPr>
            <p:spPr>
              <a:xfrm>
                <a:off x="2628641" y="1253996"/>
                <a:ext cx="792089" cy="520165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lIns="80788" tIns="40395" rIns="80788" bIns="40395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82297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67" name="직선 연결선 66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98A5E9DF-A80C-4D5B-AAF2-35D92E23FB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7925" y="1258493"/>
                <a:ext cx="792802" cy="510545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ED74E3D6-97E6-4C86-86E5-E81F52E4A5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27925" y="1260717"/>
                <a:ext cx="792802" cy="512817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3" name="TextBox 62"/>
            <p:cNvSpPr txBox="1"/>
            <p:nvPr/>
          </p:nvSpPr>
          <p:spPr>
            <a:xfrm>
              <a:off x="-2231519" y="4284427"/>
              <a:ext cx="2071335" cy="417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이미지</a:t>
              </a:r>
              <a:endPara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&lt;40</a:t>
              </a:r>
              <a:r>
                <a:rPr lang="ko-KR" altLang="en-US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대</a:t>
              </a:r>
              <a:r>
                <a:rPr lang="en-US" altLang="ko-KR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&gt;</a:t>
              </a: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6209425" y="1323168"/>
            <a:ext cx="512161" cy="1005786"/>
            <a:chOff x="-2306496" y="3778369"/>
            <a:chExt cx="2219292" cy="1362973"/>
          </a:xfrm>
        </p:grpSpPr>
        <p:grpSp>
          <p:nvGrpSpPr>
            <p:cNvPr id="70" name="그룹 69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2533A664-245D-46B1-86DD-70F0264B436D}"/>
                </a:ext>
              </a:extLst>
            </p:cNvPr>
            <p:cNvGrpSpPr/>
            <p:nvPr/>
          </p:nvGrpSpPr>
          <p:grpSpPr>
            <a:xfrm>
              <a:off x="-2306496" y="3778369"/>
              <a:ext cx="2219292" cy="1362973"/>
              <a:chOff x="2627925" y="1253996"/>
              <a:chExt cx="792805" cy="520165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894A94E8-59F7-460E-BFB0-CD630807C801}"/>
                  </a:ext>
                </a:extLst>
              </p:cNvPr>
              <p:cNvSpPr/>
              <p:nvPr/>
            </p:nvSpPr>
            <p:spPr>
              <a:xfrm>
                <a:off x="2628641" y="1253996"/>
                <a:ext cx="792089" cy="520165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lIns="80788" tIns="40395" rIns="80788" bIns="40395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82297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74" name="직선 연결선 73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98A5E9DF-A80C-4D5B-AAF2-35D92E23FB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7925" y="1258493"/>
                <a:ext cx="792802" cy="510545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ED74E3D6-97E6-4C86-86E5-E81F52E4A5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27925" y="1260717"/>
                <a:ext cx="792802" cy="512817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1" name="TextBox 70"/>
            <p:cNvSpPr txBox="1"/>
            <p:nvPr/>
          </p:nvSpPr>
          <p:spPr>
            <a:xfrm>
              <a:off x="-2231519" y="4284427"/>
              <a:ext cx="2071335" cy="417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이미지</a:t>
              </a:r>
              <a:endPara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&lt;50</a:t>
              </a:r>
              <a:r>
                <a:rPr lang="ko-KR" altLang="en-US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대</a:t>
              </a:r>
              <a:r>
                <a:rPr lang="en-US" altLang="ko-KR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&gt;</a:t>
              </a: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6136553" y="2509478"/>
            <a:ext cx="673582" cy="1005786"/>
            <a:chOff x="-2655232" y="3778369"/>
            <a:chExt cx="2918760" cy="1362973"/>
          </a:xfrm>
        </p:grpSpPr>
        <p:grpSp>
          <p:nvGrpSpPr>
            <p:cNvPr id="79" name="그룹 78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2533A664-245D-46B1-86DD-70F0264B436D}"/>
                </a:ext>
              </a:extLst>
            </p:cNvPr>
            <p:cNvGrpSpPr/>
            <p:nvPr/>
          </p:nvGrpSpPr>
          <p:grpSpPr>
            <a:xfrm>
              <a:off x="-2306496" y="3778369"/>
              <a:ext cx="2219292" cy="1362973"/>
              <a:chOff x="2627925" y="1253996"/>
              <a:chExt cx="792805" cy="520165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894A94E8-59F7-460E-BFB0-CD630807C801}"/>
                  </a:ext>
                </a:extLst>
              </p:cNvPr>
              <p:cNvSpPr/>
              <p:nvPr/>
            </p:nvSpPr>
            <p:spPr>
              <a:xfrm>
                <a:off x="2628641" y="1253996"/>
                <a:ext cx="792089" cy="520165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lIns="80788" tIns="40395" rIns="80788" bIns="40395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82297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82" name="직선 연결선 81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98A5E9DF-A80C-4D5B-AAF2-35D92E23FB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7925" y="1258493"/>
                <a:ext cx="792802" cy="510545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ED74E3D6-97E6-4C86-86E5-E81F52E4A5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27925" y="1260717"/>
                <a:ext cx="792802" cy="512817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/>
            <p:cNvSpPr txBox="1"/>
            <p:nvPr/>
          </p:nvSpPr>
          <p:spPr>
            <a:xfrm>
              <a:off x="-2655232" y="4284427"/>
              <a:ext cx="2918760" cy="417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이미지</a:t>
              </a:r>
              <a:endPara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&lt;60</a:t>
              </a:r>
              <a:r>
                <a:rPr lang="ko-KR" altLang="en-US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대 이상</a:t>
              </a:r>
              <a:r>
                <a:rPr lang="en-US" altLang="ko-KR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&gt;</a:t>
              </a:r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lc="http://schemas.openxmlformats.org/drawingml/2006/lockedCanvas" xmlns:a16="http://schemas.microsoft.com/office/drawing/2014/main" xmlns="" id="{894A94E8-59F7-460E-BFB0-CD630807C801}"/>
              </a:ext>
            </a:extLst>
          </p:cNvPr>
          <p:cNvSpPr/>
          <p:nvPr/>
        </p:nvSpPr>
        <p:spPr>
          <a:xfrm>
            <a:off x="3949610" y="2768838"/>
            <a:ext cx="2036251" cy="998445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80788" tIns="40395" rIns="80788" bIns="40395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8229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endParaRPr kumimoji="1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95" name="차트 9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1130921"/>
              </p:ext>
            </p:extLst>
          </p:nvPr>
        </p:nvGraphicFramePr>
        <p:xfrm>
          <a:off x="3914560" y="2772860"/>
          <a:ext cx="2035056" cy="989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7" name="직사각형 96">
            <a:extLst>
              <a:ext uri="{FF2B5EF4-FFF2-40B4-BE49-F238E27FC236}">
                <a16:creationId xmlns:lc="http://schemas.openxmlformats.org/drawingml/2006/lockedCanvas" xmlns:a16="http://schemas.microsoft.com/office/drawing/2014/main" xmlns="" id="{894A94E8-59F7-460E-BFB0-CD630807C801}"/>
              </a:ext>
            </a:extLst>
          </p:cNvPr>
          <p:cNvSpPr/>
          <p:nvPr/>
        </p:nvSpPr>
        <p:spPr>
          <a:xfrm>
            <a:off x="3950654" y="3973433"/>
            <a:ext cx="2036251" cy="999537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80788" tIns="40395" rIns="80788" bIns="40395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8229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endParaRPr kumimoji="1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98" name="차트 9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4386192"/>
              </p:ext>
            </p:extLst>
          </p:nvPr>
        </p:nvGraphicFramePr>
        <p:xfrm>
          <a:off x="3860946" y="3999580"/>
          <a:ext cx="2125959" cy="992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7" name="직사각형 106">
            <a:extLst>
              <a:ext uri="{FF2B5EF4-FFF2-40B4-BE49-F238E27FC236}">
                <a16:creationId xmlns:lc="http://schemas.openxmlformats.org/drawingml/2006/lockedCanvas" xmlns:a16="http://schemas.microsoft.com/office/drawing/2014/main" xmlns="" id="{894A94E8-59F7-460E-BFB0-CD630807C801}"/>
              </a:ext>
            </a:extLst>
          </p:cNvPr>
          <p:cNvSpPr/>
          <p:nvPr/>
        </p:nvSpPr>
        <p:spPr>
          <a:xfrm>
            <a:off x="6721583" y="1320980"/>
            <a:ext cx="2036251" cy="1014319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80788" tIns="40395" rIns="80788" bIns="40395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8229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endParaRPr kumimoji="1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lc="http://schemas.openxmlformats.org/drawingml/2006/lockedCanvas" xmlns:a16="http://schemas.microsoft.com/office/drawing/2014/main" xmlns="" id="{894A94E8-59F7-460E-BFB0-CD630807C801}"/>
              </a:ext>
            </a:extLst>
          </p:cNvPr>
          <p:cNvSpPr/>
          <p:nvPr/>
        </p:nvSpPr>
        <p:spPr>
          <a:xfrm>
            <a:off x="6738140" y="2511103"/>
            <a:ext cx="2036251" cy="1014319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80788" tIns="40395" rIns="80788" bIns="40395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8229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endParaRPr kumimoji="1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9" name="차트 10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3024143"/>
              </p:ext>
            </p:extLst>
          </p:nvPr>
        </p:nvGraphicFramePr>
        <p:xfrm>
          <a:off x="6615017" y="1267091"/>
          <a:ext cx="2142674" cy="1062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10" name="차트 10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0384138"/>
              </p:ext>
            </p:extLst>
          </p:nvPr>
        </p:nvGraphicFramePr>
        <p:xfrm>
          <a:off x="6622769" y="2533937"/>
          <a:ext cx="2142674" cy="995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11" name="모서리가 둥근 직사각형 110"/>
          <p:cNvSpPr/>
          <p:nvPr/>
        </p:nvSpPr>
        <p:spPr>
          <a:xfrm>
            <a:off x="6526400" y="5655649"/>
            <a:ext cx="1859567" cy="25364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희망 예약 자세히 보기</a:t>
            </a:r>
            <a:endParaRPr lang="ko-KR" altLang="en-US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lc="http://schemas.openxmlformats.org/drawingml/2006/lockedCanvas" xmlns:a16="http://schemas.microsoft.com/office/drawing/2014/main" xmlns="" id="{894A94E8-59F7-460E-BFB0-CD630807C801}"/>
              </a:ext>
            </a:extLst>
          </p:cNvPr>
          <p:cNvSpPr/>
          <p:nvPr/>
        </p:nvSpPr>
        <p:spPr>
          <a:xfrm>
            <a:off x="6283743" y="3497762"/>
            <a:ext cx="2604301" cy="223719"/>
          </a:xfrm>
          <a:prstGeom prst="rect">
            <a:avLst/>
          </a:prstGeom>
          <a:noFill/>
          <a:ln w="3175" algn="ctr">
            <a:noFill/>
            <a:round/>
            <a:headEnd/>
            <a:tailEnd/>
          </a:ln>
        </p:spPr>
        <p:txBody>
          <a:bodyPr wrap="none" lIns="80788" tIns="40395" rIns="80788" bIns="40395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출처 </a:t>
            </a:r>
            <a:r>
              <a:rPr kumimoji="1" lang="en-US" altLang="ko-KR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참좋은여행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예약데이터 </a:t>
            </a:r>
            <a:r>
              <a:rPr kumimoji="1" lang="en-US" altLang="ko-KR" sz="7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(2021</a:t>
            </a:r>
            <a:r>
              <a:rPr kumimoji="1" lang="ko-KR" altLang="en-US" sz="7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kumimoji="1" lang="en-US" altLang="ko-KR" sz="7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1" lang="ko-KR" altLang="en-US" sz="7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kumimoji="1" lang="en-US" altLang="ko-KR" sz="7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kumimoji="1" lang="ko-KR" altLang="en-US" sz="7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기준</a:t>
            </a:r>
            <a:r>
              <a:rPr kumimoji="1" lang="en-US" altLang="ko-KR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lc="http://schemas.openxmlformats.org/drawingml/2006/lockedCanvas" xmlns:a16="http://schemas.microsoft.com/office/drawing/2014/main" xmlns="" id="{894A94E8-59F7-460E-BFB0-CD630807C801}"/>
              </a:ext>
            </a:extLst>
          </p:cNvPr>
          <p:cNvSpPr/>
          <p:nvPr/>
        </p:nvSpPr>
        <p:spPr>
          <a:xfrm>
            <a:off x="3963500" y="5203598"/>
            <a:ext cx="2036251" cy="986643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80788" tIns="40395" rIns="80788" bIns="40395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8229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endParaRPr kumimoji="1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96" name="차트 9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3712522"/>
              </p:ext>
            </p:extLst>
          </p:nvPr>
        </p:nvGraphicFramePr>
        <p:xfrm>
          <a:off x="3917220" y="5198478"/>
          <a:ext cx="2069685" cy="10131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99" name="직사각형 98">
            <a:extLst>
              <a:ext uri="{FF2B5EF4-FFF2-40B4-BE49-F238E27FC236}">
                <a16:creationId xmlns:lc="http://schemas.openxmlformats.org/drawingml/2006/lockedCanvas" xmlns:a16="http://schemas.microsoft.com/office/drawing/2014/main" xmlns="" id="{894A94E8-59F7-460E-BFB0-CD630807C801}"/>
              </a:ext>
            </a:extLst>
          </p:cNvPr>
          <p:cNvSpPr/>
          <p:nvPr/>
        </p:nvSpPr>
        <p:spPr>
          <a:xfrm>
            <a:off x="725009" y="6296602"/>
            <a:ext cx="2604301" cy="223719"/>
          </a:xfrm>
          <a:prstGeom prst="rect">
            <a:avLst/>
          </a:prstGeom>
          <a:noFill/>
          <a:ln w="3175" algn="ctr">
            <a:noFill/>
            <a:round/>
            <a:headEnd/>
            <a:tailEnd/>
          </a:ln>
        </p:spPr>
        <p:txBody>
          <a:bodyPr wrap="none" lIns="80788" tIns="40395" rIns="80788" bIns="40395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출처 </a:t>
            </a:r>
            <a:r>
              <a:rPr kumimoji="1" lang="en-US" altLang="ko-KR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참좋은여행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예약데이터 </a:t>
            </a:r>
            <a:r>
              <a:rPr kumimoji="1" lang="en-US" altLang="ko-KR" sz="7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(2021</a:t>
            </a:r>
            <a:r>
              <a:rPr kumimoji="1" lang="ko-KR" altLang="en-US" sz="7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kumimoji="1" lang="en-US" altLang="ko-KR" sz="7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1" lang="ko-KR" altLang="en-US" sz="7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kumimoji="1" lang="en-US" altLang="ko-KR" sz="7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kumimoji="1" lang="ko-KR" altLang="en-US" sz="7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기준</a:t>
            </a:r>
            <a:r>
              <a:rPr kumimoji="1" lang="en-US" altLang="ko-KR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lc="http://schemas.openxmlformats.org/drawingml/2006/lockedCanvas" xmlns:a16="http://schemas.microsoft.com/office/drawing/2014/main" xmlns="" id="{894A94E8-59F7-460E-BFB0-CD630807C801}"/>
              </a:ext>
            </a:extLst>
          </p:cNvPr>
          <p:cNvSpPr/>
          <p:nvPr/>
        </p:nvSpPr>
        <p:spPr>
          <a:xfrm>
            <a:off x="537796" y="4162133"/>
            <a:ext cx="2532648" cy="606349"/>
          </a:xfrm>
          <a:prstGeom prst="rect">
            <a:avLst/>
          </a:prstGeom>
          <a:noFill/>
          <a:ln w="3175" algn="ctr">
            <a:noFill/>
            <a:round/>
            <a:headEnd/>
            <a:tailEnd/>
          </a:ln>
        </p:spPr>
        <p:txBody>
          <a:bodyPr wrap="none" lIns="80788" tIns="40395" rIns="80788" bIns="40395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지금도 한 </a:t>
            </a:r>
            <a:r>
              <a:rPr kumimoji="1" lang="ko-KR" altLang="en-US" sz="9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걸음을 시작하는 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단계로</a:t>
            </a:r>
            <a:r>
              <a:rPr kumimoji="1" lang="en-US" altLang="ko-KR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1" lang="en-US" altLang="ko-KR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1" lang="en-US" altLang="ko-KR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많은 </a:t>
            </a:r>
            <a:r>
              <a:rPr kumimoji="1" lang="ko-KR" altLang="en-US" sz="9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분들이</a:t>
            </a:r>
            <a:r>
              <a:rPr kumimoji="1" lang="en-US" altLang="ko-KR" sz="9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9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희망을 예약하고 있습니다</a:t>
            </a:r>
            <a:r>
              <a:rPr kumimoji="1" lang="en-US" altLang="ko-KR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그렇다면</a:t>
            </a:r>
            <a:r>
              <a:rPr kumimoji="1" lang="en-US" altLang="ko-KR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고객님들이 보내주신 희망이 향한 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곳은</a:t>
            </a:r>
            <a:endParaRPr kumimoji="1" lang="en-US" altLang="ko-KR" sz="900" kern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어디인지 데이터를 통해 알아볼까요</a:t>
            </a:r>
            <a:r>
              <a:rPr kumimoji="1" lang="en-US" altLang="ko-KR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kumimoji="1" lang="en-US" altLang="ko-KR" sz="900" kern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6" name="직선 연결선 105"/>
          <p:cNvCxnSpPr/>
          <p:nvPr/>
        </p:nvCxnSpPr>
        <p:spPr>
          <a:xfrm>
            <a:off x="634478" y="5032951"/>
            <a:ext cx="257404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lc="http://schemas.openxmlformats.org/drawingml/2006/lockedCanvas" xmlns:a16="http://schemas.microsoft.com/office/drawing/2014/main" xmlns="" id="{894A94E8-59F7-460E-BFB0-CD630807C801}"/>
              </a:ext>
            </a:extLst>
          </p:cNvPr>
          <p:cNvSpPr/>
          <p:nvPr/>
        </p:nvSpPr>
        <p:spPr>
          <a:xfrm>
            <a:off x="6209282" y="4348537"/>
            <a:ext cx="2431361" cy="531559"/>
          </a:xfrm>
          <a:prstGeom prst="rect">
            <a:avLst/>
          </a:prstGeom>
          <a:noFill/>
          <a:ln w="3175" algn="ctr">
            <a:noFill/>
            <a:round/>
            <a:headEnd/>
            <a:tailEnd/>
          </a:ln>
        </p:spPr>
        <p:txBody>
          <a:bodyPr wrap="none" lIns="80788" tIns="40395" rIns="80788" bIns="40395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900" b="1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50</a:t>
            </a:r>
            <a:r>
              <a:rPr kumimoji="1" lang="ko-KR" altLang="en-US" sz="900" b="1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 이상의 경우 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다른 지역보다 유럽 여행을</a:t>
            </a:r>
            <a:endParaRPr kumimoji="1" lang="en-US" altLang="ko-KR" sz="900" kern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할 수 있기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간절히 바라고 있는 것으로 나타났습니다</a:t>
            </a:r>
            <a:r>
              <a:rPr kumimoji="1" lang="en-US" altLang="ko-KR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900" b="1" kern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900" b="1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40</a:t>
            </a:r>
            <a:r>
              <a:rPr kumimoji="1" lang="ko-KR" altLang="en-US" sz="900" b="1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 이하의</a:t>
            </a:r>
            <a:r>
              <a:rPr kumimoji="1" lang="ko-KR" altLang="en-US" sz="900" b="1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경우</a:t>
            </a:r>
            <a:r>
              <a:rPr kumimoji="1" lang="ko-KR" altLang="en-US" sz="900" b="1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유럽 여행에 대한 희망도</a:t>
            </a:r>
            <a:endParaRPr kumimoji="1" lang="en-US" altLang="ko-KR" sz="900" kern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강하지만</a:t>
            </a:r>
            <a:r>
              <a:rPr kumimoji="1" lang="en-US" altLang="ko-KR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근거리 여행지인 동남아와</a:t>
            </a:r>
            <a:endParaRPr kumimoji="1" lang="en-US" altLang="ko-KR" sz="900" kern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대양주</a:t>
            </a:r>
            <a:r>
              <a:rPr kumimoji="1" lang="en-US" altLang="ko-KR" sz="9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1" lang="ko-KR" altLang="en-US" sz="9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괌사이판과</a:t>
            </a:r>
            <a:r>
              <a:rPr kumimoji="1" lang="ko-KR" altLang="en-US" sz="9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같은 </a:t>
            </a:r>
            <a:r>
              <a:rPr kumimoji="1" lang="ko-KR" altLang="en-US" sz="9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힐링</a:t>
            </a:r>
            <a:r>
              <a:rPr kumimoji="1" lang="en-US" altLang="ko-KR" sz="9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9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 휴양 성향이</a:t>
            </a:r>
            <a:endParaRPr kumimoji="1" lang="en-US" altLang="ko-KR" sz="900" kern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강한 곳으로 떠날 수 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있기를 바라고 있습니다</a:t>
            </a:r>
            <a:r>
              <a:rPr kumimoji="1" lang="en-US" altLang="ko-KR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1" lang="en-US" altLang="ko-KR" sz="900" kern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900" kern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많은 </a:t>
            </a:r>
            <a:r>
              <a:rPr kumimoji="1" lang="ko-KR" altLang="en-US" sz="900" kern="0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고객들이 </a:t>
            </a:r>
            <a:r>
              <a:rPr kumimoji="1" lang="ko-KR" altLang="en-US" sz="900" kern="0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곧 괜찮아 </a:t>
            </a:r>
            <a:r>
              <a:rPr kumimoji="1" lang="ko-KR" altLang="en-US" sz="900" kern="0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질거라는</a:t>
            </a:r>
            <a:r>
              <a:rPr kumimoji="1" lang="ko-KR" altLang="en-US" sz="900" kern="0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희망을 품고</a:t>
            </a:r>
            <a:endParaRPr kumimoji="1" lang="en-US" altLang="ko-KR" sz="900" kern="0" dirty="0" smtClean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반드시 일상을 되찾을 것이라는 믿음을 가지고</a:t>
            </a:r>
            <a:endParaRPr kumimoji="1" lang="en-US" altLang="ko-KR" sz="900" kern="0" dirty="0" smtClean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다시 찾아올 행복을 위해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준비하고 있습니다</a:t>
            </a:r>
            <a:r>
              <a:rPr kumimoji="1" lang="en-US" altLang="ko-KR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 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한걸음을 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시작하는 단계로 </a:t>
            </a:r>
            <a:r>
              <a:rPr kumimoji="1" lang="en-US" altLang="ko-KR" sz="1000" b="1" kern="0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kumimoji="1" lang="ko-KR" altLang="en-US" sz="1000" b="1" kern="0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희망을 예약하세요</a:t>
            </a:r>
            <a:r>
              <a:rPr kumimoji="1" lang="en-US" altLang="ko-KR" sz="1000" b="1" kern="0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endParaRPr kumimoji="1" lang="en-US" altLang="ko-KR" sz="900" b="1" kern="0" dirty="0" smtClean="0">
              <a:solidFill>
                <a:schemeClr val="accent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32" name="그룹 131"/>
          <p:cNvGrpSpPr/>
          <p:nvPr/>
        </p:nvGrpSpPr>
        <p:grpSpPr>
          <a:xfrm>
            <a:off x="3869782" y="3059315"/>
            <a:ext cx="623889" cy="558870"/>
            <a:chOff x="-3539927" y="3778369"/>
            <a:chExt cx="4688149" cy="1362973"/>
          </a:xfrm>
        </p:grpSpPr>
        <p:grpSp>
          <p:nvGrpSpPr>
            <p:cNvPr id="133" name="그룹 132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2533A664-245D-46B1-86DD-70F0264B436D}"/>
                </a:ext>
              </a:extLst>
            </p:cNvPr>
            <p:cNvGrpSpPr/>
            <p:nvPr/>
          </p:nvGrpSpPr>
          <p:grpSpPr>
            <a:xfrm>
              <a:off x="-2306496" y="3778369"/>
              <a:ext cx="2219292" cy="1362973"/>
              <a:chOff x="2627925" y="1253996"/>
              <a:chExt cx="792805" cy="520165"/>
            </a:xfrm>
          </p:grpSpPr>
          <p:sp>
            <p:nvSpPr>
              <p:cNvPr id="135" name="직사각형 134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894A94E8-59F7-460E-BFB0-CD630807C801}"/>
                  </a:ext>
                </a:extLst>
              </p:cNvPr>
              <p:cNvSpPr/>
              <p:nvPr/>
            </p:nvSpPr>
            <p:spPr>
              <a:xfrm>
                <a:off x="2628641" y="1253996"/>
                <a:ext cx="792089" cy="520165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lIns="80788" tIns="40395" rIns="80788" bIns="40395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82297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136" name="직선 연결선 135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98A5E9DF-A80C-4D5B-AAF2-35D92E23FB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7925" y="1258493"/>
                <a:ext cx="792802" cy="510545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ED74E3D6-97E6-4C86-86E5-E81F52E4A5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27925" y="1260717"/>
                <a:ext cx="792802" cy="512817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4" name="TextBox 133"/>
            <p:cNvSpPr txBox="1"/>
            <p:nvPr/>
          </p:nvSpPr>
          <p:spPr>
            <a:xfrm>
              <a:off x="-3539927" y="4284428"/>
              <a:ext cx="4688149" cy="750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이미지</a:t>
              </a:r>
              <a:endPara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</a:t>
              </a:r>
              <a:r>
                <a:rPr lang="ko-KR" altLang="en-US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랜드마크</a:t>
              </a:r>
              <a:r>
                <a:rPr lang="en-US" altLang="ko-KR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&gt;</a:t>
              </a:r>
              <a:endPara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4252304" y="3156324"/>
            <a:ext cx="623890" cy="474761"/>
            <a:chOff x="-3539919" y="3778369"/>
            <a:chExt cx="4688158" cy="1438801"/>
          </a:xfrm>
        </p:grpSpPr>
        <p:grpSp>
          <p:nvGrpSpPr>
            <p:cNvPr id="139" name="그룹 138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2533A664-245D-46B1-86DD-70F0264B436D}"/>
                </a:ext>
              </a:extLst>
            </p:cNvPr>
            <p:cNvGrpSpPr/>
            <p:nvPr/>
          </p:nvGrpSpPr>
          <p:grpSpPr>
            <a:xfrm>
              <a:off x="-2306496" y="3778369"/>
              <a:ext cx="2219292" cy="1362973"/>
              <a:chOff x="2627925" y="1253996"/>
              <a:chExt cx="792805" cy="520165"/>
            </a:xfrm>
          </p:grpSpPr>
          <p:sp>
            <p:nvSpPr>
              <p:cNvPr id="141" name="직사각형 140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894A94E8-59F7-460E-BFB0-CD630807C801}"/>
                  </a:ext>
                </a:extLst>
              </p:cNvPr>
              <p:cNvSpPr/>
              <p:nvPr/>
            </p:nvSpPr>
            <p:spPr>
              <a:xfrm>
                <a:off x="2628641" y="1253996"/>
                <a:ext cx="792089" cy="520165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lIns="80788" tIns="40395" rIns="80788" bIns="40395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82297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142" name="직선 연결선 141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98A5E9DF-A80C-4D5B-AAF2-35D92E23FB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7925" y="1258493"/>
                <a:ext cx="792802" cy="510545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ED74E3D6-97E6-4C86-86E5-E81F52E4A5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27925" y="1260717"/>
                <a:ext cx="792802" cy="512817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0" name="TextBox 139"/>
            <p:cNvSpPr txBox="1"/>
            <p:nvPr/>
          </p:nvSpPr>
          <p:spPr>
            <a:xfrm>
              <a:off x="-3539919" y="4284427"/>
              <a:ext cx="4688158" cy="9327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이미지</a:t>
              </a:r>
              <a:endPara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</a:t>
              </a:r>
              <a:r>
                <a:rPr lang="ko-KR" altLang="en-US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랜드마크</a:t>
              </a:r>
              <a:r>
                <a:rPr lang="en-US" altLang="ko-KR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&gt;</a:t>
              </a:r>
              <a:endPara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40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모서리가 둥근 직사각형 46"/>
          <p:cNvSpPr/>
          <p:nvPr/>
        </p:nvSpPr>
        <p:spPr>
          <a:xfrm>
            <a:off x="3460435" y="4671015"/>
            <a:ext cx="2422143" cy="1086814"/>
          </a:xfrm>
          <a:prstGeom prst="roundRect">
            <a:avLst>
              <a:gd name="adj" fmla="val 312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3398108" y="1246060"/>
            <a:ext cx="2664000" cy="52436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“,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사람이 적은 지역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“, 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승용차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”, “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자연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”,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휴식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82809" y="1248929"/>
            <a:ext cx="2664000" cy="52450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903" y="240876"/>
            <a:ext cx="661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Ⅰ. </a:t>
            </a:r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여행 트렌드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6057900" y="6637867"/>
            <a:ext cx="3086100" cy="220133"/>
          </a:xfrm>
        </p:spPr>
        <p:txBody>
          <a:bodyPr/>
          <a:lstStyle/>
          <a:p>
            <a:pPr algn="r">
              <a:defRPr/>
            </a:pP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IT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미래전략부문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577331" y="948304"/>
            <a:ext cx="2664000" cy="297766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Header</a:t>
            </a:r>
            <a:endParaRPr lang="ko-KR" altLang="en-US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396187" y="930508"/>
            <a:ext cx="2664000" cy="296304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이어서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8" name="직선 연결선 157"/>
          <p:cNvCxnSpPr/>
          <p:nvPr/>
        </p:nvCxnSpPr>
        <p:spPr>
          <a:xfrm>
            <a:off x="655462" y="2450881"/>
            <a:ext cx="257404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79366" y="2460958"/>
            <a:ext cx="2948033" cy="25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더 이상 꿈꾸지 않고 돌아올 일상을 위해 미리 준비하다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172008" y="1238459"/>
            <a:ext cx="2664000" cy="52478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“,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사람이 적은 지역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“, 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승용차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”, “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자연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”,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휴식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172008" y="930508"/>
            <a:ext cx="2664000" cy="296304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이어서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날짜 개체 틀 1"/>
          <p:cNvSpPr>
            <a:spLocks noGrp="1"/>
          </p:cNvSpPr>
          <p:nvPr>
            <p:ph type="dt" sz="half" idx="10"/>
          </p:nvPr>
        </p:nvSpPr>
        <p:spPr>
          <a:xfrm>
            <a:off x="0" y="6637867"/>
            <a:ext cx="2057400" cy="220133"/>
          </a:xfrm>
        </p:spPr>
        <p:txBody>
          <a:bodyPr/>
          <a:lstStyle/>
          <a:p>
            <a:pPr>
              <a:defRPr/>
            </a:pP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2021-01-08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27371" y="6656565"/>
            <a:ext cx="9747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3/4</a:t>
            </a:r>
            <a:endParaRPr lang="ko-KR" altLang="en-US" sz="800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95313" y="1348267"/>
            <a:ext cx="13292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여행트렌드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시리즈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92293" y="1638542"/>
            <a:ext cx="2306666" cy="227209"/>
            <a:chOff x="-2794927" y="1737170"/>
            <a:chExt cx="2712176" cy="338037"/>
          </a:xfrm>
        </p:grpSpPr>
        <p:sp>
          <p:nvSpPr>
            <p:cNvPr id="3" name="직사각형 2"/>
            <p:cNvSpPr/>
            <p:nvPr/>
          </p:nvSpPr>
          <p:spPr>
            <a:xfrm>
              <a:off x="-2794927" y="1737170"/>
              <a:ext cx="2712176" cy="338037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b="1" dirty="0">
                  <a:solidFill>
                    <a:schemeClr val="accent5"/>
                  </a:solidFill>
                </a:rPr>
                <a:t>4</a:t>
              </a:r>
              <a:r>
                <a:rPr lang="ko-KR" altLang="en-US" sz="1000" b="1" dirty="0" smtClean="0">
                  <a:solidFill>
                    <a:schemeClr val="accent5"/>
                  </a:solidFill>
                </a:rPr>
                <a:t>탄</a:t>
              </a:r>
              <a:r>
                <a:rPr lang="en-US" altLang="ko-KR" sz="1000" b="1" dirty="0" smtClean="0">
                  <a:solidFill>
                    <a:schemeClr val="accent5"/>
                  </a:solidFill>
                </a:rPr>
                <a:t>, </a:t>
              </a:r>
              <a:r>
                <a:rPr lang="ko-KR" altLang="en-US" sz="1000" b="1" dirty="0" smtClean="0">
                  <a:solidFill>
                    <a:schemeClr val="accent5"/>
                  </a:solidFill>
                </a:rPr>
                <a:t>마음 속 희망 여행</a:t>
              </a:r>
              <a:endParaRPr lang="ko-KR" altLang="en-US" sz="1000" b="1" dirty="0">
                <a:solidFill>
                  <a:schemeClr val="accent5"/>
                </a:solidFill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22220" y="1844707"/>
              <a:ext cx="190500" cy="171450"/>
            </a:xfrm>
            <a:prstGeom prst="rect">
              <a:avLst/>
            </a:prstGeom>
          </p:spPr>
        </p:pic>
      </p:grpSp>
      <p:sp>
        <p:nvSpPr>
          <p:cNvPr id="64" name="TextBox 63"/>
          <p:cNvSpPr txBox="1"/>
          <p:nvPr/>
        </p:nvSpPr>
        <p:spPr>
          <a:xfrm>
            <a:off x="516588" y="1929290"/>
            <a:ext cx="2845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다시 찾아올 여행을 위해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지금은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희망을 예약 중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</a:p>
        </p:txBody>
      </p:sp>
      <p:grpSp>
        <p:nvGrpSpPr>
          <p:cNvPr id="84" name="그룹 83"/>
          <p:cNvGrpSpPr/>
          <p:nvPr/>
        </p:nvGrpSpPr>
        <p:grpSpPr>
          <a:xfrm>
            <a:off x="576644" y="2793984"/>
            <a:ext cx="2664001" cy="1036144"/>
            <a:chOff x="-2306496" y="3778369"/>
            <a:chExt cx="2219292" cy="1362973"/>
          </a:xfrm>
        </p:grpSpPr>
        <p:grpSp>
          <p:nvGrpSpPr>
            <p:cNvPr id="87" name="그룹 86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2533A664-245D-46B1-86DD-70F0264B436D}"/>
                </a:ext>
              </a:extLst>
            </p:cNvPr>
            <p:cNvGrpSpPr/>
            <p:nvPr/>
          </p:nvGrpSpPr>
          <p:grpSpPr>
            <a:xfrm>
              <a:off x="-2306496" y="3778369"/>
              <a:ext cx="2219292" cy="1362973"/>
              <a:chOff x="2627925" y="1253996"/>
              <a:chExt cx="792805" cy="520165"/>
            </a:xfrm>
          </p:grpSpPr>
          <p:sp>
            <p:nvSpPr>
              <p:cNvPr id="89" name="직사각형 88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894A94E8-59F7-460E-BFB0-CD630807C801}"/>
                  </a:ext>
                </a:extLst>
              </p:cNvPr>
              <p:cNvSpPr/>
              <p:nvPr/>
            </p:nvSpPr>
            <p:spPr>
              <a:xfrm>
                <a:off x="2628641" y="1253996"/>
                <a:ext cx="792089" cy="520165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lIns="80788" tIns="40395" rIns="80788" bIns="40395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82297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90" name="직선 연결선 89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98A5E9DF-A80C-4D5B-AAF2-35D92E23FB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7925" y="1258493"/>
                <a:ext cx="792802" cy="510545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ED74E3D6-97E6-4C86-86E5-E81F52E4A5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27925" y="1260717"/>
                <a:ext cx="792802" cy="512817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/>
            <p:cNvSpPr txBox="1"/>
            <p:nvPr/>
          </p:nvSpPr>
          <p:spPr>
            <a:xfrm>
              <a:off x="-1761518" y="4284426"/>
              <a:ext cx="1131336" cy="522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이미지</a:t>
              </a:r>
              <a:endPara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</a:t>
              </a:r>
              <a:r>
                <a:rPr lang="ko-KR" altLang="en-US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주제와 관련된 이미지</a:t>
              </a:r>
              <a:r>
                <a:rPr lang="en-US" altLang="ko-KR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&gt;</a:t>
              </a:r>
            </a:p>
          </p:txBody>
        </p:sp>
      </p:grpSp>
      <p:sp>
        <p:nvSpPr>
          <p:cNvPr id="100" name="직사각형 99">
            <a:extLst>
              <a:ext uri="{FF2B5EF4-FFF2-40B4-BE49-F238E27FC236}">
                <a16:creationId xmlns:lc="http://schemas.openxmlformats.org/drawingml/2006/lockedCanvas" xmlns:a16="http://schemas.microsoft.com/office/drawing/2014/main" xmlns="" id="{894A94E8-59F7-460E-BFB0-CD630807C801}"/>
              </a:ext>
            </a:extLst>
          </p:cNvPr>
          <p:cNvSpPr/>
          <p:nvPr/>
        </p:nvSpPr>
        <p:spPr>
          <a:xfrm>
            <a:off x="577606" y="3828879"/>
            <a:ext cx="2663991" cy="858618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80788" tIns="40395" rIns="80788" bIns="40395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8229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곧 괜찮아 질 거라는 </a:t>
            </a:r>
            <a:r>
              <a:rPr kumimoji="1" lang="ko-KR" altLang="en-US" sz="900" b="1" kern="0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희망을 품고</a:t>
            </a:r>
            <a:endParaRPr kumimoji="1" lang="en-US" altLang="ko-KR" sz="900" b="1" kern="0" dirty="0" smtClean="0">
              <a:solidFill>
                <a:schemeClr val="accent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229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반드시 일상을 되찾을 것이라는 </a:t>
            </a:r>
            <a:r>
              <a:rPr kumimoji="1" lang="ko-KR" altLang="en-US" sz="900" b="1" kern="0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믿음을 가지고</a:t>
            </a:r>
            <a:endParaRPr kumimoji="1" lang="en-US" altLang="ko-KR" sz="900" b="1" kern="0" dirty="0" smtClean="0">
              <a:solidFill>
                <a:schemeClr val="accent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229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머지 않은 그날을 위해 준비했습니다</a:t>
            </a:r>
            <a:r>
              <a:rPr kumimoji="1" lang="en-US" altLang="ko-KR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marR="0" lvl="0" indent="0" defTabSz="8229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전 세계 약 </a:t>
            </a:r>
            <a:r>
              <a:rPr kumimoji="1" lang="en-US" altLang="ko-KR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400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희망 중 원하는 여행을 선택하고</a:t>
            </a:r>
            <a:endParaRPr kumimoji="1" lang="en-US" altLang="ko-KR" sz="900" kern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229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다시 찾아올 행복을</a:t>
            </a:r>
            <a:r>
              <a:rPr kumimoji="1" lang="ko-KR" altLang="en-US" sz="9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위해</a:t>
            </a:r>
            <a:r>
              <a:rPr kumimoji="1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지금 </a:t>
            </a:r>
            <a:r>
              <a:rPr kumimoji="1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kumimoji="1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희망을 예약하세요</a:t>
            </a:r>
            <a:r>
              <a:rPr kumimoji="1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endParaRPr kumimoji="1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9104" y="6083130"/>
            <a:ext cx="26434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Q1.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많은 희망 예약을 보내주신 지역은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432336" y="1271364"/>
            <a:ext cx="2528480" cy="1319171"/>
          </a:xfrm>
          <a:prstGeom prst="roundRect">
            <a:avLst>
              <a:gd name="adj" fmla="val 312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1" name="차트 4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3136535"/>
              </p:ext>
            </p:extLst>
          </p:nvPr>
        </p:nvGraphicFramePr>
        <p:xfrm>
          <a:off x="3477763" y="1303258"/>
          <a:ext cx="2467645" cy="1179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37" name="직선 연결선 36"/>
          <p:cNvCxnSpPr/>
          <p:nvPr/>
        </p:nvCxnSpPr>
        <p:spPr>
          <a:xfrm>
            <a:off x="3401870" y="1238459"/>
            <a:ext cx="257404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396187" y="3720397"/>
            <a:ext cx="26434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Q2.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연령별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TOP 3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희망 여행지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는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3448300" y="4014937"/>
            <a:ext cx="257404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lc="http://schemas.openxmlformats.org/drawingml/2006/lockedCanvas" xmlns:a16="http://schemas.microsoft.com/office/drawing/2014/main" xmlns="" id="{894A94E8-59F7-460E-BFB0-CD630807C801}"/>
              </a:ext>
            </a:extLst>
          </p:cNvPr>
          <p:cNvSpPr/>
          <p:nvPr/>
        </p:nvSpPr>
        <p:spPr>
          <a:xfrm>
            <a:off x="3475930" y="2917427"/>
            <a:ext cx="2461480" cy="606467"/>
          </a:xfrm>
          <a:prstGeom prst="rect">
            <a:avLst/>
          </a:prstGeom>
          <a:solidFill>
            <a:schemeClr val="bg1"/>
          </a:solidFill>
          <a:ln w="3175" algn="ctr">
            <a:noFill/>
            <a:round/>
            <a:headEnd/>
            <a:tailEnd/>
          </a:ln>
        </p:spPr>
        <p:txBody>
          <a:bodyPr wrap="none" lIns="80788" tIns="40395" rIns="80788" bIns="40395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희망 예약을 가장 많이 받은 </a:t>
            </a:r>
            <a:r>
              <a:rPr kumimoji="1" lang="en-US" altLang="ko-KR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TOP3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여행지로는 </a:t>
            </a:r>
            <a:endParaRPr kumimoji="1" lang="en-US" altLang="ko-KR" sz="900" kern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유럽</a:t>
            </a:r>
            <a:r>
              <a:rPr kumimoji="1" lang="en-US" altLang="ko-KR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동남아</a:t>
            </a:r>
            <a:r>
              <a:rPr kumimoji="1" lang="en-US" altLang="ko-KR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미주 순으로 나타났습니다</a:t>
            </a:r>
            <a:r>
              <a:rPr kumimoji="1" lang="en-US" altLang="ko-KR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 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중에서는 유럽 그 다음으로 동남아가</a:t>
            </a:r>
            <a:endParaRPr kumimoji="1" lang="en-US" altLang="ko-KR" sz="900" kern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대한 관심이 가장 뜨거웠습니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</a:t>
            </a:r>
            <a:r>
              <a:rPr kumimoji="1" lang="en-US" altLang="ko-KR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900" kern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이번에는 어떤 연령대에서 어떤 지역으로</a:t>
            </a:r>
            <a:r>
              <a:rPr kumimoji="1" lang="en-US" altLang="ko-KR" sz="9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1" lang="en-US" altLang="ko-KR" sz="9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1" lang="ko-KR" altLang="en-US" sz="9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떠나길 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희망하는지 더 자세히 </a:t>
            </a:r>
            <a:r>
              <a:rPr kumimoji="1" lang="ko-KR" altLang="en-US" sz="9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알아볼까요</a:t>
            </a:r>
            <a:r>
              <a:rPr kumimoji="1" lang="en-US" altLang="ko-KR" sz="9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3460283" y="4120141"/>
            <a:ext cx="512161" cy="1005786"/>
            <a:chOff x="-2306496" y="3778369"/>
            <a:chExt cx="2219292" cy="1362973"/>
          </a:xfrm>
        </p:grpSpPr>
        <p:grpSp>
          <p:nvGrpSpPr>
            <p:cNvPr id="53" name="그룹 52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2533A664-245D-46B1-86DD-70F0264B436D}"/>
                </a:ext>
              </a:extLst>
            </p:cNvPr>
            <p:cNvGrpSpPr/>
            <p:nvPr/>
          </p:nvGrpSpPr>
          <p:grpSpPr>
            <a:xfrm>
              <a:off x="-2306496" y="3778369"/>
              <a:ext cx="2219292" cy="1362973"/>
              <a:chOff x="2627925" y="1253996"/>
              <a:chExt cx="792805" cy="520165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894A94E8-59F7-460E-BFB0-CD630807C801}"/>
                  </a:ext>
                </a:extLst>
              </p:cNvPr>
              <p:cNvSpPr/>
              <p:nvPr/>
            </p:nvSpPr>
            <p:spPr>
              <a:xfrm>
                <a:off x="2628641" y="1253996"/>
                <a:ext cx="792089" cy="520165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lIns="80788" tIns="40395" rIns="80788" bIns="40395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82297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57" name="직선 연결선 56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98A5E9DF-A80C-4D5B-AAF2-35D92E23FB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7925" y="1258493"/>
                <a:ext cx="792802" cy="510545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ED74E3D6-97E6-4C86-86E5-E81F52E4A5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27925" y="1260717"/>
                <a:ext cx="792802" cy="512817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/>
            <p:cNvSpPr txBox="1"/>
            <p:nvPr/>
          </p:nvSpPr>
          <p:spPr>
            <a:xfrm>
              <a:off x="-2231518" y="4284427"/>
              <a:ext cx="2071331" cy="417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이미지</a:t>
              </a:r>
              <a:endPara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&lt;20</a:t>
              </a:r>
              <a:r>
                <a:rPr lang="ko-KR" altLang="en-US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대</a:t>
              </a:r>
              <a:r>
                <a:rPr lang="en-US" altLang="ko-KR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&gt;</a:t>
              </a: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3443818" y="5246525"/>
            <a:ext cx="562976" cy="1005786"/>
            <a:chOff x="-2415593" y="3778369"/>
            <a:chExt cx="2439483" cy="1362973"/>
          </a:xfrm>
        </p:grpSpPr>
        <p:grpSp>
          <p:nvGrpSpPr>
            <p:cNvPr id="49" name="그룹 48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2533A664-245D-46B1-86DD-70F0264B436D}"/>
                </a:ext>
              </a:extLst>
            </p:cNvPr>
            <p:cNvGrpSpPr/>
            <p:nvPr/>
          </p:nvGrpSpPr>
          <p:grpSpPr>
            <a:xfrm>
              <a:off x="-2306496" y="3778369"/>
              <a:ext cx="2219292" cy="1362973"/>
              <a:chOff x="2627925" y="1253996"/>
              <a:chExt cx="792805" cy="520165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894A94E8-59F7-460E-BFB0-CD630807C801}"/>
                  </a:ext>
                </a:extLst>
              </p:cNvPr>
              <p:cNvSpPr/>
              <p:nvPr/>
            </p:nvSpPr>
            <p:spPr>
              <a:xfrm>
                <a:off x="2628641" y="1253996"/>
                <a:ext cx="792089" cy="520165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lIns="80788" tIns="40395" rIns="80788" bIns="40395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82297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59" name="직선 연결선 58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98A5E9DF-A80C-4D5B-AAF2-35D92E23FB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7925" y="1258493"/>
                <a:ext cx="792802" cy="510545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ED74E3D6-97E6-4C86-86E5-E81F52E4A5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27925" y="1260717"/>
                <a:ext cx="792802" cy="512817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-2415593" y="4284427"/>
              <a:ext cx="2439483" cy="417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이미지</a:t>
              </a:r>
              <a:endPara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&lt;30</a:t>
              </a:r>
              <a:r>
                <a:rPr lang="ko-KR" altLang="en-US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대지</a:t>
              </a:r>
              <a:r>
                <a:rPr lang="en-US" altLang="ko-KR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&gt;</a:t>
              </a: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6242442" y="1320781"/>
            <a:ext cx="512161" cy="1005786"/>
            <a:chOff x="-2306496" y="3778369"/>
            <a:chExt cx="2219292" cy="1362973"/>
          </a:xfrm>
        </p:grpSpPr>
        <p:grpSp>
          <p:nvGrpSpPr>
            <p:cNvPr id="62" name="그룹 61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2533A664-245D-46B1-86DD-70F0264B436D}"/>
                </a:ext>
              </a:extLst>
            </p:cNvPr>
            <p:cNvGrpSpPr/>
            <p:nvPr/>
          </p:nvGrpSpPr>
          <p:grpSpPr>
            <a:xfrm>
              <a:off x="-2306496" y="3778369"/>
              <a:ext cx="2219292" cy="1362973"/>
              <a:chOff x="2627925" y="1253996"/>
              <a:chExt cx="792805" cy="520165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894A94E8-59F7-460E-BFB0-CD630807C801}"/>
                  </a:ext>
                </a:extLst>
              </p:cNvPr>
              <p:cNvSpPr/>
              <p:nvPr/>
            </p:nvSpPr>
            <p:spPr>
              <a:xfrm>
                <a:off x="2628641" y="1253996"/>
                <a:ext cx="792089" cy="520165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lIns="80788" tIns="40395" rIns="80788" bIns="40395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82297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67" name="직선 연결선 66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98A5E9DF-A80C-4D5B-AAF2-35D92E23FB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7925" y="1258493"/>
                <a:ext cx="792802" cy="510545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ED74E3D6-97E6-4C86-86E5-E81F52E4A5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27925" y="1260717"/>
                <a:ext cx="792802" cy="512817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3" name="TextBox 62"/>
            <p:cNvSpPr txBox="1"/>
            <p:nvPr/>
          </p:nvSpPr>
          <p:spPr>
            <a:xfrm>
              <a:off x="-2231519" y="4284427"/>
              <a:ext cx="2071335" cy="417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이미지</a:t>
              </a:r>
              <a:endPara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&lt;40</a:t>
              </a:r>
              <a:r>
                <a:rPr lang="ko-KR" altLang="en-US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대</a:t>
              </a:r>
              <a:r>
                <a:rPr lang="en-US" altLang="ko-KR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&gt;</a:t>
              </a: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6242585" y="2350354"/>
            <a:ext cx="512161" cy="1005786"/>
            <a:chOff x="-2306496" y="3778369"/>
            <a:chExt cx="2219292" cy="1362973"/>
          </a:xfrm>
        </p:grpSpPr>
        <p:grpSp>
          <p:nvGrpSpPr>
            <p:cNvPr id="70" name="그룹 69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2533A664-245D-46B1-86DD-70F0264B436D}"/>
                </a:ext>
              </a:extLst>
            </p:cNvPr>
            <p:cNvGrpSpPr/>
            <p:nvPr/>
          </p:nvGrpSpPr>
          <p:grpSpPr>
            <a:xfrm>
              <a:off x="-2306496" y="3778369"/>
              <a:ext cx="2219292" cy="1362973"/>
              <a:chOff x="2627925" y="1253996"/>
              <a:chExt cx="792805" cy="520165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894A94E8-59F7-460E-BFB0-CD630807C801}"/>
                  </a:ext>
                </a:extLst>
              </p:cNvPr>
              <p:cNvSpPr/>
              <p:nvPr/>
            </p:nvSpPr>
            <p:spPr>
              <a:xfrm>
                <a:off x="2628641" y="1253996"/>
                <a:ext cx="792089" cy="520165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lIns="80788" tIns="40395" rIns="80788" bIns="40395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82297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74" name="직선 연결선 73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98A5E9DF-A80C-4D5B-AAF2-35D92E23FB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7925" y="1258493"/>
                <a:ext cx="792802" cy="510545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ED74E3D6-97E6-4C86-86E5-E81F52E4A5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27925" y="1260717"/>
                <a:ext cx="792802" cy="512817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1" name="TextBox 70"/>
            <p:cNvSpPr txBox="1"/>
            <p:nvPr/>
          </p:nvSpPr>
          <p:spPr>
            <a:xfrm>
              <a:off x="-2231519" y="4284427"/>
              <a:ext cx="2071335" cy="417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이미지</a:t>
              </a:r>
              <a:endPara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&lt;50</a:t>
              </a:r>
              <a:r>
                <a:rPr lang="ko-KR" altLang="en-US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대</a:t>
              </a:r>
              <a:r>
                <a:rPr lang="en-US" altLang="ko-KR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&gt;</a:t>
              </a: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6162105" y="3425354"/>
            <a:ext cx="673582" cy="1005786"/>
            <a:chOff x="-2655232" y="3778369"/>
            <a:chExt cx="2918760" cy="1362973"/>
          </a:xfrm>
        </p:grpSpPr>
        <p:grpSp>
          <p:nvGrpSpPr>
            <p:cNvPr id="79" name="그룹 78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2533A664-245D-46B1-86DD-70F0264B436D}"/>
                </a:ext>
              </a:extLst>
            </p:cNvPr>
            <p:cNvGrpSpPr/>
            <p:nvPr/>
          </p:nvGrpSpPr>
          <p:grpSpPr>
            <a:xfrm>
              <a:off x="-2306496" y="3778369"/>
              <a:ext cx="2219292" cy="1362973"/>
              <a:chOff x="2627925" y="1253996"/>
              <a:chExt cx="792805" cy="520165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894A94E8-59F7-460E-BFB0-CD630807C801}"/>
                  </a:ext>
                </a:extLst>
              </p:cNvPr>
              <p:cNvSpPr/>
              <p:nvPr/>
            </p:nvSpPr>
            <p:spPr>
              <a:xfrm>
                <a:off x="2628641" y="1253996"/>
                <a:ext cx="792089" cy="520165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lIns="80788" tIns="40395" rIns="80788" bIns="40395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82297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82" name="직선 연결선 81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98A5E9DF-A80C-4D5B-AAF2-35D92E23FB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7925" y="1258493"/>
                <a:ext cx="792802" cy="510545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ED74E3D6-97E6-4C86-86E5-E81F52E4A5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27925" y="1260717"/>
                <a:ext cx="792802" cy="512817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/>
            <p:cNvSpPr txBox="1"/>
            <p:nvPr/>
          </p:nvSpPr>
          <p:spPr>
            <a:xfrm>
              <a:off x="-2655232" y="4284427"/>
              <a:ext cx="2918760" cy="417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이미지</a:t>
              </a:r>
              <a:endPara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&lt;60</a:t>
              </a:r>
              <a:r>
                <a:rPr lang="ko-KR" altLang="en-US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대 이상</a:t>
              </a:r>
              <a:r>
                <a:rPr lang="en-US" altLang="ko-KR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&gt;</a:t>
              </a:r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lc="http://schemas.openxmlformats.org/drawingml/2006/lockedCanvas" xmlns:a16="http://schemas.microsoft.com/office/drawing/2014/main" xmlns="" id="{894A94E8-59F7-460E-BFB0-CD630807C801}"/>
              </a:ext>
            </a:extLst>
          </p:cNvPr>
          <p:cNvSpPr/>
          <p:nvPr/>
        </p:nvSpPr>
        <p:spPr>
          <a:xfrm>
            <a:off x="3964547" y="4130757"/>
            <a:ext cx="2036251" cy="998445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80788" tIns="40395" rIns="80788" bIns="40395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8229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endParaRPr kumimoji="1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95" name="차트 9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0548119"/>
              </p:ext>
            </p:extLst>
          </p:nvPr>
        </p:nvGraphicFramePr>
        <p:xfrm>
          <a:off x="3929497" y="4134779"/>
          <a:ext cx="2035056" cy="989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7" name="직사각형 96">
            <a:extLst>
              <a:ext uri="{FF2B5EF4-FFF2-40B4-BE49-F238E27FC236}">
                <a16:creationId xmlns:lc="http://schemas.openxmlformats.org/drawingml/2006/lockedCanvas" xmlns:a16="http://schemas.microsoft.com/office/drawing/2014/main" xmlns="" id="{894A94E8-59F7-460E-BFB0-CD630807C801}"/>
              </a:ext>
            </a:extLst>
          </p:cNvPr>
          <p:cNvSpPr/>
          <p:nvPr/>
        </p:nvSpPr>
        <p:spPr>
          <a:xfrm>
            <a:off x="3974427" y="5249043"/>
            <a:ext cx="2036251" cy="999537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80788" tIns="40395" rIns="80788" bIns="40395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8229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endParaRPr kumimoji="1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98" name="차트 9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8766706"/>
              </p:ext>
            </p:extLst>
          </p:nvPr>
        </p:nvGraphicFramePr>
        <p:xfrm>
          <a:off x="3884719" y="5275190"/>
          <a:ext cx="2125959" cy="992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7" name="직사각형 106">
            <a:extLst>
              <a:ext uri="{FF2B5EF4-FFF2-40B4-BE49-F238E27FC236}">
                <a16:creationId xmlns:lc="http://schemas.openxmlformats.org/drawingml/2006/lockedCanvas" xmlns:a16="http://schemas.microsoft.com/office/drawing/2014/main" xmlns="" id="{894A94E8-59F7-460E-BFB0-CD630807C801}"/>
              </a:ext>
            </a:extLst>
          </p:cNvPr>
          <p:cNvSpPr/>
          <p:nvPr/>
        </p:nvSpPr>
        <p:spPr>
          <a:xfrm>
            <a:off x="6754743" y="2348166"/>
            <a:ext cx="2036251" cy="1014319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80788" tIns="40395" rIns="80788" bIns="40395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8229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endParaRPr kumimoji="1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lc="http://schemas.openxmlformats.org/drawingml/2006/lockedCanvas" xmlns:a16="http://schemas.microsoft.com/office/drawing/2014/main" xmlns="" id="{894A94E8-59F7-460E-BFB0-CD630807C801}"/>
              </a:ext>
            </a:extLst>
          </p:cNvPr>
          <p:cNvSpPr/>
          <p:nvPr/>
        </p:nvSpPr>
        <p:spPr>
          <a:xfrm>
            <a:off x="6763692" y="3426979"/>
            <a:ext cx="2036251" cy="1014319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80788" tIns="40395" rIns="80788" bIns="40395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8229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endParaRPr kumimoji="1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9" name="차트 10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9912193"/>
              </p:ext>
            </p:extLst>
          </p:nvPr>
        </p:nvGraphicFramePr>
        <p:xfrm>
          <a:off x="6648320" y="2333682"/>
          <a:ext cx="2142674" cy="1062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10" name="차트 10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3224327"/>
              </p:ext>
            </p:extLst>
          </p:nvPr>
        </p:nvGraphicFramePr>
        <p:xfrm>
          <a:off x="6648321" y="3449813"/>
          <a:ext cx="2142674" cy="995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11" name="모서리가 둥근 직사각형 110"/>
          <p:cNvSpPr/>
          <p:nvPr/>
        </p:nvSpPr>
        <p:spPr>
          <a:xfrm>
            <a:off x="6528794" y="6197297"/>
            <a:ext cx="1859567" cy="25364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희망 예약 자세히 보기</a:t>
            </a:r>
            <a:endParaRPr lang="ko-KR" altLang="en-US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lc="http://schemas.openxmlformats.org/drawingml/2006/lockedCanvas" xmlns:a16="http://schemas.microsoft.com/office/drawing/2014/main" xmlns="" id="{894A94E8-59F7-460E-BFB0-CD630807C801}"/>
              </a:ext>
            </a:extLst>
          </p:cNvPr>
          <p:cNvSpPr/>
          <p:nvPr/>
        </p:nvSpPr>
        <p:spPr>
          <a:xfrm>
            <a:off x="6276102" y="4404187"/>
            <a:ext cx="2604301" cy="223719"/>
          </a:xfrm>
          <a:prstGeom prst="rect">
            <a:avLst/>
          </a:prstGeom>
          <a:noFill/>
          <a:ln w="3175" algn="ctr">
            <a:noFill/>
            <a:round/>
            <a:headEnd/>
            <a:tailEnd/>
          </a:ln>
        </p:spPr>
        <p:txBody>
          <a:bodyPr wrap="none" lIns="80788" tIns="40395" rIns="80788" bIns="40395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출처 </a:t>
            </a:r>
            <a:r>
              <a:rPr kumimoji="1" lang="en-US" altLang="ko-KR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참좋은여행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예약데이터 </a:t>
            </a:r>
            <a:r>
              <a:rPr kumimoji="1" lang="en-US" altLang="ko-KR" sz="7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(2021</a:t>
            </a:r>
            <a:r>
              <a:rPr kumimoji="1" lang="ko-KR" altLang="en-US" sz="7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kumimoji="1" lang="en-US" altLang="ko-KR" sz="7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1" lang="ko-KR" altLang="en-US" sz="7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kumimoji="1" lang="en-US" altLang="ko-KR" sz="7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kumimoji="1" lang="ko-KR" altLang="en-US" sz="7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기준</a:t>
            </a:r>
            <a:r>
              <a:rPr kumimoji="1" lang="en-US" altLang="ko-KR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lc="http://schemas.openxmlformats.org/drawingml/2006/lockedCanvas" xmlns:a16="http://schemas.microsoft.com/office/drawing/2014/main" xmlns="" id="{894A94E8-59F7-460E-BFB0-CD630807C801}"/>
              </a:ext>
            </a:extLst>
          </p:cNvPr>
          <p:cNvSpPr/>
          <p:nvPr/>
        </p:nvSpPr>
        <p:spPr>
          <a:xfrm>
            <a:off x="6753477" y="1330018"/>
            <a:ext cx="2036251" cy="986643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80788" tIns="40395" rIns="80788" bIns="40395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8229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endParaRPr kumimoji="1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96" name="차트 9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6426722"/>
              </p:ext>
            </p:extLst>
          </p:nvPr>
        </p:nvGraphicFramePr>
        <p:xfrm>
          <a:off x="6707197" y="1324898"/>
          <a:ext cx="2069685" cy="10131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99" name="직사각형 98">
            <a:extLst>
              <a:ext uri="{FF2B5EF4-FFF2-40B4-BE49-F238E27FC236}">
                <a16:creationId xmlns:lc="http://schemas.openxmlformats.org/drawingml/2006/lockedCanvas" xmlns:a16="http://schemas.microsoft.com/office/drawing/2014/main" xmlns="" id="{894A94E8-59F7-460E-BFB0-CD630807C801}"/>
              </a:ext>
            </a:extLst>
          </p:cNvPr>
          <p:cNvSpPr/>
          <p:nvPr/>
        </p:nvSpPr>
        <p:spPr>
          <a:xfrm>
            <a:off x="3428066" y="2551955"/>
            <a:ext cx="2604301" cy="223719"/>
          </a:xfrm>
          <a:prstGeom prst="rect">
            <a:avLst/>
          </a:prstGeom>
          <a:noFill/>
          <a:ln w="3175" algn="ctr">
            <a:noFill/>
            <a:round/>
            <a:headEnd/>
            <a:tailEnd/>
          </a:ln>
        </p:spPr>
        <p:txBody>
          <a:bodyPr wrap="none" lIns="80788" tIns="40395" rIns="80788" bIns="40395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출처 </a:t>
            </a:r>
            <a:r>
              <a:rPr kumimoji="1" lang="en-US" altLang="ko-KR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참좋은여행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예약데이터 </a:t>
            </a:r>
            <a:r>
              <a:rPr kumimoji="1" lang="en-US" altLang="ko-KR" sz="7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(2021</a:t>
            </a:r>
            <a:r>
              <a:rPr kumimoji="1" lang="ko-KR" altLang="en-US" sz="7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kumimoji="1" lang="en-US" altLang="ko-KR" sz="7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1" lang="ko-KR" altLang="en-US" sz="7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kumimoji="1" lang="en-US" altLang="ko-KR" sz="7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kumimoji="1" lang="ko-KR" altLang="en-US" sz="7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기준</a:t>
            </a:r>
            <a:r>
              <a:rPr kumimoji="1" lang="en-US" altLang="ko-KR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lc="http://schemas.openxmlformats.org/drawingml/2006/lockedCanvas" xmlns:a16="http://schemas.microsoft.com/office/drawing/2014/main" xmlns="" id="{894A94E8-59F7-460E-BFB0-CD630807C801}"/>
              </a:ext>
            </a:extLst>
          </p:cNvPr>
          <p:cNvSpPr/>
          <p:nvPr/>
        </p:nvSpPr>
        <p:spPr>
          <a:xfrm>
            <a:off x="578544" y="4702027"/>
            <a:ext cx="2660190" cy="68106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80788" tIns="40395" rIns="80788" bIns="40395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2297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일   시 </a:t>
            </a:r>
            <a:r>
              <a:rPr kumimoji="1" lang="en-US" altLang="ko-KR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2020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kumimoji="1" lang="en-US" altLang="ko-KR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kumimoji="1" lang="en-US" altLang="ko-KR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23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r>
              <a:rPr kumimoji="1" lang="en-US" altLang="ko-KR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kumimoji="1" lang="en-US" altLang="ko-KR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~</a:t>
            </a:r>
          </a:p>
          <a:p>
            <a:pPr defTabSz="82297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7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예약금 </a:t>
            </a:r>
            <a:r>
              <a:rPr kumimoji="1" lang="en-US" altLang="ko-KR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</a:t>
            </a:r>
            <a:r>
              <a:rPr kumimoji="1" lang="en-US" altLang="ko-KR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만원 </a:t>
            </a:r>
            <a:r>
              <a:rPr kumimoji="1" lang="en-US" altLang="ko-KR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취소 시 </a:t>
            </a:r>
            <a:r>
              <a:rPr kumimoji="1" lang="en-US" altLang="ko-KR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100% 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환불</a:t>
            </a:r>
            <a:r>
              <a:rPr kumimoji="1" lang="en-US" altLang="ko-KR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defTabSz="82297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7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   품  </a:t>
            </a:r>
            <a:r>
              <a:rPr kumimoji="1" lang="en-US" altLang="ko-KR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전세계 약 </a:t>
            </a:r>
            <a:r>
              <a:rPr kumimoji="1" lang="en-US" altLang="ko-KR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400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 개</a:t>
            </a:r>
            <a:r>
              <a:rPr kumimoji="1" lang="en-US" altLang="ko-KR" sz="7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1" lang="en-US" altLang="ko-KR" sz="7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1" lang="en-US" altLang="ko-KR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(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참좋은여행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안전수칙 준수 상품</a:t>
            </a:r>
            <a:r>
              <a:rPr kumimoji="1" lang="en-US" altLang="ko-KR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lc="http://schemas.openxmlformats.org/drawingml/2006/lockedCanvas" xmlns:a16="http://schemas.microsoft.com/office/drawing/2014/main" xmlns="" id="{894A94E8-59F7-460E-BFB0-CD630807C801}"/>
              </a:ext>
            </a:extLst>
          </p:cNvPr>
          <p:cNvSpPr/>
          <p:nvPr/>
        </p:nvSpPr>
        <p:spPr>
          <a:xfrm>
            <a:off x="579109" y="5441340"/>
            <a:ext cx="2634195" cy="606467"/>
          </a:xfrm>
          <a:prstGeom prst="rect">
            <a:avLst/>
          </a:prstGeom>
          <a:noFill/>
          <a:ln w="3175" algn="ctr">
            <a:noFill/>
            <a:round/>
            <a:headEnd/>
            <a:tailEnd/>
          </a:ln>
        </p:spPr>
        <p:txBody>
          <a:bodyPr wrap="none" lIns="80788" tIns="40395" rIns="80788" bIns="40395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지금도 한 </a:t>
            </a:r>
            <a:r>
              <a:rPr kumimoji="1" lang="ko-KR" altLang="en-US" sz="9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걸음을 시작하는 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단계로</a:t>
            </a:r>
            <a:r>
              <a:rPr kumimoji="1" lang="en-US" altLang="ko-KR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1" lang="en-US" altLang="ko-KR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1" lang="en-US" altLang="ko-KR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많은 </a:t>
            </a:r>
            <a:r>
              <a:rPr kumimoji="1" lang="ko-KR" altLang="en-US" sz="9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분들이</a:t>
            </a:r>
            <a:r>
              <a:rPr kumimoji="1" lang="en-US" altLang="ko-KR" sz="9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9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희망을 예약하고 있습니다</a:t>
            </a:r>
            <a:r>
              <a:rPr kumimoji="1" lang="en-US" altLang="ko-KR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그렇다면</a:t>
            </a:r>
            <a:r>
              <a:rPr kumimoji="1" lang="en-US" altLang="ko-KR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고객님들이 보내주신 희망이 향한 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곳은</a:t>
            </a:r>
            <a:endParaRPr kumimoji="1" lang="en-US" altLang="ko-KR" sz="900" kern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어디인지 데이터를 통해 알아볼까요</a:t>
            </a:r>
            <a:r>
              <a:rPr kumimoji="1" lang="en-US" altLang="ko-KR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kumimoji="1" lang="en-US" altLang="ko-KR" sz="900" kern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6" name="직선 연결선 105"/>
          <p:cNvCxnSpPr/>
          <p:nvPr/>
        </p:nvCxnSpPr>
        <p:spPr>
          <a:xfrm>
            <a:off x="664688" y="6357341"/>
            <a:ext cx="257404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lc="http://schemas.openxmlformats.org/drawingml/2006/lockedCanvas" xmlns:a16="http://schemas.microsoft.com/office/drawing/2014/main" xmlns="" id="{894A94E8-59F7-460E-BFB0-CD630807C801}"/>
              </a:ext>
            </a:extLst>
          </p:cNvPr>
          <p:cNvSpPr/>
          <p:nvPr/>
        </p:nvSpPr>
        <p:spPr>
          <a:xfrm>
            <a:off x="6187692" y="5113930"/>
            <a:ext cx="2431361" cy="531559"/>
          </a:xfrm>
          <a:prstGeom prst="rect">
            <a:avLst/>
          </a:prstGeom>
          <a:noFill/>
          <a:ln w="3175" algn="ctr">
            <a:noFill/>
            <a:round/>
            <a:headEnd/>
            <a:tailEnd/>
          </a:ln>
        </p:spPr>
        <p:txBody>
          <a:bodyPr wrap="none" lIns="80788" tIns="40395" rIns="80788" bIns="40395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900" b="1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50</a:t>
            </a:r>
            <a:r>
              <a:rPr kumimoji="1" lang="ko-KR" altLang="en-US" sz="900" b="1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 이상의 경우 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다른 지역보다 유럽 여행을</a:t>
            </a:r>
            <a:endParaRPr kumimoji="1" lang="en-US" altLang="ko-KR" sz="900" kern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할 수 있기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간절히 바라고 있는 것으로 나타났습니다</a:t>
            </a:r>
            <a:r>
              <a:rPr kumimoji="1" lang="en-US" altLang="ko-KR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900" b="1" kern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900" b="1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40</a:t>
            </a:r>
            <a:r>
              <a:rPr kumimoji="1" lang="ko-KR" altLang="en-US" sz="900" b="1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 이하의</a:t>
            </a:r>
            <a:r>
              <a:rPr kumimoji="1" lang="ko-KR" altLang="en-US" sz="900" b="1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경우</a:t>
            </a:r>
            <a:r>
              <a:rPr kumimoji="1" lang="ko-KR" altLang="en-US" sz="900" b="1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유럽 여행에 대한 희망도</a:t>
            </a:r>
            <a:endParaRPr kumimoji="1" lang="en-US" altLang="ko-KR" sz="900" kern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강하지만</a:t>
            </a:r>
            <a:r>
              <a:rPr kumimoji="1" lang="en-US" altLang="ko-KR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근거리 여행지인 동남아와</a:t>
            </a:r>
            <a:endParaRPr kumimoji="1" lang="en-US" altLang="ko-KR" sz="900" kern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대양주</a:t>
            </a:r>
            <a:r>
              <a:rPr kumimoji="1" lang="en-US" altLang="ko-KR" sz="9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1" lang="ko-KR" altLang="en-US" sz="9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괌사이판과</a:t>
            </a:r>
            <a:r>
              <a:rPr kumimoji="1" lang="ko-KR" altLang="en-US" sz="9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같은 </a:t>
            </a:r>
            <a:r>
              <a:rPr kumimoji="1" lang="ko-KR" altLang="en-US" sz="9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힐링</a:t>
            </a:r>
            <a:r>
              <a:rPr kumimoji="1" lang="en-US" altLang="ko-KR" sz="9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9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 휴양 성향이</a:t>
            </a:r>
            <a:endParaRPr kumimoji="1" lang="en-US" altLang="ko-KR" sz="900" kern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강한 곳으로 떠날 수 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있기를 희망하고 있습니다</a:t>
            </a:r>
            <a:r>
              <a:rPr kumimoji="1" lang="en-US" altLang="ko-KR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1" lang="en-US" altLang="ko-KR" sz="900" kern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900" kern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이렇게 많은 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고객들이 이렇게 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여행이라는</a:t>
            </a:r>
            <a:endParaRPr kumimoji="1" lang="en-US" altLang="ko-KR" sz="900" kern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희망이 찾아오기를 바라며 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준비하고 있습니다</a:t>
            </a:r>
            <a:r>
              <a:rPr kumimoji="1" lang="en-US" altLang="ko-KR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 한걸음 시작하는 단계로 희망을 예약하세요</a:t>
            </a:r>
            <a:endParaRPr kumimoji="1" lang="en-US" altLang="ko-KR" sz="900" kern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32" name="그룹 131"/>
          <p:cNvGrpSpPr/>
          <p:nvPr/>
        </p:nvGrpSpPr>
        <p:grpSpPr>
          <a:xfrm>
            <a:off x="4000642" y="4430914"/>
            <a:ext cx="623889" cy="558870"/>
            <a:chOff x="-3539927" y="3778369"/>
            <a:chExt cx="4688149" cy="1362973"/>
          </a:xfrm>
        </p:grpSpPr>
        <p:grpSp>
          <p:nvGrpSpPr>
            <p:cNvPr id="133" name="그룹 132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2533A664-245D-46B1-86DD-70F0264B436D}"/>
                </a:ext>
              </a:extLst>
            </p:cNvPr>
            <p:cNvGrpSpPr/>
            <p:nvPr/>
          </p:nvGrpSpPr>
          <p:grpSpPr>
            <a:xfrm>
              <a:off x="-2306496" y="3778369"/>
              <a:ext cx="2219292" cy="1362973"/>
              <a:chOff x="2627925" y="1253996"/>
              <a:chExt cx="792805" cy="520165"/>
            </a:xfrm>
          </p:grpSpPr>
          <p:sp>
            <p:nvSpPr>
              <p:cNvPr id="135" name="직사각형 134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894A94E8-59F7-460E-BFB0-CD630807C801}"/>
                  </a:ext>
                </a:extLst>
              </p:cNvPr>
              <p:cNvSpPr/>
              <p:nvPr/>
            </p:nvSpPr>
            <p:spPr>
              <a:xfrm>
                <a:off x="2628641" y="1253996"/>
                <a:ext cx="792089" cy="520165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lIns="80788" tIns="40395" rIns="80788" bIns="40395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82297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136" name="직선 연결선 135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98A5E9DF-A80C-4D5B-AAF2-35D92E23FB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7925" y="1258493"/>
                <a:ext cx="792802" cy="510545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ED74E3D6-97E6-4C86-86E5-E81F52E4A5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27925" y="1260717"/>
                <a:ext cx="792802" cy="512817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4" name="TextBox 133"/>
            <p:cNvSpPr txBox="1"/>
            <p:nvPr/>
          </p:nvSpPr>
          <p:spPr>
            <a:xfrm>
              <a:off x="-3539927" y="4284428"/>
              <a:ext cx="4688149" cy="750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이미지</a:t>
              </a:r>
              <a:endPara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</a:t>
              </a:r>
              <a:r>
                <a:rPr lang="ko-KR" altLang="en-US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랜드마크</a:t>
              </a:r>
              <a:r>
                <a:rPr lang="en-US" altLang="ko-KR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&gt;</a:t>
              </a:r>
              <a:endPara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4627371" y="4540180"/>
            <a:ext cx="623890" cy="474761"/>
            <a:chOff x="-3539919" y="3778369"/>
            <a:chExt cx="4688158" cy="1438801"/>
          </a:xfrm>
        </p:grpSpPr>
        <p:grpSp>
          <p:nvGrpSpPr>
            <p:cNvPr id="139" name="그룹 138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2533A664-245D-46B1-86DD-70F0264B436D}"/>
                </a:ext>
              </a:extLst>
            </p:cNvPr>
            <p:cNvGrpSpPr/>
            <p:nvPr/>
          </p:nvGrpSpPr>
          <p:grpSpPr>
            <a:xfrm>
              <a:off x="-2306496" y="3778369"/>
              <a:ext cx="2219292" cy="1362973"/>
              <a:chOff x="2627925" y="1253996"/>
              <a:chExt cx="792805" cy="520165"/>
            </a:xfrm>
          </p:grpSpPr>
          <p:sp>
            <p:nvSpPr>
              <p:cNvPr id="141" name="직사각형 140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894A94E8-59F7-460E-BFB0-CD630807C801}"/>
                  </a:ext>
                </a:extLst>
              </p:cNvPr>
              <p:cNvSpPr/>
              <p:nvPr/>
            </p:nvSpPr>
            <p:spPr>
              <a:xfrm>
                <a:off x="2628641" y="1253996"/>
                <a:ext cx="792089" cy="520165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lIns="80788" tIns="40395" rIns="80788" bIns="40395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82297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142" name="직선 연결선 141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98A5E9DF-A80C-4D5B-AAF2-35D92E23FB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7925" y="1258493"/>
                <a:ext cx="792802" cy="510545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ED74E3D6-97E6-4C86-86E5-E81F52E4A5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27925" y="1260717"/>
                <a:ext cx="792802" cy="512817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0" name="TextBox 139"/>
            <p:cNvSpPr txBox="1"/>
            <p:nvPr/>
          </p:nvSpPr>
          <p:spPr>
            <a:xfrm>
              <a:off x="-3539919" y="4284427"/>
              <a:ext cx="4688158" cy="9327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이미지</a:t>
              </a:r>
              <a:endPara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</a:t>
              </a:r>
              <a:r>
                <a:rPr lang="ko-KR" altLang="en-US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랜드마크</a:t>
              </a:r>
              <a:r>
                <a:rPr lang="en-US" altLang="ko-KR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&gt;</a:t>
              </a:r>
              <a:endPara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225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모서리가 둥근 직사각형 46"/>
          <p:cNvSpPr/>
          <p:nvPr/>
        </p:nvSpPr>
        <p:spPr>
          <a:xfrm>
            <a:off x="3460435" y="4671015"/>
            <a:ext cx="2422143" cy="1086814"/>
          </a:xfrm>
          <a:prstGeom prst="roundRect">
            <a:avLst>
              <a:gd name="adj" fmla="val 312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3398108" y="1246060"/>
            <a:ext cx="2664000" cy="52436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“,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사람이 적은 지역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“, 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승용차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”, “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자연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”,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휴식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82809" y="1248929"/>
            <a:ext cx="2664000" cy="52450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903" y="240876"/>
            <a:ext cx="661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Ⅰ. </a:t>
            </a:r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여행 트렌드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6057900" y="6637867"/>
            <a:ext cx="3086100" cy="220133"/>
          </a:xfrm>
        </p:spPr>
        <p:txBody>
          <a:bodyPr/>
          <a:lstStyle/>
          <a:p>
            <a:pPr algn="r">
              <a:defRPr/>
            </a:pP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IT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미래전략부문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577331" y="948304"/>
            <a:ext cx="2664000" cy="297766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Header</a:t>
            </a:r>
            <a:endParaRPr lang="ko-KR" altLang="en-US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396187" y="930508"/>
            <a:ext cx="2664000" cy="296304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이어서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8" name="직선 연결선 157"/>
          <p:cNvCxnSpPr/>
          <p:nvPr/>
        </p:nvCxnSpPr>
        <p:spPr>
          <a:xfrm>
            <a:off x="655462" y="2450881"/>
            <a:ext cx="257404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79366" y="2460958"/>
            <a:ext cx="2948033" cy="25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더 이상 꿈꾸지 않고 돌아올 일상을 위해 미리 준비하다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172008" y="1236028"/>
            <a:ext cx="2664000" cy="52478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“,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사람이 적은 지역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“, 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승용차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”, “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자연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”,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휴식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172008" y="930508"/>
            <a:ext cx="2664000" cy="296304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이어서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날짜 개체 틀 1"/>
          <p:cNvSpPr>
            <a:spLocks noGrp="1"/>
          </p:cNvSpPr>
          <p:nvPr>
            <p:ph type="dt" sz="half" idx="10"/>
          </p:nvPr>
        </p:nvSpPr>
        <p:spPr>
          <a:xfrm>
            <a:off x="0" y="6637867"/>
            <a:ext cx="2057400" cy="220133"/>
          </a:xfrm>
        </p:spPr>
        <p:txBody>
          <a:bodyPr/>
          <a:lstStyle/>
          <a:p>
            <a:pPr>
              <a:defRPr/>
            </a:pP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2021-01-08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27371" y="6656565"/>
            <a:ext cx="9747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4/4</a:t>
            </a:r>
            <a:endParaRPr lang="ko-KR" altLang="en-US" sz="800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95313" y="1348267"/>
            <a:ext cx="13292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여행트렌드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시리즈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92293" y="1638542"/>
            <a:ext cx="2306666" cy="227209"/>
            <a:chOff x="-2794927" y="1737170"/>
            <a:chExt cx="2712176" cy="338037"/>
          </a:xfrm>
        </p:grpSpPr>
        <p:sp>
          <p:nvSpPr>
            <p:cNvPr id="3" name="직사각형 2"/>
            <p:cNvSpPr/>
            <p:nvPr/>
          </p:nvSpPr>
          <p:spPr>
            <a:xfrm>
              <a:off x="-2794927" y="1737170"/>
              <a:ext cx="2712176" cy="338037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b="1" dirty="0">
                  <a:solidFill>
                    <a:schemeClr val="accent5"/>
                  </a:solidFill>
                </a:rPr>
                <a:t>4</a:t>
              </a:r>
              <a:r>
                <a:rPr lang="ko-KR" altLang="en-US" sz="1000" b="1" dirty="0" smtClean="0">
                  <a:solidFill>
                    <a:schemeClr val="accent5"/>
                  </a:solidFill>
                </a:rPr>
                <a:t>탄</a:t>
              </a:r>
              <a:r>
                <a:rPr lang="en-US" altLang="ko-KR" sz="1000" b="1" dirty="0" smtClean="0">
                  <a:solidFill>
                    <a:schemeClr val="accent5"/>
                  </a:solidFill>
                </a:rPr>
                <a:t>, </a:t>
              </a:r>
              <a:r>
                <a:rPr lang="ko-KR" altLang="en-US" sz="1000" b="1" dirty="0" smtClean="0">
                  <a:solidFill>
                    <a:schemeClr val="accent5"/>
                  </a:solidFill>
                </a:rPr>
                <a:t>마음 속 희망 </a:t>
              </a:r>
              <a:r>
                <a:rPr lang="ko-KR" altLang="en-US" sz="1000" b="1" dirty="0" smtClean="0">
                  <a:solidFill>
                    <a:schemeClr val="accent5"/>
                  </a:solidFill>
                </a:rPr>
                <a:t>여행</a:t>
              </a:r>
              <a:endParaRPr lang="ko-KR" altLang="en-US" sz="1000" b="1" dirty="0">
                <a:solidFill>
                  <a:schemeClr val="accent5"/>
                </a:solidFill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22220" y="1844707"/>
              <a:ext cx="190500" cy="171450"/>
            </a:xfrm>
            <a:prstGeom prst="rect">
              <a:avLst/>
            </a:prstGeom>
          </p:spPr>
        </p:pic>
      </p:grpSp>
      <p:sp>
        <p:nvSpPr>
          <p:cNvPr id="64" name="TextBox 63"/>
          <p:cNvSpPr txBox="1"/>
          <p:nvPr/>
        </p:nvSpPr>
        <p:spPr>
          <a:xfrm>
            <a:off x="516588" y="1929290"/>
            <a:ext cx="2845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다시 찾아올 여행을 위해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지금은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희망을 예약 중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</a:p>
        </p:txBody>
      </p:sp>
      <p:grpSp>
        <p:nvGrpSpPr>
          <p:cNvPr id="84" name="그룹 83"/>
          <p:cNvGrpSpPr/>
          <p:nvPr/>
        </p:nvGrpSpPr>
        <p:grpSpPr>
          <a:xfrm>
            <a:off x="576644" y="2793984"/>
            <a:ext cx="2664001" cy="1036144"/>
            <a:chOff x="-2306496" y="3778369"/>
            <a:chExt cx="2219292" cy="1362973"/>
          </a:xfrm>
        </p:grpSpPr>
        <p:grpSp>
          <p:nvGrpSpPr>
            <p:cNvPr id="87" name="그룹 86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2533A664-245D-46B1-86DD-70F0264B436D}"/>
                </a:ext>
              </a:extLst>
            </p:cNvPr>
            <p:cNvGrpSpPr/>
            <p:nvPr/>
          </p:nvGrpSpPr>
          <p:grpSpPr>
            <a:xfrm>
              <a:off x="-2306496" y="3778369"/>
              <a:ext cx="2219292" cy="1362973"/>
              <a:chOff x="2627925" y="1253996"/>
              <a:chExt cx="792805" cy="520165"/>
            </a:xfrm>
          </p:grpSpPr>
          <p:sp>
            <p:nvSpPr>
              <p:cNvPr id="89" name="직사각형 88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894A94E8-59F7-460E-BFB0-CD630807C801}"/>
                  </a:ext>
                </a:extLst>
              </p:cNvPr>
              <p:cNvSpPr/>
              <p:nvPr/>
            </p:nvSpPr>
            <p:spPr>
              <a:xfrm>
                <a:off x="2628641" y="1253996"/>
                <a:ext cx="792089" cy="520165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lIns="80788" tIns="40395" rIns="80788" bIns="40395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82297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90" name="직선 연결선 89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98A5E9DF-A80C-4D5B-AAF2-35D92E23FB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7925" y="1258493"/>
                <a:ext cx="792802" cy="510545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ED74E3D6-97E6-4C86-86E5-E81F52E4A5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27925" y="1260717"/>
                <a:ext cx="792802" cy="512817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/>
            <p:cNvSpPr txBox="1"/>
            <p:nvPr/>
          </p:nvSpPr>
          <p:spPr>
            <a:xfrm>
              <a:off x="-1761518" y="4284426"/>
              <a:ext cx="1131336" cy="522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이미지</a:t>
              </a:r>
              <a:endPara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</a:t>
              </a:r>
              <a:r>
                <a:rPr lang="ko-KR" altLang="en-US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주제와 관련된 이미지</a:t>
              </a:r>
              <a:r>
                <a:rPr lang="en-US" altLang="ko-KR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&gt;</a:t>
              </a:r>
            </a:p>
          </p:txBody>
        </p:sp>
      </p:grpSp>
      <p:sp>
        <p:nvSpPr>
          <p:cNvPr id="100" name="직사각형 99">
            <a:extLst>
              <a:ext uri="{FF2B5EF4-FFF2-40B4-BE49-F238E27FC236}">
                <a16:creationId xmlns:lc="http://schemas.openxmlformats.org/drawingml/2006/lockedCanvas" xmlns:a16="http://schemas.microsoft.com/office/drawing/2014/main" xmlns="" id="{894A94E8-59F7-460E-BFB0-CD630807C801}"/>
              </a:ext>
            </a:extLst>
          </p:cNvPr>
          <p:cNvSpPr/>
          <p:nvPr/>
        </p:nvSpPr>
        <p:spPr>
          <a:xfrm>
            <a:off x="577606" y="3828879"/>
            <a:ext cx="2663991" cy="858618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80788" tIns="40395" rIns="80788" bIns="40395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8229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곧 괜찮아 질 거라는 </a:t>
            </a:r>
            <a:r>
              <a:rPr kumimoji="1" lang="ko-KR" altLang="en-US" sz="900" b="1" kern="0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희망을 품고</a:t>
            </a:r>
            <a:endParaRPr kumimoji="1" lang="en-US" altLang="ko-KR" sz="900" b="1" kern="0" dirty="0" smtClean="0">
              <a:solidFill>
                <a:schemeClr val="accent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229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반드시 일상을 되찾을 것이라는 </a:t>
            </a:r>
            <a:r>
              <a:rPr kumimoji="1" lang="ko-KR" altLang="en-US" sz="900" b="1" kern="0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믿음을 가지고</a:t>
            </a:r>
            <a:endParaRPr kumimoji="1" lang="en-US" altLang="ko-KR" sz="900" b="1" kern="0" dirty="0" smtClean="0">
              <a:solidFill>
                <a:schemeClr val="accent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229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머지 않은 그날을 위해 준비했습니다</a:t>
            </a:r>
            <a:r>
              <a:rPr kumimoji="1" lang="en-US" altLang="ko-KR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marR="0" lvl="0" indent="0" defTabSz="8229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전 세계 약 </a:t>
            </a:r>
            <a:r>
              <a:rPr kumimoji="1" lang="en-US" altLang="ko-KR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400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희망 중 원하는 여행을 선택하고</a:t>
            </a:r>
            <a:endParaRPr kumimoji="1" lang="en-US" altLang="ko-KR" sz="900" kern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229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다시 찾아올 행복을</a:t>
            </a:r>
            <a:r>
              <a:rPr kumimoji="1" lang="ko-KR" altLang="en-US" sz="9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위해</a:t>
            </a:r>
            <a:r>
              <a:rPr kumimoji="1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지금 </a:t>
            </a:r>
            <a:r>
              <a:rPr kumimoji="1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kumimoji="1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희망을 예약하세요</a:t>
            </a:r>
            <a:r>
              <a:rPr kumimoji="1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endParaRPr kumimoji="1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9104" y="6083130"/>
            <a:ext cx="26434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Q1.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많은 희망 예약을 보내주신 지역은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432336" y="1271364"/>
            <a:ext cx="2528480" cy="1130333"/>
          </a:xfrm>
          <a:prstGeom prst="roundRect">
            <a:avLst>
              <a:gd name="adj" fmla="val 312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1" name="차트 4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4644278"/>
              </p:ext>
            </p:extLst>
          </p:nvPr>
        </p:nvGraphicFramePr>
        <p:xfrm>
          <a:off x="3477763" y="1303258"/>
          <a:ext cx="2467645" cy="10220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37" name="직선 연결선 36"/>
          <p:cNvCxnSpPr/>
          <p:nvPr/>
        </p:nvCxnSpPr>
        <p:spPr>
          <a:xfrm>
            <a:off x="3401870" y="1238459"/>
            <a:ext cx="257404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396187" y="3720397"/>
            <a:ext cx="26434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Q2.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연령별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TOP 5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희망 여행지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는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3448300" y="4014937"/>
            <a:ext cx="257404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lc="http://schemas.openxmlformats.org/drawingml/2006/lockedCanvas" xmlns:a16="http://schemas.microsoft.com/office/drawing/2014/main" xmlns="" id="{894A94E8-59F7-460E-BFB0-CD630807C801}"/>
              </a:ext>
            </a:extLst>
          </p:cNvPr>
          <p:cNvSpPr/>
          <p:nvPr/>
        </p:nvSpPr>
        <p:spPr>
          <a:xfrm>
            <a:off x="3442901" y="2870540"/>
            <a:ext cx="2461480" cy="606467"/>
          </a:xfrm>
          <a:prstGeom prst="rect">
            <a:avLst/>
          </a:prstGeom>
          <a:solidFill>
            <a:schemeClr val="bg1"/>
          </a:solidFill>
          <a:ln w="3175" algn="ctr">
            <a:noFill/>
            <a:round/>
            <a:headEnd/>
            <a:tailEnd/>
          </a:ln>
        </p:spPr>
        <p:txBody>
          <a:bodyPr wrap="none" lIns="80788" tIns="40395" rIns="80788" bIns="40395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희망 예약을 가장 많이 받은 </a:t>
            </a:r>
            <a:r>
              <a:rPr kumimoji="1" lang="en-US" altLang="ko-KR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TOP3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여행지로는 </a:t>
            </a:r>
            <a:endParaRPr kumimoji="1" lang="en-US" altLang="ko-KR" sz="900" kern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유럽</a:t>
            </a:r>
            <a:r>
              <a:rPr kumimoji="1" lang="en-US" altLang="ko-KR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동남아</a:t>
            </a:r>
            <a:r>
              <a:rPr kumimoji="1" lang="en-US" altLang="ko-KR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미주 순으로 나타났습니다</a:t>
            </a:r>
            <a:r>
              <a:rPr kumimoji="1" lang="en-US" altLang="ko-KR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 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중에서는 </a:t>
            </a:r>
            <a:r>
              <a:rPr kumimoji="1" lang="ko-KR" altLang="en-US" sz="900" b="1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유럽 그 다음으로 동남아가</a:t>
            </a:r>
            <a:endParaRPr kumimoji="1" lang="en-US" altLang="ko-KR" sz="900" b="1" kern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대한 관심이 가장 뜨거웠습니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</a:t>
            </a:r>
            <a:r>
              <a:rPr kumimoji="1" lang="en-US" altLang="ko-KR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900" kern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또한</a:t>
            </a:r>
            <a:r>
              <a:rPr kumimoji="1" lang="en-US" altLang="ko-KR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모든 연령에서 인기 있는 </a:t>
            </a:r>
            <a:r>
              <a:rPr kumimoji="1" lang="ko-KR" altLang="en-US" sz="900" b="1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동남아</a:t>
            </a:r>
            <a:r>
              <a:rPr kumimoji="1" lang="en-US" altLang="ko-KR" sz="900" b="1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kumimoji="1" lang="ko-KR" altLang="en-US" sz="900" b="1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유럽을</a:t>
            </a:r>
            <a:endParaRPr kumimoji="1" lang="en-US" altLang="ko-KR" sz="900" b="1" kern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b="1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제외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하고 연령별로 어디를 희망하고 있는지</a:t>
            </a:r>
            <a:endParaRPr kumimoji="1" lang="en-US" altLang="ko-KR" sz="900" kern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알아볼까요</a:t>
            </a:r>
            <a:r>
              <a:rPr kumimoji="1" lang="en-US" altLang="ko-KR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kumimoji="1" lang="en-US" altLang="ko-KR" sz="900" kern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3460283" y="4120141"/>
            <a:ext cx="512161" cy="1005786"/>
            <a:chOff x="-2306496" y="3778369"/>
            <a:chExt cx="2219292" cy="1362973"/>
          </a:xfrm>
        </p:grpSpPr>
        <p:grpSp>
          <p:nvGrpSpPr>
            <p:cNvPr id="53" name="그룹 52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2533A664-245D-46B1-86DD-70F0264B436D}"/>
                </a:ext>
              </a:extLst>
            </p:cNvPr>
            <p:cNvGrpSpPr/>
            <p:nvPr/>
          </p:nvGrpSpPr>
          <p:grpSpPr>
            <a:xfrm>
              <a:off x="-2306496" y="3778369"/>
              <a:ext cx="2219292" cy="1362973"/>
              <a:chOff x="2627925" y="1253996"/>
              <a:chExt cx="792805" cy="520165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894A94E8-59F7-460E-BFB0-CD630807C801}"/>
                  </a:ext>
                </a:extLst>
              </p:cNvPr>
              <p:cNvSpPr/>
              <p:nvPr/>
            </p:nvSpPr>
            <p:spPr>
              <a:xfrm>
                <a:off x="2628641" y="1253996"/>
                <a:ext cx="792089" cy="520165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lIns="80788" tIns="40395" rIns="80788" bIns="40395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82297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57" name="직선 연결선 56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98A5E9DF-A80C-4D5B-AAF2-35D92E23FB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7925" y="1258493"/>
                <a:ext cx="792802" cy="510545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ED74E3D6-97E6-4C86-86E5-E81F52E4A5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27925" y="1260717"/>
                <a:ext cx="792802" cy="512817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/>
            <p:cNvSpPr txBox="1"/>
            <p:nvPr/>
          </p:nvSpPr>
          <p:spPr>
            <a:xfrm>
              <a:off x="-2231518" y="4284427"/>
              <a:ext cx="2071331" cy="417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이미지</a:t>
              </a:r>
              <a:endPara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&lt;20</a:t>
              </a:r>
              <a:r>
                <a:rPr lang="ko-KR" altLang="en-US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대</a:t>
              </a:r>
              <a:r>
                <a:rPr lang="en-US" altLang="ko-KR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&gt;</a:t>
              </a: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3443818" y="5246525"/>
            <a:ext cx="562976" cy="1005786"/>
            <a:chOff x="-2415593" y="3778369"/>
            <a:chExt cx="2439483" cy="1362973"/>
          </a:xfrm>
        </p:grpSpPr>
        <p:grpSp>
          <p:nvGrpSpPr>
            <p:cNvPr id="49" name="그룹 48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2533A664-245D-46B1-86DD-70F0264B436D}"/>
                </a:ext>
              </a:extLst>
            </p:cNvPr>
            <p:cNvGrpSpPr/>
            <p:nvPr/>
          </p:nvGrpSpPr>
          <p:grpSpPr>
            <a:xfrm>
              <a:off x="-2306496" y="3778369"/>
              <a:ext cx="2219292" cy="1362973"/>
              <a:chOff x="2627925" y="1253996"/>
              <a:chExt cx="792805" cy="520165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894A94E8-59F7-460E-BFB0-CD630807C801}"/>
                  </a:ext>
                </a:extLst>
              </p:cNvPr>
              <p:cNvSpPr/>
              <p:nvPr/>
            </p:nvSpPr>
            <p:spPr>
              <a:xfrm>
                <a:off x="2628641" y="1253996"/>
                <a:ext cx="792089" cy="520165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lIns="80788" tIns="40395" rIns="80788" bIns="40395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82297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59" name="직선 연결선 58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98A5E9DF-A80C-4D5B-AAF2-35D92E23FB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7925" y="1258493"/>
                <a:ext cx="792802" cy="510545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ED74E3D6-97E6-4C86-86E5-E81F52E4A5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27925" y="1260717"/>
                <a:ext cx="792802" cy="512817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-2415593" y="4284427"/>
              <a:ext cx="2439483" cy="417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이미지</a:t>
              </a:r>
              <a:endPara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&lt;30</a:t>
              </a:r>
              <a:r>
                <a:rPr lang="ko-KR" altLang="en-US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대지</a:t>
              </a:r>
              <a:r>
                <a:rPr lang="en-US" altLang="ko-KR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&gt;</a:t>
              </a: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6242442" y="1254106"/>
            <a:ext cx="512161" cy="1005786"/>
            <a:chOff x="-2306496" y="3778369"/>
            <a:chExt cx="2219292" cy="1362973"/>
          </a:xfrm>
        </p:grpSpPr>
        <p:grpSp>
          <p:nvGrpSpPr>
            <p:cNvPr id="62" name="그룹 61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2533A664-245D-46B1-86DD-70F0264B436D}"/>
                </a:ext>
              </a:extLst>
            </p:cNvPr>
            <p:cNvGrpSpPr/>
            <p:nvPr/>
          </p:nvGrpSpPr>
          <p:grpSpPr>
            <a:xfrm>
              <a:off x="-2306496" y="3778369"/>
              <a:ext cx="2219292" cy="1362973"/>
              <a:chOff x="2627925" y="1253996"/>
              <a:chExt cx="792805" cy="520165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894A94E8-59F7-460E-BFB0-CD630807C801}"/>
                  </a:ext>
                </a:extLst>
              </p:cNvPr>
              <p:cNvSpPr/>
              <p:nvPr/>
            </p:nvSpPr>
            <p:spPr>
              <a:xfrm>
                <a:off x="2628641" y="1253996"/>
                <a:ext cx="792089" cy="520165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lIns="80788" tIns="40395" rIns="80788" bIns="40395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82297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67" name="직선 연결선 66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98A5E9DF-A80C-4D5B-AAF2-35D92E23FB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7925" y="1258493"/>
                <a:ext cx="792802" cy="510545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ED74E3D6-97E6-4C86-86E5-E81F52E4A5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27925" y="1260717"/>
                <a:ext cx="792802" cy="512817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3" name="TextBox 62"/>
            <p:cNvSpPr txBox="1"/>
            <p:nvPr/>
          </p:nvSpPr>
          <p:spPr>
            <a:xfrm>
              <a:off x="-2231519" y="4284427"/>
              <a:ext cx="2071335" cy="417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이미지</a:t>
              </a:r>
              <a:endPara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&lt;40</a:t>
              </a:r>
              <a:r>
                <a:rPr lang="ko-KR" altLang="en-US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대</a:t>
              </a:r>
              <a:r>
                <a:rPr lang="en-US" altLang="ko-KR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&gt;</a:t>
              </a: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6242585" y="2369404"/>
            <a:ext cx="512161" cy="1005786"/>
            <a:chOff x="-2306496" y="3778369"/>
            <a:chExt cx="2219292" cy="1362973"/>
          </a:xfrm>
        </p:grpSpPr>
        <p:grpSp>
          <p:nvGrpSpPr>
            <p:cNvPr id="70" name="그룹 69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2533A664-245D-46B1-86DD-70F0264B436D}"/>
                </a:ext>
              </a:extLst>
            </p:cNvPr>
            <p:cNvGrpSpPr/>
            <p:nvPr/>
          </p:nvGrpSpPr>
          <p:grpSpPr>
            <a:xfrm>
              <a:off x="-2306496" y="3778369"/>
              <a:ext cx="2219292" cy="1362973"/>
              <a:chOff x="2627925" y="1253996"/>
              <a:chExt cx="792805" cy="520165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894A94E8-59F7-460E-BFB0-CD630807C801}"/>
                  </a:ext>
                </a:extLst>
              </p:cNvPr>
              <p:cNvSpPr/>
              <p:nvPr/>
            </p:nvSpPr>
            <p:spPr>
              <a:xfrm>
                <a:off x="2628641" y="1253996"/>
                <a:ext cx="792089" cy="520165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lIns="80788" tIns="40395" rIns="80788" bIns="40395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82297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74" name="직선 연결선 73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98A5E9DF-A80C-4D5B-AAF2-35D92E23FB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7925" y="1258493"/>
                <a:ext cx="792802" cy="510545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ED74E3D6-97E6-4C86-86E5-E81F52E4A5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27925" y="1260717"/>
                <a:ext cx="792802" cy="512817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1" name="TextBox 70"/>
            <p:cNvSpPr txBox="1"/>
            <p:nvPr/>
          </p:nvSpPr>
          <p:spPr>
            <a:xfrm>
              <a:off x="-2231519" y="4284427"/>
              <a:ext cx="2071335" cy="417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이미지</a:t>
              </a:r>
              <a:endPara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&lt;50</a:t>
              </a:r>
              <a:r>
                <a:rPr lang="ko-KR" altLang="en-US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대</a:t>
              </a:r>
              <a:r>
                <a:rPr lang="en-US" altLang="ko-KR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&gt;</a:t>
              </a: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6162105" y="3511079"/>
            <a:ext cx="673582" cy="1005786"/>
            <a:chOff x="-2655232" y="3778369"/>
            <a:chExt cx="2918760" cy="1362973"/>
          </a:xfrm>
        </p:grpSpPr>
        <p:grpSp>
          <p:nvGrpSpPr>
            <p:cNvPr id="79" name="그룹 78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2533A664-245D-46B1-86DD-70F0264B436D}"/>
                </a:ext>
              </a:extLst>
            </p:cNvPr>
            <p:cNvGrpSpPr/>
            <p:nvPr/>
          </p:nvGrpSpPr>
          <p:grpSpPr>
            <a:xfrm>
              <a:off x="-2306496" y="3778369"/>
              <a:ext cx="2219292" cy="1362973"/>
              <a:chOff x="2627925" y="1253996"/>
              <a:chExt cx="792805" cy="520165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894A94E8-59F7-460E-BFB0-CD630807C801}"/>
                  </a:ext>
                </a:extLst>
              </p:cNvPr>
              <p:cNvSpPr/>
              <p:nvPr/>
            </p:nvSpPr>
            <p:spPr>
              <a:xfrm>
                <a:off x="2628641" y="1253996"/>
                <a:ext cx="792089" cy="520165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lIns="80788" tIns="40395" rIns="80788" bIns="40395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82297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82" name="직선 연결선 81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98A5E9DF-A80C-4D5B-AAF2-35D92E23FB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7925" y="1258493"/>
                <a:ext cx="792802" cy="510545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ED74E3D6-97E6-4C86-86E5-E81F52E4A5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27925" y="1260717"/>
                <a:ext cx="792802" cy="512817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/>
            <p:cNvSpPr txBox="1"/>
            <p:nvPr/>
          </p:nvSpPr>
          <p:spPr>
            <a:xfrm>
              <a:off x="-2655232" y="4284427"/>
              <a:ext cx="2918760" cy="417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이미지</a:t>
              </a:r>
              <a:endPara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&lt;60</a:t>
              </a:r>
              <a:r>
                <a:rPr lang="ko-KR" altLang="en-US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대 이상</a:t>
              </a:r>
              <a:r>
                <a:rPr lang="en-US" altLang="ko-KR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&gt;</a:t>
              </a:r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lc="http://schemas.openxmlformats.org/drawingml/2006/lockedCanvas" xmlns:a16="http://schemas.microsoft.com/office/drawing/2014/main" xmlns="" id="{894A94E8-59F7-460E-BFB0-CD630807C801}"/>
              </a:ext>
            </a:extLst>
          </p:cNvPr>
          <p:cNvSpPr/>
          <p:nvPr/>
        </p:nvSpPr>
        <p:spPr>
          <a:xfrm>
            <a:off x="3964547" y="4130757"/>
            <a:ext cx="2036251" cy="998445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80788" tIns="40395" rIns="80788" bIns="40395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8229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endParaRPr kumimoji="1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95" name="차트 9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730053"/>
              </p:ext>
            </p:extLst>
          </p:nvPr>
        </p:nvGraphicFramePr>
        <p:xfrm>
          <a:off x="3929497" y="4134779"/>
          <a:ext cx="2035056" cy="989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7" name="직사각형 96">
            <a:extLst>
              <a:ext uri="{FF2B5EF4-FFF2-40B4-BE49-F238E27FC236}">
                <a16:creationId xmlns:lc="http://schemas.openxmlformats.org/drawingml/2006/lockedCanvas" xmlns:a16="http://schemas.microsoft.com/office/drawing/2014/main" xmlns="" id="{894A94E8-59F7-460E-BFB0-CD630807C801}"/>
              </a:ext>
            </a:extLst>
          </p:cNvPr>
          <p:cNvSpPr/>
          <p:nvPr/>
        </p:nvSpPr>
        <p:spPr>
          <a:xfrm>
            <a:off x="3974427" y="5249043"/>
            <a:ext cx="2036251" cy="999537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80788" tIns="40395" rIns="80788" bIns="40395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8229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endParaRPr kumimoji="1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98" name="차트 9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073619"/>
              </p:ext>
            </p:extLst>
          </p:nvPr>
        </p:nvGraphicFramePr>
        <p:xfrm>
          <a:off x="3919617" y="5247512"/>
          <a:ext cx="2081181" cy="1018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7" name="직사각형 106">
            <a:extLst>
              <a:ext uri="{FF2B5EF4-FFF2-40B4-BE49-F238E27FC236}">
                <a16:creationId xmlns:lc="http://schemas.openxmlformats.org/drawingml/2006/lockedCanvas" xmlns:a16="http://schemas.microsoft.com/office/drawing/2014/main" xmlns="" id="{894A94E8-59F7-460E-BFB0-CD630807C801}"/>
              </a:ext>
            </a:extLst>
          </p:cNvPr>
          <p:cNvSpPr/>
          <p:nvPr/>
        </p:nvSpPr>
        <p:spPr>
          <a:xfrm>
            <a:off x="6754743" y="2367216"/>
            <a:ext cx="2036251" cy="1014319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80788" tIns="40395" rIns="80788" bIns="40395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8229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endParaRPr kumimoji="1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lc="http://schemas.openxmlformats.org/drawingml/2006/lockedCanvas" xmlns:a16="http://schemas.microsoft.com/office/drawing/2014/main" xmlns="" id="{894A94E8-59F7-460E-BFB0-CD630807C801}"/>
              </a:ext>
            </a:extLst>
          </p:cNvPr>
          <p:cNvSpPr/>
          <p:nvPr/>
        </p:nvSpPr>
        <p:spPr>
          <a:xfrm>
            <a:off x="6763692" y="3512704"/>
            <a:ext cx="2036251" cy="1014319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80788" tIns="40395" rIns="80788" bIns="40395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8229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endParaRPr kumimoji="1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9" name="차트 10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3351047"/>
              </p:ext>
            </p:extLst>
          </p:nvPr>
        </p:nvGraphicFramePr>
        <p:xfrm>
          <a:off x="6648320" y="2352732"/>
          <a:ext cx="2142674" cy="1062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10" name="차트 10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8099640"/>
              </p:ext>
            </p:extLst>
          </p:nvPr>
        </p:nvGraphicFramePr>
        <p:xfrm>
          <a:off x="6648321" y="3535538"/>
          <a:ext cx="2142674" cy="995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11" name="모서리가 둥근 직사각형 110"/>
          <p:cNvSpPr/>
          <p:nvPr/>
        </p:nvSpPr>
        <p:spPr>
          <a:xfrm>
            <a:off x="6648320" y="6171944"/>
            <a:ext cx="1859567" cy="25364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희망 예약 자세히 보기</a:t>
            </a:r>
            <a:endParaRPr lang="ko-KR" altLang="en-US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lc="http://schemas.openxmlformats.org/drawingml/2006/lockedCanvas" xmlns:a16="http://schemas.microsoft.com/office/drawing/2014/main" xmlns="" id="{894A94E8-59F7-460E-BFB0-CD630807C801}"/>
              </a:ext>
            </a:extLst>
          </p:cNvPr>
          <p:cNvSpPr/>
          <p:nvPr/>
        </p:nvSpPr>
        <p:spPr>
          <a:xfrm>
            <a:off x="6199902" y="4508962"/>
            <a:ext cx="2604301" cy="223719"/>
          </a:xfrm>
          <a:prstGeom prst="rect">
            <a:avLst/>
          </a:prstGeom>
          <a:noFill/>
          <a:ln w="3175" algn="ctr">
            <a:noFill/>
            <a:round/>
            <a:headEnd/>
            <a:tailEnd/>
          </a:ln>
        </p:spPr>
        <p:txBody>
          <a:bodyPr wrap="none" lIns="80788" tIns="40395" rIns="80788" bIns="40395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출처 </a:t>
            </a:r>
            <a:r>
              <a:rPr kumimoji="1" lang="en-US" altLang="ko-KR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참좋은여행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예약데이터 </a:t>
            </a:r>
            <a:r>
              <a:rPr kumimoji="1" lang="en-US" altLang="ko-KR" sz="7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(2021</a:t>
            </a:r>
            <a:r>
              <a:rPr kumimoji="1" lang="ko-KR" altLang="en-US" sz="7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kumimoji="1" lang="en-US" altLang="ko-KR" sz="7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1" lang="ko-KR" altLang="en-US" sz="7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kumimoji="1" lang="en-US" altLang="ko-KR" sz="7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kumimoji="1" lang="ko-KR" altLang="en-US" sz="7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기준</a:t>
            </a:r>
            <a:r>
              <a:rPr kumimoji="1" lang="en-US" altLang="ko-KR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lc="http://schemas.openxmlformats.org/drawingml/2006/lockedCanvas" xmlns:a16="http://schemas.microsoft.com/office/drawing/2014/main" xmlns="" id="{894A94E8-59F7-460E-BFB0-CD630807C801}"/>
              </a:ext>
            </a:extLst>
          </p:cNvPr>
          <p:cNvSpPr/>
          <p:nvPr/>
        </p:nvSpPr>
        <p:spPr>
          <a:xfrm>
            <a:off x="6124435" y="5135017"/>
            <a:ext cx="2431361" cy="606467"/>
          </a:xfrm>
          <a:prstGeom prst="rect">
            <a:avLst/>
          </a:prstGeom>
          <a:noFill/>
          <a:ln w="3175" algn="ctr">
            <a:noFill/>
            <a:round/>
            <a:headEnd/>
            <a:tailEnd/>
          </a:ln>
        </p:spPr>
        <p:txBody>
          <a:bodyPr wrap="none" lIns="80788" tIns="40395" rIns="80788" bIns="40395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900" b="1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40</a:t>
            </a:r>
            <a:r>
              <a:rPr kumimoji="1" lang="ko-KR" altLang="en-US" sz="900" b="1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 이하의 경우 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주로 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대양주</a:t>
            </a:r>
            <a:r>
              <a:rPr kumimoji="1" lang="en-US" altLang="ko-KR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괌</a:t>
            </a:r>
            <a:r>
              <a:rPr kumimoji="1" lang="en-US" altLang="ko-KR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사이판과 같은</a:t>
            </a:r>
            <a:r>
              <a:rPr kumimoji="1" lang="en-US" altLang="ko-KR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1" lang="en-US" altLang="ko-KR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휴양 및 체험 위주의 지역을 희망하는 것으로 보여집니다</a:t>
            </a:r>
            <a:r>
              <a:rPr kumimoji="1" lang="en-US" altLang="ko-KR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1" lang="en-US" altLang="ko-KR" sz="900" kern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900" b="1" kern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900" b="1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50</a:t>
            </a:r>
            <a:r>
              <a:rPr kumimoji="1" lang="ko-KR" altLang="en-US" sz="900" b="1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 이상의 경우 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유럽</a:t>
            </a:r>
            <a:r>
              <a:rPr kumimoji="1" lang="ko-KR" altLang="en-US" sz="9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여행에 대한 희망이</a:t>
            </a:r>
            <a:endParaRPr kumimoji="1" lang="en-US" altLang="ko-KR" sz="900" kern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압도적으로 높았는데 유럽</a:t>
            </a:r>
            <a:r>
              <a:rPr kumimoji="1" lang="en-US" altLang="ko-KR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동남아를 제외 했을 때도</a:t>
            </a:r>
            <a:endParaRPr kumimoji="1" lang="en-US" altLang="ko-KR" sz="900" kern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휴양</a:t>
            </a:r>
            <a:r>
              <a:rPr kumimoji="1" lang="en-US" altLang="ko-KR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체험 위주의 여행보다는 비교적 활동성이 강한</a:t>
            </a:r>
            <a:endParaRPr kumimoji="1" lang="en-US" altLang="ko-KR" sz="900" kern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미주 여행을 희망하는 것으로 나타났습니다</a:t>
            </a:r>
            <a:r>
              <a:rPr kumimoji="1" lang="en-US" altLang="ko-KR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900" b="1" kern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이렇게 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많은 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고객들이 이렇게 여행이라는 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희망이</a:t>
            </a:r>
            <a:endParaRPr kumimoji="1" lang="en-US" altLang="ko-KR" sz="900" kern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찾아오기를 바라며 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준비하고 있습니다</a:t>
            </a:r>
            <a:r>
              <a:rPr kumimoji="1" lang="en-US" altLang="ko-KR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1" lang="en-US" altLang="ko-KR" sz="900" kern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lc="http://schemas.openxmlformats.org/drawingml/2006/lockedCanvas" xmlns:a16="http://schemas.microsoft.com/office/drawing/2014/main" xmlns="" id="{894A94E8-59F7-460E-BFB0-CD630807C801}"/>
              </a:ext>
            </a:extLst>
          </p:cNvPr>
          <p:cNvSpPr/>
          <p:nvPr/>
        </p:nvSpPr>
        <p:spPr>
          <a:xfrm>
            <a:off x="6753477" y="1263343"/>
            <a:ext cx="2036251" cy="993203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80788" tIns="40395" rIns="80788" bIns="40395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8229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endParaRPr kumimoji="1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96" name="차트 9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8546920"/>
              </p:ext>
            </p:extLst>
          </p:nvPr>
        </p:nvGraphicFramePr>
        <p:xfrm>
          <a:off x="6762425" y="1285399"/>
          <a:ext cx="2018353" cy="987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99" name="직사각형 98">
            <a:extLst>
              <a:ext uri="{FF2B5EF4-FFF2-40B4-BE49-F238E27FC236}">
                <a16:creationId xmlns:lc="http://schemas.openxmlformats.org/drawingml/2006/lockedCanvas" xmlns:a16="http://schemas.microsoft.com/office/drawing/2014/main" xmlns="" id="{894A94E8-59F7-460E-BFB0-CD630807C801}"/>
              </a:ext>
            </a:extLst>
          </p:cNvPr>
          <p:cNvSpPr/>
          <p:nvPr/>
        </p:nvSpPr>
        <p:spPr>
          <a:xfrm>
            <a:off x="3444068" y="2399197"/>
            <a:ext cx="2604301" cy="223719"/>
          </a:xfrm>
          <a:prstGeom prst="rect">
            <a:avLst/>
          </a:prstGeom>
          <a:noFill/>
          <a:ln w="3175" algn="ctr">
            <a:noFill/>
            <a:round/>
            <a:headEnd/>
            <a:tailEnd/>
          </a:ln>
        </p:spPr>
        <p:txBody>
          <a:bodyPr wrap="none" lIns="80788" tIns="40395" rIns="80788" bIns="40395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출처 </a:t>
            </a:r>
            <a:r>
              <a:rPr kumimoji="1" lang="en-US" altLang="ko-KR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참좋은여행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예약데이터 </a:t>
            </a:r>
            <a:r>
              <a:rPr kumimoji="1" lang="en-US" altLang="ko-KR" sz="7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(2021</a:t>
            </a:r>
            <a:r>
              <a:rPr kumimoji="1" lang="ko-KR" altLang="en-US" sz="7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kumimoji="1" lang="en-US" altLang="ko-KR" sz="7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1" lang="ko-KR" altLang="en-US" sz="7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kumimoji="1" lang="en-US" altLang="ko-KR" sz="7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kumimoji="1" lang="ko-KR" altLang="en-US" sz="7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기준</a:t>
            </a:r>
            <a:r>
              <a:rPr kumimoji="1" lang="en-US" altLang="ko-KR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lc="http://schemas.openxmlformats.org/drawingml/2006/lockedCanvas" xmlns:a16="http://schemas.microsoft.com/office/drawing/2014/main" xmlns="" id="{894A94E8-59F7-460E-BFB0-CD630807C801}"/>
              </a:ext>
            </a:extLst>
          </p:cNvPr>
          <p:cNvSpPr/>
          <p:nvPr/>
        </p:nvSpPr>
        <p:spPr>
          <a:xfrm>
            <a:off x="578544" y="4702027"/>
            <a:ext cx="2660190" cy="68106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80788" tIns="40395" rIns="80788" bIns="40395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2297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일   시 </a:t>
            </a:r>
            <a:r>
              <a:rPr kumimoji="1" lang="en-US" altLang="ko-KR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2020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kumimoji="1" lang="en-US" altLang="ko-KR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kumimoji="1" lang="en-US" altLang="ko-KR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23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r>
              <a:rPr kumimoji="1" lang="en-US" altLang="ko-KR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kumimoji="1" lang="en-US" altLang="ko-KR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~</a:t>
            </a:r>
          </a:p>
          <a:p>
            <a:pPr defTabSz="82297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7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예약금 </a:t>
            </a:r>
            <a:r>
              <a:rPr kumimoji="1" lang="en-US" altLang="ko-KR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</a:t>
            </a:r>
            <a:r>
              <a:rPr kumimoji="1" lang="en-US" altLang="ko-KR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만원 </a:t>
            </a:r>
            <a:r>
              <a:rPr kumimoji="1" lang="en-US" altLang="ko-KR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취소 시 </a:t>
            </a:r>
            <a:r>
              <a:rPr kumimoji="1" lang="en-US" altLang="ko-KR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100% 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환불</a:t>
            </a:r>
            <a:r>
              <a:rPr kumimoji="1" lang="en-US" altLang="ko-KR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defTabSz="82297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7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   품  </a:t>
            </a:r>
            <a:r>
              <a:rPr kumimoji="1" lang="en-US" altLang="ko-KR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전세계 약 </a:t>
            </a:r>
            <a:r>
              <a:rPr kumimoji="1" lang="en-US" altLang="ko-KR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400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 개</a:t>
            </a:r>
            <a:r>
              <a:rPr kumimoji="1" lang="en-US" altLang="ko-KR" sz="7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1" lang="en-US" altLang="ko-KR" sz="7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1" lang="en-US" altLang="ko-KR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(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참좋은여행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안전수칙 준수 상품</a:t>
            </a:r>
            <a:r>
              <a:rPr kumimoji="1" lang="en-US" altLang="ko-KR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lc="http://schemas.openxmlformats.org/drawingml/2006/lockedCanvas" xmlns:a16="http://schemas.microsoft.com/office/drawing/2014/main" xmlns="" id="{894A94E8-59F7-460E-BFB0-CD630807C801}"/>
              </a:ext>
            </a:extLst>
          </p:cNvPr>
          <p:cNvSpPr/>
          <p:nvPr/>
        </p:nvSpPr>
        <p:spPr>
          <a:xfrm>
            <a:off x="617670" y="5438251"/>
            <a:ext cx="2634195" cy="606467"/>
          </a:xfrm>
          <a:prstGeom prst="rect">
            <a:avLst/>
          </a:prstGeom>
          <a:solidFill>
            <a:schemeClr val="bg1"/>
          </a:solidFill>
          <a:ln w="3175" algn="ctr">
            <a:noFill/>
            <a:round/>
            <a:headEnd/>
            <a:tailEnd/>
          </a:ln>
        </p:spPr>
        <p:txBody>
          <a:bodyPr wrap="none" lIns="80788" tIns="40395" rIns="80788" bIns="40395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지금도 한 </a:t>
            </a:r>
            <a:r>
              <a:rPr kumimoji="1" lang="ko-KR" altLang="en-US" sz="9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걸음을 시작하는 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단계로</a:t>
            </a:r>
            <a:r>
              <a:rPr kumimoji="1" lang="en-US" altLang="ko-KR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1" lang="en-US" altLang="ko-KR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1" lang="en-US" altLang="ko-KR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많은 </a:t>
            </a:r>
            <a:r>
              <a:rPr kumimoji="1" lang="ko-KR" altLang="en-US" sz="9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분들이</a:t>
            </a:r>
            <a:r>
              <a:rPr kumimoji="1" lang="en-US" altLang="ko-KR" sz="9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9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희망을 예약하고 있습니다</a:t>
            </a:r>
            <a:r>
              <a:rPr kumimoji="1" lang="en-US" altLang="ko-KR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그렇다면</a:t>
            </a:r>
            <a:r>
              <a:rPr kumimoji="1" lang="en-US" altLang="ko-KR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고객님들이 보내주신 희망이 향한 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곳은</a:t>
            </a:r>
            <a:endParaRPr kumimoji="1" lang="en-US" altLang="ko-KR" sz="900" kern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8229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어디인지 데이터를 통해 알아볼까요</a:t>
            </a:r>
            <a:r>
              <a:rPr kumimoji="1" lang="en-US" altLang="ko-KR" sz="9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kumimoji="1" lang="en-US" altLang="ko-KR" sz="900" kern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6" name="직선 연결선 105"/>
          <p:cNvCxnSpPr/>
          <p:nvPr/>
        </p:nvCxnSpPr>
        <p:spPr>
          <a:xfrm>
            <a:off x="664688" y="6357341"/>
            <a:ext cx="257404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/>
          <p:cNvGrpSpPr/>
          <p:nvPr/>
        </p:nvGrpSpPr>
        <p:grpSpPr>
          <a:xfrm>
            <a:off x="3884719" y="4343400"/>
            <a:ext cx="623890" cy="636704"/>
            <a:chOff x="-3539927" y="3778369"/>
            <a:chExt cx="4688157" cy="1362973"/>
          </a:xfrm>
        </p:grpSpPr>
        <p:grpSp>
          <p:nvGrpSpPr>
            <p:cNvPr id="102" name="그룹 101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2533A664-245D-46B1-86DD-70F0264B436D}"/>
                </a:ext>
              </a:extLst>
            </p:cNvPr>
            <p:cNvGrpSpPr/>
            <p:nvPr/>
          </p:nvGrpSpPr>
          <p:grpSpPr>
            <a:xfrm>
              <a:off x="-2306496" y="3778369"/>
              <a:ext cx="2219292" cy="1362973"/>
              <a:chOff x="2627925" y="1253996"/>
              <a:chExt cx="792805" cy="520165"/>
            </a:xfrm>
          </p:grpSpPr>
          <p:sp>
            <p:nvSpPr>
              <p:cNvPr id="105" name="직사각형 104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894A94E8-59F7-460E-BFB0-CD630807C801}"/>
                  </a:ext>
                </a:extLst>
              </p:cNvPr>
              <p:cNvSpPr/>
              <p:nvPr/>
            </p:nvSpPr>
            <p:spPr>
              <a:xfrm>
                <a:off x="2628641" y="1253996"/>
                <a:ext cx="792089" cy="520165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lIns="80788" tIns="40395" rIns="80788" bIns="40395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82297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114" name="직선 연결선 113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98A5E9DF-A80C-4D5B-AAF2-35D92E23FB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7925" y="1258493"/>
                <a:ext cx="792802" cy="510545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ED74E3D6-97E6-4C86-86E5-E81F52E4A5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27925" y="1260717"/>
                <a:ext cx="792802" cy="512817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4" name="TextBox 103"/>
            <p:cNvSpPr txBox="1"/>
            <p:nvPr/>
          </p:nvSpPr>
          <p:spPr>
            <a:xfrm>
              <a:off x="-3539927" y="4284428"/>
              <a:ext cx="4688157" cy="6588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이미지</a:t>
              </a:r>
              <a:endPara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</a:t>
              </a:r>
              <a:r>
                <a:rPr lang="ko-KR" altLang="en-US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랜드마크</a:t>
              </a:r>
              <a:r>
                <a:rPr lang="en-US" altLang="ko-KR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&gt;</a:t>
              </a:r>
              <a:endPara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4267241" y="4518243"/>
            <a:ext cx="623890" cy="474761"/>
            <a:chOff x="-3539919" y="3778369"/>
            <a:chExt cx="4688158" cy="1438801"/>
          </a:xfrm>
        </p:grpSpPr>
        <p:grpSp>
          <p:nvGrpSpPr>
            <p:cNvPr id="117" name="그룹 116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2533A664-245D-46B1-86DD-70F0264B436D}"/>
                </a:ext>
              </a:extLst>
            </p:cNvPr>
            <p:cNvGrpSpPr/>
            <p:nvPr/>
          </p:nvGrpSpPr>
          <p:grpSpPr>
            <a:xfrm>
              <a:off x="-2306496" y="3778369"/>
              <a:ext cx="2219292" cy="1362973"/>
              <a:chOff x="2627925" y="1253996"/>
              <a:chExt cx="792805" cy="520165"/>
            </a:xfrm>
          </p:grpSpPr>
          <p:sp>
            <p:nvSpPr>
              <p:cNvPr id="119" name="직사각형 118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894A94E8-59F7-460E-BFB0-CD630807C801}"/>
                  </a:ext>
                </a:extLst>
              </p:cNvPr>
              <p:cNvSpPr/>
              <p:nvPr/>
            </p:nvSpPr>
            <p:spPr>
              <a:xfrm>
                <a:off x="2628641" y="1253996"/>
                <a:ext cx="792089" cy="520165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lIns="80788" tIns="40395" rIns="80788" bIns="40395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82297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120" name="직선 연결선 119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98A5E9DF-A80C-4D5B-AAF2-35D92E23FB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7925" y="1258493"/>
                <a:ext cx="792802" cy="510545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ED74E3D6-97E6-4C86-86E5-E81F52E4A5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27925" y="1260717"/>
                <a:ext cx="792802" cy="512817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8" name="TextBox 117"/>
            <p:cNvSpPr txBox="1"/>
            <p:nvPr/>
          </p:nvSpPr>
          <p:spPr>
            <a:xfrm>
              <a:off x="-3539919" y="4284427"/>
              <a:ext cx="4688158" cy="9327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이미지</a:t>
              </a:r>
              <a:endPara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</a:t>
              </a:r>
              <a:r>
                <a:rPr lang="ko-KR" altLang="en-US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랜드마크</a:t>
              </a:r>
              <a:r>
                <a:rPr lang="en-US" altLang="ko-KR" sz="7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&gt;</a:t>
              </a:r>
              <a:endPara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531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dirty="0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49652</TotalTime>
  <Words>1258</Words>
  <Application>Microsoft Office PowerPoint</Application>
  <PresentationFormat>화면 슬라이드 쇼(4:3)</PresentationFormat>
  <Paragraphs>272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나눔고딕</vt:lpstr>
      <vt:lpstr>나눔고딕 ExtraBold</vt:lpstr>
      <vt:lpstr>나눔스퀘어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Windows 사용자</cp:lastModifiedBy>
  <cp:revision>1290</cp:revision>
  <cp:lastPrinted>2020-11-04T06:06:59Z</cp:lastPrinted>
  <dcterms:created xsi:type="dcterms:W3CDTF">2018-03-21T03:52:21Z</dcterms:created>
  <dcterms:modified xsi:type="dcterms:W3CDTF">2021-01-08T05:31:43Z</dcterms:modified>
</cp:coreProperties>
</file>