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4"/>
  </p:sldMasterIdLst>
  <p:notesMasterIdLst>
    <p:notesMasterId r:id="rId10"/>
  </p:notesMasterIdLst>
  <p:sldIdLst>
    <p:sldId id="256" r:id="rId5"/>
    <p:sldId id="287" r:id="rId6"/>
    <p:sldId id="288" r:id="rId7"/>
    <p:sldId id="266" r:id="rId8"/>
    <p:sldId id="286" r:id="rId9"/>
  </p:sldIdLst>
  <p:sldSz cx="9144000" cy="6858000" type="screen4x3"/>
  <p:notesSz cx="6797675" cy="9928225"/>
  <p:embeddedFontLst>
    <p:embeddedFont>
      <p:font typeface="나눔스퀘어 ExtraBold" panose="020B0600000101010101" pitchFamily="50" charset="-127"/>
      <p:bold r:id="rId11"/>
    </p:embeddedFont>
    <p:embeddedFont>
      <p:font typeface="나눔스퀘어" panose="020B0600000101010101" pitchFamily="50" charset="-127"/>
      <p:regular r:id="rId12"/>
    </p:embeddedFont>
    <p:embeddedFont>
      <p:font typeface="나눔스퀘어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고딕 ExtraBold" panose="020D0904000000000000" pitchFamily="50" charset="-127"/>
      <p:bold r:id="rId16"/>
    </p:embeddedFont>
    <p:embeddedFont>
      <p:font typeface="나눔고딕" panose="020D0604000000000000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1F497D"/>
    <a:srgbClr val="07A398"/>
    <a:srgbClr val="0680C3"/>
    <a:srgbClr val="FF5050"/>
    <a:srgbClr val="FBA200"/>
    <a:srgbClr val="90C221"/>
    <a:srgbClr val="FF7C80"/>
    <a:srgbClr val="FFCC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E0C-4C48-4BAA-AFC7-5A1538EFF2F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AA52-8677-4ED6-AB45-2C8908CA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38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12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06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9AA52-8677-4ED6-AB45-2C8908CAEFF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07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66701"/>
            <a:ext cx="9144000" cy="632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489703" y="2548215"/>
            <a:ext cx="4164594" cy="1307182"/>
            <a:chOff x="1758679" y="2207101"/>
            <a:chExt cx="6338136" cy="1989413"/>
          </a:xfrm>
        </p:grpSpPr>
        <p:sp>
          <p:nvSpPr>
            <p:cNvPr id="10" name="직사각형 9"/>
            <p:cNvSpPr/>
            <p:nvPr/>
          </p:nvSpPr>
          <p:spPr>
            <a:xfrm>
              <a:off x="1758679" y="2207101"/>
              <a:ext cx="6338136" cy="117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58679" y="4078886"/>
              <a:ext cx="6338136" cy="117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28650" y="2961740"/>
            <a:ext cx="7886700" cy="480131"/>
          </a:xfrm>
          <a:noFill/>
        </p:spPr>
        <p:txBody>
          <a:bodyPr wrap="square" rtlCol="0" anchor="ctr">
            <a:spAutoFit/>
          </a:bodyPr>
          <a:lstStyle>
            <a:lvl1pPr algn="ctr">
              <a:defRPr lang="ko-KR" altLang="en-US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40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C22E-F063-4638-89F1-CD568B858656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9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05AE-5B50-4DB3-9A39-894F9000F75E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7448" y="148379"/>
            <a:ext cx="3724096" cy="480131"/>
          </a:xfrm>
          <a:noFill/>
        </p:spPr>
        <p:txBody>
          <a:bodyPr wrap="none" bIns="36000" rtlCol="0">
            <a:spAutoFit/>
          </a:bodyPr>
          <a:lstStyle>
            <a:lvl1pPr>
              <a:defRPr lang="ko-KR" altLang="en-US" sz="28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380995-A3F2-4EFB-92D3-DA3C67A98103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8" name="바닥글 개체 틀 12"/>
          <p:cNvSpPr>
            <a:spLocks noGrp="1"/>
          </p:cNvSpPr>
          <p:nvPr>
            <p:ph type="ftr" sz="quarter" idx="11"/>
          </p:nvPr>
        </p:nvSpPr>
        <p:spPr>
          <a:xfrm>
            <a:off x="6057900" y="6637867"/>
            <a:ext cx="3086100" cy="220133"/>
          </a:xfrm>
        </p:spPr>
        <p:txBody>
          <a:bodyPr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9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3543300" y="6637867"/>
            <a:ext cx="2057400" cy="220133"/>
          </a:xfrm>
        </p:spPr>
        <p:txBody>
          <a:bodyPr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CA4EAD-7BCF-4298-9B74-0B13C97F3416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0" y="637999"/>
            <a:ext cx="9144000" cy="55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5000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8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16BE-B832-4E1D-BAA3-374426EA8D98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889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78E9-F9E9-4D06-8B42-346E102E5AA7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67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549D-562F-48F8-AE1B-655EC6157433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9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FD74-0F61-418C-A7F8-8DE1789EE9C8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8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DC19-4FAD-479B-86BD-159E31CD3B88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33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936A-6FD2-4374-8F66-43AC589E6664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73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54A4-B6F4-470F-A055-3B4917D3008E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62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4832-53A9-47F9-B6E3-8A2C335B8D47}" type="datetime1">
              <a:rPr lang="ko-KR" altLang="en-US" smtClean="0"/>
              <a:t>2020-04-06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IT</a:t>
            </a:r>
            <a:r>
              <a:rPr lang="ko-KR" altLang="en-US" smtClean="0"/>
              <a:t>미래전략부문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D32F-BF15-46EE-8BB4-FDF9199E62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87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28650" y="2974435"/>
            <a:ext cx="7886700" cy="454740"/>
          </a:xfrm>
        </p:spPr>
        <p:txBody>
          <a:bodyPr/>
          <a:lstStyle/>
          <a:p>
            <a:r>
              <a:rPr lang="ko-KR" altLang="en-US" sz="2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</a:t>
            </a:r>
            <a:r>
              <a:rPr lang="ko-KR" altLang="en-US" sz="2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Chatbot</a:t>
            </a:r>
            <a:r>
              <a:rPr lang="en-US" altLang="ko-KR" sz="2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2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0606" y="4930818"/>
            <a:ext cx="28427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2020. 04</a:t>
            </a:r>
          </a:p>
          <a:p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미래전략본부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0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/>
              <a:t>4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409360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1" y="956767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챗봇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Chatbot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이란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5770" y="2289820"/>
            <a:ext cx="815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사람들이 필요로 하는 서비스와 데이터를 적시에 찾아주는 역할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769" y="2767475"/>
            <a:ext cx="815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명령 방식에 따라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챗봇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음성인식봇으로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구분하기도 함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5770" y="1527772"/>
            <a:ext cx="8152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패턴인식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자연어처리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형태소분석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시맨틱웹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텍스트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마이닝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등을 이용하여 마치 사람과 대화하듯이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다양한 정보를 제공하는 대화형 로봇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메신져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04" y="3873444"/>
            <a:ext cx="3377799" cy="24424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772" y="3889701"/>
            <a:ext cx="1546255" cy="24512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142" y="3889700"/>
            <a:ext cx="1566670" cy="245128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47646" y="3462009"/>
            <a:ext cx="1063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 </a:t>
            </a:r>
            <a:r>
              <a:rPr lang="ko-KR" altLang="en-US" sz="1100" b="1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sz="11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로사</a:t>
            </a:r>
            <a:endParaRPr lang="ko-KR" altLang="en-US" sz="11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1627" y="3462009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경쟁사 노랑풍선 </a:t>
            </a:r>
            <a:r>
              <a:rPr lang="ko-KR" altLang="en-US" sz="1100" b="1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1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날짜 개체 틀 72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r>
              <a:rPr lang="en-US" altLang="ko-KR" dirty="0" smtClean="0"/>
              <a:t>2020-04-06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1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/ 4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409360" cy="470317"/>
          </a:xfrm>
        </p:spPr>
        <p:txBody>
          <a:bodyPr/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091" y="112642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챗봇의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장점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2594" y="2410009"/>
            <a:ext cx="1879179" cy="1803068"/>
            <a:chOff x="664326" y="2410009"/>
            <a:chExt cx="1946792" cy="1946792"/>
          </a:xfrm>
        </p:grpSpPr>
        <p:sp>
          <p:nvSpPr>
            <p:cNvPr id="2" name="타원 1"/>
            <p:cNvSpPr/>
            <p:nvPr/>
          </p:nvSpPr>
          <p:spPr>
            <a:xfrm>
              <a:off x="664326" y="2410009"/>
              <a:ext cx="1946792" cy="1946792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061" y="3099278"/>
              <a:ext cx="1599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j-lt"/>
                </a:rPr>
                <a:t>반응이</a:t>
              </a:r>
              <a:endParaRPr lang="en-US" altLang="ko-KR" sz="1600" dirty="0" smtClean="0">
                <a:latin typeface="+mj-lt"/>
              </a:endParaRPr>
            </a:p>
            <a:p>
              <a:pPr algn="ctr"/>
              <a:r>
                <a:rPr lang="ko-KR" altLang="en-US" sz="1600" dirty="0" smtClean="0">
                  <a:latin typeface="+mj-lt"/>
                </a:rPr>
                <a:t>즉각적이다</a:t>
              </a:r>
              <a:r>
                <a:rPr lang="en-US" altLang="ko-KR" sz="1600" dirty="0" smtClean="0">
                  <a:latin typeface="+mj-lt"/>
                </a:rPr>
                <a:t>.</a:t>
              </a:r>
              <a:endParaRPr lang="ko-KR" altLang="en-US" sz="1600" dirty="0">
                <a:latin typeface="+mj-lt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703476" y="2410009"/>
            <a:ext cx="1927571" cy="1803068"/>
            <a:chOff x="3586296" y="2410009"/>
            <a:chExt cx="2082015" cy="1946792"/>
          </a:xfrm>
        </p:grpSpPr>
        <p:sp>
          <p:nvSpPr>
            <p:cNvPr id="12" name="타원 11"/>
            <p:cNvSpPr/>
            <p:nvPr/>
          </p:nvSpPr>
          <p:spPr>
            <a:xfrm>
              <a:off x="3653907" y="2410009"/>
              <a:ext cx="1946792" cy="1946792"/>
            </a:xfrm>
            <a:prstGeom prst="ellipse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6296" y="2967907"/>
              <a:ext cx="2082015" cy="89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고객이 원하는</a:t>
              </a:r>
              <a:endPara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 시간에 커뮤니케이션이 가능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917671" y="2410009"/>
            <a:ext cx="1777777" cy="1803068"/>
            <a:chOff x="6486006" y="2410009"/>
            <a:chExt cx="1946792" cy="1946792"/>
          </a:xfrm>
        </p:grpSpPr>
        <p:sp>
          <p:nvSpPr>
            <p:cNvPr id="14" name="타원 13"/>
            <p:cNvSpPr/>
            <p:nvPr/>
          </p:nvSpPr>
          <p:spPr>
            <a:xfrm>
              <a:off x="6486006" y="2410009"/>
              <a:ext cx="1946792" cy="1946792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59741" y="2785610"/>
              <a:ext cx="1599321" cy="116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j-lt"/>
                </a:rPr>
                <a:t>‘</a:t>
              </a:r>
              <a:r>
                <a:rPr lang="ko-KR" altLang="en-US" sz="1600" dirty="0" smtClean="0">
                  <a:latin typeface="+mj-lt"/>
                </a:rPr>
                <a:t>대화</a:t>
              </a:r>
              <a:r>
                <a:rPr lang="en-US" altLang="ko-KR" sz="1600" dirty="0" smtClean="0">
                  <a:latin typeface="+mj-lt"/>
                </a:rPr>
                <a:t>’</a:t>
              </a:r>
              <a:r>
                <a:rPr lang="ko-KR" altLang="en-US" sz="1600" dirty="0" smtClean="0">
                  <a:latin typeface="+mj-lt"/>
                </a:rPr>
                <a:t>는 </a:t>
              </a:r>
              <a:endParaRPr lang="en-US" altLang="ko-KR" sz="1600" dirty="0" smtClean="0">
                <a:latin typeface="+mj-lt"/>
              </a:endParaRPr>
            </a:p>
            <a:p>
              <a:pPr algn="ctr"/>
              <a:r>
                <a:rPr lang="ko-KR" altLang="en-US" sz="1600" dirty="0" smtClean="0">
                  <a:latin typeface="+mj-lt"/>
                </a:rPr>
                <a:t>가장 쉬운</a:t>
              </a:r>
              <a:endParaRPr lang="en-US" altLang="ko-KR" sz="1600" dirty="0" smtClean="0">
                <a:latin typeface="+mj-lt"/>
              </a:endParaRPr>
            </a:p>
            <a:p>
              <a:pPr algn="ctr"/>
              <a:r>
                <a:rPr lang="ko-KR" altLang="en-US" sz="1600" dirty="0" smtClean="0">
                  <a:latin typeface="+mj-lt"/>
                </a:rPr>
                <a:t> 자연스러운</a:t>
              </a:r>
              <a:endParaRPr lang="en-US" altLang="ko-KR" sz="1600" dirty="0" smtClean="0">
                <a:latin typeface="+mj-lt"/>
              </a:endParaRPr>
            </a:p>
            <a:p>
              <a:pPr algn="ctr"/>
              <a:r>
                <a:rPr lang="ko-KR" altLang="en-US" sz="1600" dirty="0" smtClean="0">
                  <a:latin typeface="+mj-lt"/>
                </a:rPr>
                <a:t> 인터페이스</a:t>
              </a:r>
              <a:endParaRPr lang="en-US" altLang="ko-KR" sz="1600" dirty="0" smtClean="0">
                <a:latin typeface="+mj-lt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54101" y="2410009"/>
            <a:ext cx="1927571" cy="1803068"/>
            <a:chOff x="3586296" y="2410009"/>
            <a:chExt cx="2082015" cy="1946792"/>
          </a:xfrm>
        </p:grpSpPr>
        <p:sp>
          <p:nvSpPr>
            <p:cNvPr id="21" name="타원 20"/>
            <p:cNvSpPr/>
            <p:nvPr/>
          </p:nvSpPr>
          <p:spPr>
            <a:xfrm>
              <a:off x="3653907" y="2410009"/>
              <a:ext cx="1946792" cy="1946792"/>
            </a:xfrm>
            <a:prstGeom prst="ellipse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6296" y="2967909"/>
              <a:ext cx="2082015" cy="89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메시징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 플랫폼</a:t>
              </a:r>
              <a:endPara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및</a:t>
              </a:r>
              <a:endPara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  <a:p>
              <a:pPr algn="ctr"/>
              <a:r>
                <a:rPr lang="ko-KR" altLang="en-US" sz="1600" dirty="0" err="1" smtClean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전용앱</a:t>
              </a:r>
              <a:endPara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703476" y="4881200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또한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챗봇</a:t>
            </a:r>
            <a:r>
              <a:rPr lang="ko-KR" altLang="en-US" sz="1400" b="1" dirty="0" smtClean="0"/>
              <a:t> 데이터를 활용한 유저 </a:t>
            </a:r>
            <a:r>
              <a:rPr lang="ko-KR" altLang="en-US" sz="1400" b="1" dirty="0" err="1" smtClean="0"/>
              <a:t>인사이트</a:t>
            </a:r>
            <a:r>
              <a:rPr lang="ko-KR" altLang="en-US" sz="1400" b="1" dirty="0" smtClean="0"/>
              <a:t> 분석 가능</a:t>
            </a:r>
            <a:r>
              <a:rPr lang="ko-KR" altLang="en-US" b="1" dirty="0" smtClean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7920" y="5336559"/>
            <a:ext cx="2957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200" b="1" dirty="0" smtClean="0"/>
              <a:t>①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가장 </a:t>
            </a:r>
            <a:r>
              <a:rPr lang="ko-KR" altLang="en-US" sz="1200" b="1" dirty="0"/>
              <a:t>많이 한 질문 </a:t>
            </a:r>
            <a:r>
              <a:rPr lang="en-US" altLang="ko-KR" sz="1200" b="1" dirty="0"/>
              <a:t>(Top Intents)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② 가장 </a:t>
            </a:r>
            <a:r>
              <a:rPr lang="ko-KR" altLang="en-US" sz="1200" b="1" dirty="0"/>
              <a:t>많이 활용된 키워드 </a:t>
            </a:r>
            <a:r>
              <a:rPr lang="en-US" altLang="ko-KR" sz="1200" b="1" dirty="0"/>
              <a:t>(Top Entities)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③ 가장 </a:t>
            </a:r>
            <a:r>
              <a:rPr lang="ko-KR" altLang="en-US" sz="1200" b="1" dirty="0"/>
              <a:t>많이 클릭된 </a:t>
            </a:r>
            <a:r>
              <a:rPr lang="ko-KR" altLang="en-US" sz="1200" b="1" dirty="0" err="1"/>
              <a:t>컨텐츠</a:t>
            </a:r>
            <a:r>
              <a:rPr lang="ko-KR" altLang="en-US" sz="1200" b="1" dirty="0"/>
              <a:t>  </a:t>
            </a:r>
            <a:r>
              <a:rPr lang="en-US" altLang="ko-KR" sz="1200" b="1" dirty="0"/>
              <a:t>(Top Clicks)</a:t>
            </a:r>
          </a:p>
        </p:txBody>
      </p:sp>
      <p:sp>
        <p:nvSpPr>
          <p:cNvPr id="23" name="날짜 개체 틀 72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r>
              <a:rPr lang="en-US" altLang="ko-KR" dirty="0" smtClean="0"/>
              <a:t>2020-04-06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8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/ 4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75280" y="193005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타입별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99982" y="193005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지역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도시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 및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24684" y="193005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의도를 분석하기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위한 스토리 슬롯 생성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75280" y="302938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명사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형용사를 이용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의도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분류 진행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99982" y="302938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대화 호출 후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 및 형태소 분석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24684" y="302938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Mongo DB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컨텍스트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분석 내용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용도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75280" y="412872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의도 분류에 따른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 슬롯 호출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99982" y="412872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선정된 슬롯의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매칭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상세 의도 추출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전달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(Mongo DB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기록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24684" y="412872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의도 및 정보에 맞는</a:t>
            </a:r>
            <a:endParaRPr lang="en-US" altLang="ko-KR" sz="1100" b="1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r>
              <a:rPr lang="en-US" altLang="ko-KR" sz="11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노출</a:t>
            </a:r>
            <a:endParaRPr lang="ko-KR" altLang="en-US" sz="11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>
            <a:stCxn id="25" idx="3"/>
            <a:endCxn id="26" idx="1"/>
          </p:cNvCxnSpPr>
          <p:nvPr/>
        </p:nvCxnSpPr>
        <p:spPr>
          <a:xfrm>
            <a:off x="3175999" y="2279372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6" idx="3"/>
            <a:endCxn id="27" idx="1"/>
          </p:cNvCxnSpPr>
          <p:nvPr/>
        </p:nvCxnSpPr>
        <p:spPr>
          <a:xfrm>
            <a:off x="5600701" y="2279372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0" idx="0"/>
          </p:cNvCxnSpPr>
          <p:nvPr/>
        </p:nvCxnSpPr>
        <p:spPr>
          <a:xfrm>
            <a:off x="7075044" y="2628693"/>
            <a:ext cx="0" cy="4006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1"/>
            <a:endCxn id="29" idx="3"/>
          </p:cNvCxnSpPr>
          <p:nvPr/>
        </p:nvCxnSpPr>
        <p:spPr>
          <a:xfrm flipH="1">
            <a:off x="5600701" y="3378707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1"/>
            <a:endCxn id="28" idx="3"/>
          </p:cNvCxnSpPr>
          <p:nvPr/>
        </p:nvCxnSpPr>
        <p:spPr>
          <a:xfrm flipH="1">
            <a:off x="3175999" y="3378707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8" idx="2"/>
            <a:endCxn id="31" idx="0"/>
          </p:cNvCxnSpPr>
          <p:nvPr/>
        </p:nvCxnSpPr>
        <p:spPr>
          <a:xfrm>
            <a:off x="2225640" y="3728028"/>
            <a:ext cx="0" cy="4006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1" idx="3"/>
            <a:endCxn id="32" idx="1"/>
          </p:cNvCxnSpPr>
          <p:nvPr/>
        </p:nvCxnSpPr>
        <p:spPr>
          <a:xfrm>
            <a:off x="3175999" y="4478042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3"/>
          </p:cNvCxnSpPr>
          <p:nvPr/>
        </p:nvCxnSpPr>
        <p:spPr>
          <a:xfrm>
            <a:off x="5600701" y="4478042"/>
            <a:ext cx="52398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44" idx="0"/>
          </p:cNvCxnSpPr>
          <p:nvPr/>
        </p:nvCxnSpPr>
        <p:spPr>
          <a:xfrm rot="5400000">
            <a:off x="3194915" y="3858088"/>
            <a:ext cx="486153" cy="24247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75278" y="4851127"/>
            <a:ext cx="33996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부족으로 최종의도 분류 불가능할 경우</a:t>
            </a:r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9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5280" y="5313516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의도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미분류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상태로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추출된 스토리 슬롯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Mongo DB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해당 분석 내용 저장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stCxn id="44" idx="3"/>
          </p:cNvCxnSpPr>
          <p:nvPr/>
        </p:nvCxnSpPr>
        <p:spPr>
          <a:xfrm>
            <a:off x="3175999" y="5662837"/>
            <a:ext cx="52398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699981" y="5304531"/>
            <a:ext cx="1900719" cy="698642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정보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 분석 내용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의도 분류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재진행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상세 의도 추출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9" name="직선 화살표 연결선 42"/>
          <p:cNvCxnSpPr>
            <a:stCxn id="46" idx="0"/>
            <a:endCxn id="33" idx="2"/>
          </p:cNvCxnSpPr>
          <p:nvPr/>
        </p:nvCxnSpPr>
        <p:spPr>
          <a:xfrm rot="5400000" flipH="1" flipV="1">
            <a:off x="5624108" y="3853596"/>
            <a:ext cx="477168" cy="2424703"/>
          </a:xfrm>
          <a:prstGeom prst="bentConnector3">
            <a:avLst>
              <a:gd name="adj1" fmla="val 30299"/>
            </a:avLst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9729" y="1012539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설계 단계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47" name="날짜 개체 틀 72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r>
              <a:rPr lang="en-US" altLang="ko-KR" dirty="0" smtClean="0"/>
              <a:t>2020-04-06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바닥글 개체 틀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미래전략부문</a:t>
            </a:r>
            <a:endParaRPr lang="ko-KR" altLang="en-US" dirty="0"/>
          </a:p>
        </p:txBody>
      </p: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 </a:t>
            </a:r>
            <a:r>
              <a:rPr lang="en-US" altLang="ko-KR" dirty="0" smtClean="0"/>
              <a:t>/ 4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7448" y="153285"/>
            <a:ext cx="1747594" cy="470317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모델링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685431" y="1316205"/>
            <a:ext cx="1773137" cy="414278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시작인사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 제공</a:t>
            </a:r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cxnSp>
        <p:nvCxnSpPr>
          <p:cNvPr id="133" name="직선 화살표 연결선 132"/>
          <p:cNvCxnSpPr>
            <a:stCxn id="67" idx="2"/>
            <a:endCxn id="150" idx="0"/>
          </p:cNvCxnSpPr>
          <p:nvPr/>
        </p:nvCxnSpPr>
        <p:spPr>
          <a:xfrm rot="5400000">
            <a:off x="2302779" y="-85770"/>
            <a:ext cx="452969" cy="408547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50" idx="2"/>
            <a:endCxn id="183" idx="0"/>
          </p:cNvCxnSpPr>
          <p:nvPr/>
        </p:nvCxnSpPr>
        <p:spPr>
          <a:xfrm rot="16200000" flipH="1">
            <a:off x="555667" y="2545201"/>
            <a:ext cx="962510" cy="110079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137448" y="2183452"/>
            <a:ext cx="698155" cy="430891"/>
          </a:xfrm>
          <a:prstGeom prst="roundRect">
            <a:avLst>
              <a:gd name="adj" fmla="val 784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010361" y="2184247"/>
            <a:ext cx="698155" cy="430891"/>
          </a:xfrm>
          <a:prstGeom prst="roundRect">
            <a:avLst>
              <a:gd name="adj" fmla="val 784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자유여행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883274" y="2181067"/>
            <a:ext cx="698155" cy="430891"/>
          </a:xfrm>
          <a:prstGeom prst="roundRect">
            <a:avLst>
              <a:gd name="adj" fmla="val 784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프리미엄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756187" y="2182657"/>
            <a:ext cx="698155" cy="430891"/>
          </a:xfrm>
          <a:prstGeom prst="roundRect">
            <a:avLst>
              <a:gd name="adj" fmla="val 784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라르고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6770367" y="2181067"/>
            <a:ext cx="796861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739450" y="2181067"/>
            <a:ext cx="1218607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출발지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0" name="직선 화살표 연결선 159"/>
          <p:cNvCxnSpPr>
            <a:stCxn id="67" idx="2"/>
            <a:endCxn id="151" idx="0"/>
          </p:cNvCxnSpPr>
          <p:nvPr/>
        </p:nvCxnSpPr>
        <p:spPr>
          <a:xfrm rot="5400000">
            <a:off x="2738838" y="351085"/>
            <a:ext cx="453764" cy="321256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67" idx="2"/>
            <a:endCxn id="152" idx="0"/>
          </p:cNvCxnSpPr>
          <p:nvPr/>
        </p:nvCxnSpPr>
        <p:spPr>
          <a:xfrm rot="5400000">
            <a:off x="3176884" y="785951"/>
            <a:ext cx="450584" cy="233964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67" idx="2"/>
            <a:endCxn id="153" idx="0"/>
          </p:cNvCxnSpPr>
          <p:nvPr/>
        </p:nvCxnSpPr>
        <p:spPr>
          <a:xfrm rot="5400000">
            <a:off x="3612546" y="1223203"/>
            <a:ext cx="452174" cy="146673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67" idx="2"/>
            <a:endCxn id="297" idx="0"/>
          </p:cNvCxnSpPr>
          <p:nvPr/>
        </p:nvCxnSpPr>
        <p:spPr>
          <a:xfrm rot="5400000">
            <a:off x="4045801" y="1660724"/>
            <a:ext cx="456440" cy="59595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67" idx="2"/>
            <a:endCxn id="156" idx="0"/>
          </p:cNvCxnSpPr>
          <p:nvPr/>
        </p:nvCxnSpPr>
        <p:spPr>
          <a:xfrm rot="16200000" flipH="1">
            <a:off x="5645107" y="657376"/>
            <a:ext cx="450584" cy="259679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67" idx="2"/>
            <a:endCxn id="157" idx="0"/>
          </p:cNvCxnSpPr>
          <p:nvPr/>
        </p:nvCxnSpPr>
        <p:spPr>
          <a:xfrm rot="16200000" flipH="1">
            <a:off x="6235085" y="67398"/>
            <a:ext cx="450584" cy="377675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모서리가 둥근 직사각형 182"/>
          <p:cNvSpPr/>
          <p:nvPr/>
        </p:nvSpPr>
        <p:spPr>
          <a:xfrm>
            <a:off x="835603" y="3576853"/>
            <a:ext cx="1503431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 및 출발지 요청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항공은 출발지 요청 제외</a:t>
            </a:r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cxnSp>
        <p:nvCxnSpPr>
          <p:cNvPr id="190" name="직선 화살표 연결선 189"/>
          <p:cNvCxnSpPr>
            <a:stCxn id="183" idx="2"/>
            <a:endCxn id="192" idx="0"/>
          </p:cNvCxnSpPr>
          <p:nvPr/>
        </p:nvCxnSpPr>
        <p:spPr>
          <a:xfrm rot="5400000">
            <a:off x="770453" y="3937366"/>
            <a:ext cx="746489" cy="88724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모서리가 둥근 직사각형 190"/>
          <p:cNvSpPr/>
          <p:nvPr/>
        </p:nvSpPr>
        <p:spPr>
          <a:xfrm>
            <a:off x="2066928" y="4749880"/>
            <a:ext cx="824873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장소입력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225267" y="4754233"/>
            <a:ext cx="949615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출발지 입력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6" name="직선 화살표 연결선 189"/>
          <p:cNvCxnSpPr>
            <a:stCxn id="183" idx="2"/>
            <a:endCxn id="191" idx="0"/>
          </p:cNvCxnSpPr>
          <p:nvPr/>
        </p:nvCxnSpPr>
        <p:spPr>
          <a:xfrm rot="16200000" flipH="1">
            <a:off x="1662274" y="3932789"/>
            <a:ext cx="742136" cy="89204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136"/>
          <p:cNvCxnSpPr>
            <a:stCxn id="151" idx="2"/>
            <a:endCxn id="183" idx="0"/>
          </p:cNvCxnSpPr>
          <p:nvPr/>
        </p:nvCxnSpPr>
        <p:spPr>
          <a:xfrm rot="16200000" flipH="1">
            <a:off x="992522" y="2982055"/>
            <a:ext cx="961715" cy="22788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136"/>
          <p:cNvCxnSpPr>
            <a:stCxn id="152" idx="2"/>
            <a:endCxn id="183" idx="0"/>
          </p:cNvCxnSpPr>
          <p:nvPr/>
        </p:nvCxnSpPr>
        <p:spPr>
          <a:xfrm rot="5400000">
            <a:off x="1427389" y="2771889"/>
            <a:ext cx="964895" cy="6450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136"/>
          <p:cNvCxnSpPr>
            <a:stCxn id="153" idx="2"/>
            <a:endCxn id="183" idx="0"/>
          </p:cNvCxnSpPr>
          <p:nvPr/>
        </p:nvCxnSpPr>
        <p:spPr>
          <a:xfrm rot="5400000">
            <a:off x="1864640" y="2336227"/>
            <a:ext cx="963305" cy="151794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모서리가 둥근 직사각형 258"/>
          <p:cNvSpPr/>
          <p:nvPr/>
        </p:nvSpPr>
        <p:spPr>
          <a:xfrm>
            <a:off x="2033341" y="5868909"/>
            <a:ext cx="5109800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결과 및 의도에 따른 정보 노출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0" name="직선 화살표 연결선 189"/>
          <p:cNvCxnSpPr>
            <a:stCxn id="192" idx="2"/>
            <a:endCxn id="259" idx="0"/>
          </p:cNvCxnSpPr>
          <p:nvPr/>
        </p:nvCxnSpPr>
        <p:spPr>
          <a:xfrm rot="16200000" flipH="1">
            <a:off x="2302266" y="3582933"/>
            <a:ext cx="683785" cy="388816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189"/>
          <p:cNvCxnSpPr>
            <a:stCxn id="191" idx="2"/>
            <a:endCxn id="259" idx="0"/>
          </p:cNvCxnSpPr>
          <p:nvPr/>
        </p:nvCxnSpPr>
        <p:spPr>
          <a:xfrm rot="16200000" flipH="1">
            <a:off x="3189734" y="4470402"/>
            <a:ext cx="688138" cy="210887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2891801" y="6295777"/>
            <a:ext cx="33996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출발지를 입력하지 </a:t>
            </a:r>
            <a:r>
              <a:rPr lang="ko-KR" altLang="en-US" sz="9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않는경우</a:t>
            </a:r>
            <a:r>
              <a:rPr lang="ko-KR" altLang="en-US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인천출발로 자동 설정</a:t>
            </a:r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9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4" name="직선 화살표 연결선 189"/>
          <p:cNvCxnSpPr>
            <a:stCxn id="156" idx="2"/>
            <a:endCxn id="259" idx="0"/>
          </p:cNvCxnSpPr>
          <p:nvPr/>
        </p:nvCxnSpPr>
        <p:spPr>
          <a:xfrm rot="5400000">
            <a:off x="4250045" y="2950155"/>
            <a:ext cx="3256951" cy="2580557"/>
          </a:xfrm>
          <a:prstGeom prst="bentConnector3">
            <a:avLst>
              <a:gd name="adj1" fmla="val 8935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모서리가 둥근 직사각형 292"/>
          <p:cNvSpPr/>
          <p:nvPr/>
        </p:nvSpPr>
        <p:spPr>
          <a:xfrm>
            <a:off x="5835350" y="2185077"/>
            <a:ext cx="698155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5549135" y="3585557"/>
            <a:ext cx="1270583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및 출발지 요청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6380885" y="4747881"/>
            <a:ext cx="704386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메뉴입력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5136168" y="4743529"/>
            <a:ext cx="914119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출발지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3626964" y="2186923"/>
            <a:ext cx="698155" cy="430891"/>
          </a:xfrm>
          <a:prstGeom prst="roundRect">
            <a:avLst>
              <a:gd name="adj" fmla="val 784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항공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8" name="직선 화살표 연결선 136"/>
          <p:cNvCxnSpPr>
            <a:stCxn id="297" idx="2"/>
            <a:endCxn id="183" idx="0"/>
          </p:cNvCxnSpPr>
          <p:nvPr/>
        </p:nvCxnSpPr>
        <p:spPr>
          <a:xfrm rot="5400000">
            <a:off x="2302162" y="1902972"/>
            <a:ext cx="959039" cy="2388723"/>
          </a:xfrm>
          <a:prstGeom prst="bentConnector3">
            <a:avLst>
              <a:gd name="adj1" fmla="val 5000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모서리가 둥근 직사각형 362"/>
          <p:cNvSpPr/>
          <p:nvPr/>
        </p:nvSpPr>
        <p:spPr>
          <a:xfrm>
            <a:off x="4508132" y="2182900"/>
            <a:ext cx="1105644" cy="430891"/>
          </a:xfrm>
          <a:prstGeom prst="roundRect">
            <a:avLst>
              <a:gd name="adj" fmla="val 784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해외항공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58779" y="3581205"/>
            <a:ext cx="2416576" cy="430891"/>
          </a:xfrm>
          <a:prstGeom prst="roundRect">
            <a:avLst>
              <a:gd name="adj" fmla="val 7844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 대표지역 검색 링크 버튼 제공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지역 없을 시 장소입력 요청</a:t>
            </a:r>
            <a:r>
              <a:rPr lang="en-US" altLang="ko-KR" sz="9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cxnSp>
        <p:nvCxnSpPr>
          <p:cNvPr id="401" name="직선 화살표 연결선 189"/>
          <p:cNvCxnSpPr>
            <a:stCxn id="363" idx="2"/>
            <a:endCxn id="400" idx="0"/>
          </p:cNvCxnSpPr>
          <p:nvPr/>
        </p:nvCxnSpPr>
        <p:spPr>
          <a:xfrm rot="5400000">
            <a:off x="4030304" y="2550555"/>
            <a:ext cx="967414" cy="1093887"/>
          </a:xfrm>
          <a:prstGeom prst="bentConnector3">
            <a:avLst>
              <a:gd name="adj1" fmla="val 773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화살표 연결선 189"/>
          <p:cNvCxnSpPr>
            <a:stCxn id="400" idx="2"/>
            <a:endCxn id="191" idx="3"/>
          </p:cNvCxnSpPr>
          <p:nvPr/>
        </p:nvCxnSpPr>
        <p:spPr>
          <a:xfrm rot="5400000">
            <a:off x="2952819" y="3951078"/>
            <a:ext cx="953230" cy="107526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직선 화살표 연결선 189"/>
          <p:cNvCxnSpPr>
            <a:stCxn id="293" idx="2"/>
            <a:endCxn id="294" idx="0"/>
          </p:cNvCxnSpPr>
          <p:nvPr/>
        </p:nvCxnSpPr>
        <p:spPr>
          <a:xfrm rot="5400000">
            <a:off x="5699634" y="3100762"/>
            <a:ext cx="969589" cy="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직선 화살표 연결선 189"/>
          <p:cNvCxnSpPr>
            <a:stCxn id="294" idx="2"/>
            <a:endCxn id="296" idx="0"/>
          </p:cNvCxnSpPr>
          <p:nvPr/>
        </p:nvCxnSpPr>
        <p:spPr>
          <a:xfrm rot="5400000">
            <a:off x="5525288" y="4084389"/>
            <a:ext cx="727081" cy="59119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화살표 연결선 189"/>
          <p:cNvCxnSpPr>
            <a:stCxn id="294" idx="2"/>
            <a:endCxn id="295" idx="0"/>
          </p:cNvCxnSpPr>
          <p:nvPr/>
        </p:nvCxnSpPr>
        <p:spPr>
          <a:xfrm rot="16200000" flipH="1">
            <a:off x="6093036" y="4107838"/>
            <a:ext cx="731433" cy="54865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189"/>
          <p:cNvCxnSpPr>
            <a:stCxn id="296" idx="2"/>
            <a:endCxn id="259" idx="0"/>
          </p:cNvCxnSpPr>
          <p:nvPr/>
        </p:nvCxnSpPr>
        <p:spPr>
          <a:xfrm rot="5400000">
            <a:off x="4743491" y="5019171"/>
            <a:ext cx="694489" cy="100498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직선 화살표 연결선 189"/>
          <p:cNvCxnSpPr>
            <a:stCxn id="295" idx="2"/>
            <a:endCxn id="259" idx="0"/>
          </p:cNvCxnSpPr>
          <p:nvPr/>
        </p:nvCxnSpPr>
        <p:spPr>
          <a:xfrm rot="5400000">
            <a:off x="5315592" y="4451422"/>
            <a:ext cx="690137" cy="214483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화살표 연결선 178"/>
          <p:cNvCxnSpPr>
            <a:stCxn id="67" idx="2"/>
            <a:endCxn id="363" idx="0"/>
          </p:cNvCxnSpPr>
          <p:nvPr/>
        </p:nvCxnSpPr>
        <p:spPr>
          <a:xfrm rot="16200000" flipH="1">
            <a:off x="4590269" y="1712214"/>
            <a:ext cx="452417" cy="48895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직선 화살표 연결선 178"/>
          <p:cNvCxnSpPr>
            <a:stCxn id="67" idx="2"/>
            <a:endCxn id="293" idx="0"/>
          </p:cNvCxnSpPr>
          <p:nvPr/>
        </p:nvCxnSpPr>
        <p:spPr>
          <a:xfrm rot="16200000" flipH="1">
            <a:off x="5150917" y="1151566"/>
            <a:ext cx="454594" cy="161242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직선 화살표 연결선 189"/>
          <p:cNvCxnSpPr>
            <a:stCxn id="157" idx="2"/>
            <a:endCxn id="259" idx="0"/>
          </p:cNvCxnSpPr>
          <p:nvPr/>
        </p:nvCxnSpPr>
        <p:spPr>
          <a:xfrm rot="5400000">
            <a:off x="4840023" y="2360177"/>
            <a:ext cx="3256951" cy="3760513"/>
          </a:xfrm>
          <a:prstGeom prst="bentConnector3">
            <a:avLst>
              <a:gd name="adj1" fmla="val 8935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/>
          <p:cNvSpPr txBox="1"/>
          <p:nvPr/>
        </p:nvSpPr>
        <p:spPr>
          <a:xfrm>
            <a:off x="486525" y="914251"/>
            <a:ext cx="36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시나리오 흐름도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767" name="모서리가 둥근 직사각형 766"/>
          <p:cNvSpPr/>
          <p:nvPr/>
        </p:nvSpPr>
        <p:spPr>
          <a:xfrm>
            <a:off x="7607592" y="1456352"/>
            <a:ext cx="146964" cy="133985"/>
          </a:xfrm>
          <a:prstGeom prst="roundRect">
            <a:avLst>
              <a:gd name="adj" fmla="val 784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1" name="직사각형 770"/>
          <p:cNvSpPr/>
          <p:nvPr/>
        </p:nvSpPr>
        <p:spPr>
          <a:xfrm>
            <a:off x="7781146" y="1394263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메뉴항목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77" name="직선 화살표 연결선 776"/>
          <p:cNvCxnSpPr/>
          <p:nvPr/>
        </p:nvCxnSpPr>
        <p:spPr>
          <a:xfrm>
            <a:off x="7578549" y="1733893"/>
            <a:ext cx="227691" cy="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7779244" y="1624354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rgbClr val="1F497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진행방향</a:t>
            </a:r>
            <a:endParaRPr lang="ko-KR" altLang="en-US" sz="1000" dirty="0">
              <a:solidFill>
                <a:srgbClr val="1F497D"/>
              </a:solidFill>
            </a:endParaRPr>
          </a:p>
        </p:txBody>
      </p:sp>
      <p:sp>
        <p:nvSpPr>
          <p:cNvPr id="877" name="날짜 개체 틀 72"/>
          <p:cNvSpPr>
            <a:spLocks noGrp="1"/>
          </p:cNvSpPr>
          <p:nvPr>
            <p:ph type="dt" sz="half" idx="10"/>
          </p:nvPr>
        </p:nvSpPr>
        <p:spPr>
          <a:xfrm>
            <a:off x="0" y="6637867"/>
            <a:ext cx="2057400" cy="220133"/>
          </a:xfrm>
        </p:spPr>
        <p:txBody>
          <a:bodyPr/>
          <a:lstStyle/>
          <a:p>
            <a:r>
              <a:rPr lang="en-US" altLang="ko-KR" dirty="0" smtClean="0"/>
              <a:t>2020-04-06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912" y="2041442"/>
            <a:ext cx="5697765" cy="711897"/>
          </a:xfrm>
          <a:prstGeom prst="rect">
            <a:avLst/>
          </a:prstGeom>
          <a:noFill/>
          <a:ln w="15875">
            <a:solidFill>
              <a:srgbClr val="558E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나눔">
      <a:majorFont>
        <a:latin typeface="나눔고딕"/>
        <a:ea typeface="나눔스퀘어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1046C7EB-DA1B-42D4-9881-F8DEE29B156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8FE7FB-9163-4A08-9B7E-0F345C4E5FC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FDB2346-3956-4D31-957B-B734DF31FBE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37361</TotalTime>
  <Words>379</Words>
  <Application>Microsoft Office PowerPoint</Application>
  <PresentationFormat>화면 슬라이드 쇼(4:3)</PresentationFormat>
  <Paragraphs>101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나눔스퀘어 ExtraBold</vt:lpstr>
      <vt:lpstr>나눔스퀘어</vt:lpstr>
      <vt:lpstr>나눔스퀘어 Bold</vt:lpstr>
      <vt:lpstr>맑은 고딕</vt:lpstr>
      <vt:lpstr>나눔고딕 ExtraBold</vt:lpstr>
      <vt:lpstr>Wingdings</vt:lpstr>
      <vt:lpstr>나눔고딕</vt:lpstr>
      <vt:lpstr>Arial</vt:lpstr>
      <vt:lpstr>Office 테마</vt:lpstr>
      <vt:lpstr>챗봇 (Chatbot)</vt:lpstr>
      <vt:lpstr>Ⅰ. 개요</vt:lpstr>
      <vt:lpstr>Ⅰ. 개요</vt:lpstr>
      <vt:lpstr>Ⅱ. 모델링</vt:lpstr>
      <vt:lpstr>Ⅱ. 모델링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VGL_P1703_1</dc:creator>
  <cp:lastModifiedBy>yeo seungeun</cp:lastModifiedBy>
  <cp:revision>593</cp:revision>
  <cp:lastPrinted>2020-04-01T09:20:17Z</cp:lastPrinted>
  <dcterms:created xsi:type="dcterms:W3CDTF">2018-12-03T00:23:03Z</dcterms:created>
  <dcterms:modified xsi:type="dcterms:W3CDTF">2020-04-06T04:38:11Z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