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518" r:id="rId3"/>
    <p:sldId id="519" r:id="rId4"/>
    <p:sldId id="516" r:id="rId5"/>
    <p:sldId id="517" r:id="rId6"/>
    <p:sldId id="520" r:id="rId7"/>
    <p:sldId id="521" r:id="rId8"/>
    <p:sldId id="523" r:id="rId9"/>
    <p:sldId id="524" r:id="rId10"/>
    <p:sldId id="525" r:id="rId11"/>
    <p:sldId id="526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9" r:id="rId21"/>
    <p:sldId id="540" r:id="rId22"/>
    <p:sldId id="541" r:id="rId2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술정리" id="{C7D978B7-380F-4C44-94DD-1FF051E8EC12}">
          <p14:sldIdLst>
            <p14:sldId id="256"/>
            <p14:sldId id="518"/>
            <p14:sldId id="519"/>
            <p14:sldId id="516"/>
            <p14:sldId id="517"/>
            <p14:sldId id="520"/>
            <p14:sldId id="521"/>
            <p14:sldId id="523"/>
            <p14:sldId id="524"/>
            <p14:sldId id="525"/>
            <p14:sldId id="526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9"/>
            <p14:sldId id="540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61" userDrawn="1">
          <p15:clr>
            <a:srgbClr val="A4A3A4"/>
          </p15:clr>
        </p15:guide>
        <p15:guide id="2" pos="2971" userDrawn="1">
          <p15:clr>
            <a:srgbClr val="A4A3A4"/>
          </p15:clr>
        </p15:guide>
        <p15:guide id="3" orient="horz" pos="3589" userDrawn="1">
          <p15:clr>
            <a:srgbClr val="A4A3A4"/>
          </p15:clr>
        </p15:guide>
        <p15:guide id="4" pos="5465" userDrawn="1">
          <p15:clr>
            <a:srgbClr val="A4A3A4"/>
          </p15:clr>
        </p15:guide>
        <p15:guide id="5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D5D5D5"/>
    <a:srgbClr val="FFFFFF"/>
    <a:srgbClr val="FF0000"/>
    <a:srgbClr val="FF3300"/>
    <a:srgbClr val="215381"/>
    <a:srgbClr val="FF3737"/>
    <a:srgbClr val="317CC1"/>
    <a:srgbClr val="DC5E5E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5" autoAdjust="0"/>
    <p:restoredTop sz="94684" autoAdjust="0"/>
  </p:normalViewPr>
  <p:slideViewPr>
    <p:cSldViewPr snapToGrid="0" showGuides="1">
      <p:cViewPr varScale="1">
        <p:scale>
          <a:sx n="110" d="100"/>
          <a:sy n="110" d="100"/>
        </p:scale>
        <p:origin x="1416" y="102"/>
      </p:cViewPr>
      <p:guideLst>
        <p:guide orient="horz" pos="3861"/>
        <p:guide pos="2971"/>
        <p:guide orient="horz" pos="3589"/>
        <p:guide pos="5465"/>
        <p:guide pos="8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813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813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r">
              <a:defRPr sz="1200"/>
            </a:lvl1pPr>
          </a:lstStyle>
          <a:p>
            <a:fld id="{A0955C6A-6286-4949-9C38-5C6816709A16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0091"/>
            <a:ext cx="2945659" cy="49813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30091"/>
            <a:ext cx="2945659" cy="49813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>
              <a:defRPr sz="1200"/>
            </a:lvl1pPr>
          </a:lstStyle>
          <a:p>
            <a:fld id="{EA6DC73E-640F-427F-8594-F1EAD922F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38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813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813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r">
              <a:defRPr sz="1200"/>
            </a:lvl1pPr>
          </a:lstStyle>
          <a:p>
            <a:fld id="{C3EB8B3F-9BB8-45CF-84EB-0981187662AA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61"/>
            <a:ext cx="5438140" cy="3909239"/>
          </a:xfrm>
          <a:prstGeom prst="rect">
            <a:avLst/>
          </a:prstGeom>
        </p:spPr>
        <p:txBody>
          <a:bodyPr vert="horz" lIns="91411" tIns="45706" rIns="91411" bIns="4570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1"/>
            <a:ext cx="2945659" cy="49813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1"/>
            <a:ext cx="2945659" cy="49813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>
              <a:defRPr sz="1200"/>
            </a:lvl1pPr>
          </a:lstStyle>
          <a:p>
            <a:fld id="{AF0E615B-3410-43A0-B6DB-1161CA1060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1" tIns="45706" rIns="91411" bIns="45706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38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32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75428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fld id="{8F662C83-1826-4FDF-8202-A8AA69C17CC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664352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defRPr>
            </a:lvl1pPr>
          </a:lstStyle>
          <a:p>
            <a:fld id="{B0197802-7672-4A71-82A0-78001C8EF422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>
                <a:ea typeface="Tahoma" panose="020B0604030504040204" pitchFamily="34" charset="0"/>
              </a:rPr>
              <a:t>/ 20</a:t>
            </a:r>
            <a:endParaRPr lang="ko-KR" altLang="en-US" dirty="0"/>
          </a:p>
        </p:txBody>
      </p:sp>
      <p:sp>
        <p:nvSpPr>
          <p:cNvPr id="9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</p:spTree>
    <p:extLst>
      <p:ext uri="{BB962C8B-B14F-4D97-AF65-F5344CB8AC3E}">
        <p14:creationId xmlns:p14="http://schemas.microsoft.com/office/powerpoint/2010/main" val="297082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75428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fld id="{547C085A-8814-44C9-BFB8-4CB754621C4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664352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defRPr>
            </a:lvl1pPr>
          </a:lstStyle>
          <a:p>
            <a:fld id="{B0197802-7672-4A71-82A0-78001C8EF422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>
                <a:ea typeface="Tahoma" panose="020B0604030504040204" pitchFamily="34" charset="0"/>
              </a:rPr>
              <a:t>/ 20</a:t>
            </a:r>
            <a:endParaRPr lang="ko-KR" altLang="en-US" dirty="0"/>
          </a:p>
        </p:txBody>
      </p:sp>
      <p:sp>
        <p:nvSpPr>
          <p:cNvPr id="7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</p:spTree>
    <p:extLst>
      <p:ext uri="{BB962C8B-B14F-4D97-AF65-F5344CB8AC3E}">
        <p14:creationId xmlns:p14="http://schemas.microsoft.com/office/powerpoint/2010/main" val="245044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F3ED9-DC74-4C8C-8377-0099832BA421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74B24-6935-4E71-8911-83EF8794972C}" type="slidenum">
              <a:rPr lang="ko-KR" altLang="en-US"/>
              <a:pPr>
                <a:defRPr/>
              </a:pPr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/32</a:t>
            </a:r>
            <a:endParaRPr lang="ko-KR" altLang="en-US" dirty="0"/>
          </a:p>
        </p:txBody>
      </p:sp>
      <p:sp>
        <p:nvSpPr>
          <p:cNvPr id="5" name="바닥글 개체 틀 1"/>
          <p:cNvSpPr>
            <a:spLocks noGrp="1"/>
          </p:cNvSpPr>
          <p:nvPr>
            <p:ph type="ftr" sz="quarter" idx="12"/>
          </p:nvPr>
        </p:nvSpPr>
        <p:spPr>
          <a:xfrm>
            <a:off x="7404100" y="6584950"/>
            <a:ext cx="1739900" cy="269875"/>
          </a:xfr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  <a:endParaRPr lang="ko-KR" altLang="en-US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77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3" descr="31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75428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fld id="{0671D377-CDAF-4134-A811-9042D82CE6EE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664352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defRPr>
            </a:lvl1pPr>
          </a:lstStyle>
          <a:p>
            <a:fld id="{B0197802-7672-4A71-82A0-78001C8EF422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>
                <a:ea typeface="Tahoma" panose="020B0604030504040204" pitchFamily="34" charset="0"/>
              </a:rPr>
              <a:t>/ 10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</p:spTree>
    <p:extLst>
      <p:ext uri="{BB962C8B-B14F-4D97-AF65-F5344CB8AC3E}">
        <p14:creationId xmlns:p14="http://schemas.microsoft.com/office/powerpoint/2010/main" val="31722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4" r:id="rId2"/>
    <p:sldLayoutId id="2147483685" r:id="rId3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7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92379" y="4817927"/>
            <a:ext cx="315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2019.08</a:t>
            </a:r>
          </a:p>
          <a:p>
            <a:pPr algn="ctr"/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IT</a:t>
            </a:r>
            <a:r>
              <a:rPr lang="ko-KR" altLang="en-US" sz="1200">
                <a:solidFill>
                  <a:schemeClr val="accent3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 팀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1238" y="3286975"/>
            <a:ext cx="67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 기술 정리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303" y="1931237"/>
            <a:ext cx="2461836" cy="135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10</a:t>
            </a:fld>
            <a:r>
              <a:rPr lang="ko-KR" altLang="en-US" dirty="0"/>
              <a:t> </a:t>
            </a:r>
            <a:r>
              <a:rPr lang="en-US" altLang="ko-KR" dirty="0"/>
              <a:t>/ 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3200" b="1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Arirang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Lucene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7399" y="824686"/>
            <a:ext cx="86609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32" y="962616"/>
            <a:ext cx="2558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atin typeface="+mn-ea"/>
              </a:rPr>
              <a:t>나</a:t>
            </a:r>
            <a:r>
              <a:rPr lang="en-US" altLang="ko-KR" sz="1600" b="1" dirty="0">
                <a:latin typeface="+mn-ea"/>
              </a:rPr>
              <a:t>. Lucene Text Analysis  </a:t>
            </a: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996453" y="1671071"/>
            <a:ext cx="7078069" cy="139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r>
              <a:rPr lang="ko-KR" altLang="en-US" sz="1100" dirty="0" err="1">
                <a:latin typeface="+mn-ea"/>
                <a:ea typeface="+mn-ea"/>
              </a:rPr>
              <a:t>색인어를</a:t>
            </a:r>
            <a:r>
              <a:rPr lang="ko-KR" altLang="en-US" sz="1100" dirty="0">
                <a:latin typeface="+mn-ea"/>
                <a:ea typeface="+mn-ea"/>
              </a:rPr>
              <a:t> 추출하는 과정</a:t>
            </a:r>
            <a:endParaRPr lang="en-US" altLang="ko-KR" sz="1100" dirty="0">
              <a:latin typeface="+mn-ea"/>
              <a:ea typeface="+mn-ea"/>
            </a:endParaRPr>
          </a:p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r>
              <a:rPr lang="ko-KR" altLang="en-US" sz="1100" dirty="0">
                <a:latin typeface="+mn-ea"/>
                <a:ea typeface="+mn-ea"/>
              </a:rPr>
              <a:t>문장을 </a:t>
            </a:r>
            <a:r>
              <a:rPr lang="en-US" altLang="ko-KR" sz="1100" dirty="0">
                <a:latin typeface="+mn-ea"/>
                <a:ea typeface="+mn-ea"/>
              </a:rPr>
              <a:t>Term</a:t>
            </a:r>
            <a:r>
              <a:rPr lang="ko-KR" altLang="en-US" sz="1100" dirty="0">
                <a:latin typeface="+mn-ea"/>
                <a:ea typeface="+mn-ea"/>
              </a:rPr>
              <a:t>들로 변환하는 것</a:t>
            </a:r>
            <a:endParaRPr lang="en-US" altLang="ko-KR" sz="1100" dirty="0">
              <a:latin typeface="+mn-ea"/>
              <a:ea typeface="+mn-ea"/>
            </a:endParaRPr>
          </a:p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r>
              <a:rPr lang="en-US" altLang="ko-KR" sz="1100" dirty="0">
                <a:latin typeface="+mn-ea"/>
                <a:ea typeface="+mn-ea"/>
              </a:rPr>
              <a:t>TERM = “</a:t>
            </a:r>
            <a:r>
              <a:rPr lang="ko-KR" altLang="en-US" sz="1100" dirty="0" err="1">
                <a:latin typeface="+mn-ea"/>
                <a:ea typeface="+mn-ea"/>
              </a:rPr>
              <a:t>필드명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  <a:ea typeface="+mn-ea"/>
              </a:rPr>
              <a:t>+ Token”</a:t>
            </a:r>
          </a:p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r>
              <a:rPr lang="en-US" altLang="ko-KR" sz="1100" dirty="0">
                <a:latin typeface="+mn-ea"/>
                <a:ea typeface="+mn-ea"/>
              </a:rPr>
              <a:t>Token</a:t>
            </a:r>
            <a:r>
              <a:rPr lang="ko-KR" altLang="en-US" sz="1100" dirty="0">
                <a:latin typeface="+mn-ea"/>
                <a:ea typeface="+mn-ea"/>
              </a:rPr>
              <a:t>은 색인어 추출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 dirty="0">
                <a:latin typeface="+mn-ea"/>
                <a:ea typeface="+mn-ea"/>
              </a:rPr>
              <a:t>소문자 치환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 dirty="0" err="1">
                <a:latin typeface="+mn-ea"/>
                <a:ea typeface="+mn-ea"/>
              </a:rPr>
              <a:t>불용어</a:t>
            </a:r>
            <a:r>
              <a:rPr lang="ko-KR" altLang="en-US" sz="1100" dirty="0">
                <a:latin typeface="+mn-ea"/>
                <a:ea typeface="+mn-ea"/>
              </a:rPr>
              <a:t> 제거 등의 과정을 거쳐 텍스트로부터 쪼개진 조각들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4033" y="1403946"/>
            <a:ext cx="2070100" cy="28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1. Text Analysis </a:t>
            </a:r>
            <a:r>
              <a:rPr lang="ko-KR" altLang="en-US" sz="1200" b="1" dirty="0"/>
              <a:t>개요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504582" y="3343353"/>
            <a:ext cx="4024280" cy="3106168"/>
            <a:chOff x="839316" y="3262713"/>
            <a:chExt cx="4009634" cy="3106168"/>
          </a:xfrm>
        </p:grpSpPr>
        <p:sp>
          <p:nvSpPr>
            <p:cNvPr id="4" name="직사각형 3"/>
            <p:cNvSpPr/>
            <p:nvPr/>
          </p:nvSpPr>
          <p:spPr>
            <a:xfrm>
              <a:off x="1028700" y="3440743"/>
              <a:ext cx="1073817" cy="25542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r>
                <a:rPr lang="en-US" altLang="ko-KR" sz="1200" b="1" dirty="0"/>
                <a:t>Document</a:t>
              </a:r>
              <a:endParaRPr lang="ko-KR" altLang="en-US" sz="12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21120" y="3925746"/>
              <a:ext cx="688975" cy="3386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Field 1</a:t>
              </a:r>
              <a:endParaRPr lang="ko-KR" altLang="en-US" sz="12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229587" y="4634454"/>
              <a:ext cx="688975" cy="3386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Field 2</a:t>
              </a:r>
              <a:endParaRPr lang="ko-KR" altLang="en-US" sz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9587" y="5343161"/>
              <a:ext cx="688975" cy="3386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Field 3</a:t>
              </a:r>
              <a:endParaRPr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375261" y="3925746"/>
              <a:ext cx="881397" cy="3386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Analyze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383375" y="4639999"/>
              <a:ext cx="881397" cy="3386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Analyze</a:t>
              </a:r>
              <a:endParaRPr lang="ko-KR" altLang="en-US" sz="1200" dirty="0"/>
            </a:p>
          </p:txBody>
        </p:sp>
        <p:cxnSp>
          <p:nvCxnSpPr>
            <p:cNvPr id="7" name="직선 화살표 연결선 6"/>
            <p:cNvCxnSpPr>
              <a:stCxn id="5" idx="3"/>
              <a:endCxn id="25" idx="1"/>
            </p:cNvCxnSpPr>
            <p:nvPr/>
          </p:nvCxnSpPr>
          <p:spPr>
            <a:xfrm>
              <a:off x="1910095" y="4095079"/>
              <a:ext cx="46516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3729586" y="4634858"/>
              <a:ext cx="881396" cy="3386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Update</a:t>
              </a:r>
            </a:p>
            <a:p>
              <a:pPr algn="ctr"/>
              <a:r>
                <a:rPr lang="en-US" altLang="ko-KR" sz="1200" dirty="0"/>
                <a:t> index</a:t>
              </a:r>
              <a:endParaRPr lang="ko-KR" altLang="en-US" sz="1200" dirty="0"/>
            </a:p>
          </p:txBody>
        </p:sp>
        <p:sp>
          <p:nvSpPr>
            <p:cNvPr id="8" name="순서도: 자기 디스크 7"/>
            <p:cNvSpPr/>
            <p:nvPr/>
          </p:nvSpPr>
          <p:spPr>
            <a:xfrm>
              <a:off x="3701494" y="5433805"/>
              <a:ext cx="931333" cy="561202"/>
            </a:xfrm>
            <a:prstGeom prst="flowChartMagneticDisk">
              <a:avLst/>
            </a:prstGeom>
            <a:solidFill>
              <a:srgbClr val="E2F0D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Index</a:t>
              </a:r>
              <a:endParaRPr lang="ko-KR" altLang="en-US" sz="1200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918562" y="4806205"/>
              <a:ext cx="46516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3264772" y="4803787"/>
              <a:ext cx="46516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8" idx="1"/>
            </p:cNvCxnSpPr>
            <p:nvPr/>
          </p:nvCxnSpPr>
          <p:spPr>
            <a:xfrm>
              <a:off x="4163166" y="4973120"/>
              <a:ext cx="3995" cy="46068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5" idx="3"/>
              <a:endCxn id="27" idx="1"/>
            </p:cNvCxnSpPr>
            <p:nvPr/>
          </p:nvCxnSpPr>
          <p:spPr>
            <a:xfrm>
              <a:off x="3256658" y="4095079"/>
              <a:ext cx="472928" cy="70911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3618745" y="3627747"/>
              <a:ext cx="2423" cy="92735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3077825" y="3340230"/>
              <a:ext cx="881396" cy="33866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Tokens</a:t>
              </a:r>
              <a:endParaRPr lang="ko-KR" altLang="en-US" sz="1200" dirty="0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>
              <a:off x="3407674" y="3621690"/>
              <a:ext cx="943" cy="11781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839316" y="3262713"/>
              <a:ext cx="4009634" cy="3106168"/>
            </a:xfrm>
            <a:prstGeom prst="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55" name="직선 화살표 연결선 54"/>
          <p:cNvCxnSpPr>
            <a:stCxn id="23" idx="3"/>
            <a:endCxn id="27" idx="1"/>
          </p:cNvCxnSpPr>
          <p:nvPr/>
        </p:nvCxnSpPr>
        <p:spPr>
          <a:xfrm flipV="1">
            <a:off x="1587771" y="4884831"/>
            <a:ext cx="1817638" cy="7083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763263" y="6134299"/>
            <a:ext cx="1537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&lt;Analysis process&gt; </a:t>
            </a:r>
            <a:endParaRPr lang="ko-KR" altLang="en-US" sz="1200" b="1" dirty="0"/>
          </a:p>
        </p:txBody>
      </p:sp>
      <p:sp>
        <p:nvSpPr>
          <p:cNvPr id="59" name="직사각형 58"/>
          <p:cNvSpPr/>
          <p:nvPr/>
        </p:nvSpPr>
        <p:spPr>
          <a:xfrm>
            <a:off x="4672286" y="3343353"/>
            <a:ext cx="4024280" cy="3106168"/>
          </a:xfrm>
          <a:prstGeom prst="rect">
            <a:avLst/>
          </a:prstGeom>
          <a:noFill/>
          <a:ln w="222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0" name="직사각형 59"/>
          <p:cNvSpPr/>
          <p:nvPr/>
        </p:nvSpPr>
        <p:spPr>
          <a:xfrm>
            <a:off x="5147225" y="3810870"/>
            <a:ext cx="1267200" cy="42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Reader</a:t>
            </a:r>
            <a:endParaRPr lang="ko-KR" altLang="en-US" sz="1200" dirty="0"/>
          </a:p>
        </p:txBody>
      </p:sp>
      <p:sp>
        <p:nvSpPr>
          <p:cNvPr id="61" name="직사각형 60"/>
          <p:cNvSpPr/>
          <p:nvPr/>
        </p:nvSpPr>
        <p:spPr>
          <a:xfrm>
            <a:off x="6890397" y="3810872"/>
            <a:ext cx="1267200" cy="42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Tokenizer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>
            <a:stCxn id="60" idx="3"/>
            <a:endCxn id="61" idx="1"/>
          </p:cNvCxnSpPr>
          <p:nvPr/>
        </p:nvCxnSpPr>
        <p:spPr>
          <a:xfrm>
            <a:off x="6414425" y="4021470"/>
            <a:ext cx="475972" cy="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890396" y="4528398"/>
            <a:ext cx="1267200" cy="42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TokenFilter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5147224" y="4528932"/>
            <a:ext cx="1267200" cy="420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SynonymFilter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5147224" y="5361043"/>
            <a:ext cx="1267200" cy="42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StopFilter</a:t>
            </a:r>
            <a:endParaRPr lang="ko-KR" altLang="en-US" sz="1200" dirty="0"/>
          </a:p>
        </p:txBody>
      </p:sp>
      <p:sp>
        <p:nvSpPr>
          <p:cNvPr id="68" name="직사각형 67"/>
          <p:cNvSpPr/>
          <p:nvPr/>
        </p:nvSpPr>
        <p:spPr>
          <a:xfrm>
            <a:off x="6889362" y="5361043"/>
            <a:ext cx="1268234" cy="421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Tokens</a:t>
            </a:r>
            <a:endParaRPr lang="ko-KR" altLang="en-US" sz="1200" dirty="0"/>
          </a:p>
        </p:txBody>
      </p:sp>
      <p:cxnSp>
        <p:nvCxnSpPr>
          <p:cNvPr id="70" name="직선 화살표 연결선 69"/>
          <p:cNvCxnSpPr>
            <a:stCxn id="65" idx="1"/>
            <a:endCxn id="66" idx="3"/>
          </p:cNvCxnSpPr>
          <p:nvPr/>
        </p:nvCxnSpPr>
        <p:spPr>
          <a:xfrm flipH="1">
            <a:off x="6414424" y="4738998"/>
            <a:ext cx="475972" cy="2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6" idx="2"/>
            <a:endCxn id="67" idx="0"/>
          </p:cNvCxnSpPr>
          <p:nvPr/>
        </p:nvCxnSpPr>
        <p:spPr>
          <a:xfrm>
            <a:off x="5780824" y="4949598"/>
            <a:ext cx="0" cy="4114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7" idx="3"/>
            <a:endCxn id="68" idx="1"/>
          </p:cNvCxnSpPr>
          <p:nvPr/>
        </p:nvCxnSpPr>
        <p:spPr>
          <a:xfrm>
            <a:off x="6414424" y="5571643"/>
            <a:ext cx="47493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61" idx="2"/>
            <a:endCxn id="65" idx="0"/>
          </p:cNvCxnSpPr>
          <p:nvPr/>
        </p:nvCxnSpPr>
        <p:spPr>
          <a:xfrm flipH="1">
            <a:off x="7523996" y="4232072"/>
            <a:ext cx="1" cy="29632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5953295" y="6135099"/>
            <a:ext cx="1462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&lt;Analyzer Chain&gt;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3149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11</a:t>
            </a:fld>
            <a:r>
              <a:rPr lang="ko-KR" altLang="en-US" dirty="0"/>
              <a:t> </a:t>
            </a:r>
            <a:r>
              <a:rPr lang="en-US" altLang="ko-KR" dirty="0"/>
              <a:t>/ 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3200" b="1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Arirang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Lucene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7399" y="824686"/>
            <a:ext cx="86609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32" y="962616"/>
            <a:ext cx="2558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atin typeface="+mn-ea"/>
              </a:rPr>
              <a:t>나</a:t>
            </a:r>
            <a:r>
              <a:rPr lang="en-US" altLang="ko-KR" sz="1600" b="1" dirty="0">
                <a:latin typeface="+mn-ea"/>
              </a:rPr>
              <a:t>. Lucene Text Analysis 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4033" y="1403946"/>
            <a:ext cx="2070100" cy="28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2. Text Analysis </a:t>
            </a:r>
            <a:r>
              <a:rPr lang="ko-KR" altLang="en-US" sz="1200" b="1" dirty="0"/>
              <a:t>흐름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839144" y="2132307"/>
            <a:ext cx="7867199" cy="3675995"/>
            <a:chOff x="839144" y="2132307"/>
            <a:chExt cx="7867199" cy="3675995"/>
          </a:xfrm>
        </p:grpSpPr>
        <p:grpSp>
          <p:nvGrpSpPr>
            <p:cNvPr id="31" name="그룹 30"/>
            <p:cNvGrpSpPr/>
            <p:nvPr/>
          </p:nvGrpSpPr>
          <p:grpSpPr>
            <a:xfrm>
              <a:off x="839144" y="2132307"/>
              <a:ext cx="7170324" cy="3675995"/>
              <a:chOff x="830684" y="2310189"/>
              <a:chExt cx="7520497" cy="3663250"/>
            </a:xfrm>
          </p:grpSpPr>
          <p:pic>
            <p:nvPicPr>
              <p:cNvPr id="52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4620" y="3445517"/>
                <a:ext cx="3326561" cy="2527922"/>
              </a:xfrm>
              <a:prstGeom prst="rect">
                <a:avLst/>
              </a:prstGeom>
            </p:spPr>
          </p:pic>
          <p:pic>
            <p:nvPicPr>
              <p:cNvPr id="53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158" y="2310189"/>
                <a:ext cx="3053639" cy="2270655"/>
              </a:xfrm>
              <a:prstGeom prst="rect">
                <a:avLst/>
              </a:prstGeom>
            </p:spPr>
          </p:pic>
          <p:cxnSp>
            <p:nvCxnSpPr>
              <p:cNvPr id="54" name="Elbow Connector 21"/>
              <p:cNvCxnSpPr>
                <a:stCxn id="53" idx="2"/>
                <a:endCxn id="52" idx="0"/>
              </p:cNvCxnSpPr>
              <p:nvPr/>
            </p:nvCxnSpPr>
            <p:spPr bwMode="auto">
              <a:xfrm rot="5400000" flipH="1" flipV="1">
                <a:off x="4271775" y="2164719"/>
                <a:ext cx="1135327" cy="3696923"/>
              </a:xfrm>
              <a:prstGeom prst="bentConnector5">
                <a:avLst>
                  <a:gd name="adj1" fmla="val -20135"/>
                  <a:gd name="adj2" fmla="val 48154"/>
                  <a:gd name="adj3" fmla="val 120135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pic>
            <p:nvPicPr>
              <p:cNvPr id="56" name="Picture 1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0684" y="2402899"/>
                <a:ext cx="633474" cy="2177945"/>
              </a:xfrm>
              <a:prstGeom prst="rect">
                <a:avLst/>
              </a:prstGeom>
            </p:spPr>
          </p:pic>
        </p:grpSp>
        <p:pic>
          <p:nvPicPr>
            <p:cNvPr id="63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468" y="3271585"/>
              <a:ext cx="696875" cy="2514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806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12</a:t>
            </a:fld>
            <a:r>
              <a:rPr lang="ko-KR" altLang="en-US" dirty="0"/>
              <a:t> </a:t>
            </a:r>
            <a:r>
              <a:rPr lang="en-US" altLang="ko-KR" dirty="0"/>
              <a:t>/ 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3200" b="1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Arirang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Lucene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7399" y="824686"/>
            <a:ext cx="86609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32" y="962616"/>
            <a:ext cx="2558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atin typeface="+mn-ea"/>
              </a:rPr>
              <a:t>나</a:t>
            </a:r>
            <a:r>
              <a:rPr lang="en-US" altLang="ko-KR" sz="1600" b="1" dirty="0">
                <a:latin typeface="+mn-ea"/>
              </a:rPr>
              <a:t>. Lucene Text Analysis 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4033" y="1403946"/>
            <a:ext cx="2070100" cy="28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3. Class Diagram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4050866" y="1866833"/>
            <a:ext cx="1012202" cy="338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Token Stream</a:t>
            </a:r>
            <a:endParaRPr lang="ko-KR" altLang="en-US" sz="1000" b="1" dirty="0"/>
          </a:p>
        </p:txBody>
      </p:sp>
      <p:sp>
        <p:nvSpPr>
          <p:cNvPr id="17" name="직사각형 16"/>
          <p:cNvSpPr/>
          <p:nvPr/>
        </p:nvSpPr>
        <p:spPr>
          <a:xfrm>
            <a:off x="1904735" y="2826957"/>
            <a:ext cx="881085" cy="3386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Tokenizer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6487682" y="2849748"/>
            <a:ext cx="864253" cy="3386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TokenFilter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205365" y="3576714"/>
            <a:ext cx="1348897" cy="3386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KeywordTokenizer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695635" y="3577008"/>
            <a:ext cx="1299286" cy="3386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StandardTokenizer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136294" y="3576714"/>
            <a:ext cx="1065126" cy="3386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CharTokenizer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1156416" y="4270045"/>
            <a:ext cx="1443109" cy="3386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WhitespaceTokenizer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866179" y="4281940"/>
            <a:ext cx="1612704" cy="3386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EdgeNGramFilterFactory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2933496" y="5018794"/>
            <a:ext cx="1470721" cy="3386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LowerCaseTokenizer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597793" y="3416978"/>
            <a:ext cx="789284" cy="3386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StopFilter</a:t>
            </a:r>
            <a:endParaRPr lang="ko-KR" altLang="en-US" sz="1000" b="1" dirty="0"/>
          </a:p>
        </p:txBody>
      </p:sp>
      <p:sp>
        <p:nvSpPr>
          <p:cNvPr id="33" name="직사각형 32"/>
          <p:cNvSpPr/>
          <p:nvPr/>
        </p:nvSpPr>
        <p:spPr>
          <a:xfrm>
            <a:off x="5132611" y="4608711"/>
            <a:ext cx="1001972" cy="338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StandardFilter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7688433" y="3416978"/>
            <a:ext cx="1307901" cy="3386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Synonym</a:t>
            </a:r>
          </a:p>
          <a:p>
            <a:pPr algn="ctr"/>
            <a:r>
              <a:rPr lang="en-US" altLang="ko-KR" sz="1000" b="1" dirty="0" err="1"/>
              <a:t>TokenFilter</a:t>
            </a:r>
            <a:endParaRPr lang="ko-KR" altLang="en-US" sz="1000" b="1" dirty="0"/>
          </a:p>
        </p:txBody>
      </p:sp>
      <p:sp>
        <p:nvSpPr>
          <p:cNvPr id="36" name="직사각형 35"/>
          <p:cNvSpPr/>
          <p:nvPr/>
        </p:nvSpPr>
        <p:spPr>
          <a:xfrm>
            <a:off x="6967213" y="5018794"/>
            <a:ext cx="1243395" cy="338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ASCIIFoldingFilter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5908430" y="5018794"/>
            <a:ext cx="904610" cy="338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LengthFilter</a:t>
            </a:r>
            <a:endParaRPr lang="ko-KR" altLang="en-US" sz="1000" dirty="0"/>
          </a:p>
        </p:txBody>
      </p:sp>
      <p:cxnSp>
        <p:nvCxnSpPr>
          <p:cNvPr id="7" name="직선 연결선 6"/>
          <p:cNvCxnSpPr>
            <a:stCxn id="16" idx="2"/>
            <a:endCxn id="17" idx="0"/>
          </p:cNvCxnSpPr>
          <p:nvPr/>
        </p:nvCxnSpPr>
        <p:spPr>
          <a:xfrm flipH="1">
            <a:off x="2345278" y="2205499"/>
            <a:ext cx="2211689" cy="6214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6" idx="2"/>
            <a:endCxn id="19" idx="0"/>
          </p:cNvCxnSpPr>
          <p:nvPr/>
        </p:nvCxnSpPr>
        <p:spPr>
          <a:xfrm>
            <a:off x="4556967" y="2205499"/>
            <a:ext cx="2362842" cy="6442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17" idx="2"/>
            <a:endCxn id="21" idx="0"/>
          </p:cNvCxnSpPr>
          <p:nvPr/>
        </p:nvCxnSpPr>
        <p:spPr>
          <a:xfrm flipH="1">
            <a:off x="879814" y="3165623"/>
            <a:ext cx="1465464" cy="4110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7" idx="2"/>
            <a:endCxn id="23" idx="0"/>
          </p:cNvCxnSpPr>
          <p:nvPr/>
        </p:nvCxnSpPr>
        <p:spPr>
          <a:xfrm>
            <a:off x="2345278" y="3165623"/>
            <a:ext cx="0" cy="4113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7" idx="2"/>
            <a:endCxn id="25" idx="0"/>
          </p:cNvCxnSpPr>
          <p:nvPr/>
        </p:nvCxnSpPr>
        <p:spPr>
          <a:xfrm>
            <a:off x="2345278" y="3165623"/>
            <a:ext cx="1323579" cy="4110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5" idx="2"/>
            <a:endCxn id="27" idx="0"/>
          </p:cNvCxnSpPr>
          <p:nvPr/>
        </p:nvCxnSpPr>
        <p:spPr>
          <a:xfrm>
            <a:off x="3668857" y="3915380"/>
            <a:ext cx="3674" cy="3665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25" idx="2"/>
            <a:endCxn id="26" idx="0"/>
          </p:cNvCxnSpPr>
          <p:nvPr/>
        </p:nvCxnSpPr>
        <p:spPr>
          <a:xfrm flipH="1">
            <a:off x="1877971" y="3915380"/>
            <a:ext cx="1790886" cy="3546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27" idx="2"/>
            <a:endCxn id="28" idx="0"/>
          </p:cNvCxnSpPr>
          <p:nvPr/>
        </p:nvCxnSpPr>
        <p:spPr>
          <a:xfrm flipH="1">
            <a:off x="3668857" y="4620606"/>
            <a:ext cx="3674" cy="3981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19" idx="2"/>
            <a:endCxn id="29" idx="0"/>
          </p:cNvCxnSpPr>
          <p:nvPr/>
        </p:nvCxnSpPr>
        <p:spPr>
          <a:xfrm flipH="1">
            <a:off x="4992435" y="3188414"/>
            <a:ext cx="1927374" cy="2285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9" idx="2"/>
            <a:endCxn id="30" idx="0"/>
          </p:cNvCxnSpPr>
          <p:nvPr/>
        </p:nvCxnSpPr>
        <p:spPr>
          <a:xfrm flipH="1">
            <a:off x="5298691" y="3188414"/>
            <a:ext cx="1621118" cy="7548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9" idx="2"/>
            <a:endCxn id="33" idx="0"/>
          </p:cNvCxnSpPr>
          <p:nvPr/>
        </p:nvCxnSpPr>
        <p:spPr>
          <a:xfrm flipH="1">
            <a:off x="5633597" y="3188414"/>
            <a:ext cx="1286212" cy="142029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9" idx="2"/>
            <a:endCxn id="38" idx="0"/>
          </p:cNvCxnSpPr>
          <p:nvPr/>
        </p:nvCxnSpPr>
        <p:spPr>
          <a:xfrm flipH="1">
            <a:off x="6360735" y="3188414"/>
            <a:ext cx="559074" cy="18303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19" idx="2"/>
            <a:endCxn id="35" idx="0"/>
          </p:cNvCxnSpPr>
          <p:nvPr/>
        </p:nvCxnSpPr>
        <p:spPr>
          <a:xfrm>
            <a:off x="6919809" y="3188414"/>
            <a:ext cx="1422575" cy="2285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9" idx="2"/>
            <a:endCxn id="37" idx="0"/>
          </p:cNvCxnSpPr>
          <p:nvPr/>
        </p:nvCxnSpPr>
        <p:spPr>
          <a:xfrm>
            <a:off x="6919809" y="3188414"/>
            <a:ext cx="1408906" cy="12926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19" idx="2"/>
            <a:endCxn id="36" idx="0"/>
          </p:cNvCxnSpPr>
          <p:nvPr/>
        </p:nvCxnSpPr>
        <p:spPr>
          <a:xfrm>
            <a:off x="6919809" y="3188414"/>
            <a:ext cx="669102" cy="18303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721119" y="3943274"/>
            <a:ext cx="1155144" cy="3386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LowerCaseFilter</a:t>
            </a:r>
            <a:endParaRPr lang="ko-KR" altLang="en-US" sz="1000" b="1" dirty="0"/>
          </a:p>
        </p:txBody>
      </p:sp>
      <p:sp>
        <p:nvSpPr>
          <p:cNvPr id="37" name="직사각형 36"/>
          <p:cNvSpPr/>
          <p:nvPr/>
        </p:nvSpPr>
        <p:spPr>
          <a:xfrm>
            <a:off x="7674168" y="4481034"/>
            <a:ext cx="1309093" cy="338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CachingTokenFilter</a:t>
            </a:r>
            <a:endParaRPr lang="ko-KR" altLang="en-US" sz="1000" dirty="0"/>
          </a:p>
        </p:txBody>
      </p:sp>
      <p:sp>
        <p:nvSpPr>
          <p:cNvPr id="71" name="TextBox 21"/>
          <p:cNvSpPr txBox="1">
            <a:spLocks noChangeArrowheads="1"/>
          </p:cNvSpPr>
          <p:nvPr/>
        </p:nvSpPr>
        <p:spPr bwMode="auto">
          <a:xfrm>
            <a:off x="990765" y="5658077"/>
            <a:ext cx="69762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dirty="0">
                <a:latin typeface="+mn-ea"/>
                <a:ea typeface="+mn-ea"/>
              </a:rPr>
              <a:t>“</a:t>
            </a:r>
            <a:r>
              <a:rPr lang="ko-KR" altLang="en-US" sz="1200" dirty="0">
                <a:latin typeface="+mn-ea"/>
                <a:ea typeface="+mn-ea"/>
              </a:rPr>
              <a:t>한글 적용 시 </a:t>
            </a:r>
            <a:r>
              <a:rPr lang="en-US" altLang="ko-KR" sz="1200" dirty="0">
                <a:latin typeface="+mn-ea"/>
                <a:ea typeface="+mn-ea"/>
              </a:rPr>
              <a:t>Lucene</a:t>
            </a:r>
            <a:r>
              <a:rPr lang="ko-KR" altLang="en-US" sz="1200" dirty="0">
                <a:latin typeface="+mn-ea"/>
                <a:ea typeface="+mn-ea"/>
              </a:rPr>
              <a:t>의 </a:t>
            </a:r>
            <a:r>
              <a:rPr lang="en-US" altLang="ko-KR" sz="1200" b="1" dirty="0">
                <a:latin typeface="+mn-ea"/>
                <a:ea typeface="+mn-ea"/>
              </a:rPr>
              <a:t>analyzer pipeline</a:t>
            </a:r>
            <a:r>
              <a:rPr lang="ko-KR" altLang="en-US" sz="1200" b="1" dirty="0">
                <a:latin typeface="+mn-ea"/>
                <a:ea typeface="+mn-ea"/>
              </a:rPr>
              <a:t>에 필요한 주요 클래스</a:t>
            </a:r>
            <a:r>
              <a:rPr lang="ko-KR" altLang="en-US" sz="1200" dirty="0">
                <a:latin typeface="+mn-ea"/>
                <a:ea typeface="+mn-ea"/>
              </a:rPr>
              <a:t>는</a:t>
            </a:r>
            <a:endParaRPr lang="en-US" altLang="ko-KR" sz="1200" dirty="0">
              <a:latin typeface="+mn-ea"/>
              <a:ea typeface="+mn-ea"/>
            </a:endParaRPr>
          </a:p>
          <a:p>
            <a:pPr algn="ctr"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dirty="0">
                <a:latin typeface="+mn-ea"/>
                <a:ea typeface="+mn-ea"/>
              </a:rPr>
              <a:t>  </a:t>
            </a:r>
            <a:r>
              <a:rPr lang="en-US" altLang="ko-KR" sz="1200" b="1" dirty="0">
                <a:latin typeface="+mn-ea"/>
                <a:ea typeface="+mn-ea"/>
              </a:rPr>
              <a:t>KoreanTokenizer, KoreanFilter, KoreanFilterFactory </a:t>
            </a:r>
            <a:r>
              <a:rPr lang="ko-KR" altLang="en-US" sz="1200" dirty="0">
                <a:latin typeface="+mn-ea"/>
                <a:ea typeface="+mn-ea"/>
              </a:rPr>
              <a:t>등이 있음</a:t>
            </a:r>
            <a:r>
              <a:rPr lang="en-US" altLang="ko-KR" sz="1200" dirty="0">
                <a:latin typeface="+mn-ea"/>
                <a:ea typeface="+mn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3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13</a:t>
            </a:fld>
            <a:r>
              <a:rPr lang="ko-KR" altLang="en-US" dirty="0"/>
              <a:t> </a:t>
            </a:r>
            <a:r>
              <a:rPr lang="en-US" altLang="ko-KR" dirty="0"/>
              <a:t>/ 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3200" b="1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Arirang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Lucene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7399" y="824686"/>
            <a:ext cx="86609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32" y="962616"/>
            <a:ext cx="2558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atin typeface="+mn-ea"/>
              </a:rPr>
              <a:t>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ko-KR" altLang="en-US" sz="1600" b="1" dirty="0">
                <a:latin typeface="+mn-ea"/>
              </a:rPr>
              <a:t>형태소 분석</a:t>
            </a:r>
            <a:r>
              <a:rPr lang="en-US" altLang="ko-KR" sz="1600" b="1" dirty="0">
                <a:latin typeface="+mn-ea"/>
              </a:rPr>
              <a:t> 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4033" y="1403946"/>
            <a:ext cx="2070100" cy="28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1. </a:t>
            </a:r>
            <a:r>
              <a:rPr lang="ko-KR" altLang="en-US" sz="1200" b="1" dirty="0"/>
              <a:t>형태소 분석이란</a:t>
            </a:r>
            <a:r>
              <a:rPr lang="en-US" altLang="ko-KR" sz="1200" b="1" dirty="0"/>
              <a:t>?</a:t>
            </a:r>
            <a:endParaRPr lang="ko-KR" altLang="en-US" sz="1200" b="1" dirty="0"/>
          </a:p>
        </p:txBody>
      </p:sp>
      <p:sp>
        <p:nvSpPr>
          <p:cNvPr id="42" name="TextBox 21"/>
          <p:cNvSpPr txBox="1">
            <a:spLocks noChangeArrowheads="1"/>
          </p:cNvSpPr>
          <p:nvPr/>
        </p:nvSpPr>
        <p:spPr bwMode="auto">
          <a:xfrm>
            <a:off x="996453" y="1671071"/>
            <a:ext cx="895188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r>
              <a:rPr lang="ko-KR" altLang="en-US" sz="1100" b="1" dirty="0">
                <a:latin typeface="+mn-ea"/>
                <a:ea typeface="+mn-ea"/>
              </a:rPr>
              <a:t>형태소 분리 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100" dirty="0">
                <a:latin typeface="+mn-ea"/>
                <a:ea typeface="+mn-ea"/>
              </a:rPr>
              <a:t> ‘</a:t>
            </a:r>
            <a:r>
              <a:rPr lang="ko-KR" altLang="en-US" sz="1100" dirty="0">
                <a:latin typeface="+mn-ea"/>
                <a:ea typeface="+mn-ea"/>
              </a:rPr>
              <a:t>의미가 있는 최소단위</a:t>
            </a:r>
            <a:r>
              <a:rPr lang="en-US" altLang="ko-KR" sz="1100" dirty="0">
                <a:latin typeface="+mn-ea"/>
                <a:ea typeface="+mn-ea"/>
              </a:rPr>
              <a:t>’</a:t>
            </a:r>
            <a:r>
              <a:rPr lang="ko-KR" altLang="en-US" sz="1100" dirty="0">
                <a:latin typeface="+mn-ea"/>
                <a:ea typeface="+mn-ea"/>
              </a:rPr>
              <a:t>인 형태소 분리</a:t>
            </a:r>
            <a:endParaRPr lang="en-US" altLang="ko-KR" sz="1100" dirty="0">
              <a:latin typeface="+mn-ea"/>
              <a:ea typeface="+mn-ea"/>
            </a:endParaRPr>
          </a:p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r>
              <a:rPr lang="ko-KR" altLang="en-US" sz="1100" b="1" dirty="0">
                <a:latin typeface="+mn-ea"/>
                <a:ea typeface="+mn-ea"/>
              </a:rPr>
              <a:t>불규칙 원형 복원 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ko-KR" altLang="en-US" sz="1100" dirty="0">
                <a:latin typeface="+mn-ea"/>
                <a:ea typeface="+mn-ea"/>
              </a:rPr>
              <a:t>아름다운 </a:t>
            </a:r>
            <a:r>
              <a:rPr lang="en-US" altLang="ko-KR" sz="1100" dirty="0">
                <a:latin typeface="+mn-ea"/>
                <a:ea typeface="+mn-ea"/>
              </a:rPr>
              <a:t>-&gt; </a:t>
            </a:r>
            <a:r>
              <a:rPr lang="ko-KR" altLang="en-US" sz="1100" dirty="0" err="1">
                <a:latin typeface="+mn-ea"/>
                <a:ea typeface="+mn-ea"/>
              </a:rPr>
              <a:t>아름답</a:t>
            </a:r>
            <a:r>
              <a:rPr lang="en-US" altLang="ko-KR" sz="1100" dirty="0">
                <a:latin typeface="+mn-ea"/>
                <a:ea typeface="+mn-ea"/>
              </a:rPr>
              <a:t>+</a:t>
            </a:r>
            <a:r>
              <a:rPr lang="ko-KR" altLang="en-US" sz="1100" dirty="0">
                <a:latin typeface="+mn-ea"/>
                <a:ea typeface="+mn-ea"/>
              </a:rPr>
              <a:t>ㄴ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 dirty="0">
                <a:latin typeface="+mn-ea"/>
                <a:ea typeface="+mn-ea"/>
              </a:rPr>
              <a:t>걸어 </a:t>
            </a:r>
            <a:r>
              <a:rPr lang="en-US" altLang="ko-KR" sz="1100" dirty="0">
                <a:latin typeface="+mn-ea"/>
                <a:ea typeface="+mn-ea"/>
              </a:rPr>
              <a:t>-&gt; </a:t>
            </a:r>
            <a:r>
              <a:rPr lang="ko-KR" altLang="en-US" sz="1100" dirty="0" err="1">
                <a:latin typeface="+mn-ea"/>
                <a:ea typeface="+mn-ea"/>
              </a:rPr>
              <a:t>걷</a:t>
            </a:r>
            <a:r>
              <a:rPr lang="en-US" altLang="ko-KR" sz="1100" dirty="0">
                <a:latin typeface="+mn-ea"/>
                <a:ea typeface="+mn-ea"/>
              </a:rPr>
              <a:t>+</a:t>
            </a:r>
            <a:r>
              <a:rPr lang="ko-KR" altLang="en-US" sz="1100" dirty="0">
                <a:latin typeface="+mn-ea"/>
                <a:ea typeface="+mn-ea"/>
              </a:rPr>
              <a:t>어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 dirty="0">
                <a:latin typeface="+mn-ea"/>
                <a:ea typeface="+mn-ea"/>
              </a:rPr>
              <a:t>펐다 </a:t>
            </a:r>
            <a:r>
              <a:rPr lang="en-US" altLang="ko-KR" sz="1100" dirty="0">
                <a:latin typeface="+mn-ea"/>
                <a:ea typeface="+mn-ea"/>
              </a:rPr>
              <a:t>-&gt; </a:t>
            </a:r>
            <a:r>
              <a:rPr lang="ko-KR" altLang="en-US" sz="1100" dirty="0">
                <a:latin typeface="+mn-ea"/>
                <a:ea typeface="+mn-ea"/>
              </a:rPr>
              <a:t>푸</a:t>
            </a:r>
            <a:r>
              <a:rPr lang="en-US" altLang="ko-KR" sz="1100" dirty="0">
                <a:latin typeface="+mn-ea"/>
                <a:ea typeface="+mn-ea"/>
              </a:rPr>
              <a:t>+</a:t>
            </a:r>
            <a:r>
              <a:rPr lang="ko-KR" altLang="en-US" sz="1100" dirty="0" err="1">
                <a:latin typeface="+mn-ea"/>
                <a:ea typeface="+mn-ea"/>
              </a:rPr>
              <a:t>었</a:t>
            </a:r>
            <a:r>
              <a:rPr lang="en-US" altLang="ko-KR" sz="1100" dirty="0">
                <a:latin typeface="+mn-ea"/>
                <a:ea typeface="+mn-ea"/>
              </a:rPr>
              <a:t>+</a:t>
            </a:r>
            <a:r>
              <a:rPr lang="ko-KR" altLang="en-US" sz="1100" dirty="0">
                <a:latin typeface="+mn-ea"/>
                <a:ea typeface="+mn-ea"/>
              </a:rPr>
              <a:t>다</a:t>
            </a:r>
            <a:endParaRPr lang="en-US" altLang="ko-KR" sz="1100" dirty="0">
              <a:latin typeface="+mn-ea"/>
              <a:ea typeface="+mn-ea"/>
            </a:endParaRPr>
          </a:p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r>
              <a:rPr lang="ko-KR" altLang="en-US" sz="1100" b="1" dirty="0">
                <a:latin typeface="+mn-ea"/>
                <a:ea typeface="+mn-ea"/>
              </a:rPr>
              <a:t>형태소의 품사 인식 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ko-KR" altLang="en-US" sz="1100" dirty="0">
                <a:latin typeface="+mn-ea"/>
                <a:ea typeface="+mn-ea"/>
              </a:rPr>
              <a:t>한국인들은 전쟁 위험을 느끼지 않고 있다</a:t>
            </a:r>
            <a:r>
              <a:rPr lang="en-US" altLang="ko-KR" sz="1100" dirty="0">
                <a:latin typeface="+mn-ea"/>
                <a:ea typeface="+mn-ea"/>
              </a:rPr>
              <a:t>.  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100" dirty="0">
                <a:latin typeface="+mn-ea"/>
                <a:ea typeface="+mn-ea"/>
              </a:rPr>
              <a:t>-&gt; </a:t>
            </a:r>
            <a:r>
              <a:rPr lang="ko-KR" altLang="en-US" sz="1100" dirty="0">
                <a:latin typeface="+mn-ea"/>
                <a:ea typeface="+mn-ea"/>
              </a:rPr>
              <a:t>한국인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명사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r>
              <a:rPr lang="en-US" altLang="ko-KR" sz="1100" dirty="0">
                <a:latin typeface="+mn-ea"/>
                <a:ea typeface="+mn-ea"/>
              </a:rPr>
              <a:t>+</a:t>
            </a:r>
            <a:r>
              <a:rPr lang="ko-KR" altLang="en-US" sz="1100" dirty="0">
                <a:latin typeface="+mn-ea"/>
                <a:ea typeface="+mn-ea"/>
              </a:rPr>
              <a:t>들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접미사</a:t>
            </a:r>
            <a:r>
              <a:rPr lang="en-US" altLang="ko-KR" sz="1000" dirty="0">
                <a:latin typeface="+mn-ea"/>
                <a:ea typeface="+mn-ea"/>
              </a:rPr>
              <a:t>)+</a:t>
            </a:r>
            <a:r>
              <a:rPr lang="ko-KR" altLang="en-US" sz="1100" dirty="0">
                <a:latin typeface="+mn-ea"/>
                <a:ea typeface="+mn-ea"/>
              </a:rPr>
              <a:t>은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조사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r>
              <a:rPr lang="en-US" altLang="ko-KR" sz="1100" dirty="0">
                <a:latin typeface="+mn-ea"/>
                <a:ea typeface="+mn-ea"/>
              </a:rPr>
              <a:t>+</a:t>
            </a:r>
            <a:r>
              <a:rPr lang="ko-KR" altLang="en-US" sz="1100" dirty="0">
                <a:latin typeface="+mn-ea"/>
                <a:ea typeface="+mn-ea"/>
              </a:rPr>
              <a:t>전쟁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명사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ko-KR" altLang="en-US" sz="1100" dirty="0">
                <a:latin typeface="+mn-ea"/>
                <a:ea typeface="+mn-ea"/>
              </a:rPr>
              <a:t>위험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명사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r>
              <a:rPr lang="en-US" altLang="ko-KR" sz="1100" dirty="0">
                <a:latin typeface="+mn-ea"/>
                <a:ea typeface="+mn-ea"/>
              </a:rPr>
              <a:t>+</a:t>
            </a:r>
            <a:r>
              <a:rPr lang="ko-KR" altLang="en-US" sz="1100" dirty="0">
                <a:latin typeface="+mn-ea"/>
                <a:ea typeface="+mn-ea"/>
              </a:rPr>
              <a:t>을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조사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ko-KR" altLang="en-US" sz="1100" dirty="0" err="1">
                <a:latin typeface="+mn-ea"/>
                <a:ea typeface="+mn-ea"/>
              </a:rPr>
              <a:t>느끼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동사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r>
              <a:rPr lang="en-US" altLang="ko-KR" sz="1100" dirty="0">
                <a:latin typeface="+mn-ea"/>
                <a:ea typeface="+mn-ea"/>
              </a:rPr>
              <a:t>+</a:t>
            </a:r>
            <a:r>
              <a:rPr lang="ko-KR" altLang="en-US" sz="1100" dirty="0">
                <a:latin typeface="+mn-ea"/>
                <a:ea typeface="+mn-ea"/>
              </a:rPr>
              <a:t>지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어미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ko-KR" altLang="en-US" sz="1100" dirty="0" err="1">
                <a:latin typeface="+mn-ea"/>
                <a:ea typeface="+mn-ea"/>
              </a:rPr>
              <a:t>않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형용사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r>
              <a:rPr lang="en-US" altLang="ko-KR" sz="1100" dirty="0">
                <a:latin typeface="+mn-ea"/>
                <a:ea typeface="+mn-ea"/>
              </a:rPr>
              <a:t>+</a:t>
            </a:r>
            <a:r>
              <a:rPr lang="ko-KR" altLang="en-US" sz="1100" dirty="0">
                <a:latin typeface="+mn-ea"/>
                <a:ea typeface="+mn-ea"/>
              </a:rPr>
              <a:t>고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어미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ko-KR" altLang="en-US" sz="1100" dirty="0" err="1">
                <a:latin typeface="+mn-ea"/>
                <a:ea typeface="+mn-ea"/>
              </a:rPr>
              <a:t>있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형용사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r>
              <a:rPr lang="en-US" altLang="ko-KR" sz="1100" dirty="0">
                <a:latin typeface="+mn-ea"/>
                <a:ea typeface="+mn-ea"/>
              </a:rPr>
              <a:t>+</a:t>
            </a:r>
            <a:r>
              <a:rPr lang="ko-KR" altLang="en-US" sz="1100" dirty="0">
                <a:latin typeface="+mn-ea"/>
                <a:ea typeface="+mn-ea"/>
              </a:rPr>
              <a:t>다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조사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74033" y="4197165"/>
            <a:ext cx="2070100" cy="28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2. </a:t>
            </a:r>
            <a:r>
              <a:rPr lang="ko-KR" altLang="en-US" sz="1200" b="1" dirty="0"/>
              <a:t>형태소 과정에 대해서</a:t>
            </a:r>
          </a:p>
        </p:txBody>
      </p:sp>
      <p:sp>
        <p:nvSpPr>
          <p:cNvPr id="44" name="TextBox 21"/>
          <p:cNvSpPr txBox="1">
            <a:spLocks noChangeArrowheads="1"/>
          </p:cNvSpPr>
          <p:nvPr/>
        </p:nvSpPr>
        <p:spPr bwMode="auto">
          <a:xfrm>
            <a:off x="996453" y="4482775"/>
            <a:ext cx="895188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r>
              <a:rPr lang="ko-KR" altLang="en-US" sz="1100" dirty="0">
                <a:latin typeface="+mn-ea"/>
                <a:ea typeface="+mn-ea"/>
              </a:rPr>
              <a:t>입력어절 </a:t>
            </a:r>
            <a:r>
              <a:rPr lang="en-US" altLang="ko-KR" sz="1100" dirty="0">
                <a:latin typeface="+mn-ea"/>
                <a:ea typeface="+mn-ea"/>
              </a:rPr>
              <a:t>-&gt;</a:t>
            </a:r>
            <a:r>
              <a:rPr lang="ko-KR" altLang="en-US" sz="1100" dirty="0">
                <a:latin typeface="+mn-ea"/>
                <a:ea typeface="+mn-ea"/>
              </a:rPr>
              <a:t> 사랑스러웠다</a:t>
            </a:r>
            <a:endParaRPr lang="en-US" altLang="ko-KR" sz="1100" dirty="0">
              <a:latin typeface="+mn-ea"/>
              <a:ea typeface="+mn-ea"/>
            </a:endParaRPr>
          </a:p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r>
              <a:rPr lang="ko-KR" altLang="en-US" sz="1100" dirty="0">
                <a:latin typeface="+mn-ea"/>
                <a:ea typeface="+mn-ea"/>
              </a:rPr>
              <a:t>어미분리 </a:t>
            </a:r>
            <a:r>
              <a:rPr lang="en-US" altLang="ko-KR" sz="1100" dirty="0">
                <a:latin typeface="+mn-ea"/>
                <a:ea typeface="+mn-ea"/>
              </a:rPr>
              <a:t>-&gt; </a:t>
            </a:r>
            <a:r>
              <a:rPr lang="ko-KR" altLang="en-US" sz="1100" dirty="0" err="1">
                <a:latin typeface="+mn-ea"/>
                <a:ea typeface="+mn-ea"/>
              </a:rPr>
              <a:t>사랑스러웠</a:t>
            </a:r>
            <a:r>
              <a:rPr lang="en-US" altLang="ko-KR" sz="1100" dirty="0">
                <a:latin typeface="+mn-ea"/>
                <a:ea typeface="+mn-ea"/>
              </a:rPr>
              <a:t>+</a:t>
            </a:r>
            <a:r>
              <a:rPr lang="ko-KR" altLang="en-US" sz="1100" dirty="0">
                <a:latin typeface="+mn-ea"/>
                <a:ea typeface="+mn-ea"/>
              </a:rPr>
              <a:t>다</a:t>
            </a:r>
            <a:endParaRPr lang="en-US" altLang="ko-KR" sz="1100" dirty="0">
              <a:latin typeface="+mn-ea"/>
              <a:ea typeface="+mn-ea"/>
            </a:endParaRPr>
          </a:p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r>
              <a:rPr lang="ko-KR" altLang="en-US" sz="1100" dirty="0" err="1">
                <a:latin typeface="+mn-ea"/>
                <a:ea typeface="+mn-ea"/>
              </a:rPr>
              <a:t>선어말</a:t>
            </a:r>
            <a:r>
              <a:rPr lang="ko-KR" altLang="en-US" sz="1100" dirty="0">
                <a:latin typeface="+mn-ea"/>
                <a:ea typeface="+mn-ea"/>
              </a:rPr>
              <a:t> 어미 </a:t>
            </a:r>
            <a:r>
              <a:rPr lang="en-US" altLang="ko-KR" sz="1100" dirty="0">
                <a:latin typeface="+mn-ea"/>
                <a:ea typeface="+mn-ea"/>
              </a:rPr>
              <a:t>-&gt; </a:t>
            </a:r>
            <a:r>
              <a:rPr lang="ko-KR" altLang="en-US" sz="1100" dirty="0" err="1">
                <a:latin typeface="+mn-ea"/>
                <a:ea typeface="+mn-ea"/>
              </a:rPr>
              <a:t>사랑스러우</a:t>
            </a:r>
            <a:r>
              <a:rPr lang="en-US" altLang="ko-KR" sz="1100" dirty="0">
                <a:latin typeface="+mn-ea"/>
                <a:ea typeface="+mn-ea"/>
              </a:rPr>
              <a:t>+</a:t>
            </a:r>
            <a:r>
              <a:rPr lang="ko-KR" altLang="en-US" sz="1100" dirty="0" err="1">
                <a:latin typeface="+mn-ea"/>
                <a:ea typeface="+mn-ea"/>
              </a:rPr>
              <a:t>었</a:t>
            </a:r>
            <a:r>
              <a:rPr lang="en-US" altLang="ko-KR" sz="1100" dirty="0">
                <a:latin typeface="+mn-ea"/>
                <a:ea typeface="+mn-ea"/>
              </a:rPr>
              <a:t>+</a:t>
            </a:r>
            <a:r>
              <a:rPr lang="ko-KR" altLang="en-US" sz="1100" dirty="0">
                <a:latin typeface="+mn-ea"/>
                <a:ea typeface="+mn-ea"/>
              </a:rPr>
              <a:t>다</a:t>
            </a:r>
            <a:endParaRPr lang="en-US" altLang="ko-KR" sz="1100" dirty="0">
              <a:latin typeface="+mn-ea"/>
              <a:ea typeface="+mn-ea"/>
            </a:endParaRPr>
          </a:p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r>
              <a:rPr lang="ko-KR" altLang="en-US" sz="1100" dirty="0">
                <a:latin typeface="+mn-ea"/>
                <a:ea typeface="+mn-ea"/>
              </a:rPr>
              <a:t>원형 복원 </a:t>
            </a:r>
            <a:r>
              <a:rPr lang="en-US" altLang="ko-KR" sz="1100" dirty="0">
                <a:latin typeface="+mn-ea"/>
                <a:ea typeface="+mn-ea"/>
              </a:rPr>
              <a:t>-&gt; </a:t>
            </a:r>
            <a:r>
              <a:rPr lang="ko-KR" altLang="en-US" sz="1100" dirty="0" err="1">
                <a:latin typeface="+mn-ea"/>
                <a:ea typeface="+mn-ea"/>
              </a:rPr>
              <a:t>사랑스럽</a:t>
            </a:r>
            <a:r>
              <a:rPr lang="en-US" altLang="ko-KR" sz="1100" dirty="0">
                <a:latin typeface="+mn-ea"/>
                <a:ea typeface="+mn-ea"/>
              </a:rPr>
              <a:t>+</a:t>
            </a:r>
            <a:r>
              <a:rPr lang="ko-KR" altLang="en-US" sz="1100" dirty="0" err="1">
                <a:latin typeface="+mn-ea"/>
                <a:ea typeface="+mn-ea"/>
              </a:rPr>
              <a:t>었</a:t>
            </a:r>
            <a:r>
              <a:rPr lang="en-US" altLang="ko-KR" sz="1100" dirty="0">
                <a:latin typeface="+mn-ea"/>
                <a:ea typeface="+mn-ea"/>
              </a:rPr>
              <a:t>+</a:t>
            </a:r>
            <a:r>
              <a:rPr lang="ko-KR" altLang="en-US" sz="1100" dirty="0">
                <a:latin typeface="+mn-ea"/>
                <a:ea typeface="+mn-ea"/>
              </a:rPr>
              <a:t>다</a:t>
            </a:r>
            <a:endParaRPr lang="en-US" altLang="ko-KR" sz="1100" dirty="0">
              <a:latin typeface="+mn-ea"/>
              <a:ea typeface="+mn-ea"/>
            </a:endParaRPr>
          </a:p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r>
              <a:rPr lang="ko-KR" altLang="en-US" sz="1100" dirty="0">
                <a:latin typeface="+mn-ea"/>
                <a:ea typeface="+mn-ea"/>
              </a:rPr>
              <a:t>접미사 분리 </a:t>
            </a:r>
            <a:r>
              <a:rPr lang="en-US" altLang="ko-KR" sz="1100" dirty="0">
                <a:latin typeface="+mn-ea"/>
                <a:ea typeface="+mn-ea"/>
              </a:rPr>
              <a:t>-&gt; </a:t>
            </a:r>
            <a:r>
              <a:rPr lang="ko-KR" altLang="en-US" sz="1100" dirty="0">
                <a:latin typeface="+mn-ea"/>
                <a:ea typeface="+mn-ea"/>
              </a:rPr>
              <a:t>사랑</a:t>
            </a:r>
            <a:r>
              <a:rPr lang="en-US" altLang="ko-KR" sz="1100" dirty="0">
                <a:latin typeface="+mn-ea"/>
                <a:ea typeface="+mn-ea"/>
              </a:rPr>
              <a:t>+</a:t>
            </a:r>
            <a:r>
              <a:rPr lang="ko-KR" altLang="en-US" sz="1100" dirty="0" err="1">
                <a:latin typeface="+mn-ea"/>
                <a:ea typeface="+mn-ea"/>
              </a:rPr>
              <a:t>스럽</a:t>
            </a:r>
            <a:r>
              <a:rPr lang="en-US" altLang="ko-KR" sz="1100" dirty="0">
                <a:latin typeface="+mn-ea"/>
                <a:ea typeface="+mn-ea"/>
              </a:rPr>
              <a:t>+</a:t>
            </a:r>
            <a:r>
              <a:rPr lang="ko-KR" altLang="en-US" sz="1100" dirty="0" err="1">
                <a:latin typeface="+mn-ea"/>
                <a:ea typeface="+mn-ea"/>
              </a:rPr>
              <a:t>었</a:t>
            </a:r>
            <a:r>
              <a:rPr lang="en-US" altLang="ko-KR" sz="1100" dirty="0">
                <a:latin typeface="+mn-ea"/>
                <a:ea typeface="+mn-ea"/>
              </a:rPr>
              <a:t>+</a:t>
            </a:r>
            <a:r>
              <a:rPr lang="ko-KR" altLang="en-US" sz="1100" dirty="0">
                <a:latin typeface="+mn-ea"/>
                <a:ea typeface="+mn-ea"/>
              </a:rPr>
              <a:t>다</a:t>
            </a:r>
            <a:endParaRPr lang="en-US" altLang="ko-KR" sz="1100" dirty="0">
              <a:latin typeface="+mn-ea"/>
              <a:ea typeface="+mn-ea"/>
            </a:endParaRPr>
          </a:p>
          <a:p>
            <a:pPr marL="171450" indent="-171450" latinLnBrk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+mn-ea"/>
                <a:ea typeface="+mn-ea"/>
              </a:rPr>
              <a:t>분리 순서 </a:t>
            </a:r>
            <a:r>
              <a:rPr lang="en-US" altLang="ko-KR" sz="1100" dirty="0">
                <a:latin typeface="+mn-ea"/>
                <a:ea typeface="+mn-ea"/>
              </a:rPr>
              <a:t>: Left-to-right </a:t>
            </a:r>
            <a:r>
              <a:rPr lang="en-US" altLang="ko-KR" sz="1100" dirty="0" err="1">
                <a:latin typeface="+mn-ea"/>
                <a:ea typeface="+mn-ea"/>
              </a:rPr>
              <a:t>vs</a:t>
            </a:r>
            <a:r>
              <a:rPr lang="en-US" altLang="ko-KR" sz="1100" dirty="0">
                <a:latin typeface="+mn-ea"/>
                <a:ea typeface="+mn-ea"/>
              </a:rPr>
              <a:t> Right-to-left</a:t>
            </a:r>
          </a:p>
        </p:txBody>
      </p:sp>
    </p:spTree>
    <p:extLst>
      <p:ext uri="{BB962C8B-B14F-4D97-AF65-F5344CB8AC3E}">
        <p14:creationId xmlns:p14="http://schemas.microsoft.com/office/powerpoint/2010/main" val="154918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14</a:t>
            </a:fld>
            <a:r>
              <a:rPr lang="ko-KR" altLang="en-US" dirty="0"/>
              <a:t> </a:t>
            </a:r>
            <a:r>
              <a:rPr lang="en-US" altLang="ko-KR" dirty="0"/>
              <a:t>/ 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3200" b="1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Arirang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Lucene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7399" y="824686"/>
            <a:ext cx="86609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32" y="962616"/>
            <a:ext cx="2558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atin typeface="+mn-ea"/>
              </a:rPr>
              <a:t>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ko-KR" altLang="en-US" sz="1600" b="1" dirty="0">
                <a:latin typeface="+mn-ea"/>
              </a:rPr>
              <a:t>형태소 분석</a:t>
            </a:r>
            <a:r>
              <a:rPr lang="en-US" altLang="ko-KR" sz="1600" b="1" dirty="0">
                <a:latin typeface="+mn-ea"/>
              </a:rPr>
              <a:t> 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4033" y="1403946"/>
            <a:ext cx="2070100" cy="28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3. </a:t>
            </a:r>
            <a:r>
              <a:rPr lang="ko-KR" altLang="en-US" sz="1200" b="1" dirty="0"/>
              <a:t>형태소 과정 후보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181100" y="2130428"/>
            <a:ext cx="5891212" cy="29591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ko-KR" sz="1100" kern="0" dirty="0">
                <a:latin typeface="+mj-lt"/>
              </a:rPr>
              <a:t>(</a:t>
            </a:r>
            <a:r>
              <a:rPr lang="en-US" altLang="ko-KR" sz="1100" kern="0" dirty="0">
                <a:latin typeface="+mj-lt"/>
              </a:rPr>
              <a:t>V "</a:t>
            </a:r>
            <a:r>
              <a:rPr lang="ko-KR" altLang="en-US" sz="1100" kern="0" dirty="0">
                <a:latin typeface="+mj-lt"/>
              </a:rPr>
              <a:t>가")&lt;</a:t>
            </a:r>
            <a:r>
              <a:rPr lang="en-US" altLang="ko-KR" sz="1100" kern="0" dirty="0">
                <a:latin typeface="+mj-lt"/>
              </a:rPr>
              <a:t>IgV:18&gt; + (f "</a:t>
            </a:r>
            <a:r>
              <a:rPr lang="ko-KR" altLang="en-US" sz="1100" kern="0" dirty="0">
                <a:latin typeface="+mj-lt"/>
              </a:rPr>
              <a:t>시") + (</a:t>
            </a:r>
            <a:r>
              <a:rPr lang="en-US" altLang="ko-KR" sz="1100" kern="0" dirty="0">
                <a:latin typeface="+mj-lt"/>
              </a:rPr>
              <a:t>e "</a:t>
            </a:r>
            <a:r>
              <a:rPr lang="ko-KR" altLang="en-US" sz="1100" kern="0" dirty="0">
                <a:latin typeface="+mj-lt"/>
              </a:rPr>
              <a:t>는")</a:t>
            </a:r>
            <a:endParaRPr lang="en-US" altLang="ko-KR" sz="1100" kern="0" dirty="0">
              <a:latin typeface="+mj-lt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ko-KR" sz="1100" kern="0" dirty="0">
                <a:latin typeface="+mj-lt"/>
              </a:rPr>
              <a:t>(</a:t>
            </a:r>
            <a:r>
              <a:rPr lang="en-US" altLang="ko-KR" sz="1100" kern="0" dirty="0">
                <a:latin typeface="+mj-lt"/>
              </a:rPr>
              <a:t>V "</a:t>
            </a:r>
            <a:r>
              <a:rPr lang="ko-KR" altLang="en-US" sz="1100" kern="0" dirty="0">
                <a:latin typeface="+mj-lt"/>
              </a:rPr>
              <a:t>갈")&lt;</a:t>
            </a:r>
            <a:r>
              <a:rPr lang="en-US" altLang="ko-KR" sz="1100" kern="0" dirty="0">
                <a:latin typeface="+mj-lt"/>
              </a:rPr>
              <a:t>T:18&gt; + (f "</a:t>
            </a:r>
            <a:r>
              <a:rPr lang="ko-KR" altLang="en-US" sz="1100" kern="0" dirty="0">
                <a:latin typeface="+mj-lt"/>
              </a:rPr>
              <a:t>시") + (</a:t>
            </a:r>
            <a:r>
              <a:rPr lang="en-US" altLang="ko-KR" sz="1100" kern="0" dirty="0">
                <a:latin typeface="+mj-lt"/>
              </a:rPr>
              <a:t>e "</a:t>
            </a:r>
            <a:r>
              <a:rPr lang="ko-KR" altLang="en-US" sz="1100" kern="0" dirty="0">
                <a:latin typeface="+mj-lt"/>
              </a:rPr>
              <a:t>는")</a:t>
            </a:r>
            <a:endParaRPr lang="en-US" altLang="ko-KR" sz="1100" kern="0" dirty="0">
              <a:latin typeface="+mj-lt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ko-KR" sz="1100" kern="0" dirty="0">
                <a:latin typeface="+mj-lt"/>
              </a:rPr>
              <a:t>(</a:t>
            </a:r>
            <a:r>
              <a:rPr lang="en-US" altLang="ko-KR" sz="1100" kern="0" dirty="0">
                <a:latin typeface="+mj-lt"/>
              </a:rPr>
              <a:t>V "</a:t>
            </a:r>
            <a:r>
              <a:rPr lang="ko-KR" altLang="en-US" sz="1100" kern="0" dirty="0">
                <a:latin typeface="+mj-lt"/>
              </a:rPr>
              <a:t>가시")&lt;</a:t>
            </a:r>
            <a:r>
              <a:rPr lang="en-US" altLang="ko-KR" sz="1100" kern="0" dirty="0">
                <a:latin typeface="+mj-lt"/>
              </a:rPr>
              <a:t>IT:20&gt; + (e "</a:t>
            </a:r>
            <a:r>
              <a:rPr lang="ko-KR" altLang="en-US" sz="1100" kern="0" dirty="0">
                <a:latin typeface="+mj-lt"/>
              </a:rPr>
              <a:t>는")</a:t>
            </a:r>
            <a:endParaRPr lang="en-US" altLang="ko-KR" sz="1100" kern="0" dirty="0">
              <a:latin typeface="+mj-lt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kern="0" dirty="0">
                <a:latin typeface="+mj-lt"/>
              </a:rPr>
              <a:t>(</a:t>
            </a:r>
            <a:r>
              <a:rPr lang="en-US" altLang="ko-KR" sz="1100" kern="0" dirty="0">
                <a:latin typeface="+mj-lt"/>
              </a:rPr>
              <a:t>N "</a:t>
            </a:r>
            <a:r>
              <a:rPr lang="ko-KR" altLang="en-US" sz="1100" kern="0" dirty="0">
                <a:latin typeface="+mj-lt"/>
              </a:rPr>
              <a:t>가시")&lt;</a:t>
            </a:r>
            <a:r>
              <a:rPr lang="en-US" altLang="ko-KR" sz="1100" kern="0" dirty="0">
                <a:latin typeface="+mj-lt"/>
              </a:rPr>
              <a:t>N:20&gt; + (j "</a:t>
            </a:r>
            <a:r>
              <a:rPr lang="ko-KR" altLang="en-US" sz="1100" kern="0" dirty="0">
                <a:latin typeface="+mj-lt"/>
              </a:rPr>
              <a:t>는")&lt;1&gt;</a:t>
            </a:r>
            <a:endParaRPr lang="en-US" altLang="ko-KR" sz="1100" kern="0" dirty="0">
              <a:latin typeface="+mj-lt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ko-KR" sz="1100" kern="0" dirty="0">
                <a:latin typeface="+mj-lt"/>
              </a:rPr>
              <a:t>(</a:t>
            </a:r>
            <a:r>
              <a:rPr lang="en-US" altLang="ko-KR" sz="1100" kern="0" dirty="0">
                <a:latin typeface="+mj-lt"/>
              </a:rPr>
              <a:t>V "</a:t>
            </a:r>
            <a:r>
              <a:rPr lang="ko-KR" altLang="en-US" sz="1100" kern="0" dirty="0">
                <a:latin typeface="+mj-lt"/>
              </a:rPr>
              <a:t>가실")&lt; :100&gt; + (</a:t>
            </a:r>
            <a:r>
              <a:rPr lang="en-US" altLang="ko-KR" sz="1100" kern="0" dirty="0">
                <a:latin typeface="+mj-lt"/>
              </a:rPr>
              <a:t>e "</a:t>
            </a:r>
            <a:r>
              <a:rPr lang="ko-KR" altLang="en-US" sz="1100" kern="0" dirty="0">
                <a:latin typeface="+mj-lt"/>
              </a:rPr>
              <a:t>는")</a:t>
            </a:r>
            <a:endParaRPr lang="en-US" altLang="ko-KR" sz="1100" kern="0" dirty="0">
              <a:latin typeface="+mj-lt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kern="0" dirty="0">
                <a:latin typeface="+mj-lt"/>
              </a:rPr>
              <a:t>(</a:t>
            </a:r>
            <a:r>
              <a:rPr lang="en-US" altLang="ko-KR" sz="1100" kern="0" dirty="0">
                <a:latin typeface="+mj-lt"/>
              </a:rPr>
              <a:t>N "</a:t>
            </a:r>
            <a:r>
              <a:rPr lang="ko-KR" altLang="en-US" sz="1100" kern="0" dirty="0" err="1">
                <a:latin typeface="+mj-lt"/>
              </a:rPr>
              <a:t>가시느</a:t>
            </a:r>
            <a:r>
              <a:rPr lang="ko-KR" altLang="en-US" sz="1100" kern="0" dirty="0">
                <a:latin typeface="+mj-lt"/>
              </a:rPr>
              <a:t>")&lt; </a:t>
            </a:r>
            <a:r>
              <a:rPr lang="ko-KR" altLang="ko-KR" sz="1100" kern="0" dirty="0">
                <a:latin typeface="+mj-lt"/>
              </a:rPr>
              <a:t>:100&gt; + (</a:t>
            </a:r>
            <a:r>
              <a:rPr lang="en-US" altLang="ko-KR" sz="1100" kern="0" dirty="0">
                <a:latin typeface="+mj-lt"/>
              </a:rPr>
              <a:t>j "</a:t>
            </a:r>
            <a:r>
              <a:rPr lang="ko-KR" altLang="en-US" sz="1100" kern="0" dirty="0">
                <a:latin typeface="+mj-lt"/>
              </a:rPr>
              <a:t>ㄴ")&lt;1&gt;</a:t>
            </a:r>
            <a:endParaRPr lang="en-US" altLang="ko-KR" sz="1100" kern="0" dirty="0">
              <a:latin typeface="+mj-lt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kern="0" dirty="0">
                <a:latin typeface="+mj-lt"/>
              </a:rPr>
              <a:t>(</a:t>
            </a:r>
            <a:r>
              <a:rPr lang="en-US" altLang="ko-KR" sz="1100" kern="0" dirty="0">
                <a:latin typeface="+mj-lt"/>
              </a:rPr>
              <a:t>N "</a:t>
            </a:r>
            <a:r>
              <a:rPr lang="ko-KR" altLang="en-US" sz="1100" kern="0" dirty="0" err="1">
                <a:latin typeface="+mj-lt"/>
              </a:rPr>
              <a:t>가시늘</a:t>
            </a:r>
            <a:r>
              <a:rPr lang="ko-KR" altLang="en-US" sz="1100" kern="0" dirty="0">
                <a:latin typeface="+mj-lt"/>
              </a:rPr>
              <a:t>")&lt; </a:t>
            </a:r>
            <a:r>
              <a:rPr lang="ko-KR" altLang="ko-KR" sz="1100" kern="0" dirty="0">
                <a:latin typeface="+mj-lt"/>
              </a:rPr>
              <a:t>:100&gt; + (</a:t>
            </a:r>
            <a:r>
              <a:rPr lang="en-US" altLang="ko-KR" sz="1100" kern="0" dirty="0">
                <a:latin typeface="+mj-lt"/>
              </a:rPr>
              <a:t>j "</a:t>
            </a:r>
            <a:r>
              <a:rPr lang="ko-KR" altLang="en-US" sz="1100" kern="0" dirty="0">
                <a:latin typeface="+mj-lt"/>
              </a:rPr>
              <a:t>ㄴ")&lt;1&gt;</a:t>
            </a:r>
            <a:endParaRPr lang="en-US" altLang="ko-KR" sz="1100" kern="0" dirty="0">
              <a:latin typeface="+mj-lt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kern="0" dirty="0">
                <a:latin typeface="+mj-lt"/>
              </a:rPr>
              <a:t>(</a:t>
            </a:r>
            <a:r>
              <a:rPr lang="en-US" altLang="ko-KR" sz="1100" kern="0" dirty="0">
                <a:latin typeface="+mj-lt"/>
              </a:rPr>
              <a:t>N "</a:t>
            </a:r>
            <a:r>
              <a:rPr lang="ko-KR" altLang="en-US" sz="1100" kern="0" dirty="0" err="1">
                <a:latin typeface="+mj-lt"/>
              </a:rPr>
              <a:t>가시늫</a:t>
            </a:r>
            <a:r>
              <a:rPr lang="ko-KR" altLang="en-US" sz="1100" kern="0" dirty="0">
                <a:latin typeface="+mj-lt"/>
              </a:rPr>
              <a:t>")&lt; </a:t>
            </a:r>
            <a:r>
              <a:rPr lang="ko-KR" altLang="ko-KR" sz="1100" kern="0" dirty="0">
                <a:latin typeface="+mj-lt"/>
              </a:rPr>
              <a:t>:100&gt; + (</a:t>
            </a:r>
            <a:r>
              <a:rPr lang="en-US" altLang="ko-KR" sz="1100" kern="0" dirty="0">
                <a:latin typeface="+mj-lt"/>
              </a:rPr>
              <a:t>j "</a:t>
            </a:r>
            <a:r>
              <a:rPr lang="ko-KR" altLang="en-US" sz="1100" kern="0" dirty="0">
                <a:latin typeface="+mj-lt"/>
              </a:rPr>
              <a:t>ㄴ")&lt;1&gt;</a:t>
            </a:r>
            <a:endParaRPr lang="ko-KR" altLang="en-US" sz="1100" kern="0" dirty="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920253" y="1733134"/>
            <a:ext cx="895188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r>
              <a:rPr lang="en-US" altLang="ko-KR" sz="1200" b="1" dirty="0">
                <a:latin typeface="+mn-ea"/>
                <a:ea typeface="+mn-ea"/>
              </a:rPr>
              <a:t>“</a:t>
            </a:r>
            <a:r>
              <a:rPr lang="ko-KR" altLang="en-US" sz="1200" b="1" dirty="0">
                <a:latin typeface="+mn-ea"/>
                <a:ea typeface="+mn-ea"/>
              </a:rPr>
              <a:t>가시는</a:t>
            </a:r>
            <a:r>
              <a:rPr lang="en-US" altLang="ko-KR" sz="1200" b="1" dirty="0">
                <a:latin typeface="+mn-ea"/>
                <a:ea typeface="+mn-ea"/>
              </a:rPr>
              <a:t>” </a:t>
            </a:r>
            <a:r>
              <a:rPr lang="ko-KR" altLang="en-US" sz="1200" b="1" dirty="0">
                <a:latin typeface="+mn-ea"/>
                <a:ea typeface="+mn-ea"/>
              </a:rPr>
              <a:t> 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585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15</a:t>
            </a:fld>
            <a:r>
              <a:rPr lang="ko-KR" altLang="en-US" dirty="0"/>
              <a:t> </a:t>
            </a:r>
            <a:r>
              <a:rPr lang="en-US" altLang="ko-KR" dirty="0"/>
              <a:t>/ 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3200" b="1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Arirang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Lucene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7399" y="824686"/>
            <a:ext cx="86609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32" y="962616"/>
            <a:ext cx="2558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atin typeface="+mn-ea"/>
              </a:rPr>
              <a:t>라</a:t>
            </a:r>
            <a:r>
              <a:rPr lang="en-US" altLang="ko-KR" sz="1600" b="1" dirty="0">
                <a:latin typeface="+mn-ea"/>
              </a:rPr>
              <a:t>.  Arirang Analyzer </a:t>
            </a:r>
            <a:r>
              <a:rPr lang="ko-KR" altLang="en-US" sz="1600" b="1" dirty="0">
                <a:latin typeface="+mn-ea"/>
              </a:rPr>
              <a:t>상세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4033" y="1403946"/>
            <a:ext cx="2070100" cy="28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1. Arirang Analyzer </a:t>
            </a:r>
            <a:r>
              <a:rPr lang="ko-KR" altLang="en-US" sz="1200" b="1" dirty="0"/>
              <a:t>구조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096292" y="1794589"/>
            <a:ext cx="1475708" cy="4748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KoreanTokenizer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3096292" y="2556715"/>
            <a:ext cx="1475708" cy="471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LowerCaseFilter</a:t>
            </a:r>
          </a:p>
          <a:p>
            <a:pPr algn="ctr"/>
            <a:r>
              <a:rPr lang="en-US" altLang="ko-KR" sz="1200" dirty="0"/>
              <a:t>ClassicFilter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3096292" y="4051304"/>
            <a:ext cx="1475708" cy="4713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HanjaMapping</a:t>
            </a:r>
          </a:p>
          <a:p>
            <a:pPr algn="ctr"/>
            <a:r>
              <a:rPr lang="en-US" altLang="ko-KR" sz="1200" dirty="0"/>
              <a:t>Filter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3096292" y="4808642"/>
            <a:ext cx="1475708" cy="4713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WordSegment</a:t>
            </a:r>
          </a:p>
          <a:p>
            <a:pPr algn="ctr"/>
            <a:r>
              <a:rPr lang="en-US" altLang="ko-KR" sz="1200" dirty="0"/>
              <a:t>Filter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3088362" y="5581466"/>
            <a:ext cx="1475708" cy="26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SynonymFilter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5341743" y="3303486"/>
            <a:ext cx="1475708" cy="4713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Arirang</a:t>
            </a:r>
          </a:p>
          <a:p>
            <a:pPr algn="ctr"/>
            <a:r>
              <a:rPr lang="en-US" altLang="ko-KR" sz="1200" dirty="0"/>
              <a:t>Morph-Analyzer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3096292" y="3303604"/>
            <a:ext cx="1475708" cy="4713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KoreanFilter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229892" y="3369848"/>
            <a:ext cx="1971491" cy="3386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Token</a:t>
            </a:r>
            <a:r>
              <a:rPr lang="ko-KR" altLang="en-US" sz="1200" b="1" dirty="0"/>
              <a:t>에서 색인어 추출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616171" y="6084342"/>
            <a:ext cx="1106964" cy="3386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불용어</a:t>
            </a:r>
            <a:r>
              <a:rPr lang="ko-KR" altLang="en-US" sz="1200" b="1" dirty="0"/>
              <a:t> 제거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616171" y="4877029"/>
            <a:ext cx="1106964" cy="3386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자동띄어쓰기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501540" y="4114367"/>
            <a:ext cx="1336227" cy="3386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한자</a:t>
            </a:r>
            <a:r>
              <a:rPr lang="en-US" altLang="ko-KR" sz="1200" b="1" dirty="0"/>
              <a:t>-</a:t>
            </a:r>
            <a:r>
              <a:rPr lang="ko-KR" altLang="en-US" sz="1200" b="1" dirty="0"/>
              <a:t>한글 </a:t>
            </a:r>
            <a:r>
              <a:rPr lang="ko-KR" altLang="en-US" sz="1200" b="1" dirty="0" err="1"/>
              <a:t>매핑</a:t>
            </a:r>
            <a:endParaRPr lang="ko-KR" altLang="en-US" sz="1200" b="1" dirty="0"/>
          </a:p>
        </p:txBody>
      </p:sp>
      <p:sp>
        <p:nvSpPr>
          <p:cNvPr id="42" name="직사각형 41"/>
          <p:cNvSpPr/>
          <p:nvPr/>
        </p:nvSpPr>
        <p:spPr>
          <a:xfrm>
            <a:off x="6754333" y="3369848"/>
            <a:ext cx="1665721" cy="3386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한국어 형태소 분석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659230" y="1862667"/>
            <a:ext cx="2036382" cy="3386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입력 문장을 어절단위로 분리</a:t>
            </a:r>
          </a:p>
        </p:txBody>
      </p:sp>
      <p:cxnSp>
        <p:nvCxnSpPr>
          <p:cNvPr id="44" name="직선 화살표 연결선 43"/>
          <p:cNvCxnSpPr>
            <a:stCxn id="11" idx="2"/>
          </p:cNvCxnSpPr>
          <p:nvPr/>
        </p:nvCxnSpPr>
        <p:spPr>
          <a:xfrm>
            <a:off x="3834146" y="2269411"/>
            <a:ext cx="0" cy="2790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7" idx="3"/>
            <a:endCxn id="36" idx="1"/>
          </p:cNvCxnSpPr>
          <p:nvPr/>
        </p:nvCxnSpPr>
        <p:spPr>
          <a:xfrm flipV="1">
            <a:off x="4572000" y="3539181"/>
            <a:ext cx="769743" cy="118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088362" y="6123071"/>
            <a:ext cx="1475708" cy="26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StopFilter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616172" y="5544221"/>
            <a:ext cx="1106964" cy="3386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동의어 정리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834146" y="3028105"/>
            <a:ext cx="0" cy="2790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3834146" y="3774876"/>
            <a:ext cx="0" cy="2790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834146" y="4522694"/>
            <a:ext cx="0" cy="2790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841359" y="5280032"/>
            <a:ext cx="0" cy="2790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3848572" y="5850282"/>
            <a:ext cx="0" cy="2790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16</a:t>
            </a:fld>
            <a:r>
              <a:rPr lang="ko-KR" altLang="en-US" dirty="0"/>
              <a:t> </a:t>
            </a:r>
            <a:r>
              <a:rPr lang="en-US" altLang="ko-KR" dirty="0"/>
              <a:t>/ 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3200" b="1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Arirang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Lucene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7399" y="824686"/>
            <a:ext cx="86609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32" y="962616"/>
            <a:ext cx="2558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atin typeface="+mn-ea"/>
              </a:rPr>
              <a:t>라</a:t>
            </a:r>
            <a:r>
              <a:rPr lang="en-US" altLang="ko-KR" sz="1600" b="1" dirty="0">
                <a:latin typeface="+mn-ea"/>
              </a:rPr>
              <a:t>.  Arirang Analyzer </a:t>
            </a:r>
            <a:r>
              <a:rPr lang="ko-KR" altLang="en-US" sz="1600" b="1" dirty="0">
                <a:latin typeface="+mn-ea"/>
              </a:rPr>
              <a:t>상세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4033" y="1403946"/>
            <a:ext cx="2070100" cy="28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2. Arirang </a:t>
            </a:r>
            <a:r>
              <a:rPr lang="ko-KR" altLang="en-US" sz="1200" b="1" dirty="0"/>
              <a:t>형태소 분석 흐름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431049" y="1902095"/>
            <a:ext cx="1475708" cy="333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문법 형태소 정리</a:t>
            </a:r>
          </a:p>
        </p:txBody>
      </p:sp>
      <p:sp>
        <p:nvSpPr>
          <p:cNvPr id="69" name="순서도: 연결자 68"/>
          <p:cNvSpPr/>
          <p:nvPr/>
        </p:nvSpPr>
        <p:spPr bwMode="auto">
          <a:xfrm>
            <a:off x="2233407" y="1916237"/>
            <a:ext cx="317500" cy="304800"/>
          </a:xfrm>
          <a:prstGeom prst="flowChartConnector">
            <a:avLst/>
          </a:prstGeom>
          <a:solidFill>
            <a:srgbClr val="E2F0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0" name="직선 화살표 연결선 69"/>
          <p:cNvCxnSpPr>
            <a:stCxn id="69" idx="6"/>
            <a:endCxn id="68" idx="1"/>
          </p:cNvCxnSpPr>
          <p:nvPr/>
        </p:nvCxnSpPr>
        <p:spPr>
          <a:xfrm>
            <a:off x="2550907" y="2068637"/>
            <a:ext cx="880142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3431049" y="2563324"/>
            <a:ext cx="1475708" cy="324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사전비교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309844" y="3216457"/>
            <a:ext cx="1718117" cy="332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후보 </a:t>
            </a:r>
            <a:r>
              <a:rPr lang="en-US" altLang="ko-KR" sz="1200" dirty="0"/>
              <a:t>Score </a:t>
            </a:r>
            <a:r>
              <a:rPr lang="ko-KR" altLang="en-US" sz="1200" dirty="0"/>
              <a:t>역순 정렬</a:t>
            </a:r>
          </a:p>
        </p:txBody>
      </p:sp>
      <p:sp>
        <p:nvSpPr>
          <p:cNvPr id="19" name="순서도: 판단 18"/>
          <p:cNvSpPr/>
          <p:nvPr/>
        </p:nvSpPr>
        <p:spPr>
          <a:xfrm>
            <a:off x="3089460" y="3877030"/>
            <a:ext cx="2158884" cy="520224"/>
          </a:xfrm>
          <a:prstGeom prst="flowChartDecision">
            <a:avLst/>
          </a:prstGeom>
          <a:solidFill>
            <a:srgbClr val="E2F0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Score = 100</a:t>
            </a:r>
            <a:endParaRPr lang="ko-KR" altLang="en-US" sz="1200" dirty="0"/>
          </a:p>
        </p:txBody>
      </p:sp>
      <p:sp>
        <p:nvSpPr>
          <p:cNvPr id="74" name="직사각형 73"/>
          <p:cNvSpPr/>
          <p:nvPr/>
        </p:nvSpPr>
        <p:spPr>
          <a:xfrm>
            <a:off x="3417839" y="4725397"/>
            <a:ext cx="1475708" cy="4748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복합명사 분해</a:t>
            </a:r>
            <a:endParaRPr lang="en-US" altLang="ko-KR" sz="1200" dirty="0"/>
          </a:p>
          <a:p>
            <a:pPr algn="ctr"/>
            <a:r>
              <a:rPr lang="en-US" altLang="ko-KR" sz="1200" dirty="0"/>
              <a:t>/ </a:t>
            </a:r>
            <a:r>
              <a:rPr lang="ko-KR" altLang="en-US" sz="1200" dirty="0"/>
              <a:t>사전비교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417839" y="5528362"/>
            <a:ext cx="1475708" cy="4748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분석결과 최종 정렬</a:t>
            </a:r>
          </a:p>
        </p:txBody>
      </p:sp>
      <p:sp>
        <p:nvSpPr>
          <p:cNvPr id="76" name="순서도: 연결자 75"/>
          <p:cNvSpPr/>
          <p:nvPr/>
        </p:nvSpPr>
        <p:spPr bwMode="auto">
          <a:xfrm>
            <a:off x="3996943" y="6331327"/>
            <a:ext cx="317500" cy="304800"/>
          </a:xfrm>
          <a:prstGeom prst="flowChartConnector">
            <a:avLst/>
          </a:prstGeom>
          <a:solidFill>
            <a:srgbClr val="E2F0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7" name="직선 화살표 연결선 76"/>
          <p:cNvCxnSpPr>
            <a:stCxn id="68" idx="2"/>
            <a:endCxn id="71" idx="0"/>
          </p:cNvCxnSpPr>
          <p:nvPr/>
        </p:nvCxnSpPr>
        <p:spPr>
          <a:xfrm>
            <a:off x="4168903" y="2235180"/>
            <a:ext cx="0" cy="3281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1" idx="2"/>
            <a:endCxn id="72" idx="0"/>
          </p:cNvCxnSpPr>
          <p:nvPr/>
        </p:nvCxnSpPr>
        <p:spPr>
          <a:xfrm>
            <a:off x="4168903" y="2888313"/>
            <a:ext cx="0" cy="3281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156516" y="3548887"/>
            <a:ext cx="0" cy="3281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4176997" y="4397253"/>
            <a:ext cx="0" cy="3281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4" idx="2"/>
            <a:endCxn id="75" idx="0"/>
          </p:cNvCxnSpPr>
          <p:nvPr/>
        </p:nvCxnSpPr>
        <p:spPr>
          <a:xfrm>
            <a:off x="4155693" y="5200219"/>
            <a:ext cx="0" cy="32814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5" idx="2"/>
            <a:endCxn id="76" idx="0"/>
          </p:cNvCxnSpPr>
          <p:nvPr/>
        </p:nvCxnSpPr>
        <p:spPr>
          <a:xfrm>
            <a:off x="4155693" y="6003184"/>
            <a:ext cx="0" cy="32814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5367051" y="1901904"/>
            <a:ext cx="2036382" cy="3386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ko-KR" altLang="en-US" sz="1200" b="1" dirty="0"/>
              <a:t>다수의 분석 후보 생성</a:t>
            </a:r>
            <a:endParaRPr lang="en-US" altLang="ko-KR" sz="1200" b="1" dirty="0"/>
          </a:p>
          <a:p>
            <a:r>
              <a:rPr lang="en-US" altLang="ko-KR" sz="1200" b="1" dirty="0"/>
              <a:t>(</a:t>
            </a:r>
            <a:r>
              <a:rPr lang="ko-KR" altLang="en-US" sz="1200" b="1" dirty="0"/>
              <a:t>분석 성공 </a:t>
            </a:r>
            <a:r>
              <a:rPr lang="en-US" altLang="ko-KR" sz="1200" b="1" dirty="0"/>
              <a:t>: Score = 30)</a:t>
            </a:r>
            <a:endParaRPr lang="ko-KR" altLang="en-US" sz="1200" b="1" dirty="0"/>
          </a:p>
        </p:txBody>
      </p:sp>
      <p:sp>
        <p:nvSpPr>
          <p:cNvPr id="93" name="직사각형 92"/>
          <p:cNvSpPr/>
          <p:nvPr/>
        </p:nvSpPr>
        <p:spPr>
          <a:xfrm>
            <a:off x="5367051" y="2571791"/>
            <a:ext cx="2036382" cy="3386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ko-KR" altLang="en-US" sz="1200" b="1" dirty="0"/>
              <a:t>사전과 비교하여 </a:t>
            </a:r>
            <a:r>
              <a:rPr lang="en-US" altLang="ko-KR" sz="1200" b="1" dirty="0"/>
              <a:t>Scoring</a:t>
            </a:r>
          </a:p>
          <a:p>
            <a:r>
              <a:rPr lang="en-US" altLang="ko-KR" sz="1200" b="1" dirty="0"/>
              <a:t>(</a:t>
            </a:r>
            <a:r>
              <a:rPr lang="ko-KR" altLang="en-US" sz="1200" b="1" dirty="0"/>
              <a:t>사전 존재 </a:t>
            </a:r>
            <a:r>
              <a:rPr lang="en-US" altLang="ko-KR" sz="1200" b="1" dirty="0"/>
              <a:t>: Score = 100)</a:t>
            </a:r>
            <a:endParaRPr lang="ko-KR" altLang="en-US" sz="1200" b="1" dirty="0"/>
          </a:p>
        </p:txBody>
      </p:sp>
      <p:sp>
        <p:nvSpPr>
          <p:cNvPr id="94" name="직사각형 93"/>
          <p:cNvSpPr/>
          <p:nvPr/>
        </p:nvSpPr>
        <p:spPr>
          <a:xfrm>
            <a:off x="5448837" y="3967808"/>
            <a:ext cx="2036382" cy="3386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ko-KR" altLang="en-US" sz="1200" b="1" dirty="0"/>
              <a:t>분석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성공 여부 점검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5109747" y="4782123"/>
            <a:ext cx="2375472" cy="3386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ko-KR" altLang="en-US" sz="1200" b="1" dirty="0"/>
              <a:t>사전에 부분 존재 </a:t>
            </a:r>
            <a:r>
              <a:rPr lang="en-US" altLang="ko-KR" sz="1200" b="1" dirty="0"/>
              <a:t>(Score = 70)</a:t>
            </a:r>
          </a:p>
          <a:p>
            <a:r>
              <a:rPr lang="ko-KR" altLang="en-US" sz="1200" b="1" dirty="0"/>
              <a:t>사전에 전체 존재 </a:t>
            </a:r>
            <a:r>
              <a:rPr lang="en-US" altLang="ko-KR" sz="1200" b="1" dirty="0"/>
              <a:t>(Score = 100)</a:t>
            </a:r>
            <a:endParaRPr lang="ko-KR" altLang="en-US" sz="1200" b="1" dirty="0"/>
          </a:p>
        </p:txBody>
      </p:sp>
      <p:cxnSp>
        <p:nvCxnSpPr>
          <p:cNvPr id="97" name="꺾인 연결선 96"/>
          <p:cNvCxnSpPr>
            <a:stCxn id="19" idx="1"/>
            <a:endCxn id="75" idx="1"/>
          </p:cNvCxnSpPr>
          <p:nvPr/>
        </p:nvCxnSpPr>
        <p:spPr>
          <a:xfrm rot="10800000" flipH="1" flipV="1">
            <a:off x="3089459" y="4137141"/>
            <a:ext cx="328379" cy="1628631"/>
          </a:xfrm>
          <a:prstGeom prst="bentConnector3">
            <a:avLst>
              <a:gd name="adj1" fmla="val -6961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233407" y="4749253"/>
            <a:ext cx="681545" cy="3386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99" name="직사각형 98"/>
          <p:cNvSpPr/>
          <p:nvPr/>
        </p:nvSpPr>
        <p:spPr>
          <a:xfrm>
            <a:off x="4155693" y="4344021"/>
            <a:ext cx="681545" cy="3386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1370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17</a:t>
            </a:fld>
            <a:r>
              <a:rPr lang="ko-KR" altLang="en-US" dirty="0"/>
              <a:t> </a:t>
            </a:r>
            <a:r>
              <a:rPr lang="en-US" altLang="ko-KR" dirty="0"/>
              <a:t>/ 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3200" b="1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Arirang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Lucene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7399" y="824686"/>
            <a:ext cx="86609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32" y="962616"/>
            <a:ext cx="2558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atin typeface="+mn-ea"/>
              </a:rPr>
              <a:t>라</a:t>
            </a:r>
            <a:r>
              <a:rPr lang="en-US" altLang="ko-KR" sz="1600" b="1" dirty="0">
                <a:latin typeface="+mn-ea"/>
              </a:rPr>
              <a:t>.  Arirang Analyzer </a:t>
            </a:r>
            <a:r>
              <a:rPr lang="ko-KR" altLang="en-US" sz="1600" b="1" dirty="0">
                <a:latin typeface="+mn-ea"/>
              </a:rPr>
              <a:t>상세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4033" y="1403946"/>
            <a:ext cx="2070100" cy="28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3. Arirang </a:t>
            </a:r>
            <a:r>
              <a:rPr lang="ko-KR" altLang="en-US" sz="1200" b="1" dirty="0"/>
              <a:t>복합명사 분해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421883" y="4000936"/>
            <a:ext cx="2051969" cy="485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출현빈도에 따른 음절 분리</a:t>
            </a:r>
          </a:p>
        </p:txBody>
      </p:sp>
      <p:cxnSp>
        <p:nvCxnSpPr>
          <p:cNvPr id="43" name="직선 화살표 연결선 42"/>
          <p:cNvCxnSpPr>
            <a:stCxn id="48" idx="4"/>
            <a:endCxn id="44" idx="0"/>
          </p:cNvCxnSpPr>
          <p:nvPr/>
        </p:nvCxnSpPr>
        <p:spPr>
          <a:xfrm>
            <a:off x="2447867" y="2579743"/>
            <a:ext cx="0" cy="44468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판단 43"/>
          <p:cNvSpPr/>
          <p:nvPr/>
        </p:nvSpPr>
        <p:spPr>
          <a:xfrm>
            <a:off x="1368425" y="3024427"/>
            <a:ext cx="2158884" cy="520224"/>
          </a:xfrm>
          <a:prstGeom prst="flowChartDecision">
            <a:avLst/>
          </a:prstGeom>
          <a:solidFill>
            <a:srgbClr val="E2F0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복합명사</a:t>
            </a:r>
            <a:endParaRPr lang="en-US" altLang="ko-KR" sz="1200" dirty="0"/>
          </a:p>
          <a:p>
            <a:pPr algn="ctr"/>
            <a:r>
              <a:rPr lang="ko-KR" altLang="en-US" sz="1200" dirty="0"/>
              <a:t> 사전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710013" y="4944053"/>
            <a:ext cx="1475708" cy="333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사전비교</a:t>
            </a:r>
          </a:p>
        </p:txBody>
      </p:sp>
      <p:sp>
        <p:nvSpPr>
          <p:cNvPr id="48" name="순서도: 연결자 47"/>
          <p:cNvSpPr/>
          <p:nvPr/>
        </p:nvSpPr>
        <p:spPr bwMode="auto">
          <a:xfrm>
            <a:off x="2289117" y="2274943"/>
            <a:ext cx="317500" cy="304800"/>
          </a:xfrm>
          <a:prstGeom prst="flowChartConnector">
            <a:avLst/>
          </a:prstGeom>
          <a:solidFill>
            <a:srgbClr val="E2F0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2447867" y="3544651"/>
            <a:ext cx="0" cy="44468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447868" y="4486744"/>
            <a:ext cx="0" cy="44468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44" idx="1"/>
            <a:endCxn id="47" idx="1"/>
          </p:cNvCxnSpPr>
          <p:nvPr/>
        </p:nvCxnSpPr>
        <p:spPr>
          <a:xfrm rot="10800000" flipH="1" flipV="1">
            <a:off x="1368425" y="3284538"/>
            <a:ext cx="341588" cy="1826057"/>
          </a:xfrm>
          <a:prstGeom prst="bentConnector3">
            <a:avLst>
              <a:gd name="adj1" fmla="val -47094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60149" y="4028233"/>
            <a:ext cx="681545" cy="3386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61" name="직사각형 60"/>
          <p:cNvSpPr/>
          <p:nvPr/>
        </p:nvSpPr>
        <p:spPr>
          <a:xfrm>
            <a:off x="2381270" y="3590628"/>
            <a:ext cx="681545" cy="3386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838804" y="2151104"/>
            <a:ext cx="4933111" cy="3396563"/>
            <a:chOff x="4060437" y="2387599"/>
            <a:chExt cx="4933111" cy="3396563"/>
          </a:xfrm>
        </p:grpSpPr>
        <p:sp>
          <p:nvSpPr>
            <p:cNvPr id="62" name="직사각형 61"/>
            <p:cNvSpPr/>
            <p:nvPr/>
          </p:nvSpPr>
          <p:spPr>
            <a:xfrm>
              <a:off x="4060437" y="2387599"/>
              <a:ext cx="4787230" cy="3396563"/>
            </a:xfrm>
            <a:prstGeom prst="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468846" y="2458180"/>
              <a:ext cx="19704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/>
                <a:t>&lt;</a:t>
              </a:r>
              <a:r>
                <a:rPr lang="ko-KR" altLang="en-US" sz="1200" b="1" dirty="0"/>
                <a:t>복합명사 음절분리 규칙</a:t>
              </a:r>
              <a:r>
                <a:rPr lang="en-US" altLang="ko-KR" sz="1200" b="1" dirty="0"/>
                <a:t>&gt; </a:t>
              </a:r>
              <a:endParaRPr lang="ko-KR" altLang="en-US" sz="1200" b="1" dirty="0"/>
            </a:p>
          </p:txBody>
        </p:sp>
        <p:sp>
          <p:nvSpPr>
            <p:cNvPr id="66" name="TextBox 21"/>
            <p:cNvSpPr txBox="1">
              <a:spLocks noChangeArrowheads="1"/>
            </p:cNvSpPr>
            <p:nvPr/>
          </p:nvSpPr>
          <p:spPr bwMode="auto">
            <a:xfrm>
              <a:off x="4113894" y="2644841"/>
              <a:ext cx="4879654" cy="313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171450" indent="-171450" latinLnBrk="0">
                <a:lnSpc>
                  <a:spcPct val="200000"/>
                </a:lnSpc>
                <a:spcBef>
                  <a:spcPct val="0"/>
                </a:spcBef>
              </a:pPr>
              <a:r>
                <a:rPr lang="en-US" altLang="ko-KR" sz="1100" b="1" dirty="0">
                  <a:latin typeface="+mn-ea"/>
                  <a:ea typeface="+mn-ea"/>
                </a:rPr>
                <a:t>3</a:t>
              </a:r>
              <a:r>
                <a:rPr lang="ko-KR" altLang="en-US" sz="1100" b="1" dirty="0">
                  <a:latin typeface="+mn-ea"/>
                  <a:ea typeface="+mn-ea"/>
                </a:rPr>
                <a:t>음절 복합명사</a:t>
              </a:r>
              <a:br>
                <a:rPr lang="en-US" altLang="ko-KR" sz="1100" dirty="0">
                  <a:latin typeface="+mn-ea"/>
                  <a:ea typeface="+mn-ea"/>
                </a:rPr>
              </a:br>
              <a:r>
                <a:rPr lang="en-US" altLang="ko-KR" sz="1100" dirty="0">
                  <a:latin typeface="+mn-ea"/>
                  <a:ea typeface="+mn-ea"/>
                </a:rPr>
                <a:t> 2</a:t>
              </a:r>
              <a:r>
                <a:rPr lang="ko-KR" altLang="en-US" sz="1100" dirty="0">
                  <a:latin typeface="+mn-ea"/>
                  <a:ea typeface="+mn-ea"/>
                </a:rPr>
                <a:t>음절 </a:t>
              </a:r>
              <a:r>
                <a:rPr lang="en-US" altLang="ko-KR" sz="1100" dirty="0">
                  <a:latin typeface="+mn-ea"/>
                  <a:ea typeface="+mn-ea"/>
                </a:rPr>
                <a:t>+ 1</a:t>
              </a:r>
              <a:r>
                <a:rPr lang="ko-KR" altLang="en-US" sz="1100" dirty="0">
                  <a:latin typeface="+mn-ea"/>
                  <a:ea typeface="+mn-ea"/>
                </a:rPr>
                <a:t>음절 </a:t>
              </a:r>
              <a:r>
                <a:rPr lang="en-US" altLang="ko-KR" sz="1100" dirty="0">
                  <a:latin typeface="+mn-ea"/>
                  <a:ea typeface="+mn-ea"/>
                </a:rPr>
                <a:t>/ 1</a:t>
              </a:r>
              <a:r>
                <a:rPr lang="ko-KR" altLang="en-US" sz="1100" dirty="0">
                  <a:latin typeface="+mn-ea"/>
                  <a:ea typeface="+mn-ea"/>
                </a:rPr>
                <a:t>음절 </a:t>
              </a:r>
              <a:r>
                <a:rPr lang="en-US" altLang="ko-KR" sz="1100" dirty="0">
                  <a:latin typeface="+mn-ea"/>
                  <a:ea typeface="+mn-ea"/>
                </a:rPr>
                <a:t>+ 2</a:t>
              </a:r>
              <a:r>
                <a:rPr lang="ko-KR" altLang="en-US" sz="1100" dirty="0">
                  <a:latin typeface="+mn-ea"/>
                  <a:ea typeface="+mn-ea"/>
                </a:rPr>
                <a:t>음절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marL="171450" indent="-171450" latinLnBrk="0">
                <a:lnSpc>
                  <a:spcPct val="200000"/>
                </a:lnSpc>
                <a:spcBef>
                  <a:spcPct val="0"/>
                </a:spcBef>
              </a:pPr>
              <a:r>
                <a:rPr lang="en-US" altLang="ko-KR" sz="1100" b="1" dirty="0">
                  <a:latin typeface="+mn-ea"/>
                  <a:ea typeface="+mn-ea"/>
                </a:rPr>
                <a:t>4</a:t>
              </a:r>
              <a:r>
                <a:rPr lang="ko-KR" altLang="en-US" sz="1100" b="1" dirty="0">
                  <a:latin typeface="+mn-ea"/>
                  <a:ea typeface="+mn-ea"/>
                </a:rPr>
                <a:t>음절 복합명사</a:t>
              </a:r>
              <a:br>
                <a:rPr lang="en-US" altLang="ko-KR" sz="1100" dirty="0">
                  <a:latin typeface="+mn-ea"/>
                  <a:ea typeface="+mn-ea"/>
                </a:rPr>
              </a:br>
              <a:r>
                <a:rPr lang="en-US" altLang="ko-KR" sz="1100" dirty="0">
                  <a:latin typeface="+mn-ea"/>
                  <a:ea typeface="+mn-ea"/>
                </a:rPr>
                <a:t>1</a:t>
              </a:r>
              <a:r>
                <a:rPr lang="ko-KR" altLang="en-US" sz="1100" dirty="0">
                  <a:latin typeface="+mn-ea"/>
                  <a:ea typeface="+mn-ea"/>
                </a:rPr>
                <a:t>음절 </a:t>
              </a:r>
              <a:r>
                <a:rPr lang="en-US" altLang="ko-KR" sz="1100" dirty="0">
                  <a:latin typeface="+mn-ea"/>
                  <a:ea typeface="+mn-ea"/>
                </a:rPr>
                <a:t>+ 3</a:t>
              </a:r>
              <a:r>
                <a:rPr lang="ko-KR" altLang="en-US" sz="1100" dirty="0">
                  <a:latin typeface="+mn-ea"/>
                  <a:ea typeface="+mn-ea"/>
                </a:rPr>
                <a:t>음절 </a:t>
              </a:r>
              <a:r>
                <a:rPr lang="en-US" altLang="ko-KR" sz="1100" dirty="0">
                  <a:latin typeface="+mn-ea"/>
                  <a:ea typeface="+mn-ea"/>
                </a:rPr>
                <a:t>/ 1</a:t>
              </a:r>
              <a:r>
                <a:rPr lang="ko-KR" altLang="en-US" sz="1100" dirty="0">
                  <a:latin typeface="+mn-ea"/>
                  <a:ea typeface="+mn-ea"/>
                </a:rPr>
                <a:t>음절 </a:t>
              </a:r>
              <a:r>
                <a:rPr lang="en-US" altLang="ko-KR" sz="1100" dirty="0">
                  <a:latin typeface="+mn-ea"/>
                  <a:ea typeface="+mn-ea"/>
                </a:rPr>
                <a:t>+ 2</a:t>
              </a:r>
              <a:r>
                <a:rPr lang="ko-KR" altLang="en-US" sz="1100" dirty="0">
                  <a:latin typeface="+mn-ea"/>
                  <a:ea typeface="+mn-ea"/>
                </a:rPr>
                <a:t>음절 </a:t>
              </a:r>
              <a:r>
                <a:rPr lang="en-US" altLang="ko-KR" sz="1100" dirty="0">
                  <a:latin typeface="+mn-ea"/>
                  <a:ea typeface="+mn-ea"/>
                </a:rPr>
                <a:t>+ 1</a:t>
              </a:r>
              <a:r>
                <a:rPr lang="ko-KR" altLang="en-US" sz="1100" dirty="0">
                  <a:latin typeface="+mn-ea"/>
                  <a:ea typeface="+mn-ea"/>
                </a:rPr>
                <a:t>음절 </a:t>
              </a:r>
              <a:r>
                <a:rPr lang="en-US" altLang="ko-KR" sz="1100" dirty="0">
                  <a:latin typeface="+mn-ea"/>
                  <a:ea typeface="+mn-ea"/>
                </a:rPr>
                <a:t>+ 1</a:t>
              </a:r>
              <a:r>
                <a:rPr lang="ko-KR" altLang="en-US" sz="1100" dirty="0">
                  <a:latin typeface="+mn-ea"/>
                  <a:ea typeface="+mn-ea"/>
                </a:rPr>
                <a:t>음절 </a:t>
              </a:r>
              <a:r>
                <a:rPr lang="en-US" altLang="ko-KR" sz="1100" dirty="0">
                  <a:latin typeface="+mn-ea"/>
                  <a:ea typeface="+mn-ea"/>
                </a:rPr>
                <a:t>/ 2</a:t>
              </a:r>
              <a:r>
                <a:rPr lang="ko-KR" altLang="en-US" sz="1100" dirty="0">
                  <a:latin typeface="+mn-ea"/>
                  <a:ea typeface="+mn-ea"/>
                </a:rPr>
                <a:t>음절 </a:t>
              </a:r>
              <a:r>
                <a:rPr lang="en-US" altLang="ko-KR" sz="1100" dirty="0">
                  <a:latin typeface="+mn-ea"/>
                  <a:ea typeface="+mn-ea"/>
                </a:rPr>
                <a:t>+ 2</a:t>
              </a:r>
              <a:r>
                <a:rPr lang="ko-KR" altLang="en-US" sz="1100" dirty="0">
                  <a:latin typeface="+mn-ea"/>
                  <a:ea typeface="+mn-ea"/>
                </a:rPr>
                <a:t>음절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marL="171450" indent="-171450" latinLnBrk="0">
                <a:lnSpc>
                  <a:spcPct val="200000"/>
                </a:lnSpc>
                <a:spcBef>
                  <a:spcPct val="0"/>
                </a:spcBef>
              </a:pPr>
              <a:r>
                <a:rPr lang="en-US" altLang="ko-KR" sz="1100" b="1" dirty="0">
                  <a:latin typeface="+mn-ea"/>
                  <a:ea typeface="+mn-ea"/>
                </a:rPr>
                <a:t>5</a:t>
              </a:r>
              <a:r>
                <a:rPr lang="ko-KR" altLang="en-US" sz="1100" b="1" dirty="0">
                  <a:latin typeface="+mn-ea"/>
                  <a:ea typeface="+mn-ea"/>
                </a:rPr>
                <a:t>음절 복합명사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dirty="0">
                  <a:latin typeface="+mn-ea"/>
                  <a:ea typeface="+mn-ea"/>
                </a:rPr>
                <a:t>2</a:t>
              </a:r>
              <a:r>
                <a:rPr lang="ko-KR" altLang="en-US" sz="1100" dirty="0">
                  <a:latin typeface="+mn-ea"/>
                  <a:ea typeface="+mn-ea"/>
                </a:rPr>
                <a:t>음절 </a:t>
              </a:r>
              <a:r>
                <a:rPr lang="en-US" altLang="ko-KR" sz="1100" dirty="0">
                  <a:latin typeface="+mn-ea"/>
                  <a:ea typeface="+mn-ea"/>
                </a:rPr>
                <a:t>+ 3</a:t>
              </a:r>
              <a:r>
                <a:rPr lang="ko-KR" altLang="en-US" sz="1100" dirty="0">
                  <a:latin typeface="+mn-ea"/>
                  <a:ea typeface="+mn-ea"/>
                </a:rPr>
                <a:t>음절 </a:t>
              </a:r>
              <a:r>
                <a:rPr lang="en-US" altLang="ko-KR" sz="1100" dirty="0">
                  <a:latin typeface="+mn-ea"/>
                  <a:ea typeface="+mn-ea"/>
                </a:rPr>
                <a:t>/ 3</a:t>
              </a:r>
              <a:r>
                <a:rPr lang="ko-KR" altLang="en-US" sz="1100" dirty="0">
                  <a:latin typeface="+mn-ea"/>
                  <a:ea typeface="+mn-ea"/>
                </a:rPr>
                <a:t>음절 </a:t>
              </a:r>
              <a:r>
                <a:rPr lang="en-US" altLang="ko-KR" sz="1100" dirty="0">
                  <a:latin typeface="+mn-ea"/>
                  <a:ea typeface="+mn-ea"/>
                </a:rPr>
                <a:t>+ 2</a:t>
              </a:r>
              <a:r>
                <a:rPr lang="ko-KR" altLang="en-US" sz="1100" dirty="0">
                  <a:latin typeface="+mn-ea"/>
                  <a:ea typeface="+mn-ea"/>
                </a:rPr>
                <a:t>음절 </a:t>
              </a:r>
              <a:r>
                <a:rPr lang="en-US" altLang="ko-KR" sz="1100" dirty="0">
                  <a:latin typeface="+mn-ea"/>
                  <a:ea typeface="+mn-ea"/>
                </a:rPr>
                <a:t>/ 4</a:t>
              </a:r>
              <a:r>
                <a:rPr lang="ko-KR" altLang="en-US" sz="1100" dirty="0">
                  <a:latin typeface="+mn-ea"/>
                  <a:ea typeface="+mn-ea"/>
                </a:rPr>
                <a:t>음절 </a:t>
              </a:r>
              <a:r>
                <a:rPr lang="en-US" altLang="ko-KR" sz="1100" dirty="0">
                  <a:latin typeface="+mn-ea"/>
                  <a:ea typeface="+mn-ea"/>
                </a:rPr>
                <a:t>+ 1</a:t>
              </a:r>
              <a:r>
                <a:rPr lang="ko-KR" altLang="en-US" sz="1100" dirty="0">
                  <a:latin typeface="+mn-ea"/>
                  <a:ea typeface="+mn-ea"/>
                </a:rPr>
                <a:t>음절 </a:t>
              </a:r>
              <a:r>
                <a:rPr lang="en-US" altLang="ko-KR" sz="1100" dirty="0">
                  <a:latin typeface="+mn-ea"/>
                  <a:ea typeface="+mn-ea"/>
                </a:rPr>
                <a:t>/</a:t>
              </a:r>
              <a:br>
                <a:rPr lang="en-US" altLang="ko-KR" sz="1100" dirty="0">
                  <a:latin typeface="+mn-ea"/>
                  <a:ea typeface="+mn-ea"/>
                </a:rPr>
              </a:br>
              <a:r>
                <a:rPr lang="en-US" altLang="ko-KR" sz="1100" dirty="0">
                  <a:latin typeface="+mn-ea"/>
                  <a:ea typeface="+mn-ea"/>
                </a:rPr>
                <a:t>2</a:t>
              </a:r>
              <a:r>
                <a:rPr lang="ko-KR" altLang="en-US" sz="1100" dirty="0">
                  <a:latin typeface="+mn-ea"/>
                  <a:ea typeface="+mn-ea"/>
                </a:rPr>
                <a:t>음절 </a:t>
              </a:r>
              <a:r>
                <a:rPr lang="en-US" altLang="ko-KR" sz="1100" dirty="0">
                  <a:latin typeface="+mn-ea"/>
                  <a:ea typeface="+mn-ea"/>
                </a:rPr>
                <a:t>+ 2</a:t>
              </a:r>
              <a:r>
                <a:rPr lang="ko-KR" altLang="en-US" sz="1100" dirty="0">
                  <a:latin typeface="+mn-ea"/>
                  <a:ea typeface="+mn-ea"/>
                </a:rPr>
                <a:t>음절 </a:t>
              </a:r>
              <a:r>
                <a:rPr lang="en-US" altLang="ko-KR" sz="1100" dirty="0">
                  <a:latin typeface="+mn-ea"/>
                  <a:ea typeface="+mn-ea"/>
                </a:rPr>
                <a:t>+ 1</a:t>
              </a:r>
              <a:r>
                <a:rPr lang="ko-KR" altLang="en-US" sz="1100" dirty="0">
                  <a:latin typeface="+mn-ea"/>
                  <a:ea typeface="+mn-ea"/>
                </a:rPr>
                <a:t>음절 </a:t>
              </a:r>
              <a:r>
                <a:rPr lang="en-US" altLang="ko-KR" sz="1100" dirty="0">
                  <a:latin typeface="+mn-ea"/>
                  <a:ea typeface="+mn-ea"/>
                </a:rPr>
                <a:t>/ 2</a:t>
              </a:r>
              <a:r>
                <a:rPr lang="ko-KR" altLang="en-US" sz="1100" dirty="0">
                  <a:latin typeface="+mn-ea"/>
                  <a:ea typeface="+mn-ea"/>
                </a:rPr>
                <a:t>음절 </a:t>
              </a:r>
              <a:r>
                <a:rPr lang="en-US" altLang="ko-KR" sz="1100" dirty="0">
                  <a:latin typeface="+mn-ea"/>
                  <a:ea typeface="+mn-ea"/>
                </a:rPr>
                <a:t>+ 1</a:t>
              </a:r>
              <a:r>
                <a:rPr lang="ko-KR" altLang="en-US" sz="1100" dirty="0">
                  <a:latin typeface="+mn-ea"/>
                  <a:ea typeface="+mn-ea"/>
                </a:rPr>
                <a:t>음절 </a:t>
              </a:r>
              <a:r>
                <a:rPr lang="en-US" altLang="ko-KR" sz="1100" dirty="0">
                  <a:latin typeface="+mn-ea"/>
                  <a:ea typeface="+mn-ea"/>
                </a:rPr>
                <a:t>+ 2</a:t>
              </a:r>
              <a:r>
                <a:rPr lang="ko-KR" altLang="en-US" sz="1100" dirty="0">
                  <a:latin typeface="+mn-ea"/>
                  <a:ea typeface="+mn-ea"/>
                </a:rPr>
                <a:t>음절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marL="171450" indent="-171450" latinLnBrk="0">
                <a:lnSpc>
                  <a:spcPct val="200000"/>
                </a:lnSpc>
                <a:spcBef>
                  <a:spcPct val="0"/>
                </a:spcBef>
              </a:pPr>
              <a:r>
                <a:rPr lang="en-US" altLang="ko-KR" sz="1100" b="1" dirty="0">
                  <a:latin typeface="+mn-ea"/>
                  <a:ea typeface="+mn-ea"/>
                </a:rPr>
                <a:t>6</a:t>
              </a:r>
              <a:r>
                <a:rPr lang="ko-KR" altLang="en-US" sz="1100" b="1" dirty="0">
                  <a:latin typeface="+mn-ea"/>
                  <a:ea typeface="+mn-ea"/>
                </a:rPr>
                <a:t>음절 이상 복합명사</a:t>
              </a:r>
              <a:br>
                <a:rPr lang="en-US" altLang="ko-KR" sz="1100" dirty="0">
                  <a:latin typeface="+mn-ea"/>
                  <a:ea typeface="+mn-ea"/>
                </a:rPr>
              </a:br>
              <a:r>
                <a:rPr lang="ko-KR" altLang="en-US" sz="1100" dirty="0">
                  <a:latin typeface="+mn-ea"/>
                  <a:ea typeface="+mn-ea"/>
                </a:rPr>
                <a:t>최장일치법에 따라 분리하여 </a:t>
              </a:r>
              <a:r>
                <a:rPr lang="en-US" altLang="ko-KR" sz="1100" dirty="0">
                  <a:latin typeface="+mn-ea"/>
                  <a:ea typeface="+mn-ea"/>
                </a:rPr>
                <a:t>1~3</a:t>
              </a:r>
              <a:r>
                <a:rPr lang="ko-KR" altLang="en-US" sz="1100" dirty="0">
                  <a:latin typeface="+mn-ea"/>
                  <a:ea typeface="+mn-ea"/>
                </a:rPr>
                <a:t>번 적용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04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18</a:t>
            </a:fld>
            <a:r>
              <a:rPr lang="ko-KR" altLang="en-US" dirty="0"/>
              <a:t> </a:t>
            </a:r>
            <a:r>
              <a:rPr lang="en-US" altLang="ko-KR" dirty="0"/>
              <a:t>/ 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3200" b="1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Arirang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Lucene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7399" y="824686"/>
            <a:ext cx="86609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32" y="962616"/>
            <a:ext cx="2558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atin typeface="+mn-ea"/>
              </a:rPr>
              <a:t>라</a:t>
            </a:r>
            <a:r>
              <a:rPr lang="en-US" altLang="ko-KR" sz="1600" b="1" dirty="0">
                <a:latin typeface="+mn-ea"/>
              </a:rPr>
              <a:t>.  Arirang Analyzer </a:t>
            </a:r>
            <a:r>
              <a:rPr lang="ko-KR" altLang="en-US" sz="1600" b="1" dirty="0">
                <a:latin typeface="+mn-ea"/>
              </a:rPr>
              <a:t>상세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4033" y="1403946"/>
            <a:ext cx="2070100" cy="28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4. Arirang </a:t>
            </a:r>
            <a:r>
              <a:rPr lang="ko-KR" altLang="en-US" sz="1200" b="1" dirty="0"/>
              <a:t>형태소 분석 패턴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6546" y="1794589"/>
            <a:ext cx="7981773" cy="457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ko-KR" altLang="en-US" sz="1100" dirty="0"/>
              <a:t>분석패턴은 </a:t>
            </a:r>
            <a:r>
              <a:rPr lang="en-US" altLang="ko-KR" sz="1100" dirty="0" err="1"/>
              <a:t>AnalysisOuput</a:t>
            </a:r>
            <a:r>
              <a:rPr lang="en-US" altLang="ko-KR" sz="1100" dirty="0"/>
              <a:t> </a:t>
            </a:r>
            <a:r>
              <a:rPr lang="ko-KR" altLang="en-US" sz="1100" dirty="0"/>
              <a:t>클래스에서 확인할 수 있다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ko-KR" altLang="en-US" sz="1100" b="1" dirty="0"/>
              <a:t>분석 패턴의 종류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mr-IN" sz="1100" dirty="0"/>
              <a:t>PTN_N = 1;  //* </a:t>
            </a:r>
            <a:r>
              <a:rPr lang="mr-IN" sz="1100" dirty="0" err="1"/>
              <a:t>체언</a:t>
            </a:r>
            <a:r>
              <a:rPr lang="mr-IN" sz="1100" dirty="0"/>
              <a:t> : </a:t>
            </a:r>
            <a:r>
              <a:rPr lang="mr-IN" sz="1100" dirty="0" err="1"/>
              <a:t>N</a:t>
            </a:r>
            <a:r>
              <a:rPr lang="mr-IN" sz="1100" dirty="0"/>
              <a:t>/PN/NM/XN/CN/UN/AS/HJ/ET */</a:t>
            </a:r>
            <a:endParaRPr lang="ko-KR" altLang="en-US" sz="1100" dirty="0"/>
          </a:p>
          <a:p>
            <a:pPr marL="800100" lvl="1" indent="-342900">
              <a:lnSpc>
                <a:spcPct val="150000"/>
              </a:lnSpc>
              <a:buFont typeface="+mj-lt"/>
              <a:buAutoNum type="circleNumDbPlain"/>
            </a:pPr>
            <a:r>
              <a:rPr lang="mr-IN" sz="1100" dirty="0"/>
              <a:t>PTN_NJ = 2;  //* </a:t>
            </a:r>
            <a:r>
              <a:rPr lang="mr-IN" sz="1100" dirty="0" err="1"/>
              <a:t>체언</a:t>
            </a:r>
            <a:r>
              <a:rPr lang="mr-IN" sz="1100" dirty="0"/>
              <a:t> + </a:t>
            </a:r>
            <a:r>
              <a:rPr lang="mr-IN" sz="1100" dirty="0" err="1"/>
              <a:t>조사</a:t>
            </a:r>
            <a:r>
              <a:rPr lang="mr-IN" sz="1100" dirty="0"/>
              <a:t> */</a:t>
            </a:r>
            <a:endParaRPr lang="ko-KR" altLang="en-US" sz="1100" dirty="0"/>
          </a:p>
          <a:p>
            <a:pPr marL="800100" lvl="1" indent="-342900">
              <a:lnSpc>
                <a:spcPct val="150000"/>
              </a:lnSpc>
              <a:buFont typeface="+mj-lt"/>
              <a:buAutoNum type="circleNumDbPlain"/>
            </a:pPr>
            <a:r>
              <a:rPr lang="mr-IN" sz="1100" dirty="0"/>
              <a:t>PTN_NSM = 3;  //* </a:t>
            </a:r>
            <a:r>
              <a:rPr lang="mr-IN" sz="1100" dirty="0" err="1"/>
              <a:t>체언</a:t>
            </a:r>
            <a:r>
              <a:rPr lang="mr-IN" sz="1100" dirty="0"/>
              <a:t> + </a:t>
            </a:r>
            <a:r>
              <a:rPr lang="mr-IN" sz="1100" dirty="0" err="1"/>
              <a:t>용언화접미사</a:t>
            </a:r>
            <a:r>
              <a:rPr lang="mr-IN" sz="1100" dirty="0"/>
              <a:t> + </a:t>
            </a:r>
            <a:r>
              <a:rPr lang="mr-IN" sz="1100" dirty="0" err="1"/>
              <a:t>어미</a:t>
            </a:r>
            <a:r>
              <a:rPr lang="mr-IN" sz="1100" dirty="0"/>
              <a:t> */</a:t>
            </a:r>
            <a:endParaRPr lang="ko-KR" altLang="en-US" sz="1100" dirty="0"/>
          </a:p>
          <a:p>
            <a:pPr marL="800100" lvl="1" indent="-342900">
              <a:lnSpc>
                <a:spcPct val="150000"/>
              </a:lnSpc>
              <a:buFont typeface="+mj-lt"/>
              <a:buAutoNum type="circleNumDbPlain"/>
            </a:pPr>
            <a:r>
              <a:rPr lang="mr-IN" sz="1100" dirty="0"/>
              <a:t>PTN_NSMJ = 4;  //* </a:t>
            </a:r>
            <a:r>
              <a:rPr lang="mr-IN" sz="1100" dirty="0" err="1"/>
              <a:t>체언</a:t>
            </a:r>
            <a:r>
              <a:rPr lang="mr-IN" sz="1100" dirty="0"/>
              <a:t> + </a:t>
            </a:r>
            <a:r>
              <a:rPr lang="mr-IN" sz="1100" dirty="0" err="1"/>
              <a:t>용언화접미사</a:t>
            </a:r>
            <a:r>
              <a:rPr lang="mr-IN" sz="1100" dirty="0"/>
              <a:t> + '</a:t>
            </a:r>
            <a:r>
              <a:rPr lang="mr-IN" sz="1100" dirty="0" err="1"/>
              <a:t>음</a:t>
            </a:r>
            <a:r>
              <a:rPr lang="mr-IN" sz="1100" dirty="0"/>
              <a:t>/</a:t>
            </a:r>
            <a:r>
              <a:rPr lang="mr-IN" sz="1100" dirty="0" err="1"/>
              <a:t>기</a:t>
            </a:r>
            <a:r>
              <a:rPr lang="mr-IN" sz="1100" dirty="0"/>
              <a:t>' + </a:t>
            </a:r>
            <a:r>
              <a:rPr lang="mr-IN" sz="1100" dirty="0" err="1"/>
              <a:t>조사</a:t>
            </a:r>
            <a:r>
              <a:rPr lang="mr-IN" sz="1100" dirty="0"/>
              <a:t> */</a:t>
            </a:r>
            <a:endParaRPr lang="ko-KR" altLang="en-US" sz="1100" dirty="0"/>
          </a:p>
          <a:p>
            <a:pPr marL="800100" lvl="1" indent="-342900">
              <a:lnSpc>
                <a:spcPct val="150000"/>
              </a:lnSpc>
              <a:buFont typeface="+mj-lt"/>
              <a:buAutoNum type="circleNumDbPlain"/>
            </a:pPr>
            <a:r>
              <a:rPr lang="mr-IN" sz="1100" dirty="0"/>
              <a:t>PTN_NSMXM =5;  //* </a:t>
            </a:r>
            <a:r>
              <a:rPr lang="mr-IN" sz="1100" dirty="0" err="1"/>
              <a:t>체언</a:t>
            </a:r>
            <a:r>
              <a:rPr lang="mr-IN" sz="1100" dirty="0"/>
              <a:t> + </a:t>
            </a:r>
            <a:r>
              <a:rPr lang="mr-IN" sz="1100" dirty="0" err="1"/>
              <a:t>용언화접미사</a:t>
            </a:r>
            <a:r>
              <a:rPr lang="mr-IN" sz="1100" dirty="0"/>
              <a:t> + '</a:t>
            </a:r>
            <a:r>
              <a:rPr lang="mr-IN" sz="1100" dirty="0" err="1"/>
              <a:t>아</a:t>
            </a:r>
            <a:r>
              <a:rPr lang="mr-IN" sz="1100" dirty="0"/>
              <a:t>/</a:t>
            </a:r>
            <a:r>
              <a:rPr lang="mr-IN" sz="1100" dirty="0" err="1"/>
              <a:t>어</a:t>
            </a:r>
            <a:r>
              <a:rPr lang="mr-IN" sz="1100" dirty="0"/>
              <a:t>' + </a:t>
            </a:r>
            <a:r>
              <a:rPr lang="mr-IN" sz="1100" dirty="0" err="1"/>
              <a:t>보조용언</a:t>
            </a:r>
            <a:r>
              <a:rPr lang="mr-IN" sz="1100" dirty="0"/>
              <a:t> + </a:t>
            </a:r>
            <a:r>
              <a:rPr lang="mr-IN" sz="1100" dirty="0" err="1"/>
              <a:t>어미</a:t>
            </a:r>
            <a:r>
              <a:rPr lang="mr-IN" sz="1100" dirty="0"/>
              <a:t> */</a:t>
            </a:r>
            <a:endParaRPr lang="ko-KR" altLang="en-US" sz="1100" dirty="0"/>
          </a:p>
          <a:p>
            <a:pPr marL="800100" lvl="1" indent="-342900">
              <a:lnSpc>
                <a:spcPct val="150000"/>
              </a:lnSpc>
              <a:buFont typeface="+mj-lt"/>
              <a:buAutoNum type="circleNumDbPlain"/>
            </a:pPr>
            <a:r>
              <a:rPr lang="mr-IN" sz="1100" dirty="0"/>
              <a:t>PTN_NJCM =  6; //* </a:t>
            </a:r>
            <a:r>
              <a:rPr lang="mr-IN" sz="1100" dirty="0" err="1"/>
              <a:t>체언</a:t>
            </a:r>
            <a:r>
              <a:rPr lang="mr-IN" sz="1100" dirty="0"/>
              <a:t> + '</a:t>
            </a:r>
            <a:r>
              <a:rPr lang="mr-IN" sz="1100" dirty="0" err="1"/>
              <a:t>에서</a:t>
            </a:r>
            <a:r>
              <a:rPr lang="mr-IN" sz="1100" dirty="0"/>
              <a:t>/</a:t>
            </a:r>
            <a:r>
              <a:rPr lang="mr-IN" sz="1100" dirty="0" err="1"/>
              <a:t>부터</a:t>
            </a:r>
            <a:r>
              <a:rPr lang="mr-IN" sz="1100" dirty="0"/>
              <a:t>/</a:t>
            </a:r>
            <a:r>
              <a:rPr lang="mr-IN" sz="1100" dirty="0" err="1"/>
              <a:t>에서부터</a:t>
            </a:r>
            <a:r>
              <a:rPr lang="mr-IN" sz="1100" dirty="0"/>
              <a:t>' + '</a:t>
            </a:r>
            <a:r>
              <a:rPr lang="mr-IN" sz="1100" dirty="0" err="1"/>
              <a:t>이</a:t>
            </a:r>
            <a:r>
              <a:rPr lang="mr-IN" sz="1100" dirty="0"/>
              <a:t>' + </a:t>
            </a:r>
            <a:r>
              <a:rPr lang="mr-IN" sz="1100" dirty="0" err="1"/>
              <a:t>어미</a:t>
            </a:r>
            <a:r>
              <a:rPr lang="mr-IN" sz="1100" dirty="0"/>
              <a:t> */</a:t>
            </a:r>
            <a:endParaRPr lang="ko-KR" altLang="en-US" sz="1100" dirty="0"/>
          </a:p>
          <a:p>
            <a:pPr marL="800100" lvl="1" indent="-342900">
              <a:lnSpc>
                <a:spcPct val="150000"/>
              </a:lnSpc>
              <a:buFont typeface="+mj-lt"/>
              <a:buAutoNum type="circleNumDbPlain"/>
            </a:pPr>
            <a:r>
              <a:rPr lang="mr-IN" sz="1100" dirty="0"/>
              <a:t>PTN_NSMXMJ = 7;  //* </a:t>
            </a:r>
            <a:r>
              <a:rPr lang="mr-IN" sz="1100" dirty="0" err="1"/>
              <a:t>체언</a:t>
            </a:r>
            <a:r>
              <a:rPr lang="mr-IN" sz="1100" dirty="0"/>
              <a:t> + </a:t>
            </a:r>
            <a:r>
              <a:rPr lang="mr-IN" sz="1100" dirty="0" err="1"/>
              <a:t>용언화접미사</a:t>
            </a:r>
            <a:r>
              <a:rPr lang="mr-IN" sz="1100" dirty="0"/>
              <a:t> + '</a:t>
            </a:r>
            <a:r>
              <a:rPr lang="mr-IN" sz="1100" dirty="0" err="1"/>
              <a:t>아</a:t>
            </a:r>
            <a:r>
              <a:rPr lang="mr-IN" sz="1100" dirty="0"/>
              <a:t>/</a:t>
            </a:r>
            <a:r>
              <a:rPr lang="mr-IN" sz="1100" dirty="0" err="1"/>
              <a:t>어</a:t>
            </a:r>
            <a:r>
              <a:rPr lang="mr-IN" sz="1100" dirty="0"/>
              <a:t>' + </a:t>
            </a:r>
            <a:r>
              <a:rPr lang="mr-IN" sz="1100" dirty="0" err="1"/>
              <a:t>보조용언</a:t>
            </a:r>
            <a:r>
              <a:rPr lang="mr-IN" sz="1100" dirty="0"/>
              <a:t> + '</a:t>
            </a:r>
            <a:r>
              <a:rPr lang="mr-IN" sz="1100" dirty="0" err="1"/>
              <a:t>음</a:t>
            </a:r>
            <a:r>
              <a:rPr lang="mr-IN" sz="1100" dirty="0"/>
              <a:t>/</a:t>
            </a:r>
            <a:r>
              <a:rPr lang="mr-IN" sz="1100" dirty="0" err="1"/>
              <a:t>기</a:t>
            </a:r>
            <a:r>
              <a:rPr lang="mr-IN" sz="1100" dirty="0"/>
              <a:t>' + </a:t>
            </a:r>
            <a:r>
              <a:rPr lang="mr-IN" sz="1100" dirty="0" err="1"/>
              <a:t>조사</a:t>
            </a:r>
            <a:r>
              <a:rPr lang="mr-IN" sz="1100" dirty="0"/>
              <a:t> */  </a:t>
            </a:r>
            <a:endParaRPr lang="ko-KR" altLang="en-US" sz="1100" dirty="0"/>
          </a:p>
          <a:p>
            <a:pPr marL="800100" lvl="1" indent="-342900">
              <a:lnSpc>
                <a:spcPct val="150000"/>
              </a:lnSpc>
              <a:buFont typeface="+mj-lt"/>
              <a:buAutoNum type="circleNumDbPlain"/>
            </a:pPr>
            <a:endParaRPr lang="ko-KR" altLang="en-US" sz="1100" dirty="0"/>
          </a:p>
          <a:p>
            <a:pPr marL="800100" lvl="1" indent="-342900">
              <a:lnSpc>
                <a:spcPct val="150000"/>
              </a:lnSpc>
              <a:buFont typeface="+mj-lt"/>
              <a:buAutoNum type="circleNumDbPlain"/>
            </a:pPr>
            <a:r>
              <a:rPr lang="mr-IN" sz="1100" dirty="0"/>
              <a:t>PTN_VM  =  11;  //* </a:t>
            </a:r>
            <a:r>
              <a:rPr lang="mr-IN" sz="1100" dirty="0" err="1"/>
              <a:t>용언</a:t>
            </a:r>
            <a:r>
              <a:rPr lang="mr-IN" sz="1100" dirty="0"/>
              <a:t> + </a:t>
            </a:r>
            <a:r>
              <a:rPr lang="mr-IN" sz="1100" dirty="0" err="1"/>
              <a:t>어미</a:t>
            </a:r>
            <a:r>
              <a:rPr lang="mr-IN" sz="1100" dirty="0"/>
              <a:t> */</a:t>
            </a:r>
            <a:endParaRPr lang="ko-KR" altLang="en-US" sz="1100" dirty="0"/>
          </a:p>
          <a:p>
            <a:pPr marL="800100" lvl="1" indent="-342900">
              <a:lnSpc>
                <a:spcPct val="150000"/>
              </a:lnSpc>
              <a:buFont typeface="+mj-lt"/>
              <a:buAutoNum type="circleNumDbPlain"/>
            </a:pPr>
            <a:r>
              <a:rPr lang="mr-IN" sz="1100" dirty="0"/>
              <a:t>PTN_VMJ =  12; //* </a:t>
            </a:r>
            <a:r>
              <a:rPr lang="mr-IN" sz="1100" dirty="0" err="1"/>
              <a:t>용언</a:t>
            </a:r>
            <a:r>
              <a:rPr lang="mr-IN" sz="1100" dirty="0"/>
              <a:t> + '</a:t>
            </a:r>
            <a:r>
              <a:rPr lang="mr-IN" sz="1100" dirty="0" err="1"/>
              <a:t>음</a:t>
            </a:r>
            <a:r>
              <a:rPr lang="mr-IN" sz="1100" dirty="0"/>
              <a:t>/</a:t>
            </a:r>
            <a:r>
              <a:rPr lang="mr-IN" sz="1100" dirty="0" err="1"/>
              <a:t>기</a:t>
            </a:r>
            <a:r>
              <a:rPr lang="mr-IN" sz="1100" dirty="0"/>
              <a:t>' + </a:t>
            </a:r>
            <a:r>
              <a:rPr lang="mr-IN" sz="1100" dirty="0" err="1"/>
              <a:t>조사</a:t>
            </a:r>
            <a:r>
              <a:rPr lang="mr-IN" sz="1100" dirty="0"/>
              <a:t> */</a:t>
            </a:r>
            <a:endParaRPr lang="ko-KR" altLang="en-US" sz="1100" dirty="0"/>
          </a:p>
          <a:p>
            <a:pPr marL="800100" lvl="1" indent="-342900">
              <a:lnSpc>
                <a:spcPct val="150000"/>
              </a:lnSpc>
              <a:buFont typeface="+mj-lt"/>
              <a:buAutoNum type="circleNumDbPlain"/>
            </a:pPr>
            <a:r>
              <a:rPr lang="mr-IN" sz="1100" dirty="0"/>
              <a:t>PTN_VMCM = 13;  //* </a:t>
            </a:r>
            <a:r>
              <a:rPr lang="mr-IN" sz="1100" dirty="0" err="1"/>
              <a:t>용언</a:t>
            </a:r>
            <a:r>
              <a:rPr lang="mr-IN" sz="1100" dirty="0"/>
              <a:t> + '</a:t>
            </a:r>
            <a:r>
              <a:rPr lang="mr-IN" sz="1100" dirty="0" err="1"/>
              <a:t>음</a:t>
            </a:r>
            <a:r>
              <a:rPr lang="mr-IN" sz="1100" dirty="0"/>
              <a:t>/</a:t>
            </a:r>
            <a:r>
              <a:rPr lang="mr-IN" sz="1100" dirty="0" err="1"/>
              <a:t>기</a:t>
            </a:r>
            <a:r>
              <a:rPr lang="mr-IN" sz="1100" dirty="0"/>
              <a:t>' + '</a:t>
            </a:r>
            <a:r>
              <a:rPr lang="mr-IN" sz="1100" dirty="0" err="1"/>
              <a:t>이</a:t>
            </a:r>
            <a:r>
              <a:rPr lang="mr-IN" sz="1100" dirty="0"/>
              <a:t>' + </a:t>
            </a:r>
            <a:r>
              <a:rPr lang="mr-IN" sz="1100" dirty="0" err="1"/>
              <a:t>어미</a:t>
            </a:r>
            <a:r>
              <a:rPr lang="mr-IN" sz="1100" dirty="0"/>
              <a:t> */</a:t>
            </a:r>
            <a:endParaRPr lang="ko-KR" altLang="en-US" sz="1100" dirty="0"/>
          </a:p>
          <a:p>
            <a:pPr marL="800100" lvl="1" indent="-342900">
              <a:lnSpc>
                <a:spcPct val="150000"/>
              </a:lnSpc>
              <a:buFont typeface="+mj-lt"/>
              <a:buAutoNum type="circleNumDbPlain"/>
            </a:pPr>
            <a:r>
              <a:rPr lang="mr-IN" sz="1100" dirty="0"/>
              <a:t>PTN_VMXM = 14;  //* </a:t>
            </a:r>
            <a:r>
              <a:rPr lang="mr-IN" sz="1100" dirty="0" err="1"/>
              <a:t>용언</a:t>
            </a:r>
            <a:r>
              <a:rPr lang="mr-IN" sz="1100" dirty="0"/>
              <a:t> + '</a:t>
            </a:r>
            <a:r>
              <a:rPr lang="mr-IN" sz="1100" dirty="0" err="1"/>
              <a:t>아</a:t>
            </a:r>
            <a:r>
              <a:rPr lang="mr-IN" sz="1100" dirty="0"/>
              <a:t>/</a:t>
            </a:r>
            <a:r>
              <a:rPr lang="mr-IN" sz="1100" dirty="0" err="1"/>
              <a:t>어</a:t>
            </a:r>
            <a:r>
              <a:rPr lang="mr-IN" sz="1100" dirty="0"/>
              <a:t>' + </a:t>
            </a:r>
            <a:r>
              <a:rPr lang="mr-IN" sz="1100" dirty="0" err="1"/>
              <a:t>보조용언</a:t>
            </a:r>
            <a:r>
              <a:rPr lang="mr-IN" sz="1100" dirty="0"/>
              <a:t> + </a:t>
            </a:r>
            <a:r>
              <a:rPr lang="mr-IN" sz="1100" dirty="0" err="1"/>
              <a:t>어미</a:t>
            </a:r>
            <a:r>
              <a:rPr lang="mr-IN" sz="1100" dirty="0"/>
              <a:t> */</a:t>
            </a:r>
            <a:endParaRPr lang="ko-KR" altLang="en-US" sz="1100" dirty="0"/>
          </a:p>
          <a:p>
            <a:pPr marL="800100" lvl="1" indent="-342900">
              <a:lnSpc>
                <a:spcPct val="150000"/>
              </a:lnSpc>
              <a:buFont typeface="+mj-lt"/>
              <a:buAutoNum type="circleNumDbPlain"/>
            </a:pPr>
            <a:r>
              <a:rPr lang="mr-IN" sz="1100" dirty="0"/>
              <a:t>PTN_VMXMJ= 15;  //* </a:t>
            </a:r>
            <a:r>
              <a:rPr lang="mr-IN" sz="1100" dirty="0" err="1"/>
              <a:t>용언</a:t>
            </a:r>
            <a:r>
              <a:rPr lang="mr-IN" sz="1100" dirty="0"/>
              <a:t> + '</a:t>
            </a:r>
            <a:r>
              <a:rPr lang="mr-IN" sz="1100" dirty="0" err="1"/>
              <a:t>아</a:t>
            </a:r>
            <a:r>
              <a:rPr lang="mr-IN" sz="1100" dirty="0"/>
              <a:t>/</a:t>
            </a:r>
            <a:r>
              <a:rPr lang="mr-IN" sz="1100" dirty="0" err="1"/>
              <a:t>어</a:t>
            </a:r>
            <a:r>
              <a:rPr lang="mr-IN" sz="1100" dirty="0"/>
              <a:t>' + </a:t>
            </a:r>
            <a:r>
              <a:rPr lang="mr-IN" sz="1100" dirty="0" err="1"/>
              <a:t>보조용언</a:t>
            </a:r>
            <a:r>
              <a:rPr lang="mr-IN" sz="1100" dirty="0"/>
              <a:t> + '</a:t>
            </a:r>
            <a:r>
              <a:rPr lang="mr-IN" sz="1100" dirty="0" err="1"/>
              <a:t>음</a:t>
            </a:r>
            <a:r>
              <a:rPr lang="mr-IN" sz="1100" dirty="0"/>
              <a:t>/</a:t>
            </a:r>
            <a:r>
              <a:rPr lang="mr-IN" sz="1100" dirty="0" err="1"/>
              <a:t>기</a:t>
            </a:r>
            <a:r>
              <a:rPr lang="mr-IN" sz="1100" dirty="0"/>
              <a:t>' + </a:t>
            </a:r>
            <a:r>
              <a:rPr lang="mr-IN" sz="1100" dirty="0" err="1"/>
              <a:t>조사</a:t>
            </a:r>
            <a:r>
              <a:rPr lang="mr-IN" sz="1100" dirty="0"/>
              <a:t> */</a:t>
            </a:r>
            <a:endParaRPr lang="ko-KR" altLang="en-US" sz="1100" dirty="0"/>
          </a:p>
          <a:p>
            <a:pPr marL="800100" lvl="1" indent="-342900">
              <a:lnSpc>
                <a:spcPct val="150000"/>
              </a:lnSpc>
              <a:buFont typeface="+mj-lt"/>
              <a:buAutoNum type="circleNumDbPlain"/>
            </a:pPr>
            <a:endParaRPr lang="ko-KR" altLang="en-US" sz="1100" dirty="0"/>
          </a:p>
          <a:p>
            <a:pPr marL="800100" lvl="1" indent="-342900">
              <a:lnSpc>
                <a:spcPct val="150000"/>
              </a:lnSpc>
              <a:buFont typeface="+mj-lt"/>
              <a:buAutoNum type="circleNumDbPlain"/>
            </a:pPr>
            <a:r>
              <a:rPr lang="mr-IN" sz="1100" dirty="0"/>
              <a:t>PTN_AID =  21;  //* 단일어 : 부사, 관형사, 감탄사 */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79437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19</a:t>
            </a:fld>
            <a:r>
              <a:rPr lang="ko-KR" altLang="en-US" dirty="0"/>
              <a:t> </a:t>
            </a:r>
            <a:r>
              <a:rPr lang="en-US" altLang="ko-KR" dirty="0"/>
              <a:t>/ 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3200" b="1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Arirang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Lucene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7399" y="824686"/>
            <a:ext cx="86609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32" y="962616"/>
            <a:ext cx="2558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atin typeface="+mn-ea"/>
              </a:rPr>
              <a:t>라</a:t>
            </a:r>
            <a:r>
              <a:rPr lang="en-US" altLang="ko-KR" sz="1600" b="1" dirty="0">
                <a:latin typeface="+mn-ea"/>
              </a:rPr>
              <a:t>.  Arirang Analyzer </a:t>
            </a:r>
            <a:r>
              <a:rPr lang="ko-KR" altLang="en-US" sz="1600" b="1" dirty="0">
                <a:latin typeface="+mn-ea"/>
              </a:rPr>
              <a:t>상세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4032" y="1403946"/>
            <a:ext cx="2400967" cy="28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5. Arirang </a:t>
            </a:r>
            <a:r>
              <a:rPr lang="ko-KR" altLang="en-US" sz="1200" b="1" dirty="0"/>
              <a:t>형태소 분석 결과 정렬</a:t>
            </a: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1028776" y="1794589"/>
            <a:ext cx="4879654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r>
              <a:rPr lang="ko-KR" altLang="en-US" sz="1100" b="1" dirty="0">
                <a:latin typeface="+mn-ea"/>
                <a:ea typeface="+mn-ea"/>
              </a:rPr>
              <a:t>복수의 분석 결과 중에서 키워드 가능성이 높은 순으로 정렬</a:t>
            </a:r>
            <a:endParaRPr lang="en-US" altLang="ko-KR" sz="1100" dirty="0">
              <a:latin typeface="+mn-ea"/>
              <a:ea typeface="+mn-ea"/>
            </a:endParaRPr>
          </a:p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r>
              <a:rPr lang="ko-KR" altLang="en-US" sz="1100" b="1" dirty="0">
                <a:latin typeface="+mn-ea"/>
                <a:ea typeface="+mn-ea"/>
              </a:rPr>
              <a:t>정렬은 다음의 순서에 따른다</a:t>
            </a:r>
            <a:r>
              <a:rPr lang="en-US" altLang="ko-KR" sz="1100" b="1" dirty="0">
                <a:latin typeface="+mn-ea"/>
                <a:ea typeface="+mn-ea"/>
              </a:rPr>
              <a:t>.</a:t>
            </a:r>
            <a:endParaRPr lang="en-US" altLang="ko-KR" sz="1100" dirty="0">
              <a:latin typeface="+mn-ea"/>
              <a:ea typeface="+mn-ea"/>
            </a:endParaRPr>
          </a:p>
          <a:p>
            <a:pPr marL="228600" indent="-228600" latinLnBrk="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ko-KR" sz="1100" dirty="0">
                <a:latin typeface="+mn-ea"/>
                <a:ea typeface="+mn-ea"/>
              </a:rPr>
              <a:t>Score</a:t>
            </a:r>
            <a:r>
              <a:rPr lang="ko-KR" altLang="en-US" sz="1100" dirty="0">
                <a:latin typeface="+mn-ea"/>
                <a:ea typeface="+mn-ea"/>
              </a:rPr>
              <a:t>가 높은 분석 결과</a:t>
            </a:r>
            <a:endParaRPr lang="en-US" altLang="ko-KR" sz="1100" dirty="0">
              <a:latin typeface="+mn-ea"/>
              <a:ea typeface="+mn-ea"/>
            </a:endParaRPr>
          </a:p>
          <a:p>
            <a:pPr marL="228600" indent="-228600" latinLnBrk="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ko-KR" sz="1100" dirty="0">
                <a:latin typeface="+mn-ea"/>
                <a:ea typeface="+mn-ea"/>
              </a:rPr>
              <a:t>Score 100</a:t>
            </a:r>
            <a:r>
              <a:rPr lang="ko-KR" altLang="en-US" sz="1100" dirty="0">
                <a:latin typeface="+mn-ea"/>
                <a:ea typeface="+mn-ea"/>
              </a:rPr>
              <a:t>인 분석 결과 중에서는 체언 또는 독립언이 상위에 정렬</a:t>
            </a:r>
            <a:endParaRPr lang="en-US" altLang="ko-KR" sz="1100" dirty="0">
              <a:latin typeface="+mn-ea"/>
              <a:ea typeface="+mn-ea"/>
            </a:endParaRPr>
          </a:p>
          <a:p>
            <a:pPr marL="228600" indent="-228600" latinLnBrk="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ko-KR" altLang="en-US" sz="1100" dirty="0">
                <a:latin typeface="+mn-ea"/>
                <a:ea typeface="+mn-ea"/>
              </a:rPr>
              <a:t>복합명사가 </a:t>
            </a:r>
            <a:r>
              <a:rPr lang="ko-KR" altLang="en-US" sz="1100" dirty="0" err="1">
                <a:latin typeface="+mn-ea"/>
                <a:ea typeface="+mn-ea"/>
              </a:rPr>
              <a:t>부분일치인</a:t>
            </a:r>
            <a:r>
              <a:rPr lang="ko-KR" altLang="en-US" sz="1100" dirty="0">
                <a:latin typeface="+mn-ea"/>
                <a:ea typeface="+mn-ea"/>
              </a:rPr>
              <a:t> 경우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 dirty="0">
                <a:latin typeface="+mn-ea"/>
                <a:ea typeface="+mn-ea"/>
              </a:rPr>
              <a:t>최장 단어의 길이가 큰 순으로 정렬</a:t>
            </a:r>
            <a:endParaRPr lang="en-US" altLang="ko-KR" sz="1100" dirty="0">
              <a:latin typeface="+mn-ea"/>
              <a:ea typeface="+mn-ea"/>
            </a:endParaRPr>
          </a:p>
          <a:p>
            <a:pPr marL="228600" indent="-228600" latinLnBrk="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ko-KR" altLang="en-US" sz="1100" dirty="0">
                <a:latin typeface="+mn-ea"/>
                <a:ea typeface="+mn-ea"/>
              </a:rPr>
              <a:t>복합명사가 </a:t>
            </a:r>
            <a:r>
              <a:rPr lang="ko-KR" altLang="en-US" sz="1100" dirty="0" err="1">
                <a:latin typeface="+mn-ea"/>
                <a:ea typeface="+mn-ea"/>
              </a:rPr>
              <a:t>부분일치인</a:t>
            </a:r>
            <a:r>
              <a:rPr lang="ko-KR" altLang="en-US" sz="1100" dirty="0">
                <a:latin typeface="+mn-ea"/>
                <a:ea typeface="+mn-ea"/>
              </a:rPr>
              <a:t> 경우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 dirty="0">
                <a:latin typeface="+mn-ea"/>
                <a:ea typeface="+mn-ea"/>
              </a:rPr>
              <a:t>사전과 일치하는 길이가 큰 순으로 정렬</a:t>
            </a:r>
            <a:endParaRPr lang="en-US" altLang="ko-KR" sz="1100" dirty="0">
              <a:latin typeface="+mn-ea"/>
              <a:ea typeface="+mn-ea"/>
            </a:endParaRPr>
          </a:p>
          <a:p>
            <a:pPr marL="228600" indent="-228600" latinLnBrk="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ko-KR" altLang="en-US" sz="1100" dirty="0">
                <a:latin typeface="+mn-ea"/>
                <a:ea typeface="+mn-ea"/>
              </a:rPr>
              <a:t>형태소 분석 패턴의 정의가 작은 순으로 정렬</a:t>
            </a:r>
            <a:endParaRPr lang="en-US" altLang="ko-KR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640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2</a:t>
            </a:fld>
            <a:r>
              <a:rPr lang="ko-KR" altLang="en-US" dirty="0"/>
              <a:t> </a:t>
            </a:r>
            <a:r>
              <a:rPr lang="en-US" altLang="ko-KR" dirty="0"/>
              <a:t>/ 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Lucene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7399" y="824686"/>
            <a:ext cx="86609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32" y="962616"/>
            <a:ext cx="23418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atin typeface="+mn-ea"/>
              </a:rPr>
              <a:t>가</a:t>
            </a:r>
            <a:r>
              <a:rPr lang="en-US" altLang="ko-KR" sz="1600" b="1" dirty="0">
                <a:latin typeface="+mn-ea"/>
              </a:rPr>
              <a:t>. Lucene</a:t>
            </a:r>
            <a:r>
              <a:rPr lang="ko-KR" altLang="en-US" sz="1600" b="1" dirty="0">
                <a:latin typeface="+mn-ea"/>
              </a:rPr>
              <a:t>이란</a:t>
            </a:r>
            <a:r>
              <a:rPr lang="en-US" altLang="ko-KR" sz="1600" b="1" dirty="0">
                <a:latin typeface="+mn-ea"/>
              </a:rPr>
              <a:t>?</a:t>
            </a:r>
          </a:p>
        </p:txBody>
      </p:sp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673569" y="2036237"/>
            <a:ext cx="786858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dirty="0">
                <a:latin typeface="+mn-ea"/>
                <a:ea typeface="+mn-ea"/>
              </a:rPr>
              <a:t>“Lucene</a:t>
            </a:r>
            <a:r>
              <a:rPr lang="ko-KR" altLang="en-US" sz="1200" dirty="0">
                <a:latin typeface="+mn-ea"/>
                <a:ea typeface="+mn-ea"/>
              </a:rPr>
              <a:t>은 다양한 값의 데이터를 분석하고 색인을 하는 </a:t>
            </a:r>
            <a:r>
              <a:rPr lang="ko-KR" altLang="en-US" sz="1200" b="1" dirty="0">
                <a:latin typeface="+mn-ea"/>
                <a:ea typeface="+mn-ea"/>
              </a:rPr>
              <a:t>고성능 오픈 소스 정보 탐색 라이브러리</a:t>
            </a:r>
            <a:r>
              <a:rPr lang="en-US" altLang="ko-KR" sz="1200" dirty="0">
                <a:latin typeface="+mn-ea"/>
                <a:ea typeface="+mn-ea"/>
              </a:rPr>
              <a:t>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597" y="1302897"/>
            <a:ext cx="3139731" cy="830343"/>
          </a:xfrm>
          <a:prstGeom prst="rect">
            <a:avLst/>
          </a:prstGeom>
        </p:spPr>
      </p:pic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39177"/>
              </p:ext>
            </p:extLst>
          </p:nvPr>
        </p:nvGraphicFramePr>
        <p:xfrm>
          <a:off x="1543209" y="4306767"/>
          <a:ext cx="6144683" cy="19552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4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검색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</a:rPr>
                        <a:t>저장된 메시지를 검색할 수 있고</a:t>
                      </a:r>
                      <a:r>
                        <a:rPr lang="en-US" altLang="ko-KR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</a:rPr>
                        <a:t>새로 도착한 메시지를 색인에</a:t>
                      </a:r>
                      <a:endParaRPr lang="en-US" altLang="ko-KR" sz="1100" b="0" i="0" u="none" strike="noStrike" baseline="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</a:rPr>
                        <a:t> 추가할 수 있는 </a:t>
                      </a:r>
                      <a:r>
                        <a:rPr lang="ko-KR" altLang="en-US" sz="1100" b="0" i="0" u="none" strike="noStrike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</a:rPr>
                        <a:t>이메일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</a:rPr>
                        <a:t> 어플리케이션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온라인 문서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검색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온라인 문서 또는 저장된 출판물을 검색할 수 있는 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CD,</a:t>
                      </a:r>
                      <a:r>
                        <a:rPr lang="en-US" altLang="ko-KR" sz="1100" u="none" strike="noStrike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100" u="none" strike="noStrike" baseline="0" dirty="0">
                          <a:effectLst/>
                          <a:latin typeface="+mj-lt"/>
                        </a:rPr>
                        <a:t>웹 기반 또는</a:t>
                      </a:r>
                      <a:endParaRPr lang="en-US" altLang="ko-KR" sz="1100" u="none" strike="noStrike" baseline="0" dirty="0">
                        <a:effectLst/>
                        <a:latin typeface="+mj-lt"/>
                      </a:endParaRPr>
                    </a:p>
                    <a:p>
                      <a:pPr algn="l" fontAlgn="ctr"/>
                      <a:r>
                        <a:rPr lang="ko-KR" altLang="en-US" sz="1100" u="none" strike="noStrike" baseline="0" dirty="0">
                          <a:effectLst/>
                          <a:latin typeface="+mj-lt"/>
                        </a:rPr>
                        <a:t> 어플리케이션에 포함된 문서 판독기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페이지 검색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사용자가 방문함 모든 웹 페이지를 색인화하기 위해 개인 검색 엔진을</a:t>
                      </a:r>
                      <a:endParaRPr lang="en-US" altLang="ko-KR" sz="1100" u="none" strike="noStrike" dirty="0">
                        <a:effectLst/>
                        <a:latin typeface="+mj-lt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만들 수 있는 웹 브라우저 또는 </a:t>
                      </a:r>
                      <a:r>
                        <a:rPr lang="ko-KR" altLang="en-US" sz="1100" u="none" strike="noStrike" dirty="0" err="1">
                          <a:effectLst/>
                          <a:latin typeface="+mj-lt"/>
                        </a:rPr>
                        <a:t>프록시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서버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 검색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저장된 문서에는 특정 내용을 검색할 수 있는 어플리케이션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 관리 및 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문서나 문서 버전을 색인화 해 쉽게 검색할 수 있는 문서 관리 시스템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069551" y="3921108"/>
            <a:ext cx="3234796" cy="3462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j-lt"/>
              </a:rPr>
              <a:t>※ Lucene</a:t>
            </a:r>
            <a:r>
              <a:rPr lang="ko-KR" altLang="en-US" sz="1200" b="1" dirty="0">
                <a:latin typeface="+mj-lt"/>
              </a:rPr>
              <a:t>을 인덱싱과 검색에 적용한 사례</a:t>
            </a:r>
          </a:p>
        </p:txBody>
      </p:sp>
      <p:sp>
        <p:nvSpPr>
          <p:cNvPr id="56" name="TextBox 21"/>
          <p:cNvSpPr txBox="1">
            <a:spLocks noChangeArrowheads="1"/>
          </p:cNvSpPr>
          <p:nvPr/>
        </p:nvSpPr>
        <p:spPr bwMode="auto">
          <a:xfrm>
            <a:off x="629780" y="2601293"/>
            <a:ext cx="78685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28600" indent="-228600" algn="ctr" latinLnBrk="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ko-KR" altLang="en-US" sz="1100" u="sng" dirty="0">
                <a:latin typeface="+mn-ea"/>
                <a:ea typeface="+mn-ea"/>
              </a:rPr>
              <a:t>색인 기능 지원</a:t>
            </a:r>
            <a:endParaRPr lang="en-US" altLang="ko-KR" sz="1100" u="sng" dirty="0">
              <a:latin typeface="+mn-ea"/>
              <a:ea typeface="+mn-ea"/>
            </a:endParaRPr>
          </a:p>
          <a:p>
            <a:pPr marL="228600" indent="-228600" algn="ctr" latinLnBrk="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ko-KR" altLang="en-US" sz="1100" u="sng" dirty="0">
                <a:latin typeface="+mn-ea"/>
                <a:ea typeface="+mn-ea"/>
              </a:rPr>
              <a:t>검색 기능 지원</a:t>
            </a:r>
            <a:endParaRPr lang="en-US" altLang="ko-KR" sz="1100" u="sng" dirty="0">
              <a:latin typeface="+mn-ea"/>
              <a:ea typeface="+mn-ea"/>
            </a:endParaRPr>
          </a:p>
          <a:p>
            <a:pPr marL="228600" indent="-228600" algn="ctr" latinLnBrk="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ko-KR" altLang="en-US" sz="1100" u="sng" dirty="0">
                <a:latin typeface="+mn-ea"/>
                <a:ea typeface="+mn-ea"/>
              </a:rPr>
              <a:t>다양한 나라의 </a:t>
            </a:r>
            <a:r>
              <a:rPr lang="en-US" altLang="ko-KR" sz="1100" u="sng" dirty="0">
                <a:latin typeface="+mn-ea"/>
                <a:ea typeface="+mn-ea"/>
              </a:rPr>
              <a:t>Full Text </a:t>
            </a:r>
            <a:r>
              <a:rPr lang="ko-KR" altLang="en-US" sz="1100" u="sng" dirty="0">
                <a:latin typeface="+mn-ea"/>
                <a:ea typeface="+mn-ea"/>
              </a:rPr>
              <a:t>분석기 지원</a:t>
            </a:r>
            <a:endParaRPr lang="en-US" altLang="ko-KR" sz="1100" u="sng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0756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20</a:t>
            </a:fld>
            <a:r>
              <a:rPr lang="ko-KR" altLang="en-US" dirty="0"/>
              <a:t> </a:t>
            </a:r>
            <a:r>
              <a:rPr lang="en-US" altLang="ko-KR" dirty="0"/>
              <a:t>/ 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3200" b="1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Arirang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Lucene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7399" y="824686"/>
            <a:ext cx="86609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32" y="962616"/>
            <a:ext cx="2558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atin typeface="+mn-ea"/>
              </a:rPr>
              <a:t>라</a:t>
            </a:r>
            <a:r>
              <a:rPr lang="en-US" altLang="ko-KR" sz="1600" b="1" dirty="0">
                <a:latin typeface="+mn-ea"/>
              </a:rPr>
              <a:t>.  Arirang Analyzer </a:t>
            </a:r>
            <a:r>
              <a:rPr lang="ko-KR" altLang="en-US" sz="1600" b="1" dirty="0">
                <a:latin typeface="+mn-ea"/>
              </a:rPr>
              <a:t>상세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4032" y="1411094"/>
            <a:ext cx="1788013" cy="28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6. Arirang </a:t>
            </a:r>
            <a:r>
              <a:rPr lang="ko-KR" altLang="en-US" sz="1200" b="1" dirty="0"/>
              <a:t>사전 구성</a:t>
            </a:r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1028700" y="1741296"/>
            <a:ext cx="8951880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r>
              <a:rPr lang="en-US" altLang="ko-KR" sz="1100" b="1" dirty="0" err="1">
                <a:latin typeface="+mn-lt"/>
                <a:ea typeface="+mn-ea"/>
              </a:rPr>
              <a:t>Total.dic</a:t>
            </a:r>
            <a:r>
              <a:rPr lang="en-US" altLang="ko-KR" sz="1100" b="1" dirty="0">
                <a:latin typeface="+mn-lt"/>
                <a:ea typeface="+mn-ea"/>
              </a:rPr>
              <a:t> : </a:t>
            </a:r>
            <a:r>
              <a:rPr lang="ko-KR" altLang="en-US" sz="1100" b="1" dirty="0">
                <a:latin typeface="+mn-lt"/>
                <a:ea typeface="+mn-ea"/>
              </a:rPr>
              <a:t>기본사전</a:t>
            </a:r>
            <a:br>
              <a:rPr lang="en-US" altLang="ko-KR" sz="1100" dirty="0">
                <a:latin typeface="+mn-lt"/>
                <a:ea typeface="+mn-ea"/>
              </a:rPr>
            </a:br>
            <a:r>
              <a:rPr lang="ko-KR" altLang="en-US" sz="1100" dirty="0">
                <a:latin typeface="+mn-lt"/>
                <a:ea typeface="+mn-ea"/>
              </a:rPr>
              <a:t>용언과 체언을 포함을 포함한 기본사전</a:t>
            </a:r>
            <a:br>
              <a:rPr lang="en-US" altLang="ko-KR" sz="1100" dirty="0">
                <a:latin typeface="+mn-lt"/>
                <a:ea typeface="+mn-ea"/>
              </a:rPr>
            </a:br>
            <a:r>
              <a:rPr lang="en-US" altLang="ko-KR" sz="1100" b="1" dirty="0">
                <a:latin typeface="+mn-lt"/>
              </a:rPr>
              <a:t>※ </a:t>
            </a:r>
            <a:r>
              <a:rPr lang="ko-KR" altLang="en-US" sz="1100" b="1" dirty="0">
                <a:latin typeface="+mn-lt"/>
              </a:rPr>
              <a:t>사전 구성 형식 </a:t>
            </a:r>
            <a:r>
              <a:rPr lang="en-US" altLang="ko-KR" sz="1100" b="1" dirty="0">
                <a:latin typeface="+mn-lt"/>
              </a:rPr>
              <a:t>: </a:t>
            </a:r>
            <a:r>
              <a:rPr lang="ko-KR" altLang="en-US" sz="1100" b="1" dirty="0">
                <a:latin typeface="+mn-lt"/>
              </a:rPr>
              <a:t>납부</a:t>
            </a:r>
            <a:r>
              <a:rPr lang="en-US" altLang="ko-KR" sz="1100" b="1" dirty="0">
                <a:latin typeface="+mn-lt"/>
              </a:rPr>
              <a:t>, 10011X</a:t>
            </a:r>
            <a:br>
              <a:rPr lang="en-US" altLang="ko-KR" sz="1100" dirty="0">
                <a:latin typeface="+mn-lt"/>
              </a:rPr>
            </a:br>
            <a:r>
              <a:rPr lang="en-US" altLang="ko-KR" sz="1100" dirty="0">
                <a:latin typeface="+mn-lt"/>
              </a:rPr>
              <a:t>    ① </a:t>
            </a:r>
            <a:r>
              <a:rPr lang="ko-KR" altLang="en-US" sz="1100" dirty="0">
                <a:latin typeface="+mn-lt"/>
              </a:rPr>
              <a:t>콤마</a:t>
            </a:r>
            <a:r>
              <a:rPr lang="en-US" altLang="ko-KR" sz="1100" dirty="0">
                <a:latin typeface="+mn-lt"/>
              </a:rPr>
              <a:t>(,)</a:t>
            </a:r>
            <a:r>
              <a:rPr lang="ko-KR" altLang="en-US" sz="1100" dirty="0">
                <a:latin typeface="+mn-lt"/>
              </a:rPr>
              <a:t>를 중심으로 좌측은 단어이고 우측은 단어정보</a:t>
            </a:r>
            <a:br>
              <a:rPr lang="en-US" altLang="ko-KR" sz="1100" dirty="0">
                <a:latin typeface="+mn-lt"/>
              </a:rPr>
            </a:br>
            <a:r>
              <a:rPr lang="en-US" altLang="ko-KR" sz="1100" dirty="0">
                <a:latin typeface="+mn-lt"/>
              </a:rPr>
              <a:t>    ② </a:t>
            </a:r>
            <a:r>
              <a:rPr lang="ko-KR" altLang="en-US" sz="1100" dirty="0">
                <a:latin typeface="+mn-lt"/>
              </a:rPr>
              <a:t>단어정보는 </a:t>
            </a:r>
            <a:r>
              <a:rPr lang="en-US" altLang="ko-KR" sz="1100" dirty="0">
                <a:latin typeface="+mn-lt"/>
              </a:rPr>
              <a:t>6</a:t>
            </a:r>
            <a:r>
              <a:rPr lang="ko-KR" altLang="en-US" sz="1100" dirty="0">
                <a:latin typeface="+mn-lt"/>
              </a:rPr>
              <a:t>글자로 구성</a:t>
            </a:r>
            <a:r>
              <a:rPr lang="en-US" altLang="ko-KR" sz="1100" dirty="0">
                <a:latin typeface="+mn-lt"/>
              </a:rPr>
              <a:t>, </a:t>
            </a:r>
            <a:r>
              <a:rPr lang="ko-KR" altLang="en-US" sz="1100" dirty="0">
                <a:latin typeface="+mn-lt"/>
              </a:rPr>
              <a:t>각 글자는 단어의 사용규칙을 나타냄</a:t>
            </a:r>
            <a:endParaRPr lang="en-US" altLang="ko-KR" sz="1100" dirty="0">
              <a:latin typeface="+mn-lt"/>
            </a:endParaRPr>
          </a:p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endParaRPr lang="en-US" altLang="ko-KR" sz="1100" dirty="0">
              <a:latin typeface="+mn-lt"/>
              <a:ea typeface="+mn-ea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endParaRPr lang="en-US" altLang="ko-KR" sz="1100" dirty="0">
              <a:latin typeface="+mn-lt"/>
              <a:ea typeface="+mn-ea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100" dirty="0">
                <a:latin typeface="+mn-lt"/>
                <a:ea typeface="+mn-ea"/>
              </a:rPr>
              <a:t>         ③ 1~3</a:t>
            </a:r>
            <a:r>
              <a:rPr lang="ko-KR" altLang="en-US" sz="1100" dirty="0">
                <a:latin typeface="+mn-lt"/>
                <a:ea typeface="+mn-ea"/>
              </a:rPr>
              <a:t>은 품사에 대한 정보이며</a:t>
            </a:r>
            <a:r>
              <a:rPr lang="en-US" altLang="ko-KR" sz="1100" dirty="0">
                <a:latin typeface="+mn-lt"/>
                <a:ea typeface="+mn-ea"/>
              </a:rPr>
              <a:t>, </a:t>
            </a:r>
            <a:r>
              <a:rPr lang="ko-KR" altLang="en-US" sz="1100" dirty="0">
                <a:latin typeface="+mn-lt"/>
                <a:ea typeface="+mn-ea"/>
              </a:rPr>
              <a:t>위에 기술한 각 품사 여부를 나타냄</a:t>
            </a:r>
            <a:endParaRPr lang="en-US" altLang="ko-KR" sz="1100" dirty="0">
              <a:latin typeface="+mn-lt"/>
              <a:ea typeface="+mn-ea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100" dirty="0">
                <a:latin typeface="+mn-lt"/>
                <a:ea typeface="+mn-ea"/>
              </a:rPr>
              <a:t>         ④ 4~5</a:t>
            </a:r>
            <a:r>
              <a:rPr lang="ko-KR" altLang="en-US" sz="1100" dirty="0">
                <a:latin typeface="+mn-lt"/>
                <a:ea typeface="+mn-ea"/>
              </a:rPr>
              <a:t>는 명사인 경우 </a:t>
            </a:r>
            <a:r>
              <a:rPr lang="en-US" altLang="ko-KR" sz="1100" dirty="0">
                <a:latin typeface="+mn-lt"/>
                <a:ea typeface="+mn-ea"/>
              </a:rPr>
              <a:t>“</a:t>
            </a:r>
            <a:r>
              <a:rPr lang="ko-KR" altLang="en-US" sz="1100" dirty="0">
                <a:latin typeface="+mn-lt"/>
                <a:ea typeface="+mn-ea"/>
              </a:rPr>
              <a:t>하다</a:t>
            </a:r>
            <a:r>
              <a:rPr lang="en-US" altLang="ko-KR" sz="1100" dirty="0">
                <a:latin typeface="+mn-lt"/>
                <a:ea typeface="+mn-ea"/>
              </a:rPr>
              <a:t>＂</a:t>
            </a:r>
            <a:r>
              <a:rPr lang="ko-KR" altLang="en-US" sz="1100" dirty="0">
                <a:latin typeface="+mn-lt"/>
                <a:ea typeface="+mn-ea"/>
              </a:rPr>
              <a:t>와 </a:t>
            </a:r>
            <a:r>
              <a:rPr lang="en-US" altLang="ko-KR" sz="1100" dirty="0">
                <a:latin typeface="+mn-lt"/>
                <a:ea typeface="+mn-ea"/>
              </a:rPr>
              <a:t>“</a:t>
            </a:r>
            <a:r>
              <a:rPr lang="ko-KR" altLang="en-US" sz="1100" dirty="0">
                <a:latin typeface="+mn-lt"/>
                <a:ea typeface="+mn-ea"/>
              </a:rPr>
              <a:t>되다</a:t>
            </a:r>
            <a:r>
              <a:rPr lang="en-US" altLang="ko-KR" sz="1100" dirty="0">
                <a:latin typeface="+mn-lt"/>
                <a:ea typeface="+mn-ea"/>
              </a:rPr>
              <a:t>＂</a:t>
            </a:r>
            <a:r>
              <a:rPr lang="ko-KR" altLang="en-US" sz="1100" dirty="0">
                <a:latin typeface="+mn-lt"/>
                <a:ea typeface="+mn-ea"/>
              </a:rPr>
              <a:t>가 붙을 수 있는 경우를 나타냄 </a:t>
            </a:r>
            <a:r>
              <a:rPr lang="en-US" altLang="ko-KR" sz="1100" dirty="0">
                <a:latin typeface="+mn-lt"/>
                <a:ea typeface="+mn-ea"/>
              </a:rPr>
              <a:t>(</a:t>
            </a:r>
            <a:r>
              <a:rPr lang="ko-KR" altLang="en-US" sz="1100" dirty="0">
                <a:latin typeface="+mn-lt"/>
                <a:ea typeface="+mn-ea"/>
              </a:rPr>
              <a:t>동사는 반드시 </a:t>
            </a:r>
            <a:r>
              <a:rPr lang="en-US" altLang="ko-KR" sz="1100" dirty="0">
                <a:latin typeface="+mn-lt"/>
                <a:ea typeface="+mn-ea"/>
              </a:rPr>
              <a:t>(0)</a:t>
            </a:r>
            <a:r>
              <a:rPr lang="ko-KR" altLang="en-US" sz="1100" dirty="0">
                <a:latin typeface="+mn-lt"/>
                <a:ea typeface="+mn-ea"/>
              </a:rPr>
              <a:t>이어야 함</a:t>
            </a:r>
            <a:r>
              <a:rPr lang="en-US" altLang="ko-KR" sz="1100" dirty="0">
                <a:latin typeface="+mn-lt"/>
                <a:ea typeface="+mn-ea"/>
              </a:rPr>
              <a:t>)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100" dirty="0">
                <a:latin typeface="+mn-lt"/>
                <a:ea typeface="+mn-ea"/>
              </a:rPr>
              <a:t>         ⑤ 6</a:t>
            </a:r>
            <a:r>
              <a:rPr lang="ko-KR" altLang="en-US" sz="1100" dirty="0">
                <a:latin typeface="+mn-lt"/>
                <a:ea typeface="+mn-ea"/>
              </a:rPr>
              <a:t>은 동사인 경우 불규칙변형의 종류를 나타내며 종류는 아래와 같음</a:t>
            </a:r>
            <a:endParaRPr lang="en-US" altLang="ko-KR" sz="1100" dirty="0">
              <a:latin typeface="+mn-lt"/>
              <a:ea typeface="+mn-ea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100" dirty="0">
                <a:latin typeface="+mn-lt"/>
                <a:ea typeface="+mn-ea"/>
              </a:rPr>
              <a:t>             -&gt; B : </a:t>
            </a:r>
            <a:r>
              <a:rPr lang="ko-KR" altLang="en-US" sz="1100" dirty="0" err="1">
                <a:latin typeface="+mn-lt"/>
                <a:ea typeface="+mn-ea"/>
              </a:rPr>
              <a:t>ㅂ</a:t>
            </a:r>
            <a:r>
              <a:rPr lang="ko-KR" altLang="en-US" sz="1100" dirty="0">
                <a:latin typeface="+mn-lt"/>
                <a:ea typeface="+mn-ea"/>
              </a:rPr>
              <a:t> 불규칙</a:t>
            </a:r>
            <a:r>
              <a:rPr lang="en-US" altLang="ko-KR" sz="1100" dirty="0">
                <a:latin typeface="+mn-lt"/>
                <a:ea typeface="+mn-ea"/>
              </a:rPr>
              <a:t>, H : </a:t>
            </a:r>
            <a:r>
              <a:rPr lang="ko-KR" altLang="en-US" sz="1100" dirty="0" err="1">
                <a:latin typeface="+mn-lt"/>
                <a:ea typeface="+mn-ea"/>
              </a:rPr>
              <a:t>ㅎ</a:t>
            </a:r>
            <a:r>
              <a:rPr lang="ko-KR" altLang="en-US" sz="1100" dirty="0">
                <a:latin typeface="+mn-lt"/>
                <a:ea typeface="+mn-ea"/>
              </a:rPr>
              <a:t> 불규칙</a:t>
            </a:r>
            <a:r>
              <a:rPr lang="en-US" altLang="ko-KR" sz="1100" dirty="0">
                <a:latin typeface="+mn-lt"/>
                <a:ea typeface="+mn-ea"/>
              </a:rPr>
              <a:t>, L : </a:t>
            </a:r>
            <a:r>
              <a:rPr lang="ko-KR" altLang="en-US" sz="1100" dirty="0" err="1">
                <a:latin typeface="+mn-lt"/>
                <a:ea typeface="+mn-ea"/>
              </a:rPr>
              <a:t>르</a:t>
            </a:r>
            <a:r>
              <a:rPr lang="ko-KR" altLang="en-US" sz="1100" dirty="0">
                <a:latin typeface="+mn-lt"/>
                <a:ea typeface="+mn-ea"/>
              </a:rPr>
              <a:t> 불규칙</a:t>
            </a:r>
            <a:r>
              <a:rPr lang="en-US" altLang="ko-KR" sz="1100" dirty="0">
                <a:latin typeface="+mn-lt"/>
                <a:ea typeface="+mn-ea"/>
              </a:rPr>
              <a:t>, U : </a:t>
            </a:r>
            <a:r>
              <a:rPr lang="ko-KR" altLang="en-US" sz="1100" dirty="0">
                <a:latin typeface="+mn-lt"/>
                <a:ea typeface="+mn-ea"/>
              </a:rPr>
              <a:t>ㄹ 불규칙</a:t>
            </a:r>
            <a:r>
              <a:rPr lang="en-US" altLang="ko-KR" sz="1100" dirty="0">
                <a:latin typeface="+mn-lt"/>
                <a:ea typeface="+mn-ea"/>
              </a:rPr>
              <a:t>, S : </a:t>
            </a:r>
            <a:r>
              <a:rPr lang="ko-KR" altLang="en-US" sz="1100" dirty="0" err="1">
                <a:latin typeface="+mn-lt"/>
                <a:ea typeface="+mn-ea"/>
              </a:rPr>
              <a:t>ㅅ</a:t>
            </a:r>
            <a:r>
              <a:rPr lang="ko-KR" altLang="en-US" sz="1100" dirty="0">
                <a:latin typeface="+mn-lt"/>
                <a:ea typeface="+mn-ea"/>
              </a:rPr>
              <a:t> 불규칙</a:t>
            </a:r>
            <a:r>
              <a:rPr lang="en-US" altLang="ko-KR" sz="1100" dirty="0">
                <a:latin typeface="+mn-lt"/>
                <a:ea typeface="+mn-ea"/>
              </a:rPr>
              <a:t>, D : </a:t>
            </a:r>
            <a:r>
              <a:rPr lang="ko-KR" altLang="en-US" sz="1100" dirty="0" err="1">
                <a:latin typeface="+mn-lt"/>
                <a:ea typeface="+mn-ea"/>
              </a:rPr>
              <a:t>ㄷ</a:t>
            </a:r>
            <a:r>
              <a:rPr lang="ko-KR" altLang="en-US" sz="1100" dirty="0">
                <a:latin typeface="+mn-lt"/>
                <a:ea typeface="+mn-ea"/>
              </a:rPr>
              <a:t> 불규칙</a:t>
            </a:r>
            <a:r>
              <a:rPr lang="en-US" altLang="ko-KR" sz="1100" dirty="0">
                <a:latin typeface="+mn-lt"/>
                <a:ea typeface="+mn-ea"/>
              </a:rPr>
              <a:t>, R : </a:t>
            </a:r>
            <a:r>
              <a:rPr lang="ko-KR" altLang="en-US" sz="1100" dirty="0" err="1">
                <a:latin typeface="+mn-lt"/>
                <a:ea typeface="+mn-ea"/>
              </a:rPr>
              <a:t>러</a:t>
            </a:r>
            <a:r>
              <a:rPr lang="ko-KR" altLang="en-US" sz="1100" dirty="0">
                <a:latin typeface="+mn-lt"/>
                <a:ea typeface="+mn-ea"/>
              </a:rPr>
              <a:t> 불규칙</a:t>
            </a:r>
            <a:r>
              <a:rPr lang="en-US" altLang="ko-KR" sz="1100" dirty="0">
                <a:latin typeface="+mn-lt"/>
                <a:ea typeface="+mn-ea"/>
              </a:rPr>
              <a:t>, X : </a:t>
            </a:r>
            <a:r>
              <a:rPr lang="ko-KR" altLang="en-US" sz="1100" dirty="0">
                <a:latin typeface="+mn-lt"/>
                <a:ea typeface="+mn-ea"/>
              </a:rPr>
              <a:t>규칙</a:t>
            </a:r>
            <a:endParaRPr lang="en-US" altLang="ko-KR" sz="1100" dirty="0">
              <a:latin typeface="+mn-lt"/>
              <a:ea typeface="+mn-ea"/>
            </a:endParaRPr>
          </a:p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r>
              <a:rPr lang="en-US" altLang="ko-KR" sz="1100" b="1" dirty="0" err="1">
                <a:latin typeface="+mn-lt"/>
              </a:rPr>
              <a:t>Extension.dic</a:t>
            </a:r>
            <a:r>
              <a:rPr lang="en-US" altLang="ko-KR" sz="1100" b="1" dirty="0">
                <a:latin typeface="+mn-lt"/>
              </a:rPr>
              <a:t> : </a:t>
            </a:r>
            <a:r>
              <a:rPr lang="ko-KR" altLang="en-US" sz="1100" b="1" dirty="0">
                <a:latin typeface="+mn-lt"/>
              </a:rPr>
              <a:t>확장사전</a:t>
            </a:r>
            <a:r>
              <a:rPr lang="en-US" altLang="ko-KR" sz="1100" b="1" dirty="0">
                <a:latin typeface="+mn-lt"/>
              </a:rPr>
              <a:t>  -&gt;</a:t>
            </a:r>
            <a:r>
              <a:rPr lang="en-US" altLang="ko-KR" sz="11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ko-KR" altLang="en-US" sz="1100" b="1" dirty="0">
                <a:solidFill>
                  <a:srgbClr val="C00000"/>
                </a:solidFill>
                <a:latin typeface="+mn-lt"/>
              </a:rPr>
              <a:t>여행사 용어들을 종합하여 해당사전에 넣고 정의</a:t>
            </a:r>
            <a:br>
              <a:rPr lang="en-US" altLang="ko-KR" sz="1100" dirty="0">
                <a:solidFill>
                  <a:srgbClr val="C00000"/>
                </a:solidFill>
                <a:latin typeface="+mn-lt"/>
              </a:rPr>
            </a:br>
            <a:r>
              <a:rPr lang="ko-KR" altLang="en-US" sz="1100" dirty="0">
                <a:latin typeface="+mn-lt"/>
              </a:rPr>
              <a:t>기본사전은 가능한 그대로 사용하는 것이 좋지만 사전을 조금 보완해야 할 때 확장사전을 사용 </a:t>
            </a:r>
            <a:r>
              <a:rPr lang="en-US" altLang="ko-KR" sz="1100" dirty="0">
                <a:latin typeface="+mn-lt"/>
              </a:rPr>
              <a:t>(</a:t>
            </a:r>
            <a:r>
              <a:rPr lang="ko-KR" altLang="en-US" sz="1100" dirty="0">
                <a:latin typeface="+mn-lt"/>
              </a:rPr>
              <a:t>사전을 구성하는 규칙 동일</a:t>
            </a:r>
            <a:r>
              <a:rPr lang="en-US" altLang="ko-KR" sz="1100" dirty="0">
                <a:latin typeface="+mn-lt"/>
              </a:rPr>
              <a:t>)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endParaRPr lang="en-US" altLang="ko-KR" sz="1100" dirty="0">
              <a:latin typeface="+mn-lt"/>
              <a:ea typeface="+mn-ea"/>
            </a:endParaRPr>
          </a:p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endParaRPr lang="en-US" altLang="ko-KR" sz="1100" dirty="0">
              <a:latin typeface="+mn-lt"/>
              <a:ea typeface="+mn-ea"/>
            </a:endParaRPr>
          </a:p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endParaRPr lang="en-US" altLang="ko-KR" sz="1100" dirty="0">
              <a:latin typeface="+mn-lt"/>
              <a:ea typeface="+mn-ea"/>
            </a:endParaRPr>
          </a:p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endParaRPr lang="en-US" altLang="ko-KR" sz="1100" dirty="0">
              <a:latin typeface="+mn-lt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76505" y="3572938"/>
            <a:ext cx="5554029" cy="526419"/>
            <a:chOff x="1571359" y="3718717"/>
            <a:chExt cx="6176512" cy="684131"/>
          </a:xfrm>
        </p:grpSpPr>
        <p:sp>
          <p:nvSpPr>
            <p:cNvPr id="17" name="직사각형 16"/>
            <p:cNvSpPr/>
            <p:nvPr/>
          </p:nvSpPr>
          <p:spPr>
            <a:xfrm>
              <a:off x="1668038" y="3834683"/>
              <a:ext cx="737854" cy="4748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</a:t>
              </a:r>
              <a:br>
                <a:rPr lang="en-US" altLang="ko-KR" sz="1100" dirty="0"/>
              </a:br>
              <a:r>
                <a:rPr lang="ko-KR" altLang="en-US" sz="1100" b="1" dirty="0"/>
                <a:t>명사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616467" y="3834683"/>
              <a:ext cx="737854" cy="4748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br>
                <a:rPr lang="en-US" altLang="ko-KR" sz="1100" b="1" dirty="0"/>
              </a:br>
              <a:r>
                <a:rPr lang="ko-KR" altLang="en-US" sz="1100" b="1" dirty="0"/>
                <a:t>동사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564896" y="3834683"/>
              <a:ext cx="829596" cy="4748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</a:t>
              </a:r>
              <a:br>
                <a:rPr lang="en-US" altLang="ko-KR" sz="1100" dirty="0"/>
              </a:br>
              <a:r>
                <a:rPr lang="ko-KR" altLang="en-US" sz="1100" b="1" dirty="0"/>
                <a:t>기타품사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605067" y="3831673"/>
              <a:ext cx="829596" cy="4748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</a:t>
              </a:r>
              <a:br>
                <a:rPr lang="en-US" altLang="ko-KR" sz="1100" dirty="0"/>
              </a:br>
              <a:r>
                <a:rPr lang="ko-KR" altLang="en-US" sz="1100" b="1" dirty="0" err="1"/>
                <a:t>하여동사</a:t>
              </a:r>
              <a:endParaRPr lang="ko-KR" altLang="en-US" sz="1100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645238" y="3840526"/>
              <a:ext cx="829596" cy="4748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5</a:t>
              </a:r>
              <a:br>
                <a:rPr lang="en-US" altLang="ko-KR" sz="1100" dirty="0"/>
              </a:br>
              <a:r>
                <a:rPr lang="ko-KR" altLang="en-US" sz="1100" b="1" dirty="0" err="1"/>
                <a:t>되어동사</a:t>
              </a:r>
              <a:endParaRPr lang="ko-KR" altLang="en-US" sz="1100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685408" y="3840526"/>
              <a:ext cx="954013" cy="4748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6</a:t>
              </a:r>
              <a:br>
                <a:rPr lang="en-US" altLang="ko-KR" sz="1100" dirty="0"/>
              </a:br>
              <a:r>
                <a:rPr lang="ko-KR" altLang="en-US" sz="1100" b="1" dirty="0"/>
                <a:t>불규칙변형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571359" y="3718717"/>
              <a:ext cx="6176512" cy="684131"/>
            </a:xfrm>
            <a:prstGeom prst="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2191606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21</a:t>
            </a:fld>
            <a:r>
              <a:rPr lang="ko-KR" altLang="en-US" dirty="0"/>
              <a:t> </a:t>
            </a:r>
            <a:r>
              <a:rPr lang="en-US" altLang="ko-KR" dirty="0"/>
              <a:t>/ 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3200" b="1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Arirang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Lucene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7399" y="824686"/>
            <a:ext cx="86609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32" y="962616"/>
            <a:ext cx="2558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atin typeface="+mn-ea"/>
              </a:rPr>
              <a:t>라</a:t>
            </a:r>
            <a:r>
              <a:rPr lang="en-US" altLang="ko-KR" sz="1600" b="1" dirty="0">
                <a:latin typeface="+mn-ea"/>
              </a:rPr>
              <a:t>.  Arirang Analyzer </a:t>
            </a:r>
            <a:r>
              <a:rPr lang="ko-KR" altLang="en-US" sz="1600" b="1" dirty="0">
                <a:latin typeface="+mn-ea"/>
              </a:rPr>
              <a:t>상세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4032" y="1444962"/>
            <a:ext cx="1788013" cy="28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6. Arirang </a:t>
            </a:r>
            <a:r>
              <a:rPr lang="ko-KR" altLang="en-US" sz="1200" b="1" dirty="0"/>
              <a:t>사전 구성</a:t>
            </a:r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935566" y="1720793"/>
            <a:ext cx="895188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r>
              <a:rPr lang="en-US" altLang="ko-KR" sz="1100" b="1" dirty="0" err="1">
                <a:latin typeface="+mn-lt"/>
              </a:rPr>
              <a:t>Josa.dic</a:t>
            </a:r>
            <a:r>
              <a:rPr lang="en-US" altLang="ko-KR" sz="1100" b="1" dirty="0">
                <a:latin typeface="+mn-lt"/>
              </a:rPr>
              <a:t> : </a:t>
            </a:r>
            <a:r>
              <a:rPr lang="ko-KR" altLang="en-US" sz="1100" b="1" dirty="0">
                <a:latin typeface="+mn-lt"/>
              </a:rPr>
              <a:t>조사사전</a:t>
            </a:r>
            <a:br>
              <a:rPr lang="en-US" altLang="ko-KR" sz="1100" dirty="0">
                <a:latin typeface="+mn-lt"/>
                <a:ea typeface="+mn-ea"/>
              </a:rPr>
            </a:br>
            <a:r>
              <a:rPr lang="ko-KR" altLang="en-US" sz="1100" dirty="0">
                <a:latin typeface="+mn-lt"/>
                <a:ea typeface="+mn-ea"/>
              </a:rPr>
              <a:t>조사들만 모아둔 사전</a:t>
            </a:r>
            <a:r>
              <a:rPr lang="en-US" altLang="ko-KR" sz="1100" dirty="0">
                <a:latin typeface="+mn-lt"/>
                <a:ea typeface="+mn-ea"/>
              </a:rPr>
              <a:t>, </a:t>
            </a:r>
            <a:r>
              <a:rPr lang="ko-KR" altLang="en-US" sz="1100" dirty="0">
                <a:latin typeface="+mn-lt"/>
                <a:ea typeface="+mn-ea"/>
              </a:rPr>
              <a:t>각 조사는 </a:t>
            </a:r>
            <a:r>
              <a:rPr lang="ko-KR" altLang="en-US" sz="1100" dirty="0" err="1">
                <a:latin typeface="+mn-lt"/>
                <a:ea typeface="+mn-ea"/>
              </a:rPr>
              <a:t>한줄씩</a:t>
            </a:r>
            <a:r>
              <a:rPr lang="ko-KR" altLang="en-US" sz="1100" dirty="0">
                <a:latin typeface="+mn-lt"/>
                <a:ea typeface="+mn-ea"/>
              </a:rPr>
              <a:t> 구분되어 있음</a:t>
            </a:r>
            <a:endParaRPr lang="en-US" altLang="ko-KR" sz="1100" dirty="0">
              <a:latin typeface="+mn-lt"/>
              <a:ea typeface="+mn-ea"/>
            </a:endParaRPr>
          </a:p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r>
              <a:rPr lang="en-US" altLang="ko-KR" sz="1100" b="1" dirty="0" err="1">
                <a:latin typeface="+mn-lt"/>
                <a:ea typeface="+mn-ea"/>
              </a:rPr>
              <a:t>Eomi.dic</a:t>
            </a:r>
            <a:r>
              <a:rPr lang="en-US" altLang="ko-KR" sz="1100" b="1" dirty="0">
                <a:latin typeface="+mn-lt"/>
                <a:ea typeface="+mn-ea"/>
              </a:rPr>
              <a:t> : </a:t>
            </a:r>
            <a:r>
              <a:rPr lang="ko-KR" altLang="en-US" sz="1100" b="1" dirty="0">
                <a:latin typeface="+mn-lt"/>
                <a:ea typeface="+mn-ea"/>
              </a:rPr>
              <a:t>어미사전</a:t>
            </a:r>
            <a:br>
              <a:rPr lang="en-US" altLang="ko-KR" sz="1100" dirty="0">
                <a:latin typeface="+mn-lt"/>
                <a:ea typeface="+mn-ea"/>
              </a:rPr>
            </a:br>
            <a:r>
              <a:rPr lang="ko-KR" altLang="en-US" sz="1100" dirty="0">
                <a:latin typeface="+mn-lt"/>
                <a:ea typeface="+mn-ea"/>
              </a:rPr>
              <a:t>어미들만 모아둔 사전</a:t>
            </a:r>
            <a:r>
              <a:rPr lang="en-US" altLang="ko-KR" sz="1100" dirty="0">
                <a:latin typeface="+mn-lt"/>
                <a:ea typeface="+mn-ea"/>
              </a:rPr>
              <a:t>, </a:t>
            </a:r>
            <a:r>
              <a:rPr lang="ko-KR" altLang="en-US" sz="1100" dirty="0">
                <a:latin typeface="+mn-lt"/>
                <a:ea typeface="+mn-ea"/>
              </a:rPr>
              <a:t>각 어미는 </a:t>
            </a:r>
            <a:r>
              <a:rPr lang="ko-KR" altLang="en-US" sz="1100" dirty="0" err="1">
                <a:latin typeface="+mn-lt"/>
                <a:ea typeface="+mn-ea"/>
              </a:rPr>
              <a:t>한줄씩</a:t>
            </a:r>
            <a:r>
              <a:rPr lang="ko-KR" altLang="en-US" sz="1100" dirty="0">
                <a:latin typeface="+mn-lt"/>
                <a:ea typeface="+mn-ea"/>
              </a:rPr>
              <a:t> 구분되어 있음</a:t>
            </a:r>
            <a:endParaRPr lang="en-US" altLang="ko-KR" sz="1100" dirty="0">
              <a:latin typeface="+mn-lt"/>
              <a:ea typeface="+mn-ea"/>
            </a:endParaRPr>
          </a:p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r>
              <a:rPr lang="en-US" altLang="ko-KR" sz="1100" b="1" dirty="0" err="1">
                <a:latin typeface="+mn-lt"/>
                <a:ea typeface="+mn-ea"/>
              </a:rPr>
              <a:t>Prefix.dic</a:t>
            </a:r>
            <a:r>
              <a:rPr lang="en-US" altLang="ko-KR" sz="1100" b="1" dirty="0">
                <a:latin typeface="+mn-lt"/>
                <a:ea typeface="+mn-ea"/>
              </a:rPr>
              <a:t> : </a:t>
            </a:r>
            <a:r>
              <a:rPr lang="ko-KR" altLang="en-US" sz="1100" b="1" dirty="0" err="1">
                <a:latin typeface="+mn-lt"/>
                <a:ea typeface="+mn-ea"/>
              </a:rPr>
              <a:t>접두어사전</a:t>
            </a:r>
            <a:br>
              <a:rPr lang="en-US" altLang="ko-KR" sz="1100" dirty="0">
                <a:latin typeface="+mn-lt"/>
                <a:ea typeface="+mn-ea"/>
              </a:rPr>
            </a:br>
            <a:r>
              <a:rPr lang="ko-KR" altLang="en-US" sz="1100" dirty="0">
                <a:latin typeface="+mn-lt"/>
                <a:ea typeface="+mn-ea"/>
              </a:rPr>
              <a:t>복합명사를 </a:t>
            </a:r>
            <a:r>
              <a:rPr lang="ko-KR" altLang="en-US" sz="1100" dirty="0" err="1">
                <a:latin typeface="+mn-lt"/>
                <a:ea typeface="+mn-ea"/>
              </a:rPr>
              <a:t>분해시</a:t>
            </a:r>
            <a:r>
              <a:rPr lang="ko-KR" altLang="en-US" sz="1100" dirty="0">
                <a:latin typeface="+mn-lt"/>
                <a:ea typeface="+mn-ea"/>
              </a:rPr>
              <a:t> </a:t>
            </a:r>
            <a:r>
              <a:rPr lang="en-US" altLang="ko-KR" sz="1100" dirty="0">
                <a:latin typeface="+mn-lt"/>
                <a:ea typeface="+mn-ea"/>
              </a:rPr>
              <a:t>2</a:t>
            </a:r>
            <a:r>
              <a:rPr lang="ko-KR" altLang="en-US" sz="1100" dirty="0">
                <a:latin typeface="+mn-lt"/>
                <a:ea typeface="+mn-ea"/>
              </a:rPr>
              <a:t>글자 이상의 단어로만 분해하지만</a:t>
            </a:r>
            <a:br>
              <a:rPr lang="en-US" altLang="ko-KR" sz="1100" dirty="0">
                <a:latin typeface="+mn-lt"/>
                <a:ea typeface="+mn-ea"/>
              </a:rPr>
            </a:br>
            <a:r>
              <a:rPr lang="ko-KR" altLang="en-US" sz="1100" dirty="0" err="1">
                <a:latin typeface="+mn-lt"/>
                <a:ea typeface="+mn-ea"/>
              </a:rPr>
              <a:t>예를들어</a:t>
            </a:r>
            <a:r>
              <a:rPr lang="en-US" altLang="ko-KR" sz="1100" dirty="0">
                <a:latin typeface="+mn-lt"/>
                <a:ea typeface="+mn-ea"/>
              </a:rPr>
              <a:t>, “</a:t>
            </a:r>
            <a:r>
              <a:rPr lang="ko-KR" altLang="en-US" sz="1100" dirty="0">
                <a:latin typeface="+mn-lt"/>
                <a:ea typeface="+mn-ea"/>
              </a:rPr>
              <a:t>과소비</a:t>
            </a:r>
            <a:r>
              <a:rPr lang="en-US" altLang="ko-KR" sz="1100" dirty="0">
                <a:latin typeface="+mn-lt"/>
                <a:ea typeface="+mn-ea"/>
              </a:rPr>
              <a:t>” </a:t>
            </a:r>
            <a:r>
              <a:rPr lang="ko-KR" altLang="en-US" sz="1100" dirty="0">
                <a:latin typeface="+mn-lt"/>
                <a:ea typeface="+mn-ea"/>
              </a:rPr>
              <a:t>같은 경우 </a:t>
            </a:r>
            <a:r>
              <a:rPr lang="en-US" altLang="ko-KR" sz="1100" dirty="0">
                <a:latin typeface="+mn-lt"/>
                <a:ea typeface="+mn-ea"/>
              </a:rPr>
              <a:t>“</a:t>
            </a:r>
            <a:r>
              <a:rPr lang="ko-KR" altLang="en-US" sz="1100" dirty="0">
                <a:latin typeface="+mn-lt"/>
                <a:ea typeface="+mn-ea"/>
              </a:rPr>
              <a:t>과</a:t>
            </a:r>
            <a:r>
              <a:rPr lang="en-US" altLang="ko-KR" sz="1100" dirty="0">
                <a:latin typeface="+mn-lt"/>
                <a:ea typeface="+mn-ea"/>
              </a:rPr>
              <a:t>” </a:t>
            </a:r>
            <a:r>
              <a:rPr lang="ko-KR" altLang="en-US" sz="1100" dirty="0">
                <a:latin typeface="+mn-lt"/>
                <a:ea typeface="+mn-ea"/>
              </a:rPr>
              <a:t>를 </a:t>
            </a:r>
            <a:r>
              <a:rPr lang="ko-KR" altLang="en-US" sz="1100" dirty="0" err="1">
                <a:latin typeface="+mn-lt"/>
                <a:ea typeface="+mn-ea"/>
              </a:rPr>
              <a:t>접두어로</a:t>
            </a:r>
            <a:r>
              <a:rPr lang="ko-KR" altLang="en-US" sz="1100" dirty="0">
                <a:latin typeface="+mn-lt"/>
                <a:ea typeface="+mn-ea"/>
              </a:rPr>
              <a:t> 분리해 내어 </a:t>
            </a:r>
            <a:r>
              <a:rPr lang="en-US" altLang="ko-KR" sz="1100" dirty="0">
                <a:latin typeface="+mn-lt"/>
                <a:ea typeface="+mn-ea"/>
              </a:rPr>
              <a:t>“</a:t>
            </a:r>
            <a:r>
              <a:rPr lang="ko-KR" altLang="en-US" sz="1100" dirty="0">
                <a:latin typeface="+mn-lt"/>
                <a:ea typeface="+mn-ea"/>
              </a:rPr>
              <a:t>과소비</a:t>
            </a:r>
            <a:r>
              <a:rPr lang="en-US" altLang="ko-KR" sz="1100" dirty="0">
                <a:latin typeface="+mn-lt"/>
                <a:ea typeface="+mn-ea"/>
              </a:rPr>
              <a:t>” </a:t>
            </a:r>
            <a:r>
              <a:rPr lang="ko-KR" altLang="en-US" sz="1100" dirty="0">
                <a:latin typeface="+mn-lt"/>
                <a:ea typeface="+mn-ea"/>
              </a:rPr>
              <a:t>와 </a:t>
            </a:r>
            <a:r>
              <a:rPr lang="en-US" altLang="ko-KR" sz="1100" dirty="0">
                <a:latin typeface="+mn-lt"/>
                <a:ea typeface="+mn-ea"/>
              </a:rPr>
              <a:t>“</a:t>
            </a:r>
            <a:r>
              <a:rPr lang="ko-KR" altLang="en-US" sz="1100" dirty="0">
                <a:latin typeface="+mn-lt"/>
                <a:ea typeface="+mn-ea"/>
              </a:rPr>
              <a:t>소비</a:t>
            </a:r>
            <a:r>
              <a:rPr lang="en-US" altLang="ko-KR" sz="1100" dirty="0">
                <a:latin typeface="+mn-lt"/>
                <a:ea typeface="+mn-ea"/>
              </a:rPr>
              <a:t>” </a:t>
            </a:r>
            <a:r>
              <a:rPr lang="ko-KR" altLang="en-US" sz="1100" dirty="0">
                <a:latin typeface="+mn-lt"/>
                <a:ea typeface="+mn-ea"/>
              </a:rPr>
              <a:t>를 색인어로  추출하기 위해 만든 사전</a:t>
            </a:r>
            <a:endParaRPr lang="en-US" altLang="ko-KR" sz="1100" dirty="0">
              <a:latin typeface="+mn-lt"/>
              <a:ea typeface="+mn-ea"/>
            </a:endParaRPr>
          </a:p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r>
              <a:rPr lang="en-US" altLang="ko-KR" sz="1100" b="1" dirty="0" err="1">
                <a:latin typeface="+mn-lt"/>
                <a:ea typeface="+mn-ea"/>
              </a:rPr>
              <a:t>Suffix.dic</a:t>
            </a:r>
            <a:r>
              <a:rPr lang="en-US" altLang="ko-KR" sz="1100" b="1" dirty="0">
                <a:latin typeface="+mn-lt"/>
                <a:ea typeface="+mn-ea"/>
              </a:rPr>
              <a:t> : </a:t>
            </a:r>
            <a:r>
              <a:rPr lang="ko-KR" altLang="en-US" sz="1100" b="1" dirty="0" err="1">
                <a:latin typeface="+mn-lt"/>
                <a:ea typeface="+mn-ea"/>
              </a:rPr>
              <a:t>접미어사전</a:t>
            </a:r>
            <a:br>
              <a:rPr lang="en-US" altLang="ko-KR" sz="1100" dirty="0">
                <a:latin typeface="+mn-lt"/>
                <a:ea typeface="+mn-ea"/>
              </a:rPr>
            </a:br>
            <a:r>
              <a:rPr lang="ko-KR" altLang="en-US" sz="1100" dirty="0">
                <a:latin typeface="+mn-lt"/>
                <a:ea typeface="+mn-ea"/>
              </a:rPr>
              <a:t>복합명사를 </a:t>
            </a:r>
            <a:r>
              <a:rPr lang="ko-KR" altLang="en-US" sz="1100" dirty="0" err="1">
                <a:latin typeface="+mn-lt"/>
                <a:ea typeface="+mn-ea"/>
              </a:rPr>
              <a:t>분해시</a:t>
            </a:r>
            <a:r>
              <a:rPr lang="ko-KR" altLang="en-US" sz="1100" dirty="0">
                <a:latin typeface="+mn-lt"/>
                <a:ea typeface="+mn-ea"/>
              </a:rPr>
              <a:t> </a:t>
            </a:r>
            <a:r>
              <a:rPr lang="en-US" altLang="ko-KR" sz="1100" dirty="0">
                <a:latin typeface="+mn-lt"/>
                <a:ea typeface="+mn-ea"/>
              </a:rPr>
              <a:t>“</a:t>
            </a:r>
            <a:r>
              <a:rPr lang="ko-KR" altLang="en-US" sz="1100" dirty="0">
                <a:latin typeface="+mn-lt"/>
                <a:ea typeface="+mn-ea"/>
              </a:rPr>
              <a:t>현관문</a:t>
            </a:r>
            <a:r>
              <a:rPr lang="en-US" altLang="ko-KR" sz="1100" dirty="0">
                <a:latin typeface="+mn-lt"/>
                <a:ea typeface="+mn-ea"/>
              </a:rPr>
              <a:t>” </a:t>
            </a:r>
            <a:r>
              <a:rPr lang="ko-KR" altLang="en-US" sz="1100" dirty="0">
                <a:latin typeface="+mn-lt"/>
                <a:ea typeface="+mn-ea"/>
              </a:rPr>
              <a:t>같은 경우 </a:t>
            </a:r>
            <a:r>
              <a:rPr lang="en-US" altLang="ko-KR" sz="1100" dirty="0">
                <a:latin typeface="+mn-lt"/>
                <a:ea typeface="+mn-ea"/>
              </a:rPr>
              <a:t>“</a:t>
            </a:r>
            <a:r>
              <a:rPr lang="ko-KR" altLang="en-US" sz="1100" dirty="0">
                <a:latin typeface="+mn-lt"/>
                <a:ea typeface="+mn-ea"/>
              </a:rPr>
              <a:t>문</a:t>
            </a:r>
            <a:r>
              <a:rPr lang="en-US" altLang="ko-KR" sz="1100" dirty="0">
                <a:latin typeface="+mn-lt"/>
                <a:ea typeface="+mn-ea"/>
              </a:rPr>
              <a:t>” </a:t>
            </a:r>
            <a:r>
              <a:rPr lang="ko-KR" altLang="en-US" sz="1100" dirty="0">
                <a:latin typeface="+mn-lt"/>
                <a:ea typeface="+mn-ea"/>
              </a:rPr>
              <a:t>을 </a:t>
            </a:r>
            <a:r>
              <a:rPr lang="ko-KR" altLang="en-US" sz="1100" dirty="0" err="1">
                <a:latin typeface="+mn-lt"/>
                <a:ea typeface="+mn-ea"/>
              </a:rPr>
              <a:t>접미어로</a:t>
            </a:r>
            <a:r>
              <a:rPr lang="ko-KR" altLang="en-US" sz="1100" dirty="0">
                <a:latin typeface="+mn-lt"/>
                <a:ea typeface="+mn-ea"/>
              </a:rPr>
              <a:t> 분해하여 </a:t>
            </a:r>
            <a:r>
              <a:rPr lang="en-US" altLang="ko-KR" sz="1100" dirty="0">
                <a:latin typeface="+mn-lt"/>
                <a:ea typeface="+mn-ea"/>
              </a:rPr>
              <a:t>“</a:t>
            </a:r>
            <a:r>
              <a:rPr lang="ko-KR" altLang="en-US" sz="1100" dirty="0">
                <a:latin typeface="+mn-lt"/>
                <a:ea typeface="+mn-ea"/>
              </a:rPr>
              <a:t>현관문</a:t>
            </a:r>
            <a:r>
              <a:rPr lang="en-US" altLang="ko-KR" sz="1100" dirty="0">
                <a:latin typeface="+mn-lt"/>
                <a:ea typeface="+mn-ea"/>
              </a:rPr>
              <a:t>”</a:t>
            </a:r>
            <a:r>
              <a:rPr lang="ko-KR" altLang="en-US" sz="1100" dirty="0">
                <a:latin typeface="+mn-lt"/>
                <a:ea typeface="+mn-ea"/>
              </a:rPr>
              <a:t>과 </a:t>
            </a:r>
            <a:r>
              <a:rPr lang="en-US" altLang="ko-KR" sz="1100" dirty="0">
                <a:latin typeface="+mn-lt"/>
                <a:ea typeface="+mn-ea"/>
              </a:rPr>
              <a:t>“</a:t>
            </a:r>
            <a:r>
              <a:rPr lang="ko-KR" altLang="en-US" sz="1100" dirty="0">
                <a:latin typeface="+mn-lt"/>
                <a:ea typeface="+mn-ea"/>
              </a:rPr>
              <a:t>현관</a:t>
            </a:r>
            <a:r>
              <a:rPr lang="en-US" altLang="ko-KR" sz="1100" dirty="0">
                <a:latin typeface="+mn-lt"/>
                <a:ea typeface="+mn-ea"/>
              </a:rPr>
              <a:t>”</a:t>
            </a:r>
            <a:r>
              <a:rPr lang="ko-KR" altLang="en-US" sz="1100" dirty="0">
                <a:latin typeface="+mn-lt"/>
                <a:ea typeface="+mn-ea"/>
              </a:rPr>
              <a:t>을 색인어로 추출하기 위해 만든 사전</a:t>
            </a:r>
          </a:p>
          <a:p>
            <a:pPr marL="171450" indent="-171450" latinLnBrk="0">
              <a:lnSpc>
                <a:spcPct val="200000"/>
              </a:lnSpc>
              <a:spcBef>
                <a:spcPct val="0"/>
              </a:spcBef>
            </a:pPr>
            <a:r>
              <a:rPr lang="en-US" altLang="ko-KR" sz="1100" b="1" dirty="0" err="1">
                <a:latin typeface="+mn-lt"/>
                <a:ea typeface="+mn-ea"/>
              </a:rPr>
              <a:t>Compounds.dic</a:t>
            </a:r>
            <a:r>
              <a:rPr lang="en-US" altLang="ko-KR" sz="1100" b="1" dirty="0">
                <a:latin typeface="+mn-lt"/>
                <a:ea typeface="+mn-ea"/>
              </a:rPr>
              <a:t> : </a:t>
            </a:r>
            <a:r>
              <a:rPr lang="ko-KR" altLang="en-US" sz="1100" b="1" dirty="0" err="1">
                <a:latin typeface="+mn-lt"/>
                <a:ea typeface="+mn-ea"/>
              </a:rPr>
              <a:t>기분석</a:t>
            </a:r>
            <a:r>
              <a:rPr lang="ko-KR" altLang="en-US" sz="1100" b="1" dirty="0">
                <a:latin typeface="+mn-lt"/>
                <a:ea typeface="+mn-ea"/>
              </a:rPr>
              <a:t> 복합명사 사전</a:t>
            </a:r>
            <a:br>
              <a:rPr lang="en-US" altLang="ko-KR" sz="1100" dirty="0">
                <a:latin typeface="+mn-lt"/>
                <a:ea typeface="+mn-ea"/>
              </a:rPr>
            </a:br>
            <a:r>
              <a:rPr lang="ko-KR" altLang="en-US" sz="1100" dirty="0">
                <a:latin typeface="+mn-lt"/>
                <a:ea typeface="+mn-ea"/>
              </a:rPr>
              <a:t>복합명사는 명사 사전을 기반으로 최장일치법에 의해 분해하지만</a:t>
            </a:r>
            <a:r>
              <a:rPr lang="en-US" altLang="ko-KR" sz="1100" dirty="0">
                <a:latin typeface="+mn-lt"/>
                <a:ea typeface="+mn-ea"/>
              </a:rPr>
              <a:t>,</a:t>
            </a:r>
            <a:br>
              <a:rPr lang="en-US" altLang="ko-KR" sz="1100" dirty="0">
                <a:latin typeface="+mn-lt"/>
                <a:ea typeface="+mn-ea"/>
              </a:rPr>
            </a:br>
            <a:r>
              <a:rPr lang="en-US" altLang="ko-KR" sz="1100" dirty="0">
                <a:latin typeface="+mn-lt"/>
                <a:ea typeface="+mn-ea"/>
              </a:rPr>
              <a:t> “</a:t>
            </a:r>
            <a:r>
              <a:rPr lang="ko-KR" altLang="en-US" sz="1100" dirty="0" err="1">
                <a:latin typeface="+mn-lt"/>
                <a:ea typeface="+mn-ea"/>
              </a:rPr>
              <a:t>근로자의날</a:t>
            </a:r>
            <a:r>
              <a:rPr lang="en-US" altLang="ko-KR" sz="1100" dirty="0">
                <a:latin typeface="+mn-lt"/>
                <a:ea typeface="+mn-ea"/>
              </a:rPr>
              <a:t>” </a:t>
            </a:r>
            <a:r>
              <a:rPr lang="ko-KR" altLang="en-US" sz="1100" dirty="0">
                <a:latin typeface="+mn-lt"/>
                <a:ea typeface="+mn-ea"/>
              </a:rPr>
              <a:t>같은 경우 중간에 조사가 포함되어 있음으로 분해가 불가능</a:t>
            </a:r>
            <a:r>
              <a:rPr lang="en-US" altLang="ko-KR" sz="1100" dirty="0">
                <a:latin typeface="+mn-lt"/>
                <a:ea typeface="+mn-ea"/>
              </a:rPr>
              <a:t> -&gt; </a:t>
            </a:r>
            <a:r>
              <a:rPr lang="ko-KR" altLang="en-US" sz="1100" dirty="0" err="1">
                <a:latin typeface="+mn-lt"/>
                <a:ea typeface="+mn-ea"/>
              </a:rPr>
              <a:t>이런경우</a:t>
            </a:r>
            <a:r>
              <a:rPr lang="ko-KR" altLang="en-US" sz="1100" dirty="0">
                <a:latin typeface="+mn-lt"/>
                <a:ea typeface="+mn-ea"/>
              </a:rPr>
              <a:t> 복합명사 사전에 등록</a:t>
            </a:r>
            <a:br>
              <a:rPr lang="en-US" altLang="ko-KR" sz="1100" dirty="0">
                <a:latin typeface="+mn-lt"/>
                <a:ea typeface="+mn-ea"/>
              </a:rPr>
            </a:br>
            <a:r>
              <a:rPr lang="en-US" altLang="ko-KR" sz="1100" b="1" dirty="0">
                <a:latin typeface="+mn-lt"/>
                <a:ea typeface="+mn-ea"/>
              </a:rPr>
              <a:t>※ </a:t>
            </a:r>
            <a:r>
              <a:rPr lang="ko-KR" altLang="en-US" sz="1100" b="1" dirty="0" err="1">
                <a:latin typeface="+mn-lt"/>
                <a:ea typeface="+mn-ea"/>
              </a:rPr>
              <a:t>근로자의날</a:t>
            </a:r>
            <a:r>
              <a:rPr lang="ko-KR" altLang="en-US" sz="1100" b="1" dirty="0">
                <a:latin typeface="+mn-lt"/>
                <a:ea typeface="+mn-ea"/>
              </a:rPr>
              <a:t> </a:t>
            </a:r>
            <a:r>
              <a:rPr lang="en-US" altLang="ko-KR" sz="1100" b="1" dirty="0">
                <a:latin typeface="+mn-lt"/>
                <a:ea typeface="+mn-ea"/>
              </a:rPr>
              <a:t>: </a:t>
            </a:r>
            <a:r>
              <a:rPr lang="ko-KR" altLang="en-US" sz="1100" b="1" dirty="0">
                <a:latin typeface="+mn-lt"/>
                <a:ea typeface="+mn-ea"/>
              </a:rPr>
              <a:t>근로자</a:t>
            </a:r>
            <a:r>
              <a:rPr lang="en-US" altLang="ko-KR" sz="1100" b="1" dirty="0">
                <a:latin typeface="+mn-lt"/>
                <a:ea typeface="+mn-ea"/>
              </a:rPr>
              <a:t>, </a:t>
            </a:r>
            <a:r>
              <a:rPr lang="ko-KR" altLang="en-US" sz="1100" b="1" dirty="0">
                <a:latin typeface="+mn-lt"/>
                <a:ea typeface="+mn-ea"/>
              </a:rPr>
              <a:t>날 </a:t>
            </a:r>
            <a:br>
              <a:rPr lang="en-US" altLang="ko-KR" sz="1100" dirty="0">
                <a:latin typeface="+mn-lt"/>
                <a:ea typeface="+mn-ea"/>
              </a:rPr>
            </a:br>
            <a:r>
              <a:rPr lang="ko-KR" altLang="en-US" sz="1100" dirty="0">
                <a:latin typeface="+mn-lt"/>
                <a:ea typeface="+mn-ea"/>
              </a:rPr>
              <a:t>콜론</a:t>
            </a:r>
            <a:r>
              <a:rPr lang="en-US" altLang="ko-KR" sz="1100" dirty="0">
                <a:latin typeface="+mn-lt"/>
                <a:ea typeface="+mn-ea"/>
              </a:rPr>
              <a:t>(:)</a:t>
            </a:r>
            <a:r>
              <a:rPr lang="ko-KR" altLang="en-US" sz="1100" dirty="0">
                <a:latin typeface="+mn-lt"/>
                <a:ea typeface="+mn-ea"/>
              </a:rPr>
              <a:t>을 중심으로 좌측은 복합명사</a:t>
            </a:r>
            <a:r>
              <a:rPr lang="en-US" altLang="ko-KR" sz="1100" dirty="0">
                <a:latin typeface="+mn-lt"/>
                <a:ea typeface="+mn-ea"/>
              </a:rPr>
              <a:t>, </a:t>
            </a:r>
            <a:r>
              <a:rPr lang="ko-KR" altLang="en-US" sz="1100" dirty="0">
                <a:latin typeface="+mn-lt"/>
                <a:ea typeface="+mn-ea"/>
              </a:rPr>
              <a:t>우측은 함께 추출된 색인어 </a:t>
            </a:r>
            <a:r>
              <a:rPr lang="en-US" altLang="ko-KR" sz="1100" dirty="0">
                <a:latin typeface="+mn-lt"/>
                <a:ea typeface="+mn-ea"/>
              </a:rPr>
              <a:t>-&gt; </a:t>
            </a:r>
            <a:r>
              <a:rPr lang="ko-KR" altLang="en-US" sz="1100" dirty="0">
                <a:latin typeface="+mn-lt"/>
                <a:ea typeface="+mn-ea"/>
              </a:rPr>
              <a:t>색인어로 </a:t>
            </a:r>
            <a:r>
              <a:rPr lang="en-US" altLang="ko-KR" sz="1100" dirty="0">
                <a:latin typeface="+mn-lt"/>
                <a:ea typeface="+mn-ea"/>
              </a:rPr>
              <a:t>“</a:t>
            </a:r>
            <a:r>
              <a:rPr lang="ko-KR" altLang="en-US" sz="1100" dirty="0" err="1">
                <a:latin typeface="+mn-lt"/>
                <a:ea typeface="+mn-ea"/>
              </a:rPr>
              <a:t>근로자의날</a:t>
            </a:r>
            <a:r>
              <a:rPr lang="en-US" altLang="ko-KR" sz="1100" dirty="0">
                <a:latin typeface="+mn-lt"/>
                <a:ea typeface="+mn-ea"/>
              </a:rPr>
              <a:t>“, “</a:t>
            </a:r>
            <a:r>
              <a:rPr lang="ko-KR" altLang="en-US" sz="1100" dirty="0">
                <a:latin typeface="+mn-lt"/>
                <a:ea typeface="+mn-ea"/>
              </a:rPr>
              <a:t>근로자</a:t>
            </a:r>
            <a:r>
              <a:rPr lang="en-US" altLang="ko-KR" sz="1100" dirty="0">
                <a:latin typeface="+mn-lt"/>
                <a:ea typeface="+mn-ea"/>
              </a:rPr>
              <a:t>”, “</a:t>
            </a:r>
            <a:r>
              <a:rPr lang="ko-KR" altLang="en-US" sz="1100" dirty="0">
                <a:latin typeface="+mn-lt"/>
                <a:ea typeface="+mn-ea"/>
              </a:rPr>
              <a:t>날</a:t>
            </a:r>
            <a:r>
              <a:rPr lang="en-US" altLang="ko-KR" sz="1100" dirty="0">
                <a:latin typeface="+mn-lt"/>
                <a:ea typeface="+mn-ea"/>
              </a:rPr>
              <a:t>”</a:t>
            </a:r>
            <a:r>
              <a:rPr lang="ko-KR" altLang="en-US" sz="1100" dirty="0">
                <a:latin typeface="+mn-lt"/>
                <a:ea typeface="+mn-ea"/>
              </a:rPr>
              <a:t>로 </a:t>
            </a:r>
            <a:r>
              <a:rPr lang="en-US" altLang="ko-KR" sz="1100" dirty="0">
                <a:latin typeface="+mn-lt"/>
                <a:ea typeface="+mn-ea"/>
              </a:rPr>
              <a:t>3</a:t>
            </a:r>
            <a:r>
              <a:rPr lang="ko-KR" altLang="en-US" sz="1100" dirty="0">
                <a:latin typeface="+mn-lt"/>
                <a:ea typeface="+mn-ea"/>
              </a:rPr>
              <a:t>개가 추출됨</a:t>
            </a:r>
            <a:br>
              <a:rPr lang="en-US" altLang="ko-KR" sz="1100" dirty="0">
                <a:latin typeface="+mn-lt"/>
                <a:ea typeface="+mn-ea"/>
              </a:rPr>
            </a:br>
            <a:endParaRPr lang="en-US" altLang="ko-KR" sz="11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8735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22</a:t>
            </a:fld>
            <a:r>
              <a:rPr lang="ko-KR" altLang="en-US" dirty="0"/>
              <a:t> </a:t>
            </a:r>
            <a:r>
              <a:rPr lang="en-US" altLang="ko-KR" dirty="0"/>
              <a:t>/ 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3200" b="1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Arirang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Lucene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7399" y="824686"/>
            <a:ext cx="86609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32" y="962616"/>
            <a:ext cx="2558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atin typeface="+mn-ea"/>
              </a:rPr>
              <a:t>라</a:t>
            </a:r>
            <a:r>
              <a:rPr lang="en-US" altLang="ko-KR" sz="1600" b="1" dirty="0">
                <a:latin typeface="+mn-ea"/>
              </a:rPr>
              <a:t>.  Arirang Analyzer </a:t>
            </a:r>
            <a:r>
              <a:rPr lang="ko-KR" altLang="en-US" sz="1600" b="1" dirty="0">
                <a:latin typeface="+mn-ea"/>
              </a:rPr>
              <a:t>상세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4031" y="1444962"/>
            <a:ext cx="3095236" cy="28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7. </a:t>
            </a:r>
            <a:r>
              <a:rPr lang="en-US" altLang="ko-KR" sz="1200" b="1" dirty="0" err="1"/>
              <a:t>Solr</a:t>
            </a:r>
            <a:r>
              <a:rPr lang="ko-KR" altLang="en-US" sz="1200" b="1" dirty="0"/>
              <a:t>에 적용된 </a:t>
            </a:r>
            <a:r>
              <a:rPr lang="en-US" altLang="ko-KR" sz="1200" b="1" dirty="0" err="1"/>
              <a:t>Arirang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텍스트 분석 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916" y="1896244"/>
            <a:ext cx="5719517" cy="418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8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3</a:t>
            </a:fld>
            <a:r>
              <a:rPr lang="ko-KR" altLang="en-US" dirty="0"/>
              <a:t> </a:t>
            </a:r>
            <a:r>
              <a:rPr lang="en-US" altLang="ko-KR" dirty="0"/>
              <a:t>/ 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Lucene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7399" y="824686"/>
            <a:ext cx="86609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32" y="962616"/>
            <a:ext cx="2908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atin typeface="+mn-ea"/>
              </a:rPr>
              <a:t>나</a:t>
            </a:r>
            <a:r>
              <a:rPr lang="en-US" altLang="ko-KR" sz="1600" b="1" dirty="0">
                <a:latin typeface="+mn-ea"/>
              </a:rPr>
              <a:t>. Lucene</a:t>
            </a:r>
            <a:r>
              <a:rPr lang="ko-KR" altLang="en-US" sz="1600" b="1" dirty="0">
                <a:latin typeface="+mn-ea"/>
              </a:rPr>
              <a:t> 기반 프로젝트</a:t>
            </a:r>
            <a:endParaRPr lang="en-US" altLang="ko-KR" sz="1600" b="1" dirty="0">
              <a:latin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687268" y="1705765"/>
            <a:ext cx="5493238" cy="1296443"/>
            <a:chOff x="1682151" y="2899717"/>
            <a:chExt cx="5721282" cy="1466490"/>
          </a:xfrm>
        </p:grpSpPr>
        <p:grpSp>
          <p:nvGrpSpPr>
            <p:cNvPr id="31" name="그룹 30"/>
            <p:cNvGrpSpPr/>
            <p:nvPr/>
          </p:nvGrpSpPr>
          <p:grpSpPr>
            <a:xfrm>
              <a:off x="1797926" y="3012994"/>
              <a:ext cx="5475124" cy="1232311"/>
              <a:chOff x="1702277" y="3080653"/>
              <a:chExt cx="5475124" cy="1232311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5931801" y="3794564"/>
                <a:ext cx="1245600" cy="518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rgbClr val="D5D5D5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/>
                  <a:t>Solr</a:t>
                </a:r>
                <a:endParaRPr lang="ko-KR" altLang="en-US" sz="1200" b="1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931801" y="3080653"/>
                <a:ext cx="1245600" cy="5184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D5D5D5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/>
                  <a:t>Compass</a:t>
                </a:r>
                <a:endParaRPr lang="ko-KR" altLang="en-US" sz="12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112118" y="3080654"/>
                <a:ext cx="1245600" cy="5184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D5D5D5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/>
                  <a:t>CrateDB</a:t>
                </a:r>
                <a:endParaRPr lang="ko-KR" altLang="en-US" sz="1200" b="1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702277" y="3794564"/>
                <a:ext cx="1246195" cy="51646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D5D5D5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/>
                  <a:t>DocFetcher</a:t>
                </a:r>
                <a:endParaRPr lang="ko-KR" altLang="en-US" sz="1200" b="1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521959" y="3794564"/>
                <a:ext cx="1246195" cy="51646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D5D5D5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/>
                  <a:t>Elasticsearch</a:t>
                </a:r>
                <a:endParaRPr lang="ko-KR" altLang="en-US" sz="1200" b="1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112118" y="3794564"/>
                <a:ext cx="1246195" cy="51646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D5D5D5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/>
                  <a:t>Kinosearch</a:t>
                </a:r>
                <a:endParaRPr lang="ko-KR" altLang="en-US" sz="1200" b="1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521959" y="3080654"/>
                <a:ext cx="1245600" cy="5184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D5D5D5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/>
                  <a:t>Swiftype</a:t>
                </a:r>
                <a:endParaRPr lang="ko-KR" altLang="en-US" sz="1200" b="1" dirty="0"/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1682151" y="2899717"/>
              <a:ext cx="5721282" cy="1466490"/>
            </a:xfrm>
            <a:prstGeom prst="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808255" y="2993416"/>
              <a:ext cx="1245600" cy="5184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D5D5D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Nutch</a:t>
              </a:r>
              <a:endParaRPr lang="ko-KR" altLang="en-US" sz="1200" b="1" dirty="0"/>
            </a:p>
          </p:txBody>
        </p:sp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14744"/>
              </p:ext>
            </p:extLst>
          </p:nvPr>
        </p:nvGraphicFramePr>
        <p:xfrm>
          <a:off x="1612314" y="3545167"/>
          <a:ext cx="5643145" cy="21523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6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8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Nutch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웹 </a:t>
                      </a:r>
                      <a:r>
                        <a:rPr lang="ko-KR" altLang="en-US" sz="1100" u="none" strike="noStrike" dirty="0" err="1">
                          <a:effectLst/>
                          <a:latin typeface="+mj-lt"/>
                        </a:rPr>
                        <a:t>크롤러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및 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HTML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구문 분석 제공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Solr</a:t>
                      </a:r>
                      <a:endParaRPr lang="ko-KR" alt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엔터프라이즈 검색 서버</a:t>
                      </a:r>
                      <a:r>
                        <a:rPr lang="en-US" altLang="ko-KR" sz="1100" u="none" strike="noStrike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100" b="1" u="none" strike="noStrike" baseline="0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100" b="1" u="none" strike="noStrike" baseline="0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대용량 색인 검색에 성능이 강력</a:t>
                      </a:r>
                      <a:r>
                        <a:rPr lang="en-US" altLang="ko-KR" sz="1100" b="1" u="none" strike="noStrike" baseline="0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altLang="ko-KR" sz="1100" b="1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8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Compass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+mj-lt"/>
                        </a:rPr>
                        <a:t>엘라스틱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+mj-lt"/>
                        </a:rPr>
                        <a:t>서치의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전신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8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CrateDB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+mj-lt"/>
                        </a:rPr>
                        <a:t>오픈소스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, Lucene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을 기반으로 하는 분산 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SQL 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데이터베이스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8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DocFetcher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크로스 플랫폼 데스크톱 환경 검색 애플리케이션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4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Elasticsearch</a:t>
                      </a:r>
                      <a:endParaRPr lang="ko-KR" alt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 2010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년에 만들어진 엔터프라이즈 서버</a:t>
                      </a:r>
                      <a:endParaRPr lang="en-US" altLang="ko-KR" sz="1100" u="none" strike="noStrike" dirty="0">
                        <a:effectLst/>
                        <a:latin typeface="+mj-lt"/>
                      </a:endParaRPr>
                    </a:p>
                    <a:p>
                      <a:pPr algn="l" fontAlgn="ctr"/>
                      <a:r>
                        <a:rPr lang="en-US" altLang="ko-KR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중소형의 색인 및 검색에 성능상 </a:t>
                      </a:r>
                      <a:r>
                        <a:rPr lang="ko-KR" altLang="en-US" sz="11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솔라보다</a:t>
                      </a:r>
                      <a:r>
                        <a:rPr lang="ko-KR" altLang="en-US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나은 경우가 있음</a:t>
                      </a:r>
                      <a:r>
                        <a:rPr lang="en-US" altLang="ko-KR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8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Kinosearch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약간의 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Lucene </a:t>
                      </a:r>
                      <a:r>
                        <a:rPr lang="ko-KR" altLang="en-US" sz="1100" u="none" strike="noStrike" dirty="0" err="1">
                          <a:effectLst/>
                          <a:latin typeface="+mj-lt"/>
                        </a:rPr>
                        <a:t>포팅과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 함께 펄과 </a:t>
                      </a:r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C</a:t>
                      </a:r>
                      <a:r>
                        <a:rPr lang="ko-KR" altLang="en-US" sz="1100" u="none" strike="noStrike" dirty="0">
                          <a:effectLst/>
                          <a:latin typeface="+mj-lt"/>
                        </a:rPr>
                        <a:t>로 작성한 검색엔진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8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Swiftype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Lucene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기반의 엔터프라이즈 서버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스타트업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>
            <a:stCxn id="40" idx="2"/>
            <a:endCxn id="47" idx="0"/>
          </p:cNvCxnSpPr>
          <p:nvPr/>
        </p:nvCxnSpPr>
        <p:spPr>
          <a:xfrm flipH="1">
            <a:off x="4433886" y="3002208"/>
            <a:ext cx="1" cy="54295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47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4</a:t>
            </a:fld>
            <a:r>
              <a:rPr lang="ko-KR" altLang="en-US" dirty="0"/>
              <a:t> </a:t>
            </a:r>
            <a:r>
              <a:rPr lang="en-US" altLang="ko-KR" dirty="0"/>
              <a:t>/ 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Ⅱ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SOLR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7399" y="824686"/>
            <a:ext cx="86609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32" y="962616"/>
            <a:ext cx="23418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atin typeface="+mn-ea"/>
              </a:rPr>
              <a:t>가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en-US" altLang="ko-KR" sz="1600" b="1" dirty="0" err="1">
                <a:latin typeface="+mn-ea"/>
              </a:rPr>
              <a:t>Solr</a:t>
            </a:r>
            <a:r>
              <a:rPr lang="ko-KR" altLang="en-US" sz="1600" b="1" dirty="0">
                <a:latin typeface="+mn-ea"/>
              </a:rPr>
              <a:t>이란</a:t>
            </a:r>
            <a:r>
              <a:rPr lang="en-US" altLang="ko-KR" sz="1600" b="1" dirty="0">
                <a:latin typeface="+mn-ea"/>
              </a:rPr>
              <a:t>?</a:t>
            </a:r>
          </a:p>
        </p:txBody>
      </p:sp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1368425" y="4610395"/>
            <a:ext cx="643865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dirty="0">
                <a:latin typeface="+mn-ea"/>
                <a:ea typeface="+mn-ea"/>
              </a:rPr>
              <a:t>“Solr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en-US" altLang="ko-KR" sz="1200" b="1" dirty="0">
                <a:latin typeface="+mn-ea"/>
                <a:ea typeface="+mn-ea"/>
              </a:rPr>
              <a:t>Lucene</a:t>
            </a:r>
            <a:r>
              <a:rPr lang="ko-KR" altLang="en-US" sz="1200" b="1" dirty="0">
                <a:latin typeface="+mn-ea"/>
                <a:ea typeface="+mn-ea"/>
              </a:rPr>
              <a:t> 인덱스 엔진 기반</a:t>
            </a:r>
            <a:r>
              <a:rPr lang="ko-KR" altLang="en-US" sz="1200" dirty="0">
                <a:latin typeface="+mn-ea"/>
                <a:ea typeface="+mn-ea"/>
              </a:rPr>
              <a:t>으로 </a:t>
            </a:r>
            <a:r>
              <a:rPr lang="en-US" altLang="ko-KR" sz="1200" dirty="0">
                <a:latin typeface="+mn-ea"/>
                <a:ea typeface="+mn-ea"/>
              </a:rPr>
              <a:t>Jetty</a:t>
            </a:r>
            <a:r>
              <a:rPr lang="ko-KR" altLang="en-US" sz="1200" dirty="0">
                <a:latin typeface="+mn-ea"/>
                <a:ea typeface="+mn-ea"/>
              </a:rPr>
              <a:t>를 이용한 </a:t>
            </a:r>
            <a:r>
              <a:rPr lang="ko-KR" altLang="en-US" sz="1200" dirty="0" err="1">
                <a:latin typeface="+mn-ea"/>
                <a:ea typeface="+mn-ea"/>
              </a:rPr>
              <a:t>클라우드</a:t>
            </a:r>
            <a:r>
              <a:rPr lang="ko-KR" altLang="en-US" sz="1200" dirty="0">
                <a:latin typeface="+mn-ea"/>
                <a:ea typeface="+mn-ea"/>
              </a:rPr>
              <a:t> 검색 엔진</a:t>
            </a:r>
            <a:r>
              <a:rPr lang="en-US" altLang="ko-KR" sz="1200" dirty="0">
                <a:latin typeface="+mn-ea"/>
                <a:ea typeface="+mn-ea"/>
              </a:rPr>
              <a:t>”</a:t>
            </a:r>
          </a:p>
          <a:p>
            <a:pPr algn="ctr"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>
                <a:latin typeface="+mn-ea"/>
                <a:ea typeface="+mn-ea"/>
              </a:rPr>
              <a:t>삼성 </a:t>
            </a:r>
            <a:r>
              <a:rPr lang="ko-KR" altLang="en-US" sz="1200" b="1" dirty="0" err="1">
                <a:latin typeface="+mn-ea"/>
                <a:ea typeface="+mn-ea"/>
              </a:rPr>
              <a:t>전자</a:t>
            </a:r>
            <a:r>
              <a:rPr lang="ko-KR" altLang="en-US" sz="1200" dirty="0" err="1">
                <a:latin typeface="+mn-ea"/>
                <a:ea typeface="+mn-ea"/>
              </a:rPr>
              <a:t>측에서</a:t>
            </a:r>
            <a:r>
              <a:rPr lang="ko-KR" altLang="en-US" sz="1200" dirty="0">
                <a:latin typeface="+mn-ea"/>
                <a:ea typeface="+mn-ea"/>
              </a:rPr>
              <a:t> 자주 사용하는 </a:t>
            </a:r>
            <a:r>
              <a:rPr lang="en-US" altLang="ko-KR" sz="1200" dirty="0">
                <a:latin typeface="+mn-ea"/>
                <a:ea typeface="+mn-ea"/>
              </a:rPr>
              <a:t>Meta </a:t>
            </a:r>
            <a:r>
              <a:rPr lang="ko-KR" altLang="en-US" sz="1200" dirty="0">
                <a:latin typeface="+mn-ea"/>
                <a:ea typeface="+mn-ea"/>
              </a:rPr>
              <a:t>검색 엔진</a:t>
            </a:r>
            <a:endParaRPr lang="en-US" altLang="ko-KR" sz="1200" dirty="0">
              <a:latin typeface="+mn-ea"/>
              <a:ea typeface="+mn-ea"/>
            </a:endParaRPr>
          </a:p>
          <a:p>
            <a:pPr algn="ctr"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err="1">
                <a:latin typeface="+mn-ea"/>
                <a:ea typeface="+mn-ea"/>
              </a:rPr>
              <a:t>티몬</a:t>
            </a:r>
            <a:r>
              <a:rPr lang="ko-KR" altLang="en-US" sz="1200" dirty="0" err="1">
                <a:latin typeface="+mn-ea"/>
                <a:ea typeface="+mn-ea"/>
              </a:rPr>
              <a:t>의</a:t>
            </a:r>
            <a:r>
              <a:rPr lang="ko-KR" altLang="en-US" sz="1200" dirty="0">
                <a:latin typeface="+mn-ea"/>
                <a:ea typeface="+mn-ea"/>
              </a:rPr>
              <a:t> 경우에도 </a:t>
            </a:r>
            <a:r>
              <a:rPr lang="en-US" altLang="ko-KR" sz="1200" dirty="0">
                <a:latin typeface="+mn-ea"/>
                <a:ea typeface="+mn-ea"/>
              </a:rPr>
              <a:t>Solr</a:t>
            </a:r>
            <a:r>
              <a:rPr lang="ko-KR" altLang="en-US" sz="1200" dirty="0">
                <a:latin typeface="+mn-ea"/>
                <a:ea typeface="+mn-ea"/>
              </a:rPr>
              <a:t>을 이용한 검색엔진을 사용</a:t>
            </a:r>
            <a:endParaRPr lang="en-US" altLang="ko-KR" sz="1200" dirty="0">
              <a:latin typeface="+mn-ea"/>
              <a:ea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363144" y="1701167"/>
            <a:ext cx="6400789" cy="2430565"/>
            <a:chOff x="1278973" y="1643220"/>
            <a:chExt cx="5905200" cy="210282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973" y="1643220"/>
              <a:ext cx="3896531" cy="210282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1975" y="1643335"/>
              <a:ext cx="1574853" cy="960570"/>
            </a:xfrm>
            <a:prstGeom prst="rect">
              <a:avLst/>
            </a:prstGeom>
          </p:spPr>
        </p:pic>
        <p:pic>
          <p:nvPicPr>
            <p:cNvPr id="1026" name="Picture 2" descr="ì¼ì±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4629" y="2694632"/>
              <a:ext cx="1749544" cy="1045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097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5</a:t>
            </a:fld>
            <a:r>
              <a:rPr lang="ko-KR" altLang="en-US" dirty="0"/>
              <a:t> </a:t>
            </a:r>
            <a:r>
              <a:rPr lang="en-US" altLang="ko-KR" dirty="0"/>
              <a:t>/ 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Ⅱ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SOLR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7399" y="824686"/>
            <a:ext cx="86609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32" y="962616"/>
            <a:ext cx="23418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atin typeface="+mn-ea"/>
              </a:rPr>
              <a:t>나</a:t>
            </a:r>
            <a:r>
              <a:rPr lang="en-US" altLang="ko-KR" sz="1600" b="1">
                <a:latin typeface="+mn-ea"/>
              </a:rPr>
              <a:t>. </a:t>
            </a:r>
            <a:r>
              <a:rPr lang="en-US" altLang="ko-KR" sz="1600" b="1" dirty="0">
                <a:latin typeface="+mn-ea"/>
              </a:rPr>
              <a:t>Solr</a:t>
            </a:r>
            <a:r>
              <a:rPr lang="ko-KR" altLang="en-US" sz="1600" b="1" dirty="0">
                <a:latin typeface="+mn-ea"/>
              </a:rPr>
              <a:t>의 기능</a:t>
            </a:r>
            <a:endParaRPr lang="en-US" altLang="ko-KR" sz="1600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7992" y="1676318"/>
            <a:ext cx="1118107" cy="7131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7928" y1="20000" x2="25676" y2="74400"/>
                        <a14:foregroundMark x1="11261" y1="46400" x2="18018" y2="46400"/>
                        <a14:foregroundMark x1="79730" y1="49600" x2="89189" y2="51200"/>
                        <a14:foregroundMark x1="13964" y1="41600" x2="17117" y2="60800"/>
                        <a14:foregroundMark x1="77928" y1="41600" x2="86036" y2="61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4483" y="1622508"/>
            <a:ext cx="1423959" cy="801779"/>
          </a:xfrm>
          <a:prstGeom prst="rect">
            <a:avLst/>
          </a:prstGeom>
        </p:spPr>
      </p:pic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1293921" y="2355416"/>
            <a:ext cx="169092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>
                <a:latin typeface="+mj-lt"/>
              </a:rPr>
              <a:t>Full text search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00" b="88800" l="21429" r="90000">
                        <a14:foregroundMark x1="26667" y1="38400" x2="33333" y2="23200"/>
                        <a14:foregroundMark x1="49524" y1="15200" x2="65714" y2="15200"/>
                        <a14:foregroundMark x1="68571" y1="29600" x2="61429" y2="33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7509" y="1594251"/>
            <a:ext cx="1470034" cy="826940"/>
          </a:xfrm>
          <a:prstGeom prst="rect">
            <a:avLst/>
          </a:prstGeom>
        </p:spPr>
      </p:pic>
      <p:sp>
        <p:nvSpPr>
          <p:cNvPr id="18" name="TextBox 21"/>
          <p:cNvSpPr txBox="1">
            <a:spLocks noChangeArrowheads="1"/>
          </p:cNvSpPr>
          <p:nvPr/>
        </p:nvSpPr>
        <p:spPr bwMode="auto">
          <a:xfrm>
            <a:off x="3883416" y="2336216"/>
            <a:ext cx="16909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200" b="1" dirty="0">
                <a:latin typeface="+mj-lt"/>
              </a:rPr>
              <a:t>대용량 문서를 색인</a:t>
            </a:r>
            <a:endParaRPr lang="en-US" altLang="ko-KR" sz="1200" b="1" dirty="0">
              <a:latin typeface="+mj-lt"/>
            </a:endParaRPr>
          </a:p>
          <a:p>
            <a:pPr algn="ctr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200" b="1" dirty="0">
                <a:latin typeface="+mj-lt"/>
              </a:rPr>
              <a:t>높은 웹 </a:t>
            </a:r>
            <a:r>
              <a:rPr lang="ko-KR" altLang="en-US" sz="1200" b="1" dirty="0" err="1">
                <a:latin typeface="+mj-lt"/>
              </a:rPr>
              <a:t>트래픽</a:t>
            </a:r>
            <a:r>
              <a:rPr lang="ko-KR" altLang="en-US" sz="1200" b="1" dirty="0">
                <a:latin typeface="+mj-lt"/>
              </a:rPr>
              <a:t> 최적화</a:t>
            </a:r>
            <a:endParaRPr lang="en-US" altLang="ko-KR" sz="1200" b="1" dirty="0">
              <a:latin typeface="+mj-lt"/>
            </a:endParaRPr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5836938" y="2338149"/>
            <a:ext cx="2865060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200" b="1" dirty="0">
                <a:latin typeface="+mj-lt"/>
              </a:rPr>
              <a:t>유연한 구조</a:t>
            </a:r>
            <a:endParaRPr lang="en-US" altLang="ko-KR" sz="1200" b="1" dirty="0">
              <a:latin typeface="+mj-lt"/>
            </a:endParaRPr>
          </a:p>
          <a:p>
            <a:pPr algn="ctr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100" b="1" dirty="0">
                <a:latin typeface="+mj-lt"/>
              </a:rPr>
              <a:t>(</a:t>
            </a:r>
            <a:r>
              <a:rPr lang="en-US" altLang="ko-KR" sz="1100" b="1" dirty="0" err="1">
                <a:latin typeface="+mj-lt"/>
              </a:rPr>
              <a:t>Json</a:t>
            </a:r>
            <a:r>
              <a:rPr lang="en-US" altLang="ko-KR" sz="1100" b="1" dirty="0">
                <a:latin typeface="+mj-lt"/>
              </a:rPr>
              <a:t>, Xml, </a:t>
            </a:r>
            <a:r>
              <a:rPr lang="en-US" altLang="ko-KR" sz="1100" b="1" dirty="0" err="1">
                <a:latin typeface="+mj-lt"/>
              </a:rPr>
              <a:t>Csv</a:t>
            </a:r>
            <a:r>
              <a:rPr lang="en-US" altLang="ko-KR" sz="1100" b="1" dirty="0">
                <a:latin typeface="+mj-lt"/>
              </a:rPr>
              <a:t>, Python, Rudy, </a:t>
            </a:r>
            <a:r>
              <a:rPr lang="en-US" altLang="ko-KR" sz="1100" b="1" dirty="0" err="1">
                <a:latin typeface="+mj-lt"/>
              </a:rPr>
              <a:t>Php</a:t>
            </a:r>
            <a:r>
              <a:rPr lang="en-US" altLang="ko-KR" sz="1100" b="1" dirty="0">
                <a:latin typeface="+mj-lt"/>
              </a:rPr>
              <a:t>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88696" l="9804" r="89706">
                        <a14:foregroundMark x1="69118" y1="15652" x2="81863" y2="347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9451" y="3102130"/>
            <a:ext cx="1424163" cy="802837"/>
          </a:xfrm>
          <a:prstGeom prst="rect">
            <a:avLst/>
          </a:prstGeom>
        </p:spPr>
      </p:pic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908346" y="3833132"/>
            <a:ext cx="2546371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>
                <a:latin typeface="+mn-ea"/>
                <a:ea typeface="+mn-ea"/>
              </a:rPr>
              <a:t>확장 가능한 플러그인 아키텍처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1086942" y="4409807"/>
            <a:ext cx="7041833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71450" indent="-171450" algn="ctr" latinLnBrk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en-US" altLang="ko-KR" sz="1400" b="1" dirty="0" err="1">
                <a:latin typeface="+mn-ea"/>
                <a:ea typeface="+mn-ea"/>
              </a:rPr>
              <a:t>Solr</a:t>
            </a:r>
            <a:r>
              <a:rPr lang="ko-KR" altLang="en-US" sz="1400" b="1" dirty="0">
                <a:latin typeface="+mn-ea"/>
                <a:ea typeface="+mn-ea"/>
              </a:rPr>
              <a:t>의 장점</a:t>
            </a:r>
            <a:endParaRPr lang="en-US" altLang="ko-KR" sz="1400" b="1" dirty="0">
              <a:latin typeface="+mn-ea"/>
              <a:ea typeface="+mn-ea"/>
            </a:endParaRPr>
          </a:p>
          <a:p>
            <a:pPr marL="228600" indent="-228600" latinLnBrk="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ko-KR" sz="1100" dirty="0">
                <a:latin typeface="+mn-ea"/>
                <a:ea typeface="+mn-ea"/>
              </a:rPr>
              <a:t>DB</a:t>
            </a:r>
            <a:r>
              <a:rPr lang="ko-KR" altLang="en-US" sz="1100" dirty="0">
                <a:latin typeface="+mn-ea"/>
                <a:ea typeface="+mn-ea"/>
              </a:rPr>
              <a:t>에서 </a:t>
            </a:r>
            <a:r>
              <a:rPr lang="ko-KR" altLang="en-US" sz="1100" dirty="0" err="1">
                <a:latin typeface="+mn-ea"/>
                <a:ea typeface="+mn-ea"/>
              </a:rPr>
              <a:t>색인할</a:t>
            </a:r>
            <a:r>
              <a:rPr lang="ko-KR" altLang="en-US" sz="1100" dirty="0">
                <a:latin typeface="+mn-ea"/>
                <a:ea typeface="+mn-ea"/>
              </a:rPr>
              <a:t> 타이밍을 제외하고는 데이터베이스와 완벽하게 분리됨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100" dirty="0">
                <a:latin typeface="+mn-ea"/>
                <a:ea typeface="+mn-ea"/>
              </a:rPr>
              <a:t>-&gt; </a:t>
            </a:r>
            <a:r>
              <a:rPr lang="ko-KR" altLang="en-US" sz="1100" dirty="0">
                <a:latin typeface="+mn-ea"/>
                <a:ea typeface="+mn-ea"/>
              </a:rPr>
              <a:t>성능상 이점을 고려할 수 있으며 </a:t>
            </a:r>
            <a:r>
              <a:rPr lang="en-US" altLang="ko-KR" sz="1100" dirty="0">
                <a:latin typeface="+mn-ea"/>
                <a:ea typeface="+mn-ea"/>
              </a:rPr>
              <a:t>DB </a:t>
            </a:r>
            <a:r>
              <a:rPr lang="ko-KR" altLang="en-US" sz="1100" dirty="0">
                <a:latin typeface="+mn-ea"/>
                <a:ea typeface="+mn-ea"/>
              </a:rPr>
              <a:t>입출력보다 </a:t>
            </a:r>
            <a:r>
              <a:rPr lang="en-US" altLang="ko-KR" sz="1100" dirty="0">
                <a:latin typeface="+mn-ea"/>
                <a:ea typeface="+mn-ea"/>
              </a:rPr>
              <a:t>Http Verb </a:t>
            </a:r>
            <a:r>
              <a:rPr lang="ko-KR" altLang="en-US" sz="1100" dirty="0">
                <a:latin typeface="+mn-ea"/>
                <a:ea typeface="+mn-ea"/>
              </a:rPr>
              <a:t>기반의 웹 요청으로 응답이 빠름 </a:t>
            </a:r>
            <a:endParaRPr lang="en-US" altLang="ko-KR" sz="1100" dirty="0">
              <a:latin typeface="+mn-ea"/>
              <a:ea typeface="+mn-ea"/>
            </a:endParaRPr>
          </a:p>
          <a:p>
            <a:pPr marL="228600" indent="-228600" latinLnBrk="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ko-KR" sz="1100" dirty="0">
                <a:latin typeface="+mn-ea"/>
                <a:ea typeface="+mn-ea"/>
              </a:rPr>
              <a:t>Ordering </a:t>
            </a:r>
            <a:r>
              <a:rPr lang="ko-KR" altLang="en-US" sz="1100" dirty="0">
                <a:latin typeface="+mn-ea"/>
                <a:ea typeface="+mn-ea"/>
              </a:rPr>
              <a:t>기능</a:t>
            </a:r>
            <a:endParaRPr lang="en-US" altLang="ko-KR" sz="1100" dirty="0">
              <a:latin typeface="+mn-ea"/>
              <a:ea typeface="+mn-ea"/>
            </a:endParaRPr>
          </a:p>
          <a:p>
            <a:pPr marL="228600" indent="-228600" latinLnBrk="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ko-KR" altLang="en-US" sz="1100" dirty="0">
                <a:latin typeface="+mn-ea"/>
                <a:ea typeface="+mn-ea"/>
              </a:rPr>
              <a:t>분석기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 dirty="0" err="1">
                <a:latin typeface="+mn-ea"/>
                <a:ea typeface="+mn-ea"/>
              </a:rPr>
              <a:t>필터링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 dirty="0">
                <a:latin typeface="+mn-ea"/>
                <a:ea typeface="+mn-ea"/>
              </a:rPr>
              <a:t>동의어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 dirty="0" err="1">
                <a:latin typeface="+mn-ea"/>
                <a:ea typeface="+mn-ea"/>
              </a:rPr>
              <a:t>금칙어</a:t>
            </a:r>
            <a:r>
              <a:rPr lang="ko-KR" altLang="en-US" sz="1100" dirty="0">
                <a:latin typeface="+mn-ea"/>
                <a:ea typeface="+mn-ea"/>
              </a:rPr>
              <a:t> 처리가 자유로움</a:t>
            </a:r>
            <a:endParaRPr lang="en-US" altLang="ko-KR" sz="1100" dirty="0">
              <a:latin typeface="+mn-ea"/>
              <a:ea typeface="+mn-ea"/>
            </a:endParaRPr>
          </a:p>
          <a:p>
            <a:pPr marL="228600" indent="-228600" latinLnBrk="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ko-KR" altLang="en-US" sz="1100" dirty="0">
                <a:latin typeface="+mn-ea"/>
                <a:ea typeface="+mn-ea"/>
              </a:rPr>
              <a:t>메모리 기반</a:t>
            </a:r>
            <a:endParaRPr lang="en-US" altLang="ko-KR" sz="1100" dirty="0"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00" b="89600" l="9945" r="9558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4896" y="3060974"/>
            <a:ext cx="1222102" cy="843993"/>
          </a:xfrm>
          <a:prstGeom prst="rect">
            <a:avLst/>
          </a:prstGeom>
        </p:spPr>
      </p:pic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3492921" y="3795522"/>
            <a:ext cx="2546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>
                <a:latin typeface="+mn-ea"/>
                <a:ea typeface="+mn-ea"/>
              </a:rPr>
              <a:t>포괄적인 관리 인터페이스</a:t>
            </a:r>
            <a:endParaRPr lang="en-US" altLang="ko-KR" sz="1200" b="1" dirty="0">
              <a:latin typeface="+mn-ea"/>
              <a:ea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239" b="88806" l="9524" r="8968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6699" y="3064520"/>
            <a:ext cx="886184" cy="942450"/>
          </a:xfrm>
          <a:prstGeom prst="rect">
            <a:avLst/>
          </a:prstGeom>
        </p:spPr>
      </p:pic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5955533" y="3795522"/>
            <a:ext cx="2546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>
                <a:latin typeface="+mn-ea"/>
                <a:ea typeface="+mn-ea"/>
              </a:rPr>
              <a:t>읽기전용</a:t>
            </a:r>
            <a:r>
              <a:rPr lang="en-US" altLang="ko-KR" sz="1200" b="1" dirty="0">
                <a:latin typeface="+mn-ea"/>
                <a:ea typeface="+mn-ea"/>
              </a:rPr>
              <a:t>, </a:t>
            </a:r>
            <a:r>
              <a:rPr lang="ko-KR" altLang="en-US" sz="1200" b="1" dirty="0">
                <a:latin typeface="+mn-ea"/>
                <a:ea typeface="+mn-ea"/>
              </a:rPr>
              <a:t>문서 지향적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6667" y="1429938"/>
            <a:ext cx="7815653" cy="2949749"/>
          </a:xfrm>
          <a:prstGeom prst="rect">
            <a:avLst/>
          </a:prstGeom>
          <a:noFill/>
          <a:ln w="2222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65294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6</a:t>
            </a:fld>
            <a:r>
              <a:rPr lang="ko-KR" altLang="en-US" dirty="0"/>
              <a:t> </a:t>
            </a:r>
            <a:r>
              <a:rPr lang="en-US" altLang="ko-KR" dirty="0"/>
              <a:t>/ 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Ⅲ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형태소 분석기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7399" y="824686"/>
            <a:ext cx="86609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32" y="962616"/>
            <a:ext cx="2694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atin typeface="+mn-ea"/>
              </a:rPr>
              <a:t>가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ko-KR" altLang="en-US" sz="1600" b="1" dirty="0">
                <a:latin typeface="+mn-ea"/>
              </a:rPr>
              <a:t>한글 형태소 분석기 종류</a:t>
            </a:r>
            <a:r>
              <a:rPr lang="en-US" altLang="ko-KR" sz="1600" b="1" dirty="0">
                <a:latin typeface="+mn-ea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9533" y="1553829"/>
            <a:ext cx="1227667" cy="28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1. </a:t>
            </a:r>
            <a:r>
              <a:rPr lang="en-US" altLang="ko-KR" sz="1200" b="1" dirty="0" err="1"/>
              <a:t>Seunjeon</a:t>
            </a:r>
            <a:endParaRPr lang="ko-KR" altLang="en-US" sz="1200" b="1" dirty="0"/>
          </a:p>
        </p:txBody>
      </p:sp>
      <p:sp>
        <p:nvSpPr>
          <p:cNvPr id="28" name="직사각형 27"/>
          <p:cNvSpPr/>
          <p:nvPr/>
        </p:nvSpPr>
        <p:spPr>
          <a:xfrm>
            <a:off x="783754" y="1944035"/>
            <a:ext cx="7503468" cy="14392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Mecab-ko-dic</a:t>
            </a:r>
            <a:r>
              <a:rPr lang="en-US" altLang="ko-KR" sz="1100" dirty="0"/>
              <a:t> </a:t>
            </a:r>
            <a:r>
              <a:rPr lang="ko-KR" altLang="en-US" sz="1100" dirty="0"/>
              <a:t>기반으로 만들어진 </a:t>
            </a:r>
            <a:r>
              <a:rPr lang="en-US" altLang="ko-KR" sz="1100" dirty="0"/>
              <a:t>JVM </a:t>
            </a:r>
            <a:r>
              <a:rPr lang="ko-KR" altLang="en-US" sz="1100" dirty="0"/>
              <a:t>상에서 돌아가는 한국어 형태소 분석기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Java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Scala</a:t>
            </a:r>
            <a:r>
              <a:rPr lang="en-US" altLang="ko-KR" sz="1100" dirty="0"/>
              <a:t> </a:t>
            </a:r>
            <a:r>
              <a:rPr lang="ko-KR" altLang="en-US" sz="1100" dirty="0"/>
              <a:t>인터페이스 제공</a:t>
            </a:r>
            <a:r>
              <a:rPr lang="en-US" altLang="ko-KR" sz="1100" dirty="0"/>
              <a:t>, </a:t>
            </a:r>
            <a:r>
              <a:rPr lang="ko-KR" altLang="en-US" sz="1100" dirty="0"/>
              <a:t>사전이 </a:t>
            </a:r>
            <a:r>
              <a:rPr lang="ko-KR" altLang="en-US" sz="1100" dirty="0" err="1"/>
              <a:t>패키지내에</a:t>
            </a:r>
            <a:r>
              <a:rPr lang="ko-KR" altLang="en-US" sz="1100" dirty="0"/>
              <a:t> 포함되어 있기 때문에 </a:t>
            </a:r>
            <a:r>
              <a:rPr lang="en-US" altLang="ko-KR" sz="1100" dirty="0" err="1"/>
              <a:t>Mecab-ko-dic</a:t>
            </a:r>
            <a:r>
              <a:rPr lang="ko-KR" altLang="en-US" sz="1100" dirty="0"/>
              <a:t>을 설치할 필요 없음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특징으로 시스템 사전에 등록되어 있는 단어에 한하여 복합명사 분해와 활용어 원형 찾기 가능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License : Apache 2.0, 10</a:t>
            </a:r>
            <a:r>
              <a:rPr lang="ko-KR" altLang="en-US" sz="1100" dirty="0"/>
              <a:t>만 문자 인덱싱 </a:t>
            </a:r>
            <a:r>
              <a:rPr lang="en-US" altLang="ko-KR" sz="1100" dirty="0"/>
              <a:t>: 0.0007</a:t>
            </a:r>
            <a:r>
              <a:rPr lang="ko-KR" altLang="en-US" sz="1100" dirty="0"/>
              <a:t>초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b="1" dirty="0"/>
              <a:t>단점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메모리 </a:t>
            </a:r>
            <a:r>
              <a:rPr lang="ko-KR" altLang="en-US" sz="1100" b="1" dirty="0" err="1"/>
              <a:t>힙사용량이</a:t>
            </a:r>
            <a:r>
              <a:rPr lang="ko-KR" altLang="en-US" sz="1100" b="1" dirty="0"/>
              <a:t> 아리랑에 비해 많음 약 </a:t>
            </a:r>
            <a:r>
              <a:rPr lang="en-US" altLang="ko-KR" sz="1100" b="1" dirty="0"/>
              <a:t>5</a:t>
            </a:r>
            <a:r>
              <a:rPr lang="ko-KR" altLang="en-US" sz="1100" b="1" dirty="0"/>
              <a:t>배</a:t>
            </a:r>
            <a:endParaRPr lang="en-US" altLang="ko-KR" sz="1100" b="1" dirty="0"/>
          </a:p>
          <a:p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499531" y="3354122"/>
            <a:ext cx="1227667" cy="28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2. Arirang</a:t>
            </a:r>
            <a:endParaRPr lang="ko-KR" altLang="en-US" sz="1200" b="1" dirty="0"/>
          </a:p>
        </p:txBody>
      </p:sp>
      <p:sp>
        <p:nvSpPr>
          <p:cNvPr id="30" name="직사각형 29"/>
          <p:cNvSpPr/>
          <p:nvPr/>
        </p:nvSpPr>
        <p:spPr>
          <a:xfrm>
            <a:off x="812336" y="3706456"/>
            <a:ext cx="7503468" cy="12816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Korean Analyzer (Lucene Analyzer Kr Arirang) </a:t>
            </a:r>
            <a:r>
              <a:rPr lang="ko-KR" altLang="en-US" sz="1100" dirty="0" err="1"/>
              <a:t>오픈소스</a:t>
            </a:r>
            <a:r>
              <a:rPr lang="ko-KR" altLang="en-US" sz="1100" dirty="0"/>
              <a:t> 기반의 형태소 분석기 사전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속도가 가장 빠르며 메모리 성능상 우수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License : Open-Source, 10</a:t>
            </a:r>
            <a:r>
              <a:rPr lang="ko-KR" altLang="en-US" sz="1100" dirty="0"/>
              <a:t>만 문자 인덱싱 </a:t>
            </a:r>
            <a:r>
              <a:rPr lang="en-US" altLang="ko-KR" sz="1100" dirty="0"/>
              <a:t>: 0.0012</a:t>
            </a:r>
            <a:r>
              <a:rPr lang="ko-KR" altLang="en-US" sz="1100" dirty="0"/>
              <a:t>초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b="1" dirty="0"/>
              <a:t>단점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형태소 분석에서 동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명사 구분을 해주지 않음</a:t>
            </a:r>
            <a:endParaRPr lang="en-US" altLang="ko-KR" sz="1100" b="1" dirty="0"/>
          </a:p>
          <a:p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499530" y="4887308"/>
            <a:ext cx="1227667" cy="28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3. Twitter</a:t>
            </a:r>
            <a:endParaRPr lang="ko-KR" altLang="en-US" sz="1200" b="1" dirty="0"/>
          </a:p>
        </p:txBody>
      </p:sp>
      <p:sp>
        <p:nvSpPr>
          <p:cNvPr id="32" name="직사각형 31"/>
          <p:cNvSpPr/>
          <p:nvPr/>
        </p:nvSpPr>
        <p:spPr>
          <a:xfrm>
            <a:off x="783754" y="5242911"/>
            <a:ext cx="7503468" cy="12816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/>
              <a:t>오픈소스</a:t>
            </a:r>
            <a:r>
              <a:rPr lang="ko-KR" altLang="en-US" sz="1100" dirty="0"/>
              <a:t> 한국어 처리기 </a:t>
            </a:r>
            <a:r>
              <a:rPr lang="en-US" altLang="ko-KR" sz="1100" dirty="0"/>
              <a:t>(Official Fork of twitter-Korean-text)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Scala</a:t>
            </a:r>
            <a:r>
              <a:rPr lang="ko-KR" altLang="en-US" sz="1100" dirty="0"/>
              <a:t>로 쓰여진 한국어 처리기</a:t>
            </a:r>
            <a:r>
              <a:rPr lang="en-US" altLang="ko-KR" sz="1100" dirty="0"/>
              <a:t>, </a:t>
            </a:r>
            <a:r>
              <a:rPr lang="ko-KR" altLang="en-US" sz="1100" dirty="0"/>
              <a:t>텍스트 정규화</a:t>
            </a:r>
            <a:r>
              <a:rPr lang="en-US" altLang="ko-KR" sz="1100" dirty="0"/>
              <a:t>, </a:t>
            </a:r>
            <a:r>
              <a:rPr lang="ko-KR" altLang="en-US" sz="1100" dirty="0"/>
              <a:t>형태소 분석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스테밍을</a:t>
            </a:r>
            <a:r>
              <a:rPr lang="ko-KR" altLang="en-US" sz="1100" dirty="0"/>
              <a:t> 지원</a:t>
            </a:r>
            <a:r>
              <a:rPr lang="en-US" altLang="ko-KR" sz="1100" dirty="0"/>
              <a:t>, </a:t>
            </a:r>
            <a:r>
              <a:rPr lang="ko-KR" altLang="en-US" sz="1100" dirty="0"/>
              <a:t>짧은 </a:t>
            </a:r>
            <a:r>
              <a:rPr lang="ko-KR" altLang="en-US" sz="1100" dirty="0" err="1"/>
              <a:t>트윗</a:t>
            </a:r>
            <a:r>
              <a:rPr lang="ko-KR" altLang="en-US" sz="1100" dirty="0"/>
              <a:t> 및 긴 글 모두 처리 가능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License : Apache 2.0 , 10</a:t>
            </a:r>
            <a:r>
              <a:rPr lang="ko-KR" altLang="en-US" sz="1100" dirty="0"/>
              <a:t>만 문자 인덱싱 </a:t>
            </a:r>
            <a:r>
              <a:rPr lang="en-US" altLang="ko-KR" sz="1100" dirty="0"/>
              <a:t>: 1.4870</a:t>
            </a:r>
            <a:r>
              <a:rPr lang="ko-KR" altLang="en-US" sz="1100" dirty="0"/>
              <a:t>초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b="1" dirty="0"/>
              <a:t>단점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메모리를 너무 많이 </a:t>
            </a:r>
            <a:r>
              <a:rPr lang="ko-KR" altLang="en-US" sz="1100" b="1" dirty="0" err="1"/>
              <a:t>잡어먹는</a:t>
            </a:r>
            <a:r>
              <a:rPr lang="ko-KR" altLang="en-US" sz="1100" b="1" dirty="0"/>
              <a:t> 문제점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형태소 </a:t>
            </a:r>
            <a:r>
              <a:rPr lang="ko-KR" altLang="en-US" sz="1100" b="1" dirty="0" err="1"/>
              <a:t>분석율이</a:t>
            </a:r>
            <a:r>
              <a:rPr lang="ko-KR" altLang="en-US" sz="1100" b="1" dirty="0"/>
              <a:t> 떨어짐</a:t>
            </a:r>
            <a:endParaRPr lang="en-US" altLang="ko-KR" sz="1100" b="1" dirty="0"/>
          </a:p>
          <a:p>
            <a:endParaRPr lang="ko-KR" altLang="en-US" sz="1100" dirty="0"/>
          </a:p>
        </p:txBody>
      </p:sp>
      <p:sp>
        <p:nvSpPr>
          <p:cNvPr id="34" name="직사각형 33"/>
          <p:cNvSpPr/>
          <p:nvPr/>
        </p:nvSpPr>
        <p:spPr>
          <a:xfrm>
            <a:off x="1709266" y="1509257"/>
            <a:ext cx="3154297" cy="3673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URL: </a:t>
            </a:r>
            <a:r>
              <a:rPr lang="en-US" altLang="ko-KR" sz="1000" u="sng" dirty="0"/>
              <a:t>https://bitbucket.org/eunjeon/seunjeon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717733" y="3305274"/>
            <a:ext cx="4412135" cy="3673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URL: </a:t>
            </a:r>
            <a:r>
              <a:rPr lang="en-US" altLang="ko-KR" sz="1000" u="sng" dirty="0"/>
              <a:t>https://gitub.com/HowookJeong/elasticsearch-analysis-arirang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726200" y="4833847"/>
            <a:ext cx="4412135" cy="3673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URL: </a:t>
            </a:r>
            <a:r>
              <a:rPr lang="en-US" altLang="ko-KR" sz="1000" u="sng" dirty="0"/>
              <a:t>https://qithub.com/open-Korean-text/open-Korean-text</a:t>
            </a:r>
          </a:p>
        </p:txBody>
      </p:sp>
    </p:spTree>
    <p:extLst>
      <p:ext uri="{BB962C8B-B14F-4D97-AF65-F5344CB8AC3E}">
        <p14:creationId xmlns:p14="http://schemas.microsoft.com/office/powerpoint/2010/main" val="304357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7</a:t>
            </a:fld>
            <a:r>
              <a:rPr lang="ko-KR" altLang="en-US" dirty="0"/>
              <a:t> </a:t>
            </a:r>
            <a:r>
              <a:rPr lang="en-US" altLang="ko-KR" dirty="0"/>
              <a:t>/ 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Ⅲ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형태소 분석기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7399" y="824686"/>
            <a:ext cx="86609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32" y="962616"/>
            <a:ext cx="2694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atin typeface="+mn-ea"/>
              </a:rPr>
              <a:t>가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ko-KR" altLang="en-US" sz="1600" b="1" dirty="0">
                <a:latin typeface="+mn-ea"/>
              </a:rPr>
              <a:t>한글 형태소 분석기 종류</a:t>
            </a:r>
            <a:r>
              <a:rPr lang="en-US" altLang="ko-KR" sz="1600" b="1" dirty="0">
                <a:latin typeface="+mn-ea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9533" y="1536895"/>
            <a:ext cx="1227667" cy="28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4. </a:t>
            </a:r>
            <a:r>
              <a:rPr lang="en-US" altLang="ko-KR" sz="1200" b="1" dirty="0" err="1"/>
              <a:t>Kkma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sp>
        <p:nvSpPr>
          <p:cNvPr id="28" name="직사각형 27"/>
          <p:cNvSpPr/>
          <p:nvPr/>
        </p:nvSpPr>
        <p:spPr>
          <a:xfrm>
            <a:off x="783754" y="1859365"/>
            <a:ext cx="7503468" cy="14392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/>
              <a:t>꼬꼬마</a:t>
            </a:r>
            <a:r>
              <a:rPr lang="ko-KR" altLang="en-US" sz="1100" dirty="0"/>
              <a:t> 프로젝트는 서울대학교 </a:t>
            </a:r>
            <a:r>
              <a:rPr lang="en-US" altLang="ko-KR" sz="1100" dirty="0"/>
              <a:t>IDS </a:t>
            </a:r>
            <a:r>
              <a:rPr lang="ko-KR" altLang="en-US" sz="1100" dirty="0"/>
              <a:t>연구실에서 자연어 처리를 하기 위한 다양한 모듈 및 자료를 구축하기 위한 과제로</a:t>
            </a:r>
            <a:br>
              <a:rPr lang="en-US" altLang="ko-KR" sz="1100" dirty="0"/>
            </a:br>
            <a:r>
              <a:rPr lang="ko-KR" altLang="en-US" sz="1100" dirty="0"/>
              <a:t>크게 </a:t>
            </a:r>
            <a:r>
              <a:rPr lang="en-US" altLang="ko-KR" sz="1100" dirty="0"/>
              <a:t>‘</a:t>
            </a:r>
            <a:r>
              <a:rPr lang="ko-KR" altLang="en-US" sz="1100" dirty="0"/>
              <a:t>형태소 분석기 및 자연어 처리 모듈 개발 부분과 세종 말뭉치 활용 시스템</a:t>
            </a:r>
            <a:r>
              <a:rPr lang="en-US" altLang="ko-KR" sz="1100" dirty="0"/>
              <a:t>＇</a:t>
            </a:r>
            <a:r>
              <a:rPr lang="ko-KR" altLang="en-US" sz="1100" dirty="0"/>
              <a:t>으로 구분됨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License : GPL 2.0 </a:t>
            </a:r>
            <a:r>
              <a:rPr lang="en-US" altLang="ko-KR" sz="1100" b="1" dirty="0">
                <a:solidFill>
                  <a:srgbClr val="C00000"/>
                </a:solidFill>
              </a:rPr>
              <a:t>(</a:t>
            </a:r>
            <a:r>
              <a:rPr lang="ko-KR" altLang="en-US" sz="1100" b="1" dirty="0">
                <a:solidFill>
                  <a:srgbClr val="C00000"/>
                </a:solidFill>
              </a:rPr>
              <a:t>상업적 이용 불가</a:t>
            </a:r>
            <a:r>
              <a:rPr lang="en-US" altLang="ko-KR" sz="1100" b="1" dirty="0">
                <a:solidFill>
                  <a:srgbClr val="C00000"/>
                </a:solidFill>
              </a:rPr>
              <a:t>)</a:t>
            </a:r>
            <a:r>
              <a:rPr lang="en-US" altLang="ko-KR" sz="1100" dirty="0"/>
              <a:t>, 10</a:t>
            </a:r>
            <a:r>
              <a:rPr lang="ko-KR" altLang="en-US" sz="1100" dirty="0" err="1"/>
              <a:t>만문자</a:t>
            </a:r>
            <a:r>
              <a:rPr lang="ko-KR" altLang="en-US" sz="1100" dirty="0"/>
              <a:t> 인덱싱 </a:t>
            </a:r>
            <a:r>
              <a:rPr lang="en-US" altLang="ko-KR" sz="1100" dirty="0"/>
              <a:t>: 35.7163</a:t>
            </a:r>
            <a:r>
              <a:rPr lang="ko-KR" altLang="en-US" sz="1100" dirty="0"/>
              <a:t>초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b="1" dirty="0"/>
              <a:t>단점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다른 형태소 분석기보다 </a:t>
            </a:r>
            <a:r>
              <a:rPr lang="ko-KR" altLang="en-US" sz="1100" b="1" dirty="0" err="1"/>
              <a:t>속도면에서</a:t>
            </a:r>
            <a:r>
              <a:rPr lang="ko-KR" altLang="en-US" sz="1100" b="1" dirty="0"/>
              <a:t> 많이 떨어지는 편</a:t>
            </a:r>
            <a:endParaRPr lang="en-US" altLang="ko-KR" sz="1100" b="1" dirty="0"/>
          </a:p>
          <a:p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499531" y="3210183"/>
            <a:ext cx="1227667" cy="28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5. </a:t>
            </a:r>
            <a:r>
              <a:rPr lang="en-US" altLang="ko-KR" sz="1200" b="1" dirty="0" err="1"/>
              <a:t>Hannanum</a:t>
            </a:r>
            <a:endParaRPr lang="ko-KR" altLang="en-US" sz="1200" b="1" dirty="0"/>
          </a:p>
        </p:txBody>
      </p:sp>
      <p:sp>
        <p:nvSpPr>
          <p:cNvPr id="30" name="직사각형 29"/>
          <p:cNvSpPr/>
          <p:nvPr/>
        </p:nvSpPr>
        <p:spPr>
          <a:xfrm>
            <a:off x="812336" y="3419883"/>
            <a:ext cx="7503468" cy="12816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카이스트에서 나온 </a:t>
            </a:r>
            <a:r>
              <a:rPr lang="en-US" altLang="ko-KR" sz="1100" dirty="0"/>
              <a:t>JRE </a:t>
            </a:r>
            <a:r>
              <a:rPr lang="ko-KR" altLang="en-US" sz="1100" dirty="0"/>
              <a:t>기반 형태소 분석기</a:t>
            </a:r>
            <a:r>
              <a:rPr lang="en-US" altLang="ko-KR" sz="1100" dirty="0"/>
              <a:t>, </a:t>
            </a:r>
            <a:r>
              <a:rPr lang="ko-KR" altLang="en-US" sz="1100" dirty="0"/>
              <a:t>자연어 처리에 용의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License : GPL 3.0 </a:t>
            </a:r>
            <a:r>
              <a:rPr lang="en-US" altLang="ko-KR" sz="1100" b="1" dirty="0">
                <a:solidFill>
                  <a:srgbClr val="C00000"/>
                </a:solidFill>
              </a:rPr>
              <a:t>(</a:t>
            </a:r>
            <a:r>
              <a:rPr lang="ko-KR" altLang="en-US" sz="1100" b="1" dirty="0">
                <a:solidFill>
                  <a:srgbClr val="C00000"/>
                </a:solidFill>
              </a:rPr>
              <a:t>상업적 이용 불가</a:t>
            </a:r>
            <a:r>
              <a:rPr lang="en-US" altLang="ko-KR" sz="1100" b="1" dirty="0">
                <a:solidFill>
                  <a:srgbClr val="C00000"/>
                </a:solidFill>
              </a:rPr>
              <a:t>)</a:t>
            </a:r>
            <a:r>
              <a:rPr lang="en-US" altLang="ko-KR" sz="1100" dirty="0"/>
              <a:t>, 10</a:t>
            </a:r>
            <a:r>
              <a:rPr lang="ko-KR" altLang="en-US" sz="1100" dirty="0" err="1"/>
              <a:t>만문자</a:t>
            </a:r>
            <a:r>
              <a:rPr lang="ko-KR" altLang="en-US" sz="1100" dirty="0"/>
              <a:t> 인덱싱 </a:t>
            </a:r>
            <a:r>
              <a:rPr lang="en-US" altLang="ko-KR" sz="1100" dirty="0"/>
              <a:t>: 8.8251</a:t>
            </a:r>
            <a:r>
              <a:rPr lang="ko-KR" altLang="en-US" sz="1100" dirty="0"/>
              <a:t>초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b="1" dirty="0"/>
              <a:t>단점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띄어쓰기 없는 구문에 대한 분석 성능이 약함</a:t>
            </a:r>
            <a:endParaRPr lang="en-US" altLang="ko-KR" sz="1100" b="1" dirty="0"/>
          </a:p>
          <a:p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499530" y="4594582"/>
            <a:ext cx="1227667" cy="28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6. </a:t>
            </a:r>
            <a:r>
              <a:rPr lang="en-US" altLang="ko-KR" sz="1200" b="1" dirty="0" err="1"/>
              <a:t>Komoran</a:t>
            </a:r>
            <a:endParaRPr lang="ko-KR" altLang="en-US" sz="1200" b="1" dirty="0"/>
          </a:p>
        </p:txBody>
      </p:sp>
      <p:sp>
        <p:nvSpPr>
          <p:cNvPr id="32" name="직사각형 31"/>
          <p:cNvSpPr/>
          <p:nvPr/>
        </p:nvSpPr>
        <p:spPr>
          <a:xfrm>
            <a:off x="783754" y="4794157"/>
            <a:ext cx="7503468" cy="12816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Komoran</a:t>
            </a:r>
            <a:r>
              <a:rPr lang="ko-KR" altLang="en-US" sz="1100" dirty="0"/>
              <a:t>은 </a:t>
            </a:r>
            <a:r>
              <a:rPr lang="en-US" altLang="ko-KR" sz="1100" dirty="0"/>
              <a:t>Korean Morphological Analyzer</a:t>
            </a:r>
            <a:r>
              <a:rPr lang="ko-KR" altLang="en-US" sz="1100" dirty="0"/>
              <a:t>의 약자로</a:t>
            </a:r>
            <a:r>
              <a:rPr lang="en-US" altLang="ko-KR" sz="1100" dirty="0"/>
              <a:t>, Java</a:t>
            </a:r>
            <a:r>
              <a:rPr lang="ko-KR" altLang="en-US" sz="1100" dirty="0"/>
              <a:t>로 구현한 한국어 형태소 분석기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Simple </a:t>
            </a:r>
            <a:r>
              <a:rPr lang="en-US" altLang="ko-KR" sz="1100" dirty="0" err="1"/>
              <a:t>Api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지원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License : Apache 2.0 , 10</a:t>
            </a:r>
            <a:r>
              <a:rPr lang="ko-KR" altLang="en-US" sz="1100" dirty="0"/>
              <a:t>만 문자 인덱싱 </a:t>
            </a:r>
            <a:r>
              <a:rPr lang="en-US" altLang="ko-KR" sz="1100" dirty="0"/>
              <a:t>: 5.4866</a:t>
            </a:r>
            <a:r>
              <a:rPr lang="ko-KR" altLang="en-US" sz="1100" dirty="0"/>
              <a:t>초</a:t>
            </a:r>
            <a:endParaRPr lang="en-US" altLang="ko-KR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1727198" y="1489722"/>
            <a:ext cx="1871136" cy="3673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URL: </a:t>
            </a:r>
            <a:r>
              <a:rPr lang="en-US" altLang="ko-KR" sz="1000" u="sng" dirty="0"/>
              <a:t>https://kkma.snu.ac.kr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17732" y="3156770"/>
            <a:ext cx="4412135" cy="3673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URL: </a:t>
            </a:r>
            <a:r>
              <a:rPr lang="en-US" altLang="ko-KR" sz="1000" u="sng" dirty="0"/>
              <a:t>https://semanticweb.kaist.ac.kr/home/index.php/HanNanum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727197" y="4543248"/>
            <a:ext cx="6948491" cy="3673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URL: </a:t>
            </a:r>
            <a:r>
              <a:rPr lang="en-US" altLang="ko-KR" sz="1000" u="sng" dirty="0"/>
              <a:t>https://docs.komoran.kr/?utm_source=komoran-repo&amp;utm_medium=Referral&amp;utm_campaign=github-demo</a:t>
            </a:r>
          </a:p>
        </p:txBody>
      </p:sp>
    </p:spTree>
    <p:extLst>
      <p:ext uri="{BB962C8B-B14F-4D97-AF65-F5344CB8AC3E}">
        <p14:creationId xmlns:p14="http://schemas.microsoft.com/office/powerpoint/2010/main" val="328146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8</a:t>
            </a:fld>
            <a:r>
              <a:rPr lang="ko-KR" altLang="en-US" dirty="0"/>
              <a:t> </a:t>
            </a:r>
            <a:r>
              <a:rPr lang="en-US" altLang="ko-KR" dirty="0"/>
              <a:t>/ 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3200" b="1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Arirang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Lucene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7399" y="824686"/>
            <a:ext cx="86609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32" y="962616"/>
            <a:ext cx="4396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atin typeface="+mn-ea"/>
              </a:rPr>
              <a:t>가</a:t>
            </a:r>
            <a:r>
              <a:rPr lang="en-US" altLang="ko-KR" sz="1600" b="1" dirty="0">
                <a:latin typeface="+mn-ea"/>
              </a:rPr>
              <a:t>. Arirang Analyzer </a:t>
            </a:r>
            <a:r>
              <a:rPr lang="ko-KR" altLang="en-US" sz="1600" b="1" dirty="0">
                <a:latin typeface="+mn-ea"/>
              </a:rPr>
              <a:t>소개</a:t>
            </a:r>
            <a:r>
              <a:rPr lang="en-US" altLang="ko-KR" sz="1600" b="1" dirty="0">
                <a:latin typeface="+mn-ea"/>
              </a:rPr>
              <a:t> (</a:t>
            </a:r>
            <a:r>
              <a:rPr lang="ko-KR" altLang="en-US" sz="1600" b="1" dirty="0">
                <a:latin typeface="+mn-ea"/>
              </a:rPr>
              <a:t>현재 적용된 분석기</a:t>
            </a:r>
            <a:r>
              <a:rPr lang="en-US" altLang="ko-KR" sz="1600" b="1" dirty="0">
                <a:latin typeface="+mn-ea"/>
              </a:rPr>
              <a:t>)  </a:t>
            </a: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-103677" y="1269485"/>
            <a:ext cx="78685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dirty="0">
                <a:latin typeface="+mn-ea"/>
                <a:ea typeface="+mn-ea"/>
              </a:rPr>
              <a:t>“</a:t>
            </a:r>
            <a:r>
              <a:rPr lang="en-US" altLang="ko-KR" sz="1200" dirty="0" err="1">
                <a:latin typeface="+mn-ea"/>
                <a:ea typeface="+mn-ea"/>
              </a:rPr>
              <a:t>Solr</a:t>
            </a:r>
            <a:r>
              <a:rPr lang="ko-KR" altLang="en-US" sz="1200" dirty="0">
                <a:latin typeface="+mn-ea"/>
                <a:ea typeface="+mn-ea"/>
              </a:rPr>
              <a:t>에서 </a:t>
            </a:r>
            <a:r>
              <a:rPr lang="ko-KR" altLang="en-US" sz="1200" b="1" dirty="0">
                <a:latin typeface="+mn-ea"/>
                <a:ea typeface="+mn-ea"/>
              </a:rPr>
              <a:t>문자 인덱싱 속도가 가장 빠르고 메모리 성능이 우수</a:t>
            </a:r>
            <a:r>
              <a:rPr lang="ko-KR" altLang="en-US" sz="1200" dirty="0">
                <a:latin typeface="+mn-ea"/>
                <a:ea typeface="+mn-ea"/>
              </a:rPr>
              <a:t>한 </a:t>
            </a:r>
            <a:r>
              <a:rPr lang="en-US" altLang="ko-KR" sz="1200" dirty="0">
                <a:latin typeface="+mn-ea"/>
                <a:ea typeface="+mn-ea"/>
              </a:rPr>
              <a:t>Arirang </a:t>
            </a:r>
            <a:r>
              <a:rPr lang="ko-KR" altLang="en-US" sz="1200" dirty="0">
                <a:latin typeface="+mn-ea"/>
                <a:ea typeface="+mn-ea"/>
              </a:rPr>
              <a:t>분석기를 채택 </a:t>
            </a:r>
            <a:r>
              <a:rPr lang="en-US" altLang="ko-KR" sz="1200" dirty="0">
                <a:latin typeface="+mn-ea"/>
                <a:ea typeface="+mn-ea"/>
              </a:rPr>
              <a:t>”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205" y="3365495"/>
            <a:ext cx="5899729" cy="304035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1280716" y="2187797"/>
            <a:ext cx="6921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 2008</a:t>
            </a:r>
            <a:r>
              <a:rPr lang="ko-KR" altLang="en-US" sz="1100" dirty="0">
                <a:latin typeface="+mj-lt"/>
              </a:rPr>
              <a:t>년 </a:t>
            </a:r>
            <a:r>
              <a:rPr lang="en-US" altLang="ko-KR" sz="1100" dirty="0">
                <a:latin typeface="+mj-lt"/>
              </a:rPr>
              <a:t>: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Lucene Korean Analyzer </a:t>
            </a:r>
            <a:r>
              <a:rPr lang="ko-KR" altLang="en-US" sz="1100" dirty="0">
                <a:latin typeface="+mj-lt"/>
              </a:rPr>
              <a:t>공개 </a:t>
            </a:r>
            <a:r>
              <a:rPr lang="en-US" altLang="ko-KR" sz="1100" dirty="0">
                <a:latin typeface="+mj-lt"/>
              </a:rPr>
              <a:t>(</a:t>
            </a:r>
            <a:r>
              <a:rPr lang="en-US" altLang="ko-KR" sz="1100" dirty="0" err="1">
                <a:latin typeface="+mj-lt"/>
              </a:rPr>
              <a:t>Naver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카페</a:t>
            </a:r>
            <a:r>
              <a:rPr lang="en-US" altLang="ko-KR" sz="1100" dirty="0">
                <a:latin typeface="+mj-lt"/>
              </a:rPr>
              <a:t>)</a:t>
            </a:r>
            <a:endParaRPr lang="ko-KR" altLang="en-US" sz="11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2009</a:t>
            </a:r>
            <a:r>
              <a:rPr lang="ko-KR" altLang="en-US" sz="1100" dirty="0">
                <a:latin typeface="+mj-lt"/>
              </a:rPr>
              <a:t>년 </a:t>
            </a:r>
            <a:r>
              <a:rPr lang="en-US" altLang="ko-KR" sz="1100" dirty="0">
                <a:latin typeface="+mj-lt"/>
              </a:rPr>
              <a:t>:</a:t>
            </a:r>
            <a:r>
              <a:rPr lang="ko-KR" altLang="en-US" sz="1100" dirty="0">
                <a:latin typeface="+mj-lt"/>
              </a:rPr>
              <a:t> 공개</a:t>
            </a:r>
            <a:r>
              <a:rPr lang="en-US" altLang="ko-KR" sz="1100" dirty="0">
                <a:latin typeface="+mj-lt"/>
              </a:rPr>
              <a:t>SW </a:t>
            </a:r>
            <a:r>
              <a:rPr lang="ko-KR" altLang="en-US" sz="1100" dirty="0">
                <a:latin typeface="+mj-lt"/>
              </a:rPr>
              <a:t>개발자 대회 수상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2013</a:t>
            </a:r>
            <a:r>
              <a:rPr lang="ko-KR" altLang="en-US" sz="1100" dirty="0">
                <a:latin typeface="+mj-lt"/>
              </a:rPr>
              <a:t>년 </a:t>
            </a:r>
            <a:r>
              <a:rPr lang="en-US" altLang="ko-KR" sz="1100" dirty="0">
                <a:latin typeface="+mj-lt"/>
              </a:rPr>
              <a:t>: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Apache Lucene Project </a:t>
            </a:r>
            <a:r>
              <a:rPr lang="ko-KR" altLang="en-US" sz="1100" dirty="0">
                <a:latin typeface="+mj-lt"/>
              </a:rPr>
              <a:t>기부</a:t>
            </a:r>
            <a:endParaRPr lang="en-US" altLang="ko-KR" sz="11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 2017</a:t>
            </a:r>
            <a:r>
              <a:rPr lang="ko-KR" altLang="en-US" sz="1100" dirty="0">
                <a:latin typeface="+mj-lt"/>
              </a:rPr>
              <a:t>년 </a:t>
            </a:r>
            <a:r>
              <a:rPr lang="en-US" altLang="ko-KR" sz="1100" dirty="0">
                <a:latin typeface="+mj-lt"/>
              </a:rPr>
              <a:t>: </a:t>
            </a:r>
            <a:r>
              <a:rPr lang="ko-KR" altLang="en-US" sz="1100" dirty="0">
                <a:latin typeface="+mj-lt"/>
              </a:rPr>
              <a:t>검색기술 상용기술로 최초 공개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80433" y="1830228"/>
            <a:ext cx="2070100" cy="28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1. Arirang Analyzer History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7641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9</a:t>
            </a:fld>
            <a:r>
              <a:rPr lang="ko-KR" altLang="en-US" dirty="0"/>
              <a:t> </a:t>
            </a:r>
            <a:r>
              <a:rPr lang="en-US" altLang="ko-KR" dirty="0"/>
              <a:t>/ 22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3200" b="1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Arirang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Lucene</a:t>
            </a:r>
            <a:endParaRPr lang="en-US" altLang="ko-KR" sz="32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7399" y="824686"/>
            <a:ext cx="866092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132" y="962616"/>
            <a:ext cx="4396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atin typeface="+mn-ea"/>
              </a:rPr>
              <a:t>가</a:t>
            </a:r>
            <a:r>
              <a:rPr lang="en-US" altLang="ko-KR" sz="1600" b="1" dirty="0">
                <a:latin typeface="+mn-ea"/>
              </a:rPr>
              <a:t>. Arirang Analyzer </a:t>
            </a:r>
            <a:r>
              <a:rPr lang="ko-KR" altLang="en-US" sz="1600" b="1" dirty="0">
                <a:latin typeface="+mn-ea"/>
              </a:rPr>
              <a:t>소개</a:t>
            </a:r>
            <a:r>
              <a:rPr lang="en-US" altLang="ko-KR" sz="1600" b="1" dirty="0">
                <a:latin typeface="+mn-ea"/>
              </a:rPr>
              <a:t> (</a:t>
            </a:r>
            <a:r>
              <a:rPr lang="ko-KR" altLang="en-US" sz="1600" b="1" dirty="0">
                <a:latin typeface="+mn-ea"/>
              </a:rPr>
              <a:t>현재 적용된 분석기</a:t>
            </a:r>
            <a:r>
              <a:rPr lang="en-US" altLang="ko-KR" sz="1600" b="1" dirty="0">
                <a:latin typeface="+mn-ea"/>
              </a:rPr>
              <a:t>)  </a:t>
            </a: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15" y="2258754"/>
            <a:ext cx="5227108" cy="35094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78786" y="1929407"/>
            <a:ext cx="1570566" cy="2769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latin typeface="+mj-lt"/>
              </a:rPr>
              <a:t>&lt;</a:t>
            </a:r>
            <a:r>
              <a:rPr lang="en-US" altLang="ko-KR" sz="1200" b="1" dirty="0" err="1">
                <a:latin typeface="+mj-lt"/>
              </a:rPr>
              <a:t>KLucene</a:t>
            </a:r>
            <a:r>
              <a:rPr lang="en-US" altLang="ko-KR" sz="1200" b="1" dirty="0">
                <a:latin typeface="+mj-lt"/>
              </a:rPr>
              <a:t> </a:t>
            </a:r>
            <a:r>
              <a:rPr lang="en-US" altLang="ko-KR" sz="1200" b="1" dirty="0" err="1">
                <a:latin typeface="+mj-lt"/>
              </a:rPr>
              <a:t>Github</a:t>
            </a:r>
            <a:r>
              <a:rPr lang="ko-KR" altLang="en-US" sz="1200" b="1" dirty="0">
                <a:latin typeface="+mj-lt"/>
              </a:rPr>
              <a:t> </a:t>
            </a:r>
            <a:r>
              <a:rPr lang="en-US" altLang="ko-KR" sz="1200" b="1" dirty="0">
                <a:latin typeface="+mj-lt"/>
              </a:rPr>
              <a:t>&gt;</a:t>
            </a:r>
            <a:endParaRPr kumimoji="0" lang="ko-KR" altLang="en-US" sz="1200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35520" y="5820559"/>
            <a:ext cx="3057099" cy="2769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err="1">
                <a:latin typeface="+mj-lt"/>
              </a:rPr>
              <a:t>Github</a:t>
            </a:r>
            <a:r>
              <a:rPr kumimoji="0" lang="en-US" altLang="ko-KR" sz="1200" dirty="0">
                <a:latin typeface="+mj-lt"/>
              </a:rPr>
              <a:t> (https://</a:t>
            </a:r>
            <a:r>
              <a:rPr kumimoji="0" lang="en-US" altLang="ko-KR" sz="1200" dirty="0" err="1">
                <a:latin typeface="+mj-lt"/>
              </a:rPr>
              <a:t>github.com</a:t>
            </a:r>
            <a:r>
              <a:rPr kumimoji="0" lang="en-US" altLang="ko-KR" sz="1200" dirty="0">
                <a:latin typeface="+mj-lt"/>
              </a:rPr>
              <a:t>/</a:t>
            </a:r>
            <a:r>
              <a:rPr kumimoji="0" lang="en-US" altLang="ko-KR" sz="1200" dirty="0" err="1">
                <a:latin typeface="+mj-lt"/>
              </a:rPr>
              <a:t>korlucene</a:t>
            </a:r>
            <a:r>
              <a:rPr kumimoji="0" lang="en-US" altLang="ko-KR" sz="1200" dirty="0">
                <a:latin typeface="+mj-lt"/>
              </a:rPr>
              <a:t>)</a:t>
            </a:r>
            <a:endParaRPr kumimoji="0" lang="ko-KR" altLang="en-US" sz="1200" dirty="0">
              <a:latin typeface="+mj-lt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2331" y="1454192"/>
            <a:ext cx="2222535" cy="28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2. Arirang Analyzer </a:t>
            </a:r>
            <a:r>
              <a:rPr lang="ko-KR" altLang="en-US" sz="1200" b="1" dirty="0"/>
              <a:t>관련 </a:t>
            </a:r>
            <a:r>
              <a:rPr lang="en-US" altLang="ko-KR" sz="1200" b="1" dirty="0"/>
              <a:t>URL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3285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132993</TotalTime>
  <Words>2458</Words>
  <Application>Microsoft Office PowerPoint</Application>
  <PresentationFormat>화면 슬라이드 쇼(4:3)</PresentationFormat>
  <Paragraphs>377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굴림</vt:lpstr>
      <vt:lpstr>나눔고딕</vt:lpstr>
      <vt:lpstr>나눔고딕 ExtraBold</vt:lpstr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여승은</dc:creator>
  <cp:lastModifiedBy>승은 여</cp:lastModifiedBy>
  <cp:revision>4220</cp:revision>
  <cp:lastPrinted>2019-08-08T06:26:34Z</cp:lastPrinted>
  <dcterms:created xsi:type="dcterms:W3CDTF">2014-03-24T10:18:17Z</dcterms:created>
  <dcterms:modified xsi:type="dcterms:W3CDTF">2022-03-21T04:20:00Z</dcterms:modified>
</cp:coreProperties>
</file>