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4"/>
  </p:sldMasterIdLst>
  <p:notesMasterIdLst>
    <p:notesMasterId r:id="rId23"/>
  </p:notesMasterIdLst>
  <p:sldIdLst>
    <p:sldId id="256" r:id="rId5"/>
    <p:sldId id="264" r:id="rId6"/>
    <p:sldId id="265" r:id="rId7"/>
    <p:sldId id="269" r:id="rId8"/>
    <p:sldId id="266" r:id="rId9"/>
    <p:sldId id="285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68" r:id="rId21"/>
    <p:sldId id="283" r:id="rId22"/>
  </p:sldIdLst>
  <p:sldSz cx="9144000" cy="6858000" type="screen4x3"/>
  <p:notesSz cx="6797675" cy="9928225"/>
  <p:embeddedFontLs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고딕 ExtraBold" panose="020D0904000000000000" pitchFamily="50" charset="-127"/>
      <p:bold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0C3"/>
    <a:srgbClr val="FF5050"/>
    <a:srgbClr val="FBA200"/>
    <a:srgbClr val="07A398"/>
    <a:srgbClr val="90C221"/>
    <a:srgbClr val="FF7C80"/>
    <a:srgbClr val="FFCC00"/>
    <a:srgbClr val="92D050"/>
    <a:srgbClr val="019F78"/>
    <a:srgbClr val="FBC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E0C-4C48-4BAA-AFC7-5A1538EFF2F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AA52-8677-4ED6-AB45-2C8908CA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79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1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73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78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51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573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775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056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54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37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84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06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78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62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85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321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24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66701"/>
            <a:ext cx="9144000" cy="632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489703" y="2548215"/>
            <a:ext cx="4164594" cy="1307182"/>
            <a:chOff x="1758679" y="2207101"/>
            <a:chExt cx="6338136" cy="1989413"/>
          </a:xfrm>
        </p:grpSpPr>
        <p:sp>
          <p:nvSpPr>
            <p:cNvPr id="10" name="직사각형 9"/>
            <p:cNvSpPr/>
            <p:nvPr/>
          </p:nvSpPr>
          <p:spPr>
            <a:xfrm>
              <a:off x="1758679" y="2207101"/>
              <a:ext cx="6338136" cy="117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58679" y="4078886"/>
              <a:ext cx="6338136" cy="117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28650" y="2961740"/>
            <a:ext cx="7886700" cy="480131"/>
          </a:xfrm>
          <a:noFill/>
        </p:spPr>
        <p:txBody>
          <a:bodyPr wrap="square" rtlCol="0" anchor="ctr">
            <a:spAutoFit/>
          </a:bodyPr>
          <a:lstStyle>
            <a:lvl1pPr algn="ctr">
              <a:def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40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22E-F063-4638-89F1-CD568B858656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9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05AE-5B50-4DB3-9A39-894F9000F75E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7448" y="148379"/>
            <a:ext cx="3724096" cy="480131"/>
          </a:xfrm>
          <a:noFill/>
        </p:spPr>
        <p:txBody>
          <a:bodyPr wrap="none" bIns="36000" rtlCol="0">
            <a:spAutoFit/>
          </a:bodyPr>
          <a:lstStyle>
            <a:lvl1pPr>
              <a:defRPr lang="ko-KR" altLang="en-US" sz="28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380995-A3F2-4EFB-92D3-DA3C67A98103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8" name="바닥글 개체 틀 1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9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3543300" y="6637867"/>
            <a:ext cx="2057400" cy="220133"/>
          </a:xfrm>
        </p:spPr>
        <p:txBody>
          <a:bodyPr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CA4EAD-7BCF-4298-9B74-0B13C97F3416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0" y="637999"/>
            <a:ext cx="9144000" cy="55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5000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8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6BE-B832-4E1D-BAA3-374426EA8D98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889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8E9-F9E9-4D06-8B42-346E102E5AA7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67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549D-562F-48F8-AE1B-655EC6157433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9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FD74-0F61-418C-A7F8-8DE1789EE9C8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8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DC19-4FAD-479B-86BD-159E31CD3B88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33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936A-6FD2-4374-8F66-43AC589E6664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73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54A4-B6F4-470F-A055-3B4917D3008E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62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4832-53A9-47F9-B6E3-8A2C335B8D47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87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28650" y="2961740"/>
            <a:ext cx="7886700" cy="480131"/>
          </a:xfrm>
        </p:spPr>
        <p:txBody>
          <a:bodyPr/>
          <a:lstStyle/>
          <a:p>
            <a:r>
              <a:rPr lang="en-US" altLang="ko-KR" dirty="0" smtClean="0"/>
              <a:t>VGT CUVE Manual</a:t>
            </a:r>
            <a:endParaRPr lang="en-US" altLang="ko-KR" sz="2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0606" y="4930818"/>
            <a:ext cx="28427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2019. 03</a:t>
            </a:r>
          </a:p>
          <a:p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미래전략본부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0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10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셋 구축 및 전처리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4459"/>
          <a:stretch/>
        </p:blipFill>
        <p:spPr>
          <a:xfrm>
            <a:off x="1468719" y="5316859"/>
            <a:ext cx="5373644" cy="835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85800" y="1591530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④ </a:t>
            </a:r>
            <a:r>
              <a:rPr lang="ko-KR" altLang="en-US" sz="1600" dirty="0" err="1">
                <a:ea typeface="나눔고딕" panose="020D0604000000000000" pitchFamily="50" charset="-127"/>
              </a:rPr>
              <a:t>실예약건의</a:t>
            </a:r>
            <a:r>
              <a:rPr lang="ko-KR" altLang="en-US" sz="1600" dirty="0">
                <a:ea typeface="나눔고딕" panose="020D0604000000000000" pitchFamily="50" charset="-127"/>
              </a:rPr>
              <a:t> 예약시점 </a:t>
            </a:r>
            <a:r>
              <a:rPr lang="ko-KR" altLang="en-US" sz="1600" dirty="0" smtClean="0">
                <a:ea typeface="나눔고딕" panose="020D0604000000000000" pitchFamily="50" charset="-127"/>
              </a:rPr>
              <a:t>이전 </a:t>
            </a:r>
            <a:r>
              <a:rPr lang="ko-KR" altLang="en-US" sz="1600" dirty="0">
                <a:ea typeface="나눔고딕" panose="020D0604000000000000" pitchFamily="50" charset="-127"/>
              </a:rPr>
              <a:t>마스터상품 조회로그 </a:t>
            </a:r>
            <a:r>
              <a:rPr lang="ko-KR" altLang="en-US" sz="1600" dirty="0" smtClean="0">
                <a:ea typeface="나눔고딕" panose="020D0604000000000000" pitchFamily="50" charset="-127"/>
              </a:rPr>
              <a:t>별도 </a:t>
            </a:r>
            <a:r>
              <a:rPr lang="ko-KR" altLang="en-US" sz="1600" dirty="0">
                <a:ea typeface="나눔고딕" panose="020D0604000000000000" pitchFamily="50" charset="-127"/>
              </a:rPr>
              <a:t>분리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44919"/>
          <a:stretch/>
        </p:blipFill>
        <p:spPr>
          <a:xfrm>
            <a:off x="1468719" y="2779264"/>
            <a:ext cx="5901064" cy="2268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50392" y="2779264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850392" y="5315918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결과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850392" y="2242905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설명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468719" y="2235210"/>
            <a:ext cx="649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IP</a:t>
            </a:r>
            <a:r>
              <a:rPr lang="ko-KR" altLang="ko-KR" sz="1200" dirty="0"/>
              <a:t>주소와 </a:t>
            </a:r>
            <a:r>
              <a:rPr lang="en-US" altLang="ko-KR" sz="1200" dirty="0"/>
              <a:t>RES_WEEK</a:t>
            </a:r>
            <a:r>
              <a:rPr lang="ko-KR" altLang="ko-KR" sz="1200" dirty="0"/>
              <a:t>를 키 값으로 </a:t>
            </a:r>
            <a:r>
              <a:rPr lang="en-US" altLang="ko-KR" sz="1200" dirty="0"/>
              <a:t>TMP_TRAINING_LOG_DATA</a:t>
            </a:r>
            <a:r>
              <a:rPr lang="ko-KR" altLang="ko-KR" sz="1200" dirty="0"/>
              <a:t>와 </a:t>
            </a:r>
            <a:r>
              <a:rPr lang="ko-KR" altLang="ko-KR" sz="1200" dirty="0" err="1"/>
              <a:t>실예약건</a:t>
            </a:r>
            <a:r>
              <a:rPr lang="ko-KR" altLang="ko-KR" sz="1200" dirty="0"/>
              <a:t> </a:t>
            </a:r>
            <a:r>
              <a:rPr lang="ko-KR" altLang="ko-KR" sz="1200" dirty="0" smtClean="0"/>
              <a:t>분리된 </a:t>
            </a:r>
            <a:r>
              <a:rPr lang="ko-KR" altLang="ko-KR" sz="1200" dirty="0"/>
              <a:t>테이블 조인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67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11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셋 구축 및 전처리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591530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⑤ </a:t>
            </a:r>
            <a:r>
              <a:rPr lang="ko-KR" altLang="en-US" sz="1600" dirty="0" smtClean="0">
                <a:ea typeface="나눔고딕" panose="020D0604000000000000" pitchFamily="50" charset="-127"/>
              </a:rPr>
              <a:t>연관규칙 실행을 위해 데이터 형태 변형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02" y="2671289"/>
            <a:ext cx="4294251" cy="28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802" y="5672534"/>
            <a:ext cx="5538788" cy="846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854964" y="2671289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50392" y="5672534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결과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850392" y="2182656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설명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465471" y="2160917"/>
            <a:ext cx="649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 err="1"/>
              <a:t>예약건</a:t>
            </a:r>
            <a:r>
              <a:rPr lang="ko-KR" altLang="ko-KR" sz="1200" dirty="0"/>
              <a:t> 별 열람상품을 </a:t>
            </a:r>
            <a:r>
              <a:rPr lang="en-US" altLang="ko-KR" sz="1200" dirty="0"/>
              <a:t>OPEN_MASTER</a:t>
            </a:r>
            <a:r>
              <a:rPr lang="ko-KR" altLang="ko-KR" sz="1200" dirty="0"/>
              <a:t>항목에 모두 연결한 형태로 가공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59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12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셋 구축 및 전처리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591530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Test DB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50392" y="2728166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결과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850392" y="2182656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설명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465471" y="2160917"/>
            <a:ext cx="649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① </a:t>
            </a:r>
            <a:r>
              <a:rPr lang="en-US" altLang="ko-KR" sz="1200" dirty="0" smtClean="0"/>
              <a:t>~ ④ </a:t>
            </a:r>
            <a:r>
              <a:rPr lang="ko-KR" altLang="en-US" sz="1200" dirty="0" smtClean="0"/>
              <a:t>과정과 동일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03" y="2728166"/>
            <a:ext cx="6177594" cy="326614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0666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13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빈발집합 생성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591530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서버 연결 및 데이터 호출 </a:t>
            </a:r>
            <a:r>
              <a:rPr lang="en-US" altLang="ko-KR" sz="1600" dirty="0" smtClean="0"/>
              <a:t>(R Studio</a:t>
            </a:r>
            <a:r>
              <a:rPr lang="ko-KR" altLang="en-US" sz="1600" dirty="0" smtClean="0"/>
              <a:t>에서 실행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37864" y="3054898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837864" y="2509388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설명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452943" y="2487649"/>
            <a:ext cx="649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추출한 마스터를 추천 상품으로 고정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1930084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② </a:t>
            </a:r>
            <a:r>
              <a:rPr lang="ko-KR" altLang="en-US" sz="1600" dirty="0" err="1" smtClean="0"/>
              <a:t>실예약이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건 이상인 마스터만 별도 추출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 </a:t>
            </a:r>
            <a:r>
              <a:rPr lang="en-US" altLang="ko-KR" sz="1600" dirty="0" smtClean="0"/>
              <a:t>- ③ </a:t>
            </a:r>
            <a:r>
              <a:rPr lang="ko-KR" altLang="en-US" sz="1600" dirty="0" smtClean="0"/>
              <a:t>결과 테이블</a:t>
            </a:r>
            <a:r>
              <a:rPr lang="en-US" altLang="ko-KR" sz="1600" dirty="0" smtClean="0"/>
              <a:t>) 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23" y="3054898"/>
            <a:ext cx="6228969" cy="111472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37864" y="4359666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결과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523" y="4359667"/>
            <a:ext cx="798178" cy="2059422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0490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14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빈발집합 생성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591530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err="1" smtClean="0"/>
              <a:t>Apriori</a:t>
            </a:r>
            <a:r>
              <a:rPr lang="ko-KR" altLang="en-US" sz="1600" dirty="0" smtClean="0"/>
              <a:t>실행 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37864" y="2652562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837864" y="2107052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설명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452943" y="2085313"/>
            <a:ext cx="649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②에서 추출된 </a:t>
            </a:r>
            <a:r>
              <a:rPr lang="ko-KR" altLang="en-US" sz="1200" dirty="0"/>
              <a:t>마스터에 해당하는 </a:t>
            </a:r>
            <a:r>
              <a:rPr lang="ko-KR" altLang="en-US" sz="1200" dirty="0" err="1" smtClean="0"/>
              <a:t>오픈마스터로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Apriori</a:t>
            </a:r>
            <a:r>
              <a:rPr lang="ko-KR" altLang="en-US" sz="1200" dirty="0" smtClean="0"/>
              <a:t> 실행 후 </a:t>
            </a:r>
            <a:r>
              <a:rPr lang="en-US" altLang="ko-KR" sz="1200" dirty="0" smtClean="0"/>
              <a:t>SQL DB</a:t>
            </a:r>
            <a:r>
              <a:rPr lang="ko-KR" altLang="en-US" sz="1200" dirty="0" smtClean="0"/>
              <a:t>에 결과 저장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7864" y="5127762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결과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47" y="2652562"/>
            <a:ext cx="6017705" cy="23255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147" y="5122804"/>
            <a:ext cx="3113458" cy="1314571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5315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15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빈발집합 생성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591530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④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빈발집합 의미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04578"/>
              </p:ext>
            </p:extLst>
          </p:nvPr>
        </p:nvGraphicFramePr>
        <p:xfrm>
          <a:off x="1304544" y="2274824"/>
          <a:ext cx="6096000" cy="1481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4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MASTER_CODE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lhs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+mj-lt"/>
                        </a:rPr>
                        <a:t>rhs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support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cpp340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{cpp300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cpp306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}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{cpp340}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0.8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cpp340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{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cpp301, cpp308}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{cpp340}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0.7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cpp250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{cpp300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cpp306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}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{cpp340}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0.6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…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…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cpp306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{cpp300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cpp306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}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{cpp340}</a:t>
                      </a:r>
                      <a:endParaRPr lang="ko-KR" sz="10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0.4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89504" y="2267713"/>
            <a:ext cx="2999232" cy="15194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84732" y="2267713"/>
            <a:ext cx="1531620" cy="1519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8760" y="4017626"/>
            <a:ext cx="108356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예약 마스터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677376" y="3896034"/>
            <a:ext cx="1603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역분해과정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모델링단계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4989192"/>
            <a:ext cx="7751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lt"/>
              </a:rPr>
              <a:t>고객이 한 건을 예약하기 전 열람했던 마스터로 빈발집합 생성</a:t>
            </a:r>
            <a:r>
              <a:rPr lang="en-US" altLang="ko-KR" sz="1200" dirty="0" smtClean="0">
                <a:latin typeface="+mj-lt"/>
              </a:rPr>
              <a:t/>
            </a:r>
            <a:br>
              <a:rPr lang="en-US" altLang="ko-KR" sz="1200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ex. cpp340</a:t>
            </a:r>
            <a:r>
              <a:rPr lang="ko-KR" altLang="en-US" sz="1200" dirty="0" smtClean="0">
                <a:latin typeface="+mj-lt"/>
              </a:rPr>
              <a:t> 상품 예약 전 조회한 마스터 패턴 </a:t>
            </a:r>
            <a:r>
              <a:rPr lang="en-US" altLang="ko-KR" sz="1200" dirty="0" smtClean="0">
                <a:latin typeface="+mj-lt"/>
              </a:rPr>
              <a:t>: {cpp300, cpp306, cpp340}, {cpp301, cpp308, cpp340}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lt"/>
              </a:rPr>
              <a:t>어떤 새로운 유저가 빈발집합 패턴과 동일한 마스터를 열람했을 경우 해당 예약마스터를 추천</a:t>
            </a:r>
            <a:r>
              <a:rPr lang="en-US" altLang="ko-KR" sz="1200" dirty="0" smtClean="0">
                <a:latin typeface="+mj-lt"/>
              </a:rPr>
              <a:t/>
            </a:r>
            <a:br>
              <a:rPr lang="en-US" altLang="ko-KR" sz="1200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ex. </a:t>
            </a:r>
            <a:r>
              <a:rPr lang="en-US" altLang="ko-KR" sz="1200" dirty="0" smtClean="0"/>
              <a:t>{cpp300</a:t>
            </a:r>
            <a:r>
              <a:rPr lang="en-US" altLang="ko-KR" sz="1200" dirty="0"/>
              <a:t>, cpp306, cpp340</a:t>
            </a:r>
            <a:r>
              <a:rPr lang="en-US" altLang="ko-KR" sz="1200" dirty="0" smtClean="0"/>
              <a:t>}</a:t>
            </a:r>
            <a:r>
              <a:rPr lang="ko-KR" altLang="en-US" sz="1200" dirty="0" smtClean="0"/>
              <a:t>을 열람한 고객이 있을 때 </a:t>
            </a:r>
            <a:r>
              <a:rPr lang="en-US" altLang="ko-KR" sz="1200" dirty="0" smtClean="0"/>
              <a:t>cpp340, cpp250, …, cpp306 </a:t>
            </a:r>
            <a:r>
              <a:rPr lang="ko-KR" altLang="en-US" sz="1200" dirty="0" smtClean="0"/>
              <a:t>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지지도순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 추천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15618" y="4378336"/>
            <a:ext cx="108356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추천 마스터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365853" y="4018841"/>
            <a:ext cx="1431608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오픈마스터</a:t>
            </a:r>
            <a:r>
              <a:rPr lang="ko-KR" altLang="en-US" sz="1100" dirty="0"/>
              <a:t> 빈발집합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65853" y="4378978"/>
            <a:ext cx="1431608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조회 마스터</a:t>
            </a:r>
            <a:endParaRPr lang="ko-KR" altLang="en-US" sz="1100" dirty="0"/>
          </a:p>
        </p:txBody>
      </p:sp>
      <p:cxnSp>
        <p:nvCxnSpPr>
          <p:cNvPr id="36" name="직선 화살표 연결선 35"/>
          <p:cNvCxnSpPr>
            <a:stCxn id="28" idx="1"/>
            <a:endCxn id="18" idx="3"/>
          </p:cNvCxnSpPr>
          <p:nvPr/>
        </p:nvCxnSpPr>
        <p:spPr>
          <a:xfrm flipH="1" flipV="1">
            <a:off x="2599182" y="4509141"/>
            <a:ext cx="1766671" cy="6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66743" y="4279236"/>
            <a:ext cx="1424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추천과정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실행단계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stCxn id="8" idx="3"/>
            <a:endCxn id="27" idx="1"/>
          </p:cNvCxnSpPr>
          <p:nvPr/>
        </p:nvCxnSpPr>
        <p:spPr>
          <a:xfrm>
            <a:off x="2592324" y="4148431"/>
            <a:ext cx="1773529" cy="12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16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409360" cy="470317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90" y="1016852"/>
            <a:ext cx="3780420" cy="25202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53004"/>
              </p:ext>
            </p:extLst>
          </p:nvPr>
        </p:nvGraphicFramePr>
        <p:xfrm>
          <a:off x="303456" y="4400176"/>
          <a:ext cx="4403015" cy="18817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61153"/>
                <a:gridCol w="1441299"/>
                <a:gridCol w="1500563"/>
              </a:tblGrid>
              <a:tr h="3083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933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2016-03-01 ~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 2018-02-28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2018-07-01 </a:t>
                      </a:r>
                      <a:r>
                        <a:rPr lang="en-US" altLang="ko-KR" sz="1100" u="none" strike="noStrike" dirty="0">
                          <a:effectLst/>
                        </a:rPr>
                        <a:t>~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100" u="none" strike="noStrike" dirty="0" smtClean="0">
                          <a:effectLst/>
                        </a:rPr>
                      </a:br>
                      <a:r>
                        <a:rPr lang="en-US" altLang="ko-KR" sz="1100" u="none" strike="noStrike" dirty="0" smtClean="0">
                          <a:effectLst/>
                        </a:rPr>
                        <a:t>2018-09-30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3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사용 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WEB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MOBILE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3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출발한 예약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건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35,600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4,569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3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실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예약건의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100" u="none" strike="noStrike" dirty="0" smtClean="0">
                          <a:effectLst/>
                        </a:rPr>
                      </a:br>
                      <a:r>
                        <a:rPr lang="ko-KR" altLang="en-US" sz="1100" u="none" strike="noStrike" dirty="0" smtClean="0">
                          <a:effectLst/>
                        </a:rPr>
                        <a:t>마스터 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2,252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861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63528"/>
              </p:ext>
            </p:extLst>
          </p:nvPr>
        </p:nvGraphicFramePr>
        <p:xfrm>
          <a:off x="5017095" y="4395483"/>
          <a:ext cx="3777280" cy="18681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8640"/>
                <a:gridCol w="1888640"/>
              </a:tblGrid>
              <a:tr h="302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항목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91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추천 대상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건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4558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정답 수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1650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정확도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36%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추천 안된 비율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15%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25205" y="3934146"/>
            <a:ext cx="1447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latin typeface="+mj-lt"/>
              </a:rPr>
              <a:t>검증 데이터</a:t>
            </a:r>
            <a:endParaRPr lang="ko-KR" altLang="en-US" sz="1500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740" y="3934147"/>
            <a:ext cx="1447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latin typeface="+mj-lt"/>
              </a:rPr>
              <a:t>검증 결과</a:t>
            </a:r>
            <a:endParaRPr lang="ko-KR" altLang="en-US" sz="1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40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6843" b="11539"/>
          <a:stretch/>
        </p:blipFill>
        <p:spPr>
          <a:xfrm>
            <a:off x="6688869" y="1656008"/>
            <a:ext cx="1980000" cy="41441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" r="985" b="-533"/>
          <a:stretch/>
        </p:blipFill>
        <p:spPr>
          <a:xfrm>
            <a:off x="6688870" y="3366745"/>
            <a:ext cx="1980000" cy="2247952"/>
          </a:xfrm>
          <a:prstGeom prst="rect">
            <a:avLst/>
          </a:prstGeom>
        </p:spPr>
      </p:pic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17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409360" cy="470317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3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개 이상 마스터 조회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4"/>
          <a:stretch/>
        </p:blipFill>
        <p:spPr>
          <a:xfrm>
            <a:off x="635982" y="1656008"/>
            <a:ext cx="1982884" cy="4147499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8"/>
          <a:stretch/>
        </p:blipFill>
        <p:spPr>
          <a:xfrm>
            <a:off x="3682704" y="1656008"/>
            <a:ext cx="1978306" cy="4137773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24488" y="5882956"/>
            <a:ext cx="100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로그인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6454" y="5882956"/>
            <a:ext cx="1628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j-lt"/>
              </a:rPr>
              <a:t>3</a:t>
            </a:r>
            <a:r>
              <a:rPr lang="ko-KR" altLang="en-US" sz="1100" dirty="0" smtClean="0">
                <a:latin typeface="+mj-lt"/>
              </a:rPr>
              <a:t>개 이상의 마스터 조회 </a:t>
            </a:r>
            <a:r>
              <a:rPr lang="en-US" altLang="ko-KR" sz="1100" dirty="0">
                <a:latin typeface="+mj-lt"/>
              </a:rPr>
              <a:t/>
            </a:r>
            <a:br>
              <a:rPr lang="en-US" altLang="ko-KR" sz="1100" dirty="0">
                <a:latin typeface="+mj-lt"/>
              </a:rPr>
            </a:br>
            <a:r>
              <a:rPr lang="en-US" altLang="ko-KR" sz="1100" dirty="0" smtClean="0">
                <a:latin typeface="+mj-lt"/>
              </a:rPr>
              <a:t>(</a:t>
            </a:r>
            <a:r>
              <a:rPr lang="ko-KR" altLang="en-US" sz="1100" b="1" dirty="0" smtClean="0">
                <a:latin typeface="+mj-lt"/>
              </a:rPr>
              <a:t>행사 페이지</a:t>
            </a:r>
            <a:r>
              <a:rPr lang="ko-KR" altLang="en-US" sz="1100" dirty="0" smtClean="0">
                <a:latin typeface="+mj-lt"/>
              </a:rPr>
              <a:t>까지 열람</a:t>
            </a:r>
            <a:r>
              <a:rPr lang="en-US" altLang="ko-KR" sz="1100" dirty="0" smtClean="0">
                <a:latin typeface="+mj-lt"/>
              </a:rPr>
              <a:t>)</a:t>
            </a:r>
            <a:r>
              <a:rPr lang="ko-KR" altLang="en-US" sz="1100" dirty="0" smtClean="0">
                <a:latin typeface="+mj-lt"/>
              </a:rPr>
              <a:t> 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3029" y="5882956"/>
            <a:ext cx="21358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메인 이동 시 </a:t>
            </a:r>
            <a:r>
              <a:rPr lang="en-US" altLang="ko-KR" sz="1100" dirty="0" smtClean="0">
                <a:latin typeface="+mj-lt"/>
              </a:rPr>
              <a:t>‘</a:t>
            </a:r>
            <a:r>
              <a:rPr lang="ko-KR" altLang="en-US" sz="1100" dirty="0" err="1" smtClean="0">
                <a:latin typeface="+mj-lt"/>
              </a:rPr>
              <a:t>빅데이터</a:t>
            </a:r>
            <a:r>
              <a:rPr lang="ko-KR" altLang="en-US" sz="1100" dirty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추천 상품</a:t>
            </a:r>
            <a:r>
              <a:rPr lang="en-US" altLang="ko-KR" sz="1100" dirty="0" smtClean="0">
                <a:latin typeface="+mj-lt"/>
              </a:rPr>
              <a:t>’</a:t>
            </a:r>
            <a:r>
              <a:rPr lang="ko-KR" altLang="en-US" sz="1100" dirty="0" smtClean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/>
            </a:r>
            <a:br>
              <a:rPr lang="en-US" altLang="ko-KR" sz="1100" dirty="0" smtClean="0">
                <a:latin typeface="+mj-lt"/>
              </a:rPr>
            </a:br>
            <a:r>
              <a:rPr lang="ko-KR" altLang="en-US" sz="1100" dirty="0" smtClean="0">
                <a:latin typeface="+mj-lt"/>
              </a:rPr>
              <a:t>최대 </a:t>
            </a:r>
            <a:r>
              <a:rPr lang="en-US" altLang="ko-KR" sz="1100" dirty="0" smtClean="0">
                <a:latin typeface="+mj-lt"/>
              </a:rPr>
              <a:t>10</a:t>
            </a:r>
            <a:r>
              <a:rPr lang="ko-KR" altLang="en-US" sz="1100" dirty="0" smtClean="0">
                <a:latin typeface="+mj-lt"/>
              </a:rPr>
              <a:t>개 마스터 추천 </a:t>
            </a:r>
            <a:r>
              <a:rPr lang="en-US" altLang="ko-KR" sz="1100" dirty="0" smtClean="0">
                <a:latin typeface="+mj-lt"/>
              </a:rPr>
              <a:t/>
            </a:r>
            <a:br>
              <a:rPr lang="en-US" altLang="ko-KR" sz="1100" dirty="0" smtClean="0">
                <a:latin typeface="+mj-lt"/>
              </a:rPr>
            </a:br>
            <a:r>
              <a:rPr lang="en-US" altLang="ko-KR" sz="1100" dirty="0" smtClean="0">
                <a:latin typeface="+mj-lt"/>
              </a:rPr>
              <a:t>(</a:t>
            </a:r>
            <a:r>
              <a:rPr lang="ko-KR" altLang="en-US" sz="1100" b="1" dirty="0" smtClean="0">
                <a:latin typeface="+mj-lt"/>
              </a:rPr>
              <a:t>연관규칙 </a:t>
            </a:r>
            <a:r>
              <a:rPr lang="en-US" altLang="ko-KR" sz="1100" b="1" dirty="0" smtClean="0">
                <a:latin typeface="+mj-lt"/>
              </a:rPr>
              <a:t>5</a:t>
            </a:r>
            <a:r>
              <a:rPr lang="ko-KR" altLang="en-US" sz="1100" b="1" dirty="0" smtClean="0">
                <a:latin typeface="+mj-lt"/>
              </a:rPr>
              <a:t>개</a:t>
            </a:r>
            <a:r>
              <a:rPr lang="en-US" altLang="ko-KR" sz="1100" b="1" dirty="0" smtClean="0">
                <a:latin typeface="+mj-lt"/>
              </a:rPr>
              <a:t>, </a:t>
            </a:r>
            <a:r>
              <a:rPr lang="ko-KR" altLang="en-US" sz="1100" b="1" dirty="0" err="1" smtClean="0">
                <a:latin typeface="+mj-lt"/>
              </a:rPr>
              <a:t>컨텐츠기반</a:t>
            </a:r>
            <a:r>
              <a:rPr lang="ko-KR" altLang="en-US" sz="1100" b="1" dirty="0" smtClean="0">
                <a:latin typeface="+mj-lt"/>
              </a:rPr>
              <a:t> </a:t>
            </a:r>
            <a:r>
              <a:rPr lang="en-US" altLang="ko-KR" sz="1100" b="1" dirty="0" smtClean="0">
                <a:latin typeface="+mj-lt"/>
              </a:rPr>
              <a:t>5</a:t>
            </a:r>
            <a:r>
              <a:rPr lang="ko-KR" altLang="en-US" sz="1100" b="1" dirty="0" smtClean="0">
                <a:latin typeface="+mj-lt"/>
              </a:rPr>
              <a:t>개</a:t>
            </a:r>
            <a:r>
              <a:rPr lang="en-US" altLang="ko-KR" sz="1100" dirty="0" smtClean="0">
                <a:latin typeface="+mj-lt"/>
              </a:rPr>
              <a:t>)</a:t>
            </a:r>
            <a:endParaRPr lang="ko-KR" altLang="en-US" sz="1100" dirty="0">
              <a:latin typeface="+mj-lt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021538" y="3496793"/>
            <a:ext cx="258493" cy="23031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057900" y="3494579"/>
            <a:ext cx="258493" cy="23031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50140" y="1676182"/>
            <a:ext cx="368725" cy="3531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2704" y="4419600"/>
            <a:ext cx="1978306" cy="5322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88867" y="3394611"/>
            <a:ext cx="1980001" cy="230287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18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409360" cy="470317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0" y="1126421"/>
            <a:ext cx="4016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동일 마스터 조회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4"/>
          <a:stretch/>
        </p:blipFill>
        <p:spPr>
          <a:xfrm>
            <a:off x="635982" y="1656008"/>
            <a:ext cx="1982884" cy="4147499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8"/>
          <a:stretch/>
        </p:blipFill>
        <p:spPr>
          <a:xfrm>
            <a:off x="3682704" y="1656008"/>
            <a:ext cx="1978306" cy="4137773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24488" y="5882956"/>
            <a:ext cx="100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로그인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4579" y="5882956"/>
            <a:ext cx="1953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동일 마스터를 한번 이상 조회 </a:t>
            </a:r>
            <a:r>
              <a:rPr lang="en-US" altLang="ko-KR" sz="1100" dirty="0">
                <a:latin typeface="+mj-lt"/>
              </a:rPr>
              <a:t/>
            </a:r>
            <a:br>
              <a:rPr lang="en-US" altLang="ko-KR" sz="1100" dirty="0">
                <a:latin typeface="+mj-lt"/>
              </a:rPr>
            </a:br>
            <a:r>
              <a:rPr lang="en-US" altLang="ko-KR" sz="1100" dirty="0" smtClean="0">
                <a:latin typeface="+mj-lt"/>
              </a:rPr>
              <a:t>(</a:t>
            </a:r>
            <a:r>
              <a:rPr lang="ko-KR" altLang="en-US" sz="1100" b="1" dirty="0" smtClean="0">
                <a:latin typeface="+mj-lt"/>
              </a:rPr>
              <a:t>행사 페이지</a:t>
            </a:r>
            <a:r>
              <a:rPr lang="ko-KR" altLang="en-US" sz="1100" dirty="0" smtClean="0">
                <a:latin typeface="+mj-lt"/>
              </a:rPr>
              <a:t>까지 열람 </a:t>
            </a:r>
            <a:r>
              <a:rPr lang="en-US" altLang="ko-KR" sz="1100" dirty="0" smtClean="0">
                <a:latin typeface="+mj-lt"/>
              </a:rPr>
              <a:t>)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3029" y="5882956"/>
            <a:ext cx="21358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메인 이동 시 </a:t>
            </a:r>
            <a:r>
              <a:rPr lang="en-US" altLang="ko-KR" sz="1100" dirty="0" smtClean="0">
                <a:latin typeface="+mj-lt"/>
              </a:rPr>
              <a:t>‘</a:t>
            </a:r>
            <a:r>
              <a:rPr lang="ko-KR" altLang="en-US" sz="1100" dirty="0" err="1" smtClean="0">
                <a:latin typeface="+mj-lt"/>
              </a:rPr>
              <a:t>큐비</a:t>
            </a:r>
            <a:r>
              <a:rPr lang="ko-KR" altLang="en-US" sz="1100" dirty="0" smtClean="0">
                <a:latin typeface="+mj-lt"/>
              </a:rPr>
              <a:t> 추천 상품</a:t>
            </a:r>
            <a:r>
              <a:rPr lang="en-US" altLang="ko-KR" sz="1100" dirty="0" smtClean="0">
                <a:latin typeface="+mj-lt"/>
              </a:rPr>
              <a:t>’</a:t>
            </a:r>
            <a:r>
              <a:rPr lang="ko-KR" altLang="en-US" sz="1100" dirty="0" smtClean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/>
            </a:r>
            <a:br>
              <a:rPr lang="en-US" altLang="ko-KR" sz="1100" dirty="0" smtClean="0">
                <a:latin typeface="+mj-lt"/>
              </a:rPr>
            </a:br>
            <a:r>
              <a:rPr lang="ko-KR" altLang="en-US" sz="1100" dirty="0" smtClean="0">
                <a:latin typeface="+mj-lt"/>
              </a:rPr>
              <a:t>열람한 </a:t>
            </a:r>
            <a:r>
              <a:rPr lang="en-US" altLang="ko-KR" sz="1100" dirty="0" smtClean="0">
                <a:latin typeface="+mj-lt"/>
              </a:rPr>
              <a:t>1</a:t>
            </a:r>
            <a:r>
              <a:rPr lang="ko-KR" altLang="en-US" sz="1100" dirty="0" smtClean="0">
                <a:latin typeface="+mj-lt"/>
              </a:rPr>
              <a:t>개 마스터 추천 </a:t>
            </a:r>
            <a:r>
              <a:rPr lang="en-US" altLang="ko-KR" sz="1100" dirty="0" smtClean="0">
                <a:latin typeface="+mj-lt"/>
              </a:rPr>
              <a:t/>
            </a:r>
            <a:br>
              <a:rPr lang="en-US" altLang="ko-KR" sz="1100" dirty="0" smtClean="0">
                <a:latin typeface="+mj-lt"/>
              </a:rPr>
            </a:br>
            <a:r>
              <a:rPr lang="en-US" altLang="ko-KR" sz="1100" dirty="0" smtClean="0">
                <a:latin typeface="+mj-lt"/>
              </a:rPr>
              <a:t>(</a:t>
            </a:r>
            <a:r>
              <a:rPr lang="ko-KR" altLang="en-US" sz="1100" b="1" dirty="0" smtClean="0">
                <a:latin typeface="+mj-lt"/>
              </a:rPr>
              <a:t>규칙기반</a:t>
            </a:r>
            <a:r>
              <a:rPr lang="en-US" altLang="ko-KR" sz="1100" dirty="0" smtClean="0">
                <a:latin typeface="+mj-lt"/>
              </a:rPr>
              <a:t>)</a:t>
            </a:r>
            <a:endParaRPr lang="ko-KR" altLang="en-US" sz="1100" dirty="0">
              <a:latin typeface="+mj-lt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021538" y="3496793"/>
            <a:ext cx="258493" cy="23031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057900" y="3494579"/>
            <a:ext cx="258493" cy="23031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50140" y="1676182"/>
            <a:ext cx="368725" cy="3531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2704" y="4419600"/>
            <a:ext cx="1978306" cy="5322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7170" b="6973"/>
          <a:stretch/>
        </p:blipFill>
        <p:spPr>
          <a:xfrm>
            <a:off x="6690564" y="1674713"/>
            <a:ext cx="1980000" cy="40985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t="24295" b="29192"/>
          <a:stretch/>
        </p:blipFill>
        <p:spPr>
          <a:xfrm>
            <a:off x="6690564" y="3513043"/>
            <a:ext cx="1978306" cy="22184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688870" y="3513043"/>
            <a:ext cx="1980000" cy="22587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2186817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Ⅰ.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큐비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78" y="1438336"/>
            <a:ext cx="1585404" cy="12649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300" y="4272416"/>
            <a:ext cx="1583161" cy="124810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538" y="2865475"/>
            <a:ext cx="1576685" cy="124475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5414581" y="1110274"/>
            <a:ext cx="3354515" cy="4723598"/>
            <a:chOff x="5076252" y="909106"/>
            <a:chExt cx="3901715" cy="5519126"/>
          </a:xfrm>
        </p:grpSpPr>
        <p:pic>
          <p:nvPicPr>
            <p:cNvPr id="1026" name="Picture 2" descr="ì¤ë§í¸í°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252" y="909106"/>
              <a:ext cx="3901715" cy="5519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" t="7944"/>
            <a:stretch/>
          </p:blipFill>
          <p:spPr>
            <a:xfrm>
              <a:off x="5893253" y="1674161"/>
              <a:ext cx="2281483" cy="40886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8"/>
            <a:srcRect l="1" r="985" b="25182"/>
            <a:stretch/>
          </p:blipFill>
          <p:spPr>
            <a:xfrm>
              <a:off x="5893252" y="3458545"/>
              <a:ext cx="2281484" cy="1954704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813515" y="6000448"/>
            <a:ext cx="751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고객의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웹로그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조회한 마스터 코드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를 활용한 해외여행 상품 추천시스템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528195" y="3254292"/>
            <a:ext cx="314325" cy="27097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5349240" y="3254293"/>
            <a:ext cx="314325" cy="27097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62" y="2290089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고객</a:t>
            </a:r>
            <a:endParaRPr lang="ko-KR" altLang="en-US" sz="11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7450" y="103378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조회상품</a:t>
            </a:r>
            <a:endParaRPr lang="ko-KR" altLang="en-US" sz="11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3407" y="103378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상품추천</a:t>
            </a:r>
            <a:endParaRPr lang="ko-KR" altLang="en-US" sz="11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ë¡ê·¸ì¸ ìì´ì½ png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0" y="2677011"/>
            <a:ext cx="1425531" cy="14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3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409360" cy="470317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여행상품 특징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4326" y="2410009"/>
            <a:ext cx="1946792" cy="1946792"/>
            <a:chOff x="664326" y="2410009"/>
            <a:chExt cx="1946792" cy="1946792"/>
          </a:xfrm>
        </p:grpSpPr>
        <p:sp>
          <p:nvSpPr>
            <p:cNvPr id="2" name="타원 1"/>
            <p:cNvSpPr/>
            <p:nvPr/>
          </p:nvSpPr>
          <p:spPr>
            <a:xfrm>
              <a:off x="664326" y="2410009"/>
              <a:ext cx="1946792" cy="1946792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062" y="3136613"/>
              <a:ext cx="1599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j-lt"/>
                </a:rPr>
                <a:t>평균 구매 주기 약 </a:t>
              </a:r>
              <a:r>
                <a:rPr lang="en-US" altLang="ko-KR" sz="1600" dirty="0" smtClean="0">
                  <a:latin typeface="+mj-lt"/>
                </a:rPr>
                <a:t>1~2</a:t>
              </a:r>
              <a:r>
                <a:rPr lang="ko-KR" altLang="en-US" sz="1600" dirty="0" smtClean="0">
                  <a:latin typeface="+mj-lt"/>
                </a:rPr>
                <a:t>년</a:t>
              </a:r>
              <a:endParaRPr lang="ko-KR" altLang="en-US" sz="1600" dirty="0">
                <a:latin typeface="+mj-lt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507554" y="2410009"/>
            <a:ext cx="2082015" cy="1946792"/>
            <a:chOff x="3586296" y="2410009"/>
            <a:chExt cx="2082015" cy="1946792"/>
          </a:xfrm>
        </p:grpSpPr>
        <p:sp>
          <p:nvSpPr>
            <p:cNvPr id="12" name="타원 11"/>
            <p:cNvSpPr/>
            <p:nvPr/>
          </p:nvSpPr>
          <p:spPr>
            <a:xfrm>
              <a:off x="3653907" y="2410009"/>
              <a:ext cx="1946792" cy="1946792"/>
            </a:xfrm>
            <a:prstGeom prst="ellipse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6296" y="2967907"/>
              <a:ext cx="20820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동일 상품 반복구매 </a:t>
              </a:r>
              <a:endPara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및 </a:t>
              </a:r>
              <a:endPara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중복구매 없음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6006" y="2410009"/>
            <a:ext cx="1946792" cy="1946792"/>
            <a:chOff x="6486006" y="2410009"/>
            <a:chExt cx="1946792" cy="1946792"/>
          </a:xfrm>
        </p:grpSpPr>
        <p:sp>
          <p:nvSpPr>
            <p:cNvPr id="14" name="타원 13"/>
            <p:cNvSpPr/>
            <p:nvPr/>
          </p:nvSpPr>
          <p:spPr>
            <a:xfrm>
              <a:off x="6486006" y="2410009"/>
              <a:ext cx="1946792" cy="1946792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59742" y="3136613"/>
              <a:ext cx="1599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j-lt"/>
                </a:rPr>
                <a:t>비회원 구매가 많음</a:t>
              </a:r>
              <a:endParaRPr lang="ko-KR" altLang="en-US" sz="1600" dirty="0">
                <a:latin typeface="+mj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72184" y="5312668"/>
            <a:ext cx="619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따라서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개인 거래내역 데이터 없이도 추천 가능한 방법 필요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733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409360" cy="470317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사용 알고리즘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1251" y="2029350"/>
            <a:ext cx="7836408" cy="419709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9862" y="1832495"/>
            <a:ext cx="1997964" cy="393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Collaborative Filtering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581912" y="2536519"/>
            <a:ext cx="598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j-lt"/>
              </a:rPr>
              <a:t>서로 유사한 성향의 사람들은 유사한 상품을 구매 할 것이다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5775" y="3312911"/>
            <a:ext cx="2190560" cy="256946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94667" y="3132474"/>
            <a:ext cx="1540764" cy="393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Association Rule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15775" y="3903717"/>
            <a:ext cx="2289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lt"/>
              </a:rPr>
              <a:t>실제 구매 데이터가 아닌 </a:t>
            </a:r>
            <a:r>
              <a:rPr lang="en-US" altLang="ko-KR" sz="1200" dirty="0" smtClean="0">
                <a:latin typeface="+mj-lt"/>
              </a:rPr>
              <a:t/>
            </a:r>
            <a:br>
              <a:rPr lang="en-US" altLang="ko-KR" sz="1200" dirty="0" smtClean="0">
                <a:latin typeface="+mj-lt"/>
              </a:rPr>
            </a:br>
            <a:r>
              <a:rPr lang="ko-KR" altLang="en-US" sz="1200" b="1" dirty="0" smtClean="0">
                <a:latin typeface="+mj-lt"/>
              </a:rPr>
              <a:t>웹 로그 데이터 </a:t>
            </a:r>
            <a:r>
              <a:rPr lang="ko-KR" altLang="en-US" sz="1200" dirty="0" smtClean="0">
                <a:latin typeface="+mj-lt"/>
              </a:rPr>
              <a:t>사용</a:t>
            </a:r>
            <a:r>
              <a:rPr lang="en-US" altLang="ko-KR" sz="1200" dirty="0" smtClean="0">
                <a:latin typeface="+mj-lt"/>
              </a:rPr>
              <a:t/>
            </a:r>
            <a:br>
              <a:rPr lang="en-US" altLang="ko-KR" sz="1200" dirty="0" smtClean="0">
                <a:latin typeface="+mj-lt"/>
              </a:rPr>
            </a:br>
            <a:endParaRPr lang="en-US" altLang="ko-KR" sz="1200" dirty="0" smtClean="0">
              <a:latin typeface="+mj-lt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lt"/>
              </a:rPr>
              <a:t>상품별 예약자들의 마스터 </a:t>
            </a:r>
            <a:r>
              <a:rPr lang="en-US" altLang="ko-KR" sz="1200" b="1" dirty="0" smtClean="0">
                <a:latin typeface="+mj-lt"/>
              </a:rPr>
              <a:t/>
            </a:r>
            <a:br>
              <a:rPr lang="en-US" altLang="ko-KR" sz="1200" b="1" dirty="0" smtClean="0">
                <a:latin typeface="+mj-lt"/>
              </a:rPr>
            </a:br>
            <a:r>
              <a:rPr lang="ko-KR" altLang="en-US" sz="1200" b="1" dirty="0" smtClean="0">
                <a:latin typeface="+mj-lt"/>
              </a:rPr>
              <a:t>조회 패턴 규칙을 테이블화</a:t>
            </a:r>
            <a:r>
              <a:rPr lang="en-US" altLang="ko-KR" sz="1200" dirty="0" smtClean="0">
                <a:latin typeface="+mj-lt"/>
              </a:rPr>
              <a:t/>
            </a:r>
            <a:br>
              <a:rPr lang="en-US" altLang="ko-KR" sz="1200" dirty="0" smtClean="0">
                <a:latin typeface="+mj-lt"/>
              </a:rPr>
            </a:br>
            <a:endParaRPr lang="en-US" altLang="ko-KR" sz="1200" dirty="0">
              <a:latin typeface="+mj-lt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lt"/>
              </a:rPr>
              <a:t>가중치 적용 및 신규상품 </a:t>
            </a:r>
            <a:r>
              <a:rPr lang="en-US" altLang="ko-KR" sz="1200" dirty="0" smtClean="0">
                <a:latin typeface="+mj-lt"/>
              </a:rPr>
              <a:t/>
            </a:r>
            <a:br>
              <a:rPr lang="en-US" altLang="ko-KR" sz="1200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추천 불가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35340" y="3901890"/>
            <a:ext cx="2207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여행상품은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마스터에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n</a:t>
            </a:r>
            <a:r>
              <a:rPr lang="ko-KR" altLang="en-US" sz="1200" dirty="0" smtClean="0"/>
              <a:t>개의 행사 포함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동일한 마스터 내의 행사만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조회할 경우 해당 마스터를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추천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가중치 적용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57359" y="3901056"/>
            <a:ext cx="219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lt"/>
              </a:rPr>
              <a:t>특정 상품과 속성이 가장 </a:t>
            </a:r>
            <a:r>
              <a:rPr lang="en-US" altLang="ko-KR" sz="1200" b="1" dirty="0" smtClean="0">
                <a:latin typeface="+mj-lt"/>
              </a:rPr>
              <a:t/>
            </a:r>
            <a:br>
              <a:rPr lang="en-US" altLang="ko-KR" sz="1200" b="1" dirty="0" smtClean="0">
                <a:latin typeface="+mj-lt"/>
              </a:rPr>
            </a:br>
            <a:r>
              <a:rPr lang="ko-KR" altLang="en-US" sz="1200" b="1" dirty="0" smtClean="0">
                <a:latin typeface="+mj-lt"/>
              </a:rPr>
              <a:t>유사한 상품 추천</a:t>
            </a:r>
            <a:r>
              <a:rPr lang="en-US" altLang="ko-KR" sz="1200" dirty="0" smtClean="0">
                <a:latin typeface="+mj-lt"/>
              </a:rPr>
              <a:t/>
            </a:r>
            <a:br>
              <a:rPr lang="en-US" altLang="ko-KR" sz="1200" dirty="0" smtClean="0">
                <a:latin typeface="+mj-lt"/>
              </a:rPr>
            </a:br>
            <a:endParaRPr lang="en-US" altLang="ko-KR" sz="1200" dirty="0" smtClean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lt"/>
              </a:rPr>
              <a:t>속성 </a:t>
            </a:r>
            <a:r>
              <a:rPr lang="en-US" altLang="ko-KR" sz="1200" dirty="0" smtClean="0">
                <a:latin typeface="+mj-lt"/>
              </a:rPr>
              <a:t>: </a:t>
            </a:r>
            <a:r>
              <a:rPr lang="ko-KR" altLang="en-US" sz="1200" dirty="0" smtClean="0">
                <a:latin typeface="+mj-lt"/>
              </a:rPr>
              <a:t>가격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여행기간 등</a:t>
            </a:r>
            <a:r>
              <a:rPr lang="en-US" altLang="ko-KR" sz="1200" dirty="0" smtClean="0">
                <a:latin typeface="+mj-lt"/>
              </a:rPr>
              <a:t/>
            </a:r>
            <a:br>
              <a:rPr lang="en-US" altLang="ko-KR" sz="1200" dirty="0" smtClean="0">
                <a:latin typeface="+mj-lt"/>
              </a:rPr>
            </a:br>
            <a:endParaRPr lang="en-US" altLang="ko-KR" sz="1200" dirty="0" smtClean="0">
              <a:latin typeface="+mj-lt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lt"/>
              </a:rPr>
              <a:t>신규상품 추천 가능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36567" y="3312911"/>
            <a:ext cx="2190560" cy="256946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38462" y="3133308"/>
            <a:ext cx="1540764" cy="3937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Rule-based</a:t>
            </a:r>
            <a:endParaRPr lang="ko-KR" altLang="en-US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57359" y="3312911"/>
            <a:ext cx="2190560" cy="256946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82257" y="3140784"/>
            <a:ext cx="1540764" cy="3937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Content-based Filtering</a:t>
            </a:r>
            <a:endParaRPr lang="ko-KR" altLang="en-US" sz="1200" dirty="0"/>
          </a:p>
        </p:txBody>
      </p:sp>
      <p:sp>
        <p:nvSpPr>
          <p:cNvPr id="18" name="덧셈 기호 17"/>
          <p:cNvSpPr/>
          <p:nvPr/>
        </p:nvSpPr>
        <p:spPr>
          <a:xfrm>
            <a:off x="3041471" y="4437463"/>
            <a:ext cx="344234" cy="319523"/>
          </a:xfrm>
          <a:prstGeom prst="mathPlu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덧셈 기호 32"/>
          <p:cNvSpPr/>
          <p:nvPr/>
        </p:nvSpPr>
        <p:spPr>
          <a:xfrm>
            <a:off x="5677989" y="4437463"/>
            <a:ext cx="344234" cy="319523"/>
          </a:xfrm>
          <a:prstGeom prst="mathPlu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설계 단계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68376" y="231168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 / Test Data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분리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93078" y="231168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 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 완료한 로그 중 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예약건만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분리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17780" y="231168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 예약건의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 이전 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조회한 상품 로그 분리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 주차에 한함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68376" y="341102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DB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(Training Data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연관규칙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전 과정과 동일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93078" y="341102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빈발집합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17780" y="341102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예약건별로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이용자 로그 분류 후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Association Rule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68376" y="451035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예약건별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상품조회 마스터코드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변수 입력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93078" y="451035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Association Rule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Rule–based,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Content-based Filtering </a:t>
            </a:r>
            <a:b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추천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17780" y="451035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– K Recommendation</a:t>
            </a:r>
            <a:endParaRPr lang="ko-KR" altLang="en-US" sz="1100" b="1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>
            <a:stCxn id="25" idx="3"/>
            <a:endCxn id="26" idx="1"/>
          </p:cNvCxnSpPr>
          <p:nvPr/>
        </p:nvCxnSpPr>
        <p:spPr>
          <a:xfrm>
            <a:off x="3169095" y="2661007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3"/>
            <a:endCxn id="27" idx="1"/>
          </p:cNvCxnSpPr>
          <p:nvPr/>
        </p:nvCxnSpPr>
        <p:spPr>
          <a:xfrm>
            <a:off x="5593797" y="2661007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0" idx="0"/>
          </p:cNvCxnSpPr>
          <p:nvPr/>
        </p:nvCxnSpPr>
        <p:spPr>
          <a:xfrm>
            <a:off x="7068140" y="3010328"/>
            <a:ext cx="0" cy="4006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1"/>
            <a:endCxn id="29" idx="3"/>
          </p:cNvCxnSpPr>
          <p:nvPr/>
        </p:nvCxnSpPr>
        <p:spPr>
          <a:xfrm flipH="1">
            <a:off x="5593797" y="3760342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1"/>
            <a:endCxn id="28" idx="3"/>
          </p:cNvCxnSpPr>
          <p:nvPr/>
        </p:nvCxnSpPr>
        <p:spPr>
          <a:xfrm flipH="1">
            <a:off x="3169095" y="3760342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8" idx="2"/>
            <a:endCxn id="31" idx="0"/>
          </p:cNvCxnSpPr>
          <p:nvPr/>
        </p:nvCxnSpPr>
        <p:spPr>
          <a:xfrm>
            <a:off x="2218736" y="4109663"/>
            <a:ext cx="0" cy="4006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1" idx="3"/>
            <a:endCxn id="32" idx="1"/>
          </p:cNvCxnSpPr>
          <p:nvPr/>
        </p:nvCxnSpPr>
        <p:spPr>
          <a:xfrm>
            <a:off x="3169095" y="4859677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3"/>
          </p:cNvCxnSpPr>
          <p:nvPr/>
        </p:nvCxnSpPr>
        <p:spPr>
          <a:xfrm>
            <a:off x="5593797" y="4859677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설계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로직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24" name="꺾인 연결선 23"/>
          <p:cNvCxnSpPr/>
          <p:nvPr/>
        </p:nvCxnSpPr>
        <p:spPr>
          <a:xfrm rot="10800000" flipV="1">
            <a:off x="5328730" y="4830902"/>
            <a:ext cx="2132843" cy="400577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10100" r="4849" b="25851"/>
          <a:stretch/>
        </p:blipFill>
        <p:spPr>
          <a:xfrm>
            <a:off x="2547418" y="1829013"/>
            <a:ext cx="794650" cy="563647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890032" y="1848670"/>
            <a:ext cx="1368120" cy="5168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2016.3 ~ 2018.2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예약로그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(Training)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90032" y="2653893"/>
            <a:ext cx="1368120" cy="516830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예약건별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예약 이전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조회상품 로그 분류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35001" y="3548203"/>
            <a:ext cx="1278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Association Rule -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Apriori</a:t>
            </a:r>
            <a:r>
              <a:rPr lang="en-US" altLang="ko-KR" sz="8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</a:t>
            </a:r>
            <a:endParaRPr lang="en-US" altLang="ko-KR" sz="800" b="1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R</a:t>
            </a:r>
            <a:r>
              <a:rPr lang="ko-KR" altLang="en-US" sz="8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실행</a:t>
            </a:r>
            <a:r>
              <a:rPr lang="en-US" altLang="ko-KR" sz="8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90034" y="3459642"/>
            <a:ext cx="1368120" cy="823453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05076" y="4572591"/>
            <a:ext cx="1368120" cy="516830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User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조회상품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특성과 유사한 상품 탐색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01102" y="2658774"/>
            <a:ext cx="1368120" cy="516830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User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조회상품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속성분석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01102" y="3460219"/>
            <a:ext cx="1368120" cy="823453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65211" y="2997242"/>
            <a:ext cx="2163519" cy="52231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90646" y="4205517"/>
            <a:ext cx="1914078" cy="49794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86485" y="5198530"/>
            <a:ext cx="1916851" cy="49283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화살표 연결선 52"/>
          <p:cNvCxnSpPr>
            <a:stCxn id="42" idx="3"/>
          </p:cNvCxnSpPr>
          <p:nvPr/>
        </p:nvCxnSpPr>
        <p:spPr>
          <a:xfrm>
            <a:off x="3342068" y="2110837"/>
            <a:ext cx="398804" cy="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2" idx="1"/>
            <a:endCxn id="43" idx="3"/>
          </p:cNvCxnSpPr>
          <p:nvPr/>
        </p:nvCxnSpPr>
        <p:spPr>
          <a:xfrm flipH="1" flipV="1">
            <a:off x="2258152" y="2107085"/>
            <a:ext cx="289266" cy="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3" idx="2"/>
            <a:endCxn id="44" idx="0"/>
          </p:cNvCxnSpPr>
          <p:nvPr/>
        </p:nvCxnSpPr>
        <p:spPr>
          <a:xfrm>
            <a:off x="1574092" y="2365500"/>
            <a:ext cx="0" cy="28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4" idx="2"/>
            <a:endCxn id="46" idx="0"/>
          </p:cNvCxnSpPr>
          <p:nvPr/>
        </p:nvCxnSpPr>
        <p:spPr>
          <a:xfrm>
            <a:off x="1574092" y="3170723"/>
            <a:ext cx="2" cy="28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046071" y="3699639"/>
            <a:ext cx="1278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based</a:t>
            </a:r>
          </a:p>
          <a:p>
            <a:pPr algn="ctr"/>
            <a:r>
              <a:rPr lang="en-US" altLang="ko-KR" sz="8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set</a:t>
            </a:r>
          </a:p>
        </p:txBody>
      </p:sp>
      <p:cxnSp>
        <p:nvCxnSpPr>
          <p:cNvPr id="58" name="꺾인 연결선 57"/>
          <p:cNvCxnSpPr>
            <a:stCxn id="83" idx="3"/>
            <a:endCxn id="48" idx="0"/>
          </p:cNvCxnSpPr>
          <p:nvPr/>
        </p:nvCxnSpPr>
        <p:spPr>
          <a:xfrm>
            <a:off x="5109618" y="2112423"/>
            <a:ext cx="2575544" cy="546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0" idx="0"/>
          </p:cNvCxnSpPr>
          <p:nvPr/>
        </p:nvCxnSpPr>
        <p:spPr>
          <a:xfrm>
            <a:off x="4243523" y="2365500"/>
            <a:ext cx="3448" cy="63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9" idx="2"/>
            <a:endCxn id="47" idx="0"/>
          </p:cNvCxnSpPr>
          <p:nvPr/>
        </p:nvCxnSpPr>
        <p:spPr>
          <a:xfrm>
            <a:off x="7685162" y="4283672"/>
            <a:ext cx="3974" cy="28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3161239" y="2809272"/>
            <a:ext cx="876362" cy="18731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- based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290218" y="4004638"/>
            <a:ext cx="954693" cy="20319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Association rule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86484" y="4991457"/>
            <a:ext cx="957039" cy="20707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- based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097558" y="3147429"/>
            <a:ext cx="22702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조회상품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@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조회상품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= @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조회상품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770435" y="2996590"/>
            <a:ext cx="1021296" cy="52296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조회상품 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추천</a:t>
            </a:r>
            <a:endParaRPr lang="en-US" altLang="ko-KR" sz="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직선 화살표 연결선 65"/>
          <p:cNvCxnSpPr>
            <a:stCxn id="50" idx="3"/>
            <a:endCxn id="65" idx="1"/>
          </p:cNvCxnSpPr>
          <p:nvPr/>
        </p:nvCxnSpPr>
        <p:spPr>
          <a:xfrm flipV="1">
            <a:off x="5328730" y="3258074"/>
            <a:ext cx="441705" cy="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328729" y="3044226"/>
            <a:ext cx="3792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십자형 67"/>
          <p:cNvSpPr/>
          <p:nvPr/>
        </p:nvSpPr>
        <p:spPr>
          <a:xfrm>
            <a:off x="4141141" y="4737097"/>
            <a:ext cx="186832" cy="177873"/>
          </a:xfrm>
          <a:prstGeom prst="plus">
            <a:avLst>
              <a:gd name="adj" fmla="val 40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165212" y="3901229"/>
            <a:ext cx="2163519" cy="189606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0" name="직선 화살표 연결선 69"/>
          <p:cNvCxnSpPr>
            <a:stCxn id="50" idx="2"/>
            <a:endCxn id="69" idx="0"/>
          </p:cNvCxnSpPr>
          <p:nvPr/>
        </p:nvCxnSpPr>
        <p:spPr>
          <a:xfrm>
            <a:off x="4246971" y="3519558"/>
            <a:ext cx="1" cy="38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867689" y="3574282"/>
            <a:ext cx="3792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65210" y="6017459"/>
            <a:ext cx="2163519" cy="41009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5" name="직선 화살표 연결선 74"/>
          <p:cNvCxnSpPr>
            <a:stCxn id="69" idx="2"/>
            <a:endCxn id="72" idx="0"/>
          </p:cNvCxnSpPr>
          <p:nvPr/>
        </p:nvCxnSpPr>
        <p:spPr>
          <a:xfrm flipH="1">
            <a:off x="4246970" y="5797297"/>
            <a:ext cx="2" cy="2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2540644" y="1672475"/>
            <a:ext cx="756644" cy="152788"/>
          </a:xfrm>
          <a:prstGeom prst="round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76287" y="6037841"/>
            <a:ext cx="21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상품 추천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연관규칙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컨텐츠기반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84971" y="4267904"/>
            <a:ext cx="169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 측정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연관규칙의 지지도 사용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890032" y="4572014"/>
            <a:ext cx="1368120" cy="516830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상품별 예약자들의 예약 전 빈발 조회상품 패턴 생성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화살표 연결선 79"/>
          <p:cNvCxnSpPr>
            <a:stCxn id="46" idx="2"/>
            <a:endCxn id="79" idx="0"/>
          </p:cNvCxnSpPr>
          <p:nvPr/>
        </p:nvCxnSpPr>
        <p:spPr>
          <a:xfrm flipH="1">
            <a:off x="1574092" y="4283095"/>
            <a:ext cx="2" cy="28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912654" y="2468114"/>
            <a:ext cx="668631" cy="176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추천경로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2" name="직선 화살표 연결선 81"/>
          <p:cNvCxnSpPr>
            <a:stCxn id="48" idx="2"/>
            <a:endCxn id="49" idx="0"/>
          </p:cNvCxnSpPr>
          <p:nvPr/>
        </p:nvCxnSpPr>
        <p:spPr>
          <a:xfrm>
            <a:off x="7685162" y="3175604"/>
            <a:ext cx="0" cy="28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3741498" y="1854008"/>
            <a:ext cx="1368120" cy="5168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2018.7 ~ 2018.9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예약로그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(Test)</a:t>
            </a:r>
          </a:p>
        </p:txBody>
      </p:sp>
      <p:cxnSp>
        <p:nvCxnSpPr>
          <p:cNvPr id="84" name="꺾인 연결선 83"/>
          <p:cNvCxnSpPr>
            <a:stCxn id="79" idx="3"/>
          </p:cNvCxnSpPr>
          <p:nvPr/>
        </p:nvCxnSpPr>
        <p:spPr>
          <a:xfrm flipV="1">
            <a:off x="2258152" y="4106233"/>
            <a:ext cx="903087" cy="724196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334862" y="4388056"/>
            <a:ext cx="668631" cy="176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패턴 조회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04925" y="5269158"/>
            <a:ext cx="1907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속성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 도시 일치 개수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032507" y="4945923"/>
            <a:ext cx="668631" cy="176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비교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5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셋 구축 및 전처리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591530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Training Data </a:t>
            </a:r>
            <a:r>
              <a:rPr lang="ko-KR" altLang="en-US" sz="1600" dirty="0" smtClean="0"/>
              <a:t>추출 및 인덱스 생성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5" y="2988470"/>
            <a:ext cx="4225892" cy="209435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54289"/>
          <a:stretch/>
        </p:blipFill>
        <p:spPr>
          <a:xfrm>
            <a:off x="1470995" y="5454078"/>
            <a:ext cx="5936019" cy="69983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50392" y="2988470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850392" y="5445689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결과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850392" y="2242905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설명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470995" y="2242905"/>
            <a:ext cx="5697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SYS_INFLOW_LOG </a:t>
            </a:r>
            <a:r>
              <a:rPr lang="ko-KR" altLang="ko-KR" sz="1200" dirty="0">
                <a:latin typeface="+mj-lt"/>
              </a:rPr>
              <a:t>테이블에서 트레이닝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ko-KR" sz="1200" dirty="0">
                <a:latin typeface="+mj-lt"/>
              </a:rPr>
              <a:t>테스트 데이터 기간에 맞게 테이블 </a:t>
            </a:r>
            <a:r>
              <a:rPr lang="ko-KR" altLang="ko-KR" sz="1200" dirty="0" smtClean="0">
                <a:latin typeface="+mj-lt"/>
              </a:rPr>
              <a:t>분리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셋 구축 및 전처리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27" y="3169532"/>
            <a:ext cx="3521629" cy="75940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5362" r="21072" b="27018"/>
          <a:stretch/>
        </p:blipFill>
        <p:spPr>
          <a:xfrm>
            <a:off x="1498427" y="4595297"/>
            <a:ext cx="5844205" cy="170078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85800" y="1591530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② </a:t>
            </a:r>
            <a:r>
              <a:rPr lang="en-US" altLang="ko-KR" sz="1600" dirty="0"/>
              <a:t>①</a:t>
            </a:r>
            <a:r>
              <a:rPr lang="ko-KR" altLang="en-US" sz="1600" dirty="0"/>
              <a:t>결과에서 예약완료 페이지에 해당하는 로그만 분리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0392" y="3169532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850392" y="4595297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결과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" y="2242905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설명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498427" y="2235210"/>
            <a:ext cx="5697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IN_PATH </a:t>
            </a:r>
            <a:r>
              <a:rPr lang="ko-KR" altLang="ko-KR" sz="1200" dirty="0" err="1" smtClean="0"/>
              <a:t>컬럼에</a:t>
            </a:r>
            <a:r>
              <a:rPr lang="ko-KR" altLang="ko-KR" sz="1200" dirty="0" smtClean="0"/>
              <a:t> </a:t>
            </a:r>
            <a:r>
              <a:rPr lang="en-US" altLang="ko-KR" sz="1200" dirty="0"/>
              <a:t>‘%Reserve/Package/Complete%’</a:t>
            </a:r>
            <a:r>
              <a:rPr lang="ko-KR" altLang="ko-KR" sz="1200" dirty="0"/>
              <a:t>가 포함된 로그 추출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65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289B-54E6-4A24-85EB-F5496F334A4C}" type="datetime1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4EAD-7BCF-4298-9B74-0B13C97F3416}" type="slidenum">
              <a:rPr lang="ko-KR" altLang="en-US" smtClean="0"/>
              <a:pPr/>
              <a:t>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셋 구축 및 전처리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72" y="3048242"/>
            <a:ext cx="4264191" cy="2283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85800" y="1591530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③ 예약완료 데이터 중 </a:t>
            </a:r>
            <a:r>
              <a:rPr lang="ko-KR" altLang="en-US" sz="1600" dirty="0" err="1" smtClean="0"/>
              <a:t>실예약건만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분리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67199"/>
          <a:stretch/>
        </p:blipFill>
        <p:spPr>
          <a:xfrm>
            <a:off x="1498072" y="5594399"/>
            <a:ext cx="4264191" cy="830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850392" y="3048862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392" y="5599382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결과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50392" y="2242905"/>
            <a:ext cx="47548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설명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498072" y="2198139"/>
            <a:ext cx="65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200" dirty="0"/>
              <a:t>한 주차에 </a:t>
            </a:r>
            <a:r>
              <a:rPr lang="ko-KR" altLang="ko-KR" sz="1200" dirty="0" smtClean="0"/>
              <a:t>동일</a:t>
            </a:r>
            <a:r>
              <a:rPr lang="en-US" altLang="ko-KR" sz="1200" dirty="0" smtClean="0"/>
              <a:t> IP</a:t>
            </a:r>
            <a:r>
              <a:rPr lang="ko-KR" altLang="ko-KR" sz="1200" dirty="0" smtClean="0"/>
              <a:t>에서 </a:t>
            </a:r>
            <a:r>
              <a:rPr lang="ko-KR" altLang="ko-KR" sz="1200" dirty="0"/>
              <a:t>다중 예약한 건 또는 회사 내부 </a:t>
            </a:r>
            <a:r>
              <a:rPr lang="en-US" altLang="ko-KR" sz="1200" dirty="0"/>
              <a:t>IP</a:t>
            </a:r>
            <a:r>
              <a:rPr lang="ko-KR" altLang="ko-KR" sz="1200" dirty="0"/>
              <a:t>로 예약한 건은 </a:t>
            </a:r>
            <a:r>
              <a:rPr lang="ko-KR" altLang="ko-KR" sz="1200" dirty="0" smtClean="0"/>
              <a:t>제거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RES_MASTER_damo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RES_CUSTOMER_damo</a:t>
            </a:r>
            <a:r>
              <a:rPr lang="en-US" altLang="ko-KR" sz="1200" dirty="0" smtClean="0"/>
              <a:t> </a:t>
            </a:r>
            <a:r>
              <a:rPr lang="ko-KR" altLang="ko-KR" sz="1200" dirty="0" smtClean="0"/>
              <a:t>테이블의 </a:t>
            </a:r>
            <a:r>
              <a:rPr lang="en-US" altLang="ko-KR" sz="1200" dirty="0"/>
              <a:t>RES_CODE</a:t>
            </a:r>
            <a:r>
              <a:rPr lang="ko-KR" altLang="ko-KR" sz="1200" dirty="0"/>
              <a:t>와 </a:t>
            </a:r>
            <a:r>
              <a:rPr lang="ko-KR" altLang="ko-KR" sz="1200" dirty="0" smtClean="0"/>
              <a:t>일치하는</a:t>
            </a:r>
            <a:r>
              <a:rPr lang="en-US" altLang="ko-KR" sz="1200" dirty="0" smtClean="0"/>
              <a:t> </a:t>
            </a:r>
            <a:r>
              <a:rPr lang="ko-KR" altLang="ko-KR" sz="1200" dirty="0" smtClean="0"/>
              <a:t>로그만 </a:t>
            </a:r>
            <a:r>
              <a:rPr lang="ko-KR" altLang="ko-KR" sz="1200" dirty="0"/>
              <a:t>추출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20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나눔">
      <a:majorFont>
        <a:latin typeface="나눔고딕"/>
        <a:ea typeface="나눔스퀘어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9FDB2346-3956-4D31-957B-B734DF31FBE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046C7EB-DA1B-42D4-9881-F8DEE29B156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28FE7FB-9163-4A08-9B7E-0F345C4E5FC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25549</TotalTime>
  <Words>833</Words>
  <Application>Microsoft Office PowerPoint</Application>
  <PresentationFormat>화면 슬라이드 쇼(4:3)</PresentationFormat>
  <Paragraphs>285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나눔스퀘어 Bold</vt:lpstr>
      <vt:lpstr>나눔스퀘어 ExtraBold</vt:lpstr>
      <vt:lpstr>Times New Roman</vt:lpstr>
      <vt:lpstr>나눔스퀘어</vt:lpstr>
      <vt:lpstr>Arial</vt:lpstr>
      <vt:lpstr>나눔고딕 ExtraBold</vt:lpstr>
      <vt:lpstr>굴림</vt:lpstr>
      <vt:lpstr>나눔고딕</vt:lpstr>
      <vt:lpstr>맑은 고딕</vt:lpstr>
      <vt:lpstr>Office 테마</vt:lpstr>
      <vt:lpstr>VGT CUVE Manual</vt:lpstr>
      <vt:lpstr>Ⅰ. 큐비 소개</vt:lpstr>
      <vt:lpstr>Ⅱ. 개요</vt:lpstr>
      <vt:lpstr>Ⅱ. 개요</vt:lpstr>
      <vt:lpstr>Ⅲ. 모델링</vt:lpstr>
      <vt:lpstr>Ⅲ. 모델링</vt:lpstr>
      <vt:lpstr>Ⅲ. 모델링</vt:lpstr>
      <vt:lpstr>Ⅲ. 모델링</vt:lpstr>
      <vt:lpstr>Ⅲ. 모델링</vt:lpstr>
      <vt:lpstr>Ⅲ. 모델링</vt:lpstr>
      <vt:lpstr>Ⅲ. 모델링</vt:lpstr>
      <vt:lpstr>Ⅲ. 모델링</vt:lpstr>
      <vt:lpstr>Ⅲ. 모델링</vt:lpstr>
      <vt:lpstr>Ⅲ. 모델링</vt:lpstr>
      <vt:lpstr>Ⅲ. 모델링</vt:lpstr>
      <vt:lpstr>Ⅳ. 결과</vt:lpstr>
      <vt:lpstr>Ⅳ. 실행</vt:lpstr>
      <vt:lpstr>Ⅳ. 실행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VGL_P1703_1</dc:creator>
  <cp:lastModifiedBy>yeo seungeun</cp:lastModifiedBy>
  <cp:revision>465</cp:revision>
  <cp:lastPrinted>2019-03-08T06:34:06Z</cp:lastPrinted>
  <dcterms:created xsi:type="dcterms:W3CDTF">2018-12-03T00:23:03Z</dcterms:created>
  <dcterms:modified xsi:type="dcterms:W3CDTF">2019-10-21T08:18:04Z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