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" r:id="rId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EFFBFF"/>
    <a:srgbClr val="EFEFEF"/>
    <a:srgbClr val="F2F2F2"/>
    <a:srgbClr val="5B9BD5"/>
    <a:srgbClr val="1D9AE1"/>
    <a:srgbClr val="2C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5161" autoAdjust="0"/>
  </p:normalViewPr>
  <p:slideViewPr>
    <p:cSldViewPr snapToGrid="0">
      <p:cViewPr varScale="1">
        <p:scale>
          <a:sx n="111" d="100"/>
          <a:sy n="111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1141\Desktop\&#50668;&#49849;&#51008;&#50629;&#47924;\&#53685;&#44228;&#49688;&#52824;%20&#50629;&#47924;\&#53944;&#47116;&#46300;&#54168;&#51060;&#51648;\6&#53444;&#53944;&#47116;&#46300;&#51088;&#47308;\&#53412;&#50892;&#46300;&#48516;&#49437;_202111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31823681266295E-2"/>
          <c:y val="5.9641068386698845E-2"/>
          <c:w val="0.95459236326109387"/>
          <c:h val="0.76285569844666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Sheet3!$D$11</c:f>
              <c:strCache>
                <c:ptCount val="1"/>
                <c:pt idx="0">
                  <c:v>인원수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Sheet3!$C$18:$C$22</c:f>
              <c:numCache>
                <c:formatCode>yyyy/mm</c:formatCode>
                <c:ptCount val="4"/>
                <c:pt idx="0">
                  <c:v>44409</c:v>
                </c:pt>
                <c:pt idx="1">
                  <c:v>44440</c:v>
                </c:pt>
                <c:pt idx="2">
                  <c:v>44470</c:v>
                </c:pt>
                <c:pt idx="3">
                  <c:v>44501</c:v>
                </c:pt>
              </c:numCache>
            </c:numRef>
          </c:cat>
          <c:val>
            <c:numRef>
              <c:f>Sheet3!$D$18:$D$22</c:f>
              <c:numCache>
                <c:formatCode>_(* #,##0_);_(* \(#,##0\);_(* "-"_);_(@_)</c:formatCode>
                <c:ptCount val="4"/>
                <c:pt idx="0">
                  <c:v>177</c:v>
                </c:pt>
                <c:pt idx="1">
                  <c:v>636</c:v>
                </c:pt>
                <c:pt idx="2">
                  <c:v>1577</c:v>
                </c:pt>
                <c:pt idx="3">
                  <c:v>2596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238176"/>
        <c:axId val="-199227296"/>
      </c:barChart>
      <c:dateAx>
        <c:axId val="-1992381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9227296"/>
        <c:crosses val="autoZero"/>
        <c:auto val="1"/>
        <c:lblOffset val="100"/>
        <c:baseTimeUnit val="months"/>
      </c:dateAx>
      <c:valAx>
        <c:axId val="-1992272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-199238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18DD-EBBF-474B-9857-CBD4B3EB9379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6B33-66C1-41E3-9145-E02AEF7E12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6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7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546-DF6D-45F8-B3EE-229687130808}" type="datetimeFigureOut">
              <a:rPr lang="ko-KR" altLang="en-US" smtClean="0"/>
              <a:t>2021-11-24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398593" y="113460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적발칸은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878" y="1155538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큐브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80192" y="855640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8593" y="837793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631569" y="2187101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29241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2021-11-24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7371" y="6656565"/>
            <a:ext cx="97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1/1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382" y="125487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여행트렌드 시리즈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6362" y="1545151"/>
            <a:ext cx="2306666" cy="227209"/>
            <a:chOff x="-2794927" y="1737170"/>
            <a:chExt cx="2712176" cy="338037"/>
          </a:xfrm>
        </p:grpSpPr>
        <p:sp>
          <p:nvSpPr>
            <p:cNvPr id="3" name="직사각형 2"/>
            <p:cNvSpPr/>
            <p:nvPr/>
          </p:nvSpPr>
          <p:spPr>
            <a:xfrm>
              <a:off x="-2794927" y="1737170"/>
              <a:ext cx="2712176" cy="33803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r>
                <a:rPr lang="ko-KR" altLang="en-US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탄</a:t>
              </a:r>
              <a:r>
                <a:rPr lang="en-US" altLang="ko-KR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err="1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위드</a:t>
              </a:r>
              <a:r>
                <a:rPr lang="ko-KR" altLang="en-US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코로나 </a:t>
              </a:r>
              <a:r>
                <a:rPr lang="en-US" altLang="ko-KR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b="1" dirty="0" err="1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다시함께</a:t>
              </a:r>
              <a:r>
                <a:rPr lang="en-US" altLang="ko-KR" sz="1000" b="1" dirty="0" smtClean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  <a:endParaRPr lang="ko-KR" altLang="en-US" sz="10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22220" y="1844707"/>
              <a:ext cx="190500" cy="17145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441555" y="1858091"/>
            <a:ext cx="294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속의 코로나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시작되는 여행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257771" y="847197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4A94E8-59F7-460E-BFB0-CD630807C801}"/>
              </a:ext>
            </a:extLst>
          </p:cNvPr>
          <p:cNvSpPr/>
          <p:nvPr/>
        </p:nvSpPr>
        <p:spPr>
          <a:xfrm>
            <a:off x="578866" y="3458871"/>
            <a:ext cx="2662012" cy="75099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80788" tIns="40395" rIns="80788" bIns="40395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b="1" kern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위드</a:t>
            </a:r>
            <a:r>
              <a:rPr kumimoji="1" lang="en-US" altLang="ko-KR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(With)</a:t>
            </a:r>
            <a:r>
              <a:rPr kumimoji="1" lang="ko-KR" altLang="en-US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코로나란</a:t>
            </a:r>
            <a:r>
              <a:rPr kumimoji="1" lang="en-US" altLang="ko-KR" sz="800" b="1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82297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장기화에 따른 코로나</a:t>
            </a:r>
            <a:r>
              <a:rPr kumimoji="1" lang="en-US" altLang="ko-KR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kumimoji="1" lang="ko-KR" altLang="en-US" sz="7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예방하며 정상적인 일상생활을 하는 것을 의미하고 단계적 일상회복과 동일한 의미로 사용되고 있는 단어</a:t>
            </a:r>
            <a:endParaRPr kumimoji="1" lang="en-US" altLang="ko-KR" sz="700" kern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458" y="4292048"/>
            <a:ext cx="2643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키워드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20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여행을 돌아보다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621855" y="4590405"/>
            <a:ext cx="25740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761" y="4592252"/>
            <a:ext cx="309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767" y="4592252"/>
            <a:ext cx="473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6060" y="4592252"/>
            <a:ext cx="473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무착륙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여수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5353" y="4592252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백령도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캠핑카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0353" y="5553527"/>
            <a:ext cx="2087675" cy="194924"/>
            <a:chOff x="4918139" y="3293664"/>
            <a:chExt cx="2474259" cy="338849"/>
          </a:xfrm>
        </p:grpSpPr>
        <p:sp>
          <p:nvSpPr>
            <p:cNvPr id="27" name="자유형 26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112436" y="5220717"/>
            <a:ext cx="351306" cy="17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9238" y="4810483"/>
            <a:ext cx="1222141" cy="38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18871404" flipV="1">
            <a:off x="1125292" y="5316010"/>
            <a:ext cx="853910" cy="13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1470" y="1214971"/>
            <a:ext cx="3097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7289" y="1214971"/>
            <a:ext cx="665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몰디브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크로아티아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3802" y="1208391"/>
            <a:ext cx="665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아이슬란드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54692" y="4232461"/>
            <a:ext cx="2564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이후 국내여행으로 관심이 집중되면서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제주도가 상위권을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꾸준히 유지하고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백령도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부산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여수 등이 최초로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TOP20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키워드에 등장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소규모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여행이 흥행하게 되면서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월에는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캠핑카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4, 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월에는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호캉스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키워드가 새롭게 등장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트래블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버블 그리고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코로나가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언급되기 시작하면서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제주도가 하위권으로 이탈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백신 접종완료자 대상으로 몇몇 국가들의 여행제한 조치가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해제되면서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월부터 상위 키워드에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지역이 자리잡기 시작하였습니다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키워드 분석과 동일하게 해외로 떠나길 원하시는 분들이 많아지기 시작했을까요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57771" y="1157232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27717" y="5936560"/>
            <a:ext cx="351306" cy="17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752" y="4641209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877317" y="4639266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7736" y="5683175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040351" y="5879875"/>
            <a:ext cx="384169" cy="19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724643" y="5660968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725140" y="5862799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16188" y="1208391"/>
            <a:ext cx="66556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이집트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아이슬란드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울릉도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656320" y="3271453"/>
            <a:ext cx="2087675" cy="194924"/>
            <a:chOff x="4918139" y="3293664"/>
            <a:chExt cx="2474259" cy="338849"/>
          </a:xfrm>
        </p:grpSpPr>
        <p:sp>
          <p:nvSpPr>
            <p:cNvPr id="144" name="자유형 143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4126690" y="3576202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371735" y="1815473"/>
            <a:ext cx="372260" cy="20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914047" y="1458677"/>
            <a:ext cx="378917" cy="399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739093" y="6058048"/>
            <a:ext cx="411752" cy="19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54706" y="6066894"/>
            <a:ext cx="384169" cy="19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오른쪽 화살표 162"/>
          <p:cNvSpPr/>
          <p:nvPr/>
        </p:nvSpPr>
        <p:spPr>
          <a:xfrm rot="3782482" flipV="1">
            <a:off x="4035414" y="1954519"/>
            <a:ext cx="853910" cy="13716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615826" y="2194791"/>
            <a:ext cx="378917" cy="3137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24278" y="3453541"/>
            <a:ext cx="419717" cy="1586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오른쪽 화살표 165"/>
          <p:cNvSpPr/>
          <p:nvPr/>
        </p:nvSpPr>
        <p:spPr>
          <a:xfrm rot="4248486" flipV="1">
            <a:off x="4633116" y="2839887"/>
            <a:ext cx="1125325" cy="14314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611066" y="2555803"/>
            <a:ext cx="383677" cy="384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937037" y="2753739"/>
            <a:ext cx="351306" cy="34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오른쪽 화살표 169"/>
          <p:cNvSpPr/>
          <p:nvPr/>
        </p:nvSpPr>
        <p:spPr>
          <a:xfrm rot="18486049" flipV="1">
            <a:off x="4832120" y="2280021"/>
            <a:ext cx="649916" cy="1301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99684" y="3903042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자사 검색 키워드 검색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24946" y="1254876"/>
            <a:ext cx="292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5" name="차트 1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690075"/>
              </p:ext>
            </p:extLst>
          </p:nvPr>
        </p:nvGraphicFramePr>
        <p:xfrm>
          <a:off x="6296915" y="1516486"/>
          <a:ext cx="2503557" cy="1374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6249597" y="2934652"/>
            <a:ext cx="264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예약데이터 분석한 결과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해외여행 예약자 및 출발자가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급증하고 있습니다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세계 각국이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전환하고 있으며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그에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 억눌려 온 해외여행 심리가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기대보다 더 크게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폭발하고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한번 떠날 수 있다면 어디로 가고 싶으신가요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35673" y="2842811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자사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해외여행 예약자 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sp>
        <p:nvSpPr>
          <p:cNvPr id="180" name="오른쪽 화살표 179"/>
          <p:cNvSpPr/>
          <p:nvPr/>
        </p:nvSpPr>
        <p:spPr>
          <a:xfrm rot="18542800">
            <a:off x="4151151" y="2288458"/>
            <a:ext cx="622437" cy="1264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925488" y="1987654"/>
            <a:ext cx="351306" cy="52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620967" y="1477482"/>
            <a:ext cx="349573" cy="677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6597006" y="4415418"/>
            <a:ext cx="1985530" cy="33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시작되는 여행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39" y="2316874"/>
            <a:ext cx="1317071" cy="11450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15" y="1723753"/>
            <a:ext cx="596706" cy="48016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99" y="2017894"/>
            <a:ext cx="415975" cy="33473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56" y="2269519"/>
            <a:ext cx="339063" cy="27284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83" y="2457723"/>
            <a:ext cx="233866" cy="188189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5377047" y="2170434"/>
            <a:ext cx="372260" cy="20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 rot="20332340">
            <a:off x="6552383" y="2103116"/>
            <a:ext cx="655737" cy="298876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아래로 구부러진 화살표 80"/>
          <p:cNvSpPr/>
          <p:nvPr/>
        </p:nvSpPr>
        <p:spPr>
          <a:xfrm rot="20332340">
            <a:off x="7197056" y="1817799"/>
            <a:ext cx="655737" cy="298876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아래로 구부러진 화살표 81"/>
          <p:cNvSpPr/>
          <p:nvPr/>
        </p:nvSpPr>
        <p:spPr>
          <a:xfrm rot="20332340">
            <a:off x="7827933" y="1514460"/>
            <a:ext cx="655737" cy="298876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3820" y="1887259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259% </a:t>
            </a:r>
            <a:r>
              <a:rPr lang="ko-KR" altLang="en-US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95872" y="151798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148% </a:t>
            </a:r>
            <a:r>
              <a:rPr lang="ko-KR" altLang="en-US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84619" y="1239367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65% </a:t>
            </a:r>
            <a:r>
              <a:rPr lang="ko-KR" altLang="en-US" sz="8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112436" y="4830309"/>
            <a:ext cx="378917" cy="3998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07122" y="5220285"/>
            <a:ext cx="378917" cy="3287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오른쪽 화살표 87"/>
          <p:cNvSpPr/>
          <p:nvPr/>
        </p:nvSpPr>
        <p:spPr>
          <a:xfrm rot="2555944" flipV="1">
            <a:off x="1361309" y="5195193"/>
            <a:ext cx="577817" cy="1253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3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55120</TotalTime>
  <Words>330</Words>
  <Application>Microsoft Office PowerPoint</Application>
  <PresentationFormat>화면 슬라이드 쇼(4:3)</PresentationFormat>
  <Paragraphs>145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VGL_P11141</dc:creator>
  <cp:lastModifiedBy>Windows 사용자</cp:lastModifiedBy>
  <cp:revision>1546</cp:revision>
  <cp:lastPrinted>2021-05-27T06:02:18Z</cp:lastPrinted>
  <dcterms:created xsi:type="dcterms:W3CDTF">2018-03-21T03:52:21Z</dcterms:created>
  <dcterms:modified xsi:type="dcterms:W3CDTF">2021-11-24T04:34:13Z</dcterms:modified>
</cp:coreProperties>
</file>