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367" r:id="rId3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FFFF"/>
    <a:srgbClr val="EFFBFF"/>
    <a:srgbClr val="EFEFEF"/>
    <a:srgbClr val="F2F2F2"/>
    <a:srgbClr val="5B9BD5"/>
    <a:srgbClr val="1D9AE1"/>
    <a:srgbClr val="2CA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63" autoAdjust="0"/>
    <p:restoredTop sz="95161" autoAdjust="0"/>
  </p:normalViewPr>
  <p:slideViewPr>
    <p:cSldViewPr snapToGrid="0">
      <p:cViewPr varScale="1">
        <p:scale>
          <a:sx n="111" d="100"/>
          <a:sy n="111" d="100"/>
        </p:scale>
        <p:origin x="11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GL_P11141\Desktop\&#50668;&#49849;&#51008;&#50629;&#47924;\&#53685;&#44228;&#49688;&#52824;%20&#50629;&#47924;\&#53944;&#47116;&#46300;&#54168;&#51060;&#51648;\6&#53444;&#53944;&#47116;&#46300;&#51088;&#47308;\&#53412;&#50892;&#46300;&#48516;&#49437;_20211119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831823681266295E-2"/>
          <c:y val="5.9641068386698845E-2"/>
          <c:w val="0.95459236326109387"/>
          <c:h val="0.762855698446665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Sheet3!$D$11</c:f>
              <c:strCache>
                <c:ptCount val="1"/>
                <c:pt idx="0">
                  <c:v>인원수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extLst>
                <c:ext xmlns:c15="http://schemas.microsoft.com/office/drawing/2012/chart" uri="{02D57815-91ED-43cb-92C2-25804820EDAC}">
                  <c15:fullRef>
                    <c15:sqref>Sheet3!$C$18:$C$22</c15:sqref>
                  </c15:fullRef>
                </c:ext>
              </c:extLst>
              <c:f>Sheet3!$C$19:$C$22</c:f>
              <c:numCache>
                <c:formatCode>yyyy/mm</c:formatCode>
                <c:ptCount val="4"/>
                <c:pt idx="0">
                  <c:v>44409</c:v>
                </c:pt>
                <c:pt idx="1">
                  <c:v>44440</c:v>
                </c:pt>
                <c:pt idx="2">
                  <c:v>44470</c:v>
                </c:pt>
                <c:pt idx="3">
                  <c:v>44501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Sheet3!$D$18:$D$22</c15:sqref>
                  </c15:fullRef>
                </c:ext>
              </c:extLst>
              <c:f>Sheet3!$D$19:$D$22</c:f>
              <c:numCache>
                <c:formatCode>_(* #,##0_);_(* \(#,##0\);_(* "-"_);_(@_)</c:formatCode>
                <c:ptCount val="4"/>
                <c:pt idx="0">
                  <c:v>177</c:v>
                </c:pt>
                <c:pt idx="1">
                  <c:v>636</c:v>
                </c:pt>
                <c:pt idx="2">
                  <c:v>1577</c:v>
                </c:pt>
                <c:pt idx="3">
                  <c:v>2596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78212512"/>
        <c:axId val="-78211424"/>
      </c:barChart>
      <c:dateAx>
        <c:axId val="-78212512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yyyy/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78211424"/>
        <c:crosses val="autoZero"/>
        <c:auto val="1"/>
        <c:lblOffset val="100"/>
        <c:baseTimeUnit val="months"/>
      </c:dateAx>
      <c:valAx>
        <c:axId val="-78211424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_(* #,##0_);_(* \(#,##0\);_(* &quot;-&quot;_);_(@_)" sourceLinked="1"/>
        <c:majorTickMark val="none"/>
        <c:minorTickMark val="none"/>
        <c:tickLblPos val="nextTo"/>
        <c:crossAx val="-78212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B18DD-EBBF-474B-9857-CBD4B3EB9379}" type="datetimeFigureOut">
              <a:rPr lang="ko-KR" altLang="en-US" smtClean="0"/>
              <a:t>2021-11-22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06B33-66C1-41E3-9145-E02AEF7E126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0869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6B33-66C1-41E3-9145-E02AEF7E126E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5896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9546-DF6D-45F8-B3EE-229687130808}" type="datetimeFigureOut">
              <a:rPr lang="ko-KR" altLang="en-US" smtClean="0"/>
              <a:t>2021-11-22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5F51-A52A-4B85-83A3-C2FB395FB16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4650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9546-DF6D-45F8-B3EE-229687130808}" type="datetimeFigureOut">
              <a:rPr lang="ko-KR" altLang="en-US" smtClean="0"/>
              <a:t>2021-11-22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5F51-A52A-4B85-83A3-C2FB395FB16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7657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9546-DF6D-45F8-B3EE-229687130808}" type="datetimeFigureOut">
              <a:rPr lang="ko-KR" altLang="en-US" smtClean="0"/>
              <a:t>2021-11-22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5F51-A52A-4B85-83A3-C2FB395FB16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6209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9546-DF6D-45F8-B3EE-229687130808}" type="datetimeFigureOut">
              <a:rPr lang="ko-KR" altLang="en-US" smtClean="0"/>
              <a:t>2021-11-22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5F51-A52A-4B85-83A3-C2FB395FB16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840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9546-DF6D-45F8-B3EE-229687130808}" type="datetimeFigureOut">
              <a:rPr lang="ko-KR" altLang="en-US" smtClean="0"/>
              <a:t>2021-11-22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5F51-A52A-4B85-83A3-C2FB395FB16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1295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9546-DF6D-45F8-B3EE-229687130808}" type="datetimeFigureOut">
              <a:rPr lang="ko-KR" altLang="en-US" smtClean="0"/>
              <a:t>2021-11-22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5F51-A52A-4B85-83A3-C2FB395FB16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4573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9546-DF6D-45F8-B3EE-229687130808}" type="datetimeFigureOut">
              <a:rPr lang="ko-KR" altLang="en-US" smtClean="0"/>
              <a:t>2021-11-22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5F51-A52A-4B85-83A3-C2FB395FB16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2544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9546-DF6D-45F8-B3EE-229687130808}" type="datetimeFigureOut">
              <a:rPr lang="ko-KR" altLang="en-US" smtClean="0"/>
              <a:t>2021-11-22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5F51-A52A-4B85-83A3-C2FB395FB16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0274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9546-DF6D-45F8-B3EE-229687130808}" type="datetimeFigureOut">
              <a:rPr lang="ko-KR" altLang="en-US" smtClean="0"/>
              <a:t>2021-11-22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5F51-A52A-4B85-83A3-C2FB395FB16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6543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9546-DF6D-45F8-B3EE-229687130808}" type="datetimeFigureOut">
              <a:rPr lang="ko-KR" altLang="en-US" smtClean="0"/>
              <a:t>2021-11-22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5F51-A52A-4B85-83A3-C2FB395FB16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1050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9546-DF6D-45F8-B3EE-229687130808}" type="datetimeFigureOut">
              <a:rPr lang="ko-KR" altLang="en-US" smtClean="0"/>
              <a:t>2021-11-22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5F51-A52A-4B85-83A3-C2FB395FB16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2806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69546-DF6D-45F8-B3EE-229687130808}" type="datetimeFigureOut">
              <a:rPr lang="ko-KR" altLang="en-US" smtClean="0"/>
              <a:t>2021-11-22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15F51-A52A-4B85-83A3-C2FB395FB16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379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6"/>
          <p:cNvSpPr txBox="1">
            <a:spLocks/>
          </p:cNvSpPr>
          <p:nvPr/>
        </p:nvSpPr>
        <p:spPr>
          <a:xfrm>
            <a:off x="628650" y="2961740"/>
            <a:ext cx="7886700" cy="4801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트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렌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드 페이지 </a:t>
            </a:r>
            <a:r>
              <a:rPr lang="ko-KR" alt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기획안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50606" y="4992372"/>
            <a:ext cx="284278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48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2021.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11. 22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IT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미래전략부문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119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3398593" y="1134605"/>
            <a:ext cx="2664000" cy="52436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“,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사람이 </a:t>
            </a:r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적발칸은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지역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“, 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승용차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”, “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자연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”,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휴식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76878" y="1155538"/>
            <a:ext cx="2664000" cy="52450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2903" y="240876"/>
            <a:ext cx="661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b="1" dirty="0" smtClean="0">
                <a:solidFill>
                  <a:schemeClr val="accent3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여행 </a:t>
            </a:r>
            <a:r>
              <a:rPr lang="ko-KR" altLang="en-US" b="1" dirty="0" err="1" smtClean="0">
                <a:solidFill>
                  <a:schemeClr val="accent3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트렌드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6057900" y="6637867"/>
            <a:ext cx="3086100" cy="220133"/>
          </a:xfrm>
        </p:spPr>
        <p:txBody>
          <a:bodyPr/>
          <a:lstStyle/>
          <a:p>
            <a:pPr algn="r">
              <a:defRPr/>
            </a:pP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IT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미래전략부문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581204" y="838748"/>
            <a:ext cx="2664000" cy="297766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Header</a:t>
            </a:r>
            <a:endParaRPr lang="ko-KR" altLang="en-US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398593" y="838301"/>
            <a:ext cx="2664000" cy="296304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이어서</a:t>
            </a:r>
            <a:endParaRPr lang="ko-KR" altLang="en-US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58" name="직선 연결선 157"/>
          <p:cNvCxnSpPr/>
          <p:nvPr/>
        </p:nvCxnSpPr>
        <p:spPr>
          <a:xfrm>
            <a:off x="631568" y="2291881"/>
            <a:ext cx="257404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날짜 개체 틀 1"/>
          <p:cNvSpPr>
            <a:spLocks noGrp="1"/>
          </p:cNvSpPr>
          <p:nvPr>
            <p:ph type="dt" sz="half" idx="10"/>
          </p:nvPr>
        </p:nvSpPr>
        <p:spPr>
          <a:xfrm>
            <a:off x="0" y="6629241"/>
            <a:ext cx="2057400" cy="220133"/>
          </a:xfrm>
        </p:spPr>
        <p:txBody>
          <a:bodyPr/>
          <a:lstStyle/>
          <a:p>
            <a:pPr>
              <a:defRPr/>
            </a:pP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2021-11-22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27371" y="6656565"/>
            <a:ext cx="9747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1/1</a:t>
            </a:r>
            <a:endParaRPr lang="ko-KR" altLang="en-US" sz="800" dirty="0" smtClean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89382" y="1254876"/>
            <a:ext cx="13292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여행트렌드 시리즈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86362" y="1545151"/>
            <a:ext cx="2306666" cy="227209"/>
            <a:chOff x="-2794927" y="1737170"/>
            <a:chExt cx="2712176" cy="338037"/>
          </a:xfrm>
        </p:grpSpPr>
        <p:sp>
          <p:nvSpPr>
            <p:cNvPr id="3" name="직사각형 2"/>
            <p:cNvSpPr/>
            <p:nvPr/>
          </p:nvSpPr>
          <p:spPr>
            <a:xfrm>
              <a:off x="-2794927" y="1737170"/>
              <a:ext cx="2712176" cy="338037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b="1" dirty="0" smtClean="0">
                  <a:solidFill>
                    <a:schemeClr val="accent5"/>
                  </a:solidFill>
                </a:rPr>
                <a:t>6</a:t>
              </a:r>
              <a:r>
                <a:rPr lang="ko-KR" altLang="en-US" sz="1000" b="1" dirty="0" smtClean="0">
                  <a:solidFill>
                    <a:schemeClr val="accent5"/>
                  </a:solidFill>
                </a:rPr>
                <a:t>탄</a:t>
              </a:r>
              <a:r>
                <a:rPr lang="en-US" altLang="ko-KR" sz="1000" b="1" dirty="0" smtClean="0">
                  <a:solidFill>
                    <a:schemeClr val="accent5"/>
                  </a:solidFill>
                </a:rPr>
                <a:t>, </a:t>
              </a:r>
              <a:r>
                <a:rPr lang="ko-KR" altLang="en-US" sz="1000" b="1" dirty="0" err="1" smtClean="0">
                  <a:solidFill>
                    <a:schemeClr val="accent5"/>
                  </a:solidFill>
                </a:rPr>
                <a:t>위드</a:t>
              </a:r>
              <a:r>
                <a:rPr lang="ko-KR" altLang="en-US" sz="1000" b="1" dirty="0" smtClean="0">
                  <a:solidFill>
                    <a:schemeClr val="accent5"/>
                  </a:solidFill>
                </a:rPr>
                <a:t> 코로나 </a:t>
              </a:r>
              <a:r>
                <a:rPr lang="en-US" altLang="ko-KR" sz="1000" b="1" dirty="0" smtClean="0">
                  <a:solidFill>
                    <a:schemeClr val="accent5"/>
                  </a:solidFill>
                </a:rPr>
                <a:t>‘</a:t>
              </a:r>
              <a:r>
                <a:rPr lang="ko-KR" altLang="en-US" sz="1000" b="1" dirty="0" err="1" smtClean="0">
                  <a:solidFill>
                    <a:schemeClr val="accent5"/>
                  </a:solidFill>
                </a:rPr>
                <a:t>다시함께</a:t>
              </a:r>
              <a:r>
                <a:rPr lang="en-US" altLang="ko-KR" sz="1000" b="1" dirty="0" smtClean="0">
                  <a:solidFill>
                    <a:schemeClr val="accent5"/>
                  </a:solidFill>
                </a:rPr>
                <a:t>’</a:t>
              </a:r>
              <a:endParaRPr lang="ko-KR" altLang="en-US" sz="1000" b="1" dirty="0">
                <a:solidFill>
                  <a:schemeClr val="accent5"/>
                </a:solidFill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22220" y="1844707"/>
              <a:ext cx="190500" cy="171450"/>
            </a:xfrm>
            <a:prstGeom prst="rect">
              <a:avLst/>
            </a:prstGeom>
          </p:spPr>
        </p:pic>
      </p:grpSp>
      <p:sp>
        <p:nvSpPr>
          <p:cNvPr id="64" name="TextBox 63"/>
          <p:cNvSpPr txBox="1"/>
          <p:nvPr/>
        </p:nvSpPr>
        <p:spPr>
          <a:xfrm>
            <a:off x="528214" y="1833078"/>
            <a:ext cx="29412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불가피한 </a:t>
            </a:r>
            <a:r>
              <a:rPr lang="ko-KR" altLang="en-US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일상속의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코로나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다시 시작되는 여행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6232749" y="838301"/>
            <a:ext cx="2664000" cy="296304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이어서</a:t>
            </a:r>
            <a:endParaRPr lang="ko-KR" altLang="en-US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lc="http://schemas.openxmlformats.org/drawingml/2006/lockedCanvas" xmlns:a16="http://schemas.microsoft.com/office/drawing/2014/main" xmlns="" id="{894A94E8-59F7-460E-BFB0-CD630807C801}"/>
              </a:ext>
            </a:extLst>
          </p:cNvPr>
          <p:cNvSpPr/>
          <p:nvPr/>
        </p:nvSpPr>
        <p:spPr>
          <a:xfrm>
            <a:off x="578866" y="3458871"/>
            <a:ext cx="2662012" cy="750993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square" lIns="80788" tIns="40395" rIns="80788" bIns="40395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2297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800" b="1" kern="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위드</a:t>
            </a:r>
            <a:r>
              <a:rPr kumimoji="1" lang="en-US" altLang="ko-KR" sz="800" b="1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(With)</a:t>
            </a:r>
            <a:r>
              <a:rPr kumimoji="1" lang="ko-KR" altLang="en-US" sz="800" b="1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코로나란</a:t>
            </a:r>
            <a:r>
              <a:rPr kumimoji="1" lang="en-US" altLang="ko-KR" sz="800" b="1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defTabSz="82297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코로나</a:t>
            </a:r>
            <a:r>
              <a:rPr kumimoji="1" lang="en-US" altLang="ko-KR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19 </a:t>
            </a:r>
            <a:r>
              <a:rPr kumimoji="1" lang="ko-KR" altLang="en-US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완전 종식을 기대하는 것보다</a:t>
            </a:r>
            <a:endParaRPr kumimoji="1" lang="en-US" altLang="ko-KR" sz="700" kern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82297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700" kern="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치명률을</a:t>
            </a:r>
            <a:r>
              <a:rPr kumimoji="1" lang="ko-KR" altLang="en-US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낮추는 새로운 방역체계 등 도입해 공존을 준비</a:t>
            </a:r>
            <a:endParaRPr kumimoji="1" lang="en-US" altLang="ko-KR" sz="700" kern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82297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독감과 같이 </a:t>
            </a:r>
            <a:r>
              <a:rPr kumimoji="1" lang="ko-KR" altLang="en-US" sz="700" kern="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중증화율과</a:t>
            </a:r>
            <a:r>
              <a:rPr kumimoji="1" lang="ko-KR" altLang="en-US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사망률로 관리하자는 주장</a:t>
            </a:r>
            <a:endParaRPr kumimoji="1" lang="en-US" altLang="ko-KR" sz="700" kern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855" y="2401213"/>
            <a:ext cx="1479471" cy="102222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97458" y="4292048"/>
            <a:ext cx="26434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2021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키워드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TOP 20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여행을 돌아보다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621855" y="4590405"/>
            <a:ext cx="257404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04761" y="4592252"/>
            <a:ext cx="3097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66767" y="4592252"/>
            <a:ext cx="4732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그리스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터키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제주도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하와이</a:t>
            </a:r>
            <a:endParaRPr lang="en-US" altLang="ko-KR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울릉도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다낭</a:t>
            </a:r>
            <a:endParaRPr lang="ko-KR" altLang="en-US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66060" y="4592252"/>
            <a:ext cx="4732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울릉도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제주도</a:t>
            </a:r>
            <a:endParaRPr lang="en-US" altLang="ko-KR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그리스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스페인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무착륙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여수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호캉스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65353" y="4592252"/>
            <a:ext cx="47320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울릉도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제주도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제주도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스페인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백령도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부산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캠핑카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830353" y="5553527"/>
            <a:ext cx="2087675" cy="194924"/>
            <a:chOff x="4918139" y="3293664"/>
            <a:chExt cx="2474259" cy="338849"/>
          </a:xfrm>
        </p:grpSpPr>
        <p:sp>
          <p:nvSpPr>
            <p:cNvPr id="27" name="자유형 26"/>
            <p:cNvSpPr/>
            <p:nvPr/>
          </p:nvSpPr>
          <p:spPr>
            <a:xfrm>
              <a:off x="4918139" y="3293664"/>
              <a:ext cx="2474259" cy="188268"/>
            </a:xfrm>
            <a:custGeom>
              <a:avLst/>
              <a:gdLst>
                <a:gd name="connsiteX0" fmla="*/ 0 w 2474259"/>
                <a:gd name="connsiteY0" fmla="*/ 188268 h 188268"/>
                <a:gd name="connsiteX1" fmla="*/ 851647 w 2474259"/>
                <a:gd name="connsiteY1" fmla="*/ 9 h 188268"/>
                <a:gd name="connsiteX2" fmla="*/ 1658471 w 2474259"/>
                <a:gd name="connsiteY2" fmla="*/ 179303 h 188268"/>
                <a:gd name="connsiteX3" fmla="*/ 2474259 w 2474259"/>
                <a:gd name="connsiteY3" fmla="*/ 8973 h 188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4259" h="188268">
                  <a:moveTo>
                    <a:pt x="0" y="188268"/>
                  </a:moveTo>
                  <a:cubicBezTo>
                    <a:pt x="287617" y="94885"/>
                    <a:pt x="575235" y="1503"/>
                    <a:pt x="851647" y="9"/>
                  </a:cubicBezTo>
                  <a:cubicBezTo>
                    <a:pt x="1128059" y="-1485"/>
                    <a:pt x="1388036" y="177809"/>
                    <a:pt x="1658471" y="179303"/>
                  </a:cubicBezTo>
                  <a:cubicBezTo>
                    <a:pt x="1928906" y="180797"/>
                    <a:pt x="2303930" y="32879"/>
                    <a:pt x="2474259" y="8973"/>
                  </a:cubicBez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 27"/>
            <p:cNvSpPr/>
            <p:nvPr/>
          </p:nvSpPr>
          <p:spPr>
            <a:xfrm>
              <a:off x="4918139" y="3444245"/>
              <a:ext cx="2474259" cy="188268"/>
            </a:xfrm>
            <a:custGeom>
              <a:avLst/>
              <a:gdLst>
                <a:gd name="connsiteX0" fmla="*/ 0 w 2474259"/>
                <a:gd name="connsiteY0" fmla="*/ 188268 h 188268"/>
                <a:gd name="connsiteX1" fmla="*/ 851647 w 2474259"/>
                <a:gd name="connsiteY1" fmla="*/ 9 h 188268"/>
                <a:gd name="connsiteX2" fmla="*/ 1658471 w 2474259"/>
                <a:gd name="connsiteY2" fmla="*/ 179303 h 188268"/>
                <a:gd name="connsiteX3" fmla="*/ 2474259 w 2474259"/>
                <a:gd name="connsiteY3" fmla="*/ 8973 h 188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4259" h="188268">
                  <a:moveTo>
                    <a:pt x="0" y="188268"/>
                  </a:moveTo>
                  <a:cubicBezTo>
                    <a:pt x="287617" y="94885"/>
                    <a:pt x="575235" y="1503"/>
                    <a:pt x="851647" y="9"/>
                  </a:cubicBezTo>
                  <a:cubicBezTo>
                    <a:pt x="1128059" y="-1485"/>
                    <a:pt x="1388036" y="177809"/>
                    <a:pt x="1658471" y="179303"/>
                  </a:cubicBezTo>
                  <a:cubicBezTo>
                    <a:pt x="1928906" y="180797"/>
                    <a:pt x="2303930" y="32879"/>
                    <a:pt x="2474259" y="8973"/>
                  </a:cubicBez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112436" y="5220717"/>
            <a:ext cx="351306" cy="1747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729238" y="4810483"/>
            <a:ext cx="1222141" cy="385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 rot="17447336" flipV="1">
            <a:off x="1220326" y="5421667"/>
            <a:ext cx="853910" cy="13716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501470" y="1214971"/>
            <a:ext cx="30970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</a:p>
          <a:p>
            <a:pPr algn="ctr">
              <a:lnSpc>
                <a:spcPct val="150000"/>
              </a:lnSpc>
            </a:pP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14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15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767289" y="1214971"/>
            <a:ext cx="66556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울릉도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제주도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스위스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스페인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사이판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그리스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괌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터키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하와이</a:t>
            </a:r>
            <a:endParaRPr lang="en-US" altLang="ko-KR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몰디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브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크로아티아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호캉스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73802" y="1208391"/>
            <a:ext cx="66556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스페인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터키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그리스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사이판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울릉도</a:t>
            </a:r>
            <a:endParaRPr lang="en-US" altLang="ko-KR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제주도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하와이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괌</a:t>
            </a:r>
            <a:endParaRPr lang="en-US" altLang="ko-KR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아이슬란드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스위스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스위스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두바이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54692" y="4232461"/>
            <a:ext cx="25642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코로나 </a:t>
            </a:r>
            <a: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19 </a:t>
            </a:r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이후 많은 분들이 국내여행으로 관심이 집중되면서</a:t>
            </a:r>
            <a:endParaRPr lang="en-US" altLang="ko-KR" sz="7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울릉도</a:t>
            </a:r>
            <a: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제주도가 </a:t>
            </a:r>
            <a: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1,2</a:t>
            </a:r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위를 꾸준히 점유</a:t>
            </a:r>
            <a:endParaRPr lang="en-US" altLang="ko-KR" sz="7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이전에는 상위권에 볼 수 없었던 속초</a:t>
            </a:r>
            <a: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백령</a:t>
            </a:r>
            <a: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부산</a:t>
            </a:r>
            <a: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여수 등이</a:t>
            </a:r>
            <a: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상위 키워드에 등장</a:t>
            </a:r>
            <a:endParaRPr lang="en-US" altLang="ko-KR" sz="7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7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또한</a:t>
            </a:r>
            <a: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소규모 </a:t>
            </a:r>
            <a:r>
              <a:rPr lang="ko-KR" altLang="en-US" sz="7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언택트</a:t>
            </a:r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여행이 </a:t>
            </a:r>
            <a:r>
              <a:rPr lang="ko-KR" altLang="en-US" sz="7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흥행하게되면서</a:t>
            </a:r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월에는 </a:t>
            </a:r>
            <a:r>
              <a:rPr lang="ko-KR" altLang="en-US" sz="7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캠핑카</a:t>
            </a:r>
            <a: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덥거나 날이 좋은 </a:t>
            </a:r>
            <a: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4,8</a:t>
            </a:r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월에는</a:t>
            </a:r>
            <a: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7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호캉스라는</a:t>
            </a:r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키워드가 새롭게 등장</a:t>
            </a:r>
            <a:endParaRPr lang="en-US" altLang="ko-KR" sz="7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월에 들어서서 본격적으로 </a:t>
            </a:r>
            <a:r>
              <a:rPr lang="ko-KR" altLang="en-US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트</a:t>
            </a:r>
            <a:r>
              <a:rPr lang="ko-KR" altLang="en-US" sz="7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래블</a:t>
            </a:r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버블 그리고 </a:t>
            </a:r>
            <a:r>
              <a:rPr lang="ko-KR" altLang="en-US" sz="7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위드코로나가</a:t>
            </a:r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언급되기 시작하면서 울릉도</a:t>
            </a:r>
            <a: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제주도가 하위권으로 이탈</a:t>
            </a:r>
            <a:endParaRPr lang="en-US" altLang="ko-KR" sz="7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월부터는 접종완료자 대상으로 몇몇 국가들의 여행제한 조치가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해제되면서 상위 키워드에 하와이</a:t>
            </a:r>
            <a: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사이판</a:t>
            </a:r>
            <a: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괌</a:t>
            </a:r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등과 같은 지역이 자리잡기 시작하였습니다</a:t>
            </a:r>
            <a: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그렇다면</a:t>
            </a:r>
            <a: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실제로 키워드 분석과 동일하게 해외로 떠나길</a:t>
            </a:r>
            <a: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원하시는 분들이 많아지기 시작했을까요</a:t>
            </a:r>
            <a: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endParaRPr lang="en-US" altLang="ko-KR" sz="7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257771" y="1157232"/>
            <a:ext cx="2664000" cy="52436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“,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사람이 적은 지역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“, 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승용차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”, “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자연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”,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휴식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1127717" y="5936560"/>
            <a:ext cx="351306" cy="1747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524752" y="4641209"/>
            <a:ext cx="292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  <a:endParaRPr lang="ko-KR" altLang="en-US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2877317" y="4639266"/>
            <a:ext cx="292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  <a:endParaRPr lang="ko-KR" altLang="en-US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37736" y="5683175"/>
            <a:ext cx="411752" cy="199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New</a:t>
            </a:r>
            <a:endParaRPr lang="ko-KR" altLang="en-US" sz="700" b="1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2040351" y="5879875"/>
            <a:ext cx="384169" cy="1905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New</a:t>
            </a:r>
            <a:endParaRPr lang="ko-KR" altLang="en-US" sz="700" b="1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5" name="오른쪽 화살표 134"/>
          <p:cNvSpPr/>
          <p:nvPr/>
        </p:nvSpPr>
        <p:spPr>
          <a:xfrm rot="19324512" flipV="1">
            <a:off x="1446345" y="5145576"/>
            <a:ext cx="281620" cy="11825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/>
          <p:cNvSpPr/>
          <p:nvPr/>
        </p:nvSpPr>
        <p:spPr>
          <a:xfrm>
            <a:off x="2724643" y="5660968"/>
            <a:ext cx="411752" cy="199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New</a:t>
            </a:r>
            <a:endParaRPr lang="ko-KR" altLang="en-US" sz="700" b="1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2725140" y="5862799"/>
            <a:ext cx="411752" cy="199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New</a:t>
            </a:r>
            <a:endParaRPr lang="ko-KR" altLang="en-US" sz="700" b="1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216188" y="1208391"/>
            <a:ext cx="665567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터키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스페인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하와이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그리스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괌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제주도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사이판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스위스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이집트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아이슬란드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울릉도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이탈리아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43" name="그룹 142"/>
          <p:cNvGrpSpPr/>
          <p:nvPr/>
        </p:nvGrpSpPr>
        <p:grpSpPr>
          <a:xfrm>
            <a:off x="3656320" y="3271453"/>
            <a:ext cx="2087675" cy="194924"/>
            <a:chOff x="4918139" y="3293664"/>
            <a:chExt cx="2474259" cy="338849"/>
          </a:xfrm>
        </p:grpSpPr>
        <p:sp>
          <p:nvSpPr>
            <p:cNvPr id="144" name="자유형 143"/>
            <p:cNvSpPr/>
            <p:nvPr/>
          </p:nvSpPr>
          <p:spPr>
            <a:xfrm>
              <a:off x="4918139" y="3293664"/>
              <a:ext cx="2474259" cy="188268"/>
            </a:xfrm>
            <a:custGeom>
              <a:avLst/>
              <a:gdLst>
                <a:gd name="connsiteX0" fmla="*/ 0 w 2474259"/>
                <a:gd name="connsiteY0" fmla="*/ 188268 h 188268"/>
                <a:gd name="connsiteX1" fmla="*/ 851647 w 2474259"/>
                <a:gd name="connsiteY1" fmla="*/ 9 h 188268"/>
                <a:gd name="connsiteX2" fmla="*/ 1658471 w 2474259"/>
                <a:gd name="connsiteY2" fmla="*/ 179303 h 188268"/>
                <a:gd name="connsiteX3" fmla="*/ 2474259 w 2474259"/>
                <a:gd name="connsiteY3" fmla="*/ 8973 h 188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4259" h="188268">
                  <a:moveTo>
                    <a:pt x="0" y="188268"/>
                  </a:moveTo>
                  <a:cubicBezTo>
                    <a:pt x="287617" y="94885"/>
                    <a:pt x="575235" y="1503"/>
                    <a:pt x="851647" y="9"/>
                  </a:cubicBezTo>
                  <a:cubicBezTo>
                    <a:pt x="1128059" y="-1485"/>
                    <a:pt x="1388036" y="177809"/>
                    <a:pt x="1658471" y="179303"/>
                  </a:cubicBezTo>
                  <a:cubicBezTo>
                    <a:pt x="1928906" y="180797"/>
                    <a:pt x="2303930" y="32879"/>
                    <a:pt x="2474259" y="8973"/>
                  </a:cubicBez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자유형 144"/>
            <p:cNvSpPr/>
            <p:nvPr/>
          </p:nvSpPr>
          <p:spPr>
            <a:xfrm>
              <a:off x="4918139" y="3444245"/>
              <a:ext cx="2474259" cy="188268"/>
            </a:xfrm>
            <a:custGeom>
              <a:avLst/>
              <a:gdLst>
                <a:gd name="connsiteX0" fmla="*/ 0 w 2474259"/>
                <a:gd name="connsiteY0" fmla="*/ 188268 h 188268"/>
                <a:gd name="connsiteX1" fmla="*/ 851647 w 2474259"/>
                <a:gd name="connsiteY1" fmla="*/ 9 h 188268"/>
                <a:gd name="connsiteX2" fmla="*/ 1658471 w 2474259"/>
                <a:gd name="connsiteY2" fmla="*/ 179303 h 188268"/>
                <a:gd name="connsiteX3" fmla="*/ 2474259 w 2474259"/>
                <a:gd name="connsiteY3" fmla="*/ 8973 h 188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4259" h="188268">
                  <a:moveTo>
                    <a:pt x="0" y="188268"/>
                  </a:moveTo>
                  <a:cubicBezTo>
                    <a:pt x="287617" y="94885"/>
                    <a:pt x="575235" y="1503"/>
                    <a:pt x="851647" y="9"/>
                  </a:cubicBezTo>
                  <a:cubicBezTo>
                    <a:pt x="1128059" y="-1485"/>
                    <a:pt x="1388036" y="177809"/>
                    <a:pt x="1658471" y="179303"/>
                  </a:cubicBezTo>
                  <a:cubicBezTo>
                    <a:pt x="1928906" y="180797"/>
                    <a:pt x="2303930" y="32879"/>
                    <a:pt x="2474259" y="8973"/>
                  </a:cubicBez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6" name="직사각형 145"/>
          <p:cNvSpPr/>
          <p:nvPr/>
        </p:nvSpPr>
        <p:spPr>
          <a:xfrm>
            <a:off x="4126690" y="3576202"/>
            <a:ext cx="411752" cy="199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New</a:t>
            </a:r>
            <a:endParaRPr lang="ko-KR" altLang="en-US" sz="700" b="1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5371735" y="1815473"/>
            <a:ext cx="372260" cy="2076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/>
          <p:cNvSpPr/>
          <p:nvPr/>
        </p:nvSpPr>
        <p:spPr>
          <a:xfrm>
            <a:off x="3914047" y="1458677"/>
            <a:ext cx="378917" cy="39988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/>
          <p:cNvSpPr/>
          <p:nvPr/>
        </p:nvSpPr>
        <p:spPr>
          <a:xfrm>
            <a:off x="2739093" y="6058048"/>
            <a:ext cx="411752" cy="199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New</a:t>
            </a:r>
            <a:endParaRPr lang="ko-KR" altLang="en-US" sz="700" b="1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2054706" y="6066894"/>
            <a:ext cx="384169" cy="1905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New</a:t>
            </a:r>
            <a:endParaRPr lang="ko-KR" altLang="en-US" sz="700" b="1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3" name="오른쪽 화살표 162"/>
          <p:cNvSpPr/>
          <p:nvPr/>
        </p:nvSpPr>
        <p:spPr>
          <a:xfrm rot="3782482" flipV="1">
            <a:off x="4035414" y="1954519"/>
            <a:ext cx="853910" cy="137161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/>
          <p:cNvSpPr/>
          <p:nvPr/>
        </p:nvSpPr>
        <p:spPr>
          <a:xfrm>
            <a:off x="4615826" y="2131215"/>
            <a:ext cx="378917" cy="39988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/>
          <p:cNvSpPr/>
          <p:nvPr/>
        </p:nvSpPr>
        <p:spPr>
          <a:xfrm>
            <a:off x="5324278" y="3453541"/>
            <a:ext cx="419717" cy="15862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오른쪽 화살표 165"/>
          <p:cNvSpPr/>
          <p:nvPr/>
        </p:nvSpPr>
        <p:spPr>
          <a:xfrm rot="4248486" flipV="1">
            <a:off x="4633116" y="2839887"/>
            <a:ext cx="1125325" cy="143144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/>
          <p:cNvSpPr/>
          <p:nvPr/>
        </p:nvSpPr>
        <p:spPr>
          <a:xfrm>
            <a:off x="4611066" y="2555803"/>
            <a:ext cx="383677" cy="384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오른쪽 화살표 167"/>
          <p:cNvSpPr/>
          <p:nvPr/>
        </p:nvSpPr>
        <p:spPr>
          <a:xfrm rot="18486049" flipV="1">
            <a:off x="4200321" y="2762332"/>
            <a:ext cx="494279" cy="126075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3937037" y="2753739"/>
            <a:ext cx="351306" cy="3446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오른쪽 화살표 169"/>
          <p:cNvSpPr/>
          <p:nvPr/>
        </p:nvSpPr>
        <p:spPr>
          <a:xfrm rot="18486049" flipV="1">
            <a:off x="4807769" y="2223606"/>
            <a:ext cx="790196" cy="13655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TextBox 170"/>
          <p:cNvSpPr txBox="1"/>
          <p:nvPr/>
        </p:nvSpPr>
        <p:spPr>
          <a:xfrm>
            <a:off x="5159507" y="3903042"/>
            <a:ext cx="8242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출처 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자사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DB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4324946" y="1254876"/>
            <a:ext cx="292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  <a:endParaRPr lang="ko-KR" altLang="en-US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75" name="차트 17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0949019"/>
              </p:ext>
            </p:extLst>
          </p:nvPr>
        </p:nvGraphicFramePr>
        <p:xfrm>
          <a:off x="6296915" y="1270066"/>
          <a:ext cx="2503557" cy="13748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76" name="오른쪽 화살표 175"/>
          <p:cNvSpPr/>
          <p:nvPr/>
        </p:nvSpPr>
        <p:spPr>
          <a:xfrm rot="20050604" flipV="1">
            <a:off x="6628565" y="1721036"/>
            <a:ext cx="1650780" cy="154247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TextBox 176"/>
          <p:cNvSpPr txBox="1"/>
          <p:nvPr/>
        </p:nvSpPr>
        <p:spPr>
          <a:xfrm>
            <a:off x="6249597" y="2688232"/>
            <a:ext cx="264131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예약데이터 분석한 결과</a:t>
            </a:r>
            <a:endParaRPr lang="en-US" altLang="ko-KR" sz="7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→9</a:t>
            </a:r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(259%↑), 9</a:t>
            </a:r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→10</a:t>
            </a:r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(148%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↑</a:t>
            </a:r>
            <a: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), 10</a:t>
            </a:r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→11</a:t>
            </a:r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(65%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↑</a:t>
            </a:r>
            <a: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해외여행 키워드가 상위권을 점유하기 시작한 </a:t>
            </a:r>
            <a: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월부터 실제로 </a:t>
            </a:r>
            <a:endParaRPr lang="en-US" altLang="ko-KR" sz="7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예약이 증가하기 시작</a:t>
            </a:r>
            <a:endParaRPr lang="en-US" altLang="ko-KR" sz="7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세계각국이 </a:t>
            </a:r>
            <a: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7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위드</a:t>
            </a:r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코로나</a:t>
            </a:r>
            <a: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＇</a:t>
            </a:r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전환하고 있으며 다양한 치료약이 개발되고 있음에 따라 당장은 아니지만 억눌러 온 해외여행</a:t>
            </a:r>
            <a: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심리가</a:t>
            </a:r>
            <a: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기대했던 것 보다 더 크게 </a:t>
            </a:r>
            <a:r>
              <a:rPr lang="ko-KR" altLang="en-US" sz="7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폭팔할</a:t>
            </a:r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것으로 예상됩니다</a:t>
            </a:r>
            <a: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다시 한번 </a:t>
            </a:r>
            <a:r>
              <a:rPr lang="ko-KR" altLang="en-US" sz="7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떠날수</a:t>
            </a:r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있다면 어디로 가고 싶으신가요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en-US" altLang="ko-KR" sz="7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8066642" y="2596391"/>
            <a:ext cx="8242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출처 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자사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DB</a:t>
            </a:r>
          </a:p>
        </p:txBody>
      </p:sp>
      <p:sp>
        <p:nvSpPr>
          <p:cNvPr id="179" name="오른쪽 화살표 178"/>
          <p:cNvSpPr/>
          <p:nvPr/>
        </p:nvSpPr>
        <p:spPr>
          <a:xfrm rot="17452980">
            <a:off x="3926972" y="2244069"/>
            <a:ext cx="1042084" cy="13899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오른쪽 화살표 179"/>
          <p:cNvSpPr/>
          <p:nvPr/>
        </p:nvSpPr>
        <p:spPr>
          <a:xfrm rot="18542800">
            <a:off x="4151408" y="1757303"/>
            <a:ext cx="622437" cy="10299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/>
          <p:cNvSpPr/>
          <p:nvPr/>
        </p:nvSpPr>
        <p:spPr>
          <a:xfrm>
            <a:off x="3925488" y="1987654"/>
            <a:ext cx="351306" cy="2271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/>
          <p:cNvSpPr/>
          <p:nvPr/>
        </p:nvSpPr>
        <p:spPr>
          <a:xfrm>
            <a:off x="4620967" y="1477482"/>
            <a:ext cx="349573" cy="3427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모서리가 둥근 직사각형 182"/>
          <p:cNvSpPr/>
          <p:nvPr/>
        </p:nvSpPr>
        <p:spPr>
          <a:xfrm>
            <a:off x="6560090" y="4137878"/>
            <a:ext cx="1985530" cy="33157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다시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시작되는 여행 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바로가기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33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800" dirty="0" smtClean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53852</TotalTime>
  <Words>297</Words>
  <Application>Microsoft Office PowerPoint</Application>
  <PresentationFormat>화면 슬라이드 쇼(4:3)</PresentationFormat>
  <Paragraphs>149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0" baseType="lpstr">
      <vt:lpstr>나눔고딕</vt:lpstr>
      <vt:lpstr>나눔고딕 ExtraBold</vt:lpstr>
      <vt:lpstr>나눔스퀘어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VGL_P11141</dc:creator>
  <cp:lastModifiedBy>Windows 사용자</cp:lastModifiedBy>
  <cp:revision>1515</cp:revision>
  <cp:lastPrinted>2021-05-27T06:02:18Z</cp:lastPrinted>
  <dcterms:created xsi:type="dcterms:W3CDTF">2018-03-21T03:52:21Z</dcterms:created>
  <dcterms:modified xsi:type="dcterms:W3CDTF">2021-11-22T10:12:58Z</dcterms:modified>
</cp:coreProperties>
</file>