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65" r:id="rId5"/>
    <p:sldId id="263" r:id="rId6"/>
    <p:sldId id="264" r:id="rId7"/>
    <p:sldId id="261" r:id="rId8"/>
    <p:sldId id="267" r:id="rId9"/>
    <p:sldId id="266" r:id="rId10"/>
    <p:sldId id="268" r:id="rId11"/>
    <p:sldId id="262" r:id="rId12"/>
    <p:sldId id="270" r:id="rId13"/>
    <p:sldId id="269" r:id="rId14"/>
    <p:sldId id="27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F16C-B0FE-46A6-A795-A7AFB571CD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A68-DFCC-43C0-BC60-4EE88DAB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4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F16C-B0FE-46A6-A795-A7AFB571CD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A68-DFCC-43C0-BC60-4EE88DAB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7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F16C-B0FE-46A6-A795-A7AFB571CD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A68-DFCC-43C0-BC60-4EE88DAB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0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F16C-B0FE-46A6-A795-A7AFB571CD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A68-DFCC-43C0-BC60-4EE88DAB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2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F16C-B0FE-46A6-A795-A7AFB571CD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A68-DFCC-43C0-BC60-4EE88DAB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F16C-B0FE-46A6-A795-A7AFB571CD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A68-DFCC-43C0-BC60-4EE88DAB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8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F16C-B0FE-46A6-A795-A7AFB571CD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A68-DFCC-43C0-BC60-4EE88DAB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4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F16C-B0FE-46A6-A795-A7AFB571CD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A68-DFCC-43C0-BC60-4EE88DAB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7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F16C-B0FE-46A6-A795-A7AFB571CD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A68-DFCC-43C0-BC60-4EE88DAB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7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F16C-B0FE-46A6-A795-A7AFB571CD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A68-DFCC-43C0-BC60-4EE88DAB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F16C-B0FE-46A6-A795-A7AFB571CD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A68-DFCC-43C0-BC60-4EE88DAB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72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F16C-B0FE-46A6-A795-A7AFB571CD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EA68-DFCC-43C0-BC60-4EE88DAB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9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84560" y="1135795"/>
            <a:ext cx="6277108" cy="51196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84560" y="1647764"/>
            <a:ext cx="1044619" cy="23759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2019.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84560" y="2672953"/>
            <a:ext cx="3630215" cy="242694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Tx/>
              <a:buAutoNum type="arabicPeriod"/>
              <a:defRPr/>
            </a:pPr>
            <a:r>
              <a:rPr lang="ko-KR" altLang="en-US" sz="135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토픽 </a:t>
            </a:r>
            <a:r>
              <a:rPr lang="ko-KR" altLang="en-US" sz="1350" b="1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클러스터링</a:t>
            </a:r>
            <a:r>
              <a:rPr lang="ko-KR" altLang="en-US" sz="1350" b="1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35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보완</a:t>
            </a:r>
            <a:endParaRPr lang="en-US" altLang="ko-KR" sz="1350" b="1" dirty="0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  <a:defRPr/>
            </a:pPr>
            <a:r>
              <a:rPr lang="ko-KR" altLang="en-US" sz="135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감성분석 </a:t>
            </a:r>
            <a:r>
              <a:rPr lang="en-US" altLang="ko-KR" sz="135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35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키워드 네트워크</a:t>
            </a:r>
            <a:endParaRPr lang="en-US" altLang="ko-KR" sz="1350" b="1" dirty="0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  <a:defRPr/>
            </a:pPr>
            <a:r>
              <a:rPr lang="ko-KR" altLang="en-US" sz="135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감성분석 </a:t>
            </a:r>
            <a:r>
              <a:rPr lang="en-US" altLang="ko-KR" sz="135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35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토픽 </a:t>
            </a:r>
            <a:r>
              <a:rPr lang="ko-KR" altLang="en-US" sz="1350" b="1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클러스터링</a:t>
            </a:r>
            <a:endParaRPr lang="en-US" altLang="ko-KR" sz="1350" b="1" dirty="0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  <a:defRPr/>
            </a:pPr>
            <a:endParaRPr lang="en-US" altLang="ko-KR" sz="1350" b="1" dirty="0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  <a:defRPr/>
            </a:pPr>
            <a:endParaRPr lang="en-US" altLang="ko-KR" sz="135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5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7" y="145024"/>
            <a:ext cx="57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토픽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클러스터링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06599" y="567624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날짜 개체 틀 19"/>
          <p:cNvSpPr>
            <a:spLocks noGrp="1"/>
          </p:cNvSpPr>
          <p:nvPr>
            <p:ph type="dt" sz="half" idx="10"/>
          </p:nvPr>
        </p:nvSpPr>
        <p:spPr>
          <a:xfrm>
            <a:off x="0" y="6720396"/>
            <a:ext cx="2057400" cy="137604"/>
          </a:xfrm>
        </p:spPr>
        <p:txBody>
          <a:bodyPr/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2018-12-26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바닥글 개체 틀 21"/>
          <p:cNvSpPr>
            <a:spLocks noGrp="1"/>
          </p:cNvSpPr>
          <p:nvPr>
            <p:ph type="ftr" sz="quarter" idx="11"/>
          </p:nvPr>
        </p:nvSpPr>
        <p:spPr>
          <a:xfrm>
            <a:off x="8087556" y="6720395"/>
            <a:ext cx="1056443" cy="137604"/>
          </a:xfrm>
        </p:spPr>
        <p:txBody>
          <a:bodyPr/>
          <a:lstStyle/>
          <a:p>
            <a:pPr algn="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24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3543300" y="6720394"/>
            <a:ext cx="2057400" cy="137604"/>
          </a:xfrm>
        </p:spPr>
        <p:txBody>
          <a:bodyPr/>
          <a:lstStyle/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/ 13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006" y="754602"/>
            <a:ext cx="778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문의 글 키워드 추천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9191" y="1218578"/>
            <a:ext cx="7448365" cy="8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문의 글을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개씩 개별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LDA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토픽 모델링 생성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 상위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추출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데이터에 의해 생성된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LDA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토픽 키워드와 각각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Cosine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유사도 계산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가장 유사한 토픽으로 해당 문의 글을 분류 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6" y="2363175"/>
            <a:ext cx="8208003" cy="1464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435006" y="3195335"/>
            <a:ext cx="778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 결과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53969"/>
              </p:ext>
            </p:extLst>
          </p:nvPr>
        </p:nvGraphicFramePr>
        <p:xfrm>
          <a:off x="724640" y="3649887"/>
          <a:ext cx="5637320" cy="2233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7464"/>
                <a:gridCol w="1127464"/>
                <a:gridCol w="1127464"/>
                <a:gridCol w="1127464"/>
                <a:gridCol w="1127464"/>
              </a:tblGrid>
              <a:tr h="3095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건수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오답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정답률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동남아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271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96.78571 %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유럽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338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338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100 %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일본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104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66.34615 %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중국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47.61905 %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대양주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69.69697 %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북미지역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26.47059 %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사이판괌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30.43478 %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854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737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117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86.2998 %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7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7" y="145024"/>
            <a:ext cx="57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Word2Vec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06599" y="567624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날짜 개체 틀 19"/>
          <p:cNvSpPr>
            <a:spLocks noGrp="1"/>
          </p:cNvSpPr>
          <p:nvPr>
            <p:ph type="dt" sz="half" idx="10"/>
          </p:nvPr>
        </p:nvSpPr>
        <p:spPr>
          <a:xfrm>
            <a:off x="0" y="6720396"/>
            <a:ext cx="2057400" cy="137604"/>
          </a:xfrm>
        </p:spPr>
        <p:txBody>
          <a:bodyPr/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2018-12-26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바닥글 개체 틀 21"/>
          <p:cNvSpPr>
            <a:spLocks noGrp="1"/>
          </p:cNvSpPr>
          <p:nvPr>
            <p:ph type="ftr" sz="quarter" idx="11"/>
          </p:nvPr>
        </p:nvSpPr>
        <p:spPr>
          <a:xfrm>
            <a:off x="8087556" y="6720395"/>
            <a:ext cx="1056443" cy="137604"/>
          </a:xfrm>
        </p:spPr>
        <p:txBody>
          <a:bodyPr/>
          <a:lstStyle/>
          <a:p>
            <a:pPr algn="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24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3543300" y="6720394"/>
            <a:ext cx="2057400" cy="137604"/>
          </a:xfrm>
        </p:spPr>
        <p:txBody>
          <a:bodyPr/>
          <a:lstStyle/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 / 13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006" y="754602"/>
            <a:ext cx="209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데이터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6" y="1283091"/>
            <a:ext cx="8320263" cy="30207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77049" y="4456590"/>
            <a:ext cx="6871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한달 치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‘1:1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문의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1398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6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7" y="145024"/>
            <a:ext cx="57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Word2Vec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06599" y="567624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날짜 개체 틀 19"/>
          <p:cNvSpPr>
            <a:spLocks noGrp="1"/>
          </p:cNvSpPr>
          <p:nvPr>
            <p:ph type="dt" sz="half" idx="10"/>
          </p:nvPr>
        </p:nvSpPr>
        <p:spPr>
          <a:xfrm>
            <a:off x="0" y="6720396"/>
            <a:ext cx="2057400" cy="137604"/>
          </a:xfrm>
        </p:spPr>
        <p:txBody>
          <a:bodyPr/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2018-12-26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바닥글 개체 틀 21"/>
          <p:cNvSpPr>
            <a:spLocks noGrp="1"/>
          </p:cNvSpPr>
          <p:nvPr>
            <p:ph type="ftr" sz="quarter" idx="11"/>
          </p:nvPr>
        </p:nvSpPr>
        <p:spPr>
          <a:xfrm>
            <a:off x="8087556" y="6720395"/>
            <a:ext cx="1056443" cy="137604"/>
          </a:xfrm>
        </p:spPr>
        <p:txBody>
          <a:bodyPr/>
          <a:lstStyle/>
          <a:p>
            <a:pPr algn="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24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3543300" y="6720394"/>
            <a:ext cx="2057400" cy="137604"/>
          </a:xfrm>
        </p:spPr>
        <p:txBody>
          <a:bodyPr/>
          <a:lstStyle/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 / 13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006" y="754602"/>
            <a:ext cx="209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불용어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처리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964" y="3153746"/>
            <a:ext cx="4257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출현 빈도는 크지만 의미가 없는 용어는 제거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006" y="4372723"/>
            <a:ext cx="209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 Word2vec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64" y="4765497"/>
            <a:ext cx="6781800" cy="257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64" y="1224315"/>
            <a:ext cx="6710770" cy="18434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38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7" y="145024"/>
            <a:ext cx="57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Word2Vec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06599" y="567624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날짜 개체 틀 19"/>
          <p:cNvSpPr>
            <a:spLocks noGrp="1"/>
          </p:cNvSpPr>
          <p:nvPr>
            <p:ph type="dt" sz="half" idx="10"/>
          </p:nvPr>
        </p:nvSpPr>
        <p:spPr>
          <a:xfrm>
            <a:off x="0" y="6720396"/>
            <a:ext cx="2057400" cy="137604"/>
          </a:xfrm>
        </p:spPr>
        <p:txBody>
          <a:bodyPr/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2018-12-26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바닥글 개체 틀 21"/>
          <p:cNvSpPr>
            <a:spLocks noGrp="1"/>
          </p:cNvSpPr>
          <p:nvPr>
            <p:ph type="ftr" sz="quarter" idx="11"/>
          </p:nvPr>
        </p:nvSpPr>
        <p:spPr>
          <a:xfrm>
            <a:off x="8087556" y="6720395"/>
            <a:ext cx="1056443" cy="137604"/>
          </a:xfrm>
        </p:spPr>
        <p:txBody>
          <a:bodyPr/>
          <a:lstStyle/>
          <a:p>
            <a:pPr algn="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24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3543300" y="6720394"/>
            <a:ext cx="2057400" cy="137604"/>
          </a:xfrm>
        </p:spPr>
        <p:txBody>
          <a:bodyPr/>
          <a:lstStyle/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 / 13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006" y="754602"/>
            <a:ext cx="53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관련도가 높은 단어 구하기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출현 빈도수 기준 상위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5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79344"/>
              </p:ext>
            </p:extLst>
          </p:nvPr>
        </p:nvGraphicFramePr>
        <p:xfrm>
          <a:off x="707254" y="1464799"/>
          <a:ext cx="3261065" cy="13729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9224"/>
                <a:gridCol w="2151841"/>
              </a:tblGrid>
              <a:tr h="228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단어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유사도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28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일찍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0.40809381008148193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28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일자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0.40370655059814453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28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제주항공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0.37161704897880554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28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목요일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0.3703870177268982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28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미팅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0.36498257517814636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7010" y="1218578"/>
            <a:ext cx="1053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출발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(345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66079"/>
              </p:ext>
            </p:extLst>
          </p:nvPr>
        </p:nvGraphicFramePr>
        <p:xfrm>
          <a:off x="4826491" y="1447998"/>
          <a:ext cx="3261065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9224"/>
                <a:gridCol w="2151841"/>
              </a:tblGrid>
              <a:tr h="20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단어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유사도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0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부득이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0.43673306703567505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0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전액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0.3925741910934448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0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발권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0.36366772651672363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0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0.3631971776485443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0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쿠폰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0.3624405860900879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0738" y="1218578"/>
            <a:ext cx="1053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취소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(174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4231"/>
              </p:ext>
            </p:extLst>
          </p:nvPr>
        </p:nvGraphicFramePr>
        <p:xfrm>
          <a:off x="716131" y="3240900"/>
          <a:ext cx="3261065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9224"/>
                <a:gridCol w="2151841"/>
              </a:tblGrid>
              <a:tr h="214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단어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유사도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14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잔금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0.49588027596473694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14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할증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0.4651027023792267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14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신용카드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 0.4349294900894165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14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0.4072076082229614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14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0.40700405836105347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7010" y="2977836"/>
            <a:ext cx="1053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결제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(203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14921"/>
              </p:ext>
            </p:extLst>
          </p:nvPr>
        </p:nvGraphicFramePr>
        <p:xfrm>
          <a:off x="716131" y="5014106"/>
          <a:ext cx="3261065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9224"/>
                <a:gridCol w="2151841"/>
              </a:tblGrid>
              <a:tr h="207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단어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유사도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07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lt"/>
                          <a:ea typeface="+mn-ea"/>
                        </a:rPr>
                        <a:t>장가계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0.3738915026187897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07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쇼핑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0.3725932240486145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07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빡빡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0.37201127409935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07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비엔나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0.3712778091430664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207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여유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0.37050366401672363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7010" y="4751042"/>
            <a:ext cx="1053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일정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(194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74560"/>
              </p:ext>
            </p:extLst>
          </p:nvPr>
        </p:nvGraphicFramePr>
        <p:xfrm>
          <a:off x="4807626" y="3224057"/>
          <a:ext cx="3261065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9224"/>
                <a:gridCol w="2151841"/>
              </a:tblGrid>
              <a:tr h="19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단어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유사도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9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시내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0.47906607389450073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9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파크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0.44562458992004395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9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크루즈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0.4287578761577606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9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노보텔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0.42156296968460083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9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마사지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0.41732263565063477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717370" y="2993251"/>
            <a:ext cx="1053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호텔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(157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2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7" y="145024"/>
            <a:ext cx="57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Word2Vec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06599" y="567624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날짜 개체 틀 19"/>
          <p:cNvSpPr>
            <a:spLocks noGrp="1"/>
          </p:cNvSpPr>
          <p:nvPr>
            <p:ph type="dt" sz="half" idx="10"/>
          </p:nvPr>
        </p:nvSpPr>
        <p:spPr>
          <a:xfrm>
            <a:off x="0" y="6720396"/>
            <a:ext cx="2057400" cy="137604"/>
          </a:xfrm>
        </p:spPr>
        <p:txBody>
          <a:bodyPr/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2018-12-26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바닥글 개체 틀 21"/>
          <p:cNvSpPr>
            <a:spLocks noGrp="1"/>
          </p:cNvSpPr>
          <p:nvPr>
            <p:ph type="ftr" sz="quarter" idx="11"/>
          </p:nvPr>
        </p:nvSpPr>
        <p:spPr>
          <a:xfrm>
            <a:off x="8087556" y="6720395"/>
            <a:ext cx="1056443" cy="137604"/>
          </a:xfrm>
        </p:spPr>
        <p:txBody>
          <a:bodyPr/>
          <a:lstStyle/>
          <a:p>
            <a:pPr algn="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24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3543300" y="6720394"/>
            <a:ext cx="2057400" cy="137604"/>
          </a:xfrm>
        </p:spPr>
        <p:txBody>
          <a:bodyPr/>
          <a:lstStyle/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 / 13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006" y="754602"/>
            <a:ext cx="53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문의 글 자동 분배 시스템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출현 빈도수 기준 상위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5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06965"/>
              </p:ext>
            </p:extLst>
          </p:nvPr>
        </p:nvGraphicFramePr>
        <p:xfrm>
          <a:off x="1101288" y="5255470"/>
          <a:ext cx="5214150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2830"/>
                <a:gridCol w="1042830"/>
                <a:gridCol w="1042830"/>
                <a:gridCol w="1042830"/>
                <a:gridCol w="104283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Skip-gram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CBOW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KNN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 Forest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동남아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39%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44%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49%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49%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56%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54%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일본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100%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100%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1235" y="1171852"/>
            <a:ext cx="76081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한달 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‘1:1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이용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아래와 같이 가공한 후 랜덤으로 트레인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데이터 분리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88" y="1995720"/>
            <a:ext cx="3976281" cy="14263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781235" y="3793122"/>
            <a:ext cx="7608163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트레인 데이터로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word2vec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 생성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88" y="4127829"/>
            <a:ext cx="3071217" cy="554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781235" y="4974528"/>
            <a:ext cx="76081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유형별 정확도 결과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9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7" y="145024"/>
            <a:ext cx="57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토픽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클러스터링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06599" y="567624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날짜 개체 틀 19"/>
          <p:cNvSpPr>
            <a:spLocks noGrp="1"/>
          </p:cNvSpPr>
          <p:nvPr>
            <p:ph type="dt" sz="half" idx="10"/>
          </p:nvPr>
        </p:nvSpPr>
        <p:spPr>
          <a:xfrm>
            <a:off x="0" y="6720396"/>
            <a:ext cx="2057400" cy="137604"/>
          </a:xfrm>
        </p:spPr>
        <p:txBody>
          <a:bodyPr/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2018-12-26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바닥글 개체 틀 21"/>
          <p:cNvSpPr>
            <a:spLocks noGrp="1"/>
          </p:cNvSpPr>
          <p:nvPr>
            <p:ph type="ftr" sz="quarter" idx="11"/>
          </p:nvPr>
        </p:nvSpPr>
        <p:spPr>
          <a:xfrm>
            <a:off x="8087556" y="6720395"/>
            <a:ext cx="1056443" cy="137604"/>
          </a:xfrm>
        </p:spPr>
        <p:txBody>
          <a:bodyPr/>
          <a:lstStyle/>
          <a:p>
            <a:pPr algn="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24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3543300" y="6720394"/>
            <a:ext cx="2057400" cy="137604"/>
          </a:xfrm>
        </p:spPr>
        <p:txBody>
          <a:bodyPr/>
          <a:lstStyle/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/ 13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006" y="754602"/>
            <a:ext cx="2681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1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 토픽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클러스터링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문제점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3682" y="3595456"/>
            <a:ext cx="6871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데이터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한달 치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‘1:1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문의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(989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유럽을 제외하고 모든 지역이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70%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미만인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정답률을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보임 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015"/>
              </p:ext>
            </p:extLst>
          </p:nvPr>
        </p:nvGraphicFramePr>
        <p:xfrm>
          <a:off x="577049" y="1244039"/>
          <a:ext cx="5637320" cy="2233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7464"/>
                <a:gridCol w="1127464"/>
                <a:gridCol w="1127464"/>
                <a:gridCol w="1127464"/>
                <a:gridCol w="1127464"/>
              </a:tblGrid>
              <a:tr h="3095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건수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오답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정답률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동남아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271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96.78571 %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유럽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338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338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100 %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일본</a:t>
                      </a:r>
                      <a:endParaRPr lang="ko-KR" alt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104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66.34615 %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중국</a:t>
                      </a:r>
                      <a:endParaRPr lang="ko-KR" alt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47.61905 %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대양주</a:t>
                      </a:r>
                      <a:endParaRPr lang="ko-KR" alt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69.69697 %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북미지역</a:t>
                      </a:r>
                      <a:endParaRPr lang="ko-KR" alt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26.47059 %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사이판괌</a:t>
                      </a:r>
                      <a:endParaRPr lang="ko-KR" alt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30.43478 %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854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737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117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86.2998 %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5006" y="4623279"/>
            <a:ext cx="2681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문제점의 원인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682" y="4979709"/>
            <a:ext cx="6871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Train, Test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양 부족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지역을 구분 할 수 없는 공통적인 질문이 많음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(ex.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예약한 상품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취소 가능한가요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?)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4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7" y="145024"/>
            <a:ext cx="57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토픽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클러스터링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06599" y="567624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날짜 개체 틀 19"/>
          <p:cNvSpPr>
            <a:spLocks noGrp="1"/>
          </p:cNvSpPr>
          <p:nvPr>
            <p:ph type="dt" sz="half" idx="10"/>
          </p:nvPr>
        </p:nvSpPr>
        <p:spPr>
          <a:xfrm>
            <a:off x="0" y="6720396"/>
            <a:ext cx="2057400" cy="137604"/>
          </a:xfrm>
        </p:spPr>
        <p:txBody>
          <a:bodyPr/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2018-12-26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바닥글 개체 틀 21"/>
          <p:cNvSpPr>
            <a:spLocks noGrp="1"/>
          </p:cNvSpPr>
          <p:nvPr>
            <p:ph type="ftr" sz="quarter" idx="11"/>
          </p:nvPr>
        </p:nvSpPr>
        <p:spPr>
          <a:xfrm>
            <a:off x="8087556" y="6720395"/>
            <a:ext cx="1056443" cy="137604"/>
          </a:xfrm>
        </p:spPr>
        <p:txBody>
          <a:bodyPr/>
          <a:lstStyle/>
          <a:p>
            <a:pPr algn="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24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3543300" y="6720394"/>
            <a:ext cx="2057400" cy="137604"/>
          </a:xfrm>
        </p:spPr>
        <p:txBody>
          <a:bodyPr/>
          <a:lstStyle/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/ 13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006" y="754602"/>
            <a:ext cx="2681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보완 결과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3682" y="3595456"/>
            <a:ext cx="6871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데이터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2018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한달 치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‘1:1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문의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(989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유럽을 제외하고 모든 지역이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70%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미만인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정답률을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보임 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77049" y="1244039"/>
          <a:ext cx="5637320" cy="2233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7464"/>
                <a:gridCol w="1127464"/>
                <a:gridCol w="1127464"/>
                <a:gridCol w="1127464"/>
                <a:gridCol w="1127464"/>
              </a:tblGrid>
              <a:tr h="3095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건수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오답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정답률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동남아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271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96.78571 %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유럽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338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338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100 %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일본</a:t>
                      </a:r>
                      <a:endParaRPr lang="ko-KR" alt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104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66.34615 %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중국</a:t>
                      </a:r>
                      <a:endParaRPr lang="ko-KR" alt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47.61905 %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대양주</a:t>
                      </a:r>
                      <a:endParaRPr lang="ko-KR" alt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69.69697 %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북미지역</a:t>
                      </a:r>
                      <a:endParaRPr lang="ko-KR" alt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26.47059 %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사이판괌</a:t>
                      </a:r>
                      <a:endParaRPr lang="ko-KR" alt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30.43478 %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854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737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117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86.2998 %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3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7" y="145024"/>
            <a:ext cx="57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감성분석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06599" y="567624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날짜 개체 틀 19"/>
          <p:cNvSpPr>
            <a:spLocks noGrp="1"/>
          </p:cNvSpPr>
          <p:nvPr>
            <p:ph type="dt" sz="half" idx="10"/>
          </p:nvPr>
        </p:nvSpPr>
        <p:spPr>
          <a:xfrm>
            <a:off x="0" y="6720396"/>
            <a:ext cx="2057400" cy="137604"/>
          </a:xfrm>
        </p:spPr>
        <p:txBody>
          <a:bodyPr/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2018-12-26</a:t>
            </a:r>
          </a:p>
        </p:txBody>
      </p:sp>
      <p:sp>
        <p:nvSpPr>
          <p:cNvPr id="23" name="바닥글 개체 틀 21"/>
          <p:cNvSpPr>
            <a:spLocks noGrp="1"/>
          </p:cNvSpPr>
          <p:nvPr>
            <p:ph type="ftr" sz="quarter" idx="11"/>
          </p:nvPr>
        </p:nvSpPr>
        <p:spPr>
          <a:xfrm>
            <a:off x="8087556" y="6720395"/>
            <a:ext cx="1056443" cy="137604"/>
          </a:xfrm>
        </p:spPr>
        <p:txBody>
          <a:bodyPr/>
          <a:lstStyle/>
          <a:p>
            <a:pPr algn="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24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3543300" y="6720394"/>
            <a:ext cx="2057400" cy="137604"/>
          </a:xfrm>
        </p:spPr>
        <p:txBody>
          <a:bodyPr/>
          <a:lstStyle/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/ 13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006" y="754602"/>
            <a:ext cx="209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출현 용어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트릭스 생성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554" y="5265026"/>
            <a:ext cx="68713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형태소 분석을 통해 명사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형용사 추출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문의 건에 대하여 해당 용어가 존재하는지 여부를 표시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존재하면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아니면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54" y="1218578"/>
            <a:ext cx="7305002" cy="38837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51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7" y="145024"/>
            <a:ext cx="57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 네트워크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06599" y="567624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날짜 개체 틀 19"/>
          <p:cNvSpPr>
            <a:spLocks noGrp="1"/>
          </p:cNvSpPr>
          <p:nvPr>
            <p:ph type="dt" sz="half" idx="10"/>
          </p:nvPr>
        </p:nvSpPr>
        <p:spPr>
          <a:xfrm>
            <a:off x="0" y="6720396"/>
            <a:ext cx="2057400" cy="137604"/>
          </a:xfrm>
        </p:spPr>
        <p:txBody>
          <a:bodyPr/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2018-12-26</a:t>
            </a:r>
          </a:p>
        </p:txBody>
      </p:sp>
      <p:sp>
        <p:nvSpPr>
          <p:cNvPr id="23" name="바닥글 개체 틀 21"/>
          <p:cNvSpPr>
            <a:spLocks noGrp="1"/>
          </p:cNvSpPr>
          <p:nvPr>
            <p:ph type="ftr" sz="quarter" idx="11"/>
          </p:nvPr>
        </p:nvSpPr>
        <p:spPr>
          <a:xfrm>
            <a:off x="8087556" y="6720395"/>
            <a:ext cx="1056443" cy="137604"/>
          </a:xfrm>
        </p:spPr>
        <p:txBody>
          <a:bodyPr/>
          <a:lstStyle/>
          <a:p>
            <a:pPr algn="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24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3543300" y="6720394"/>
            <a:ext cx="2057400" cy="137604"/>
          </a:xfrm>
        </p:spPr>
        <p:txBody>
          <a:bodyPr/>
          <a:lstStyle/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/ 13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006" y="754602"/>
            <a:ext cx="209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불용어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처리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81" y="5557989"/>
            <a:ext cx="4257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출현 빈도는 크지만 의미가 없는 용어는 제거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384" y="2600331"/>
            <a:ext cx="3790393" cy="16586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180"/>
            <a:ext cx="4681429" cy="346756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388466" y="3244512"/>
            <a:ext cx="292963" cy="23081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7" y="145024"/>
            <a:ext cx="57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 네트워크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06599" y="567624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날짜 개체 틀 19"/>
          <p:cNvSpPr>
            <a:spLocks noGrp="1"/>
          </p:cNvSpPr>
          <p:nvPr>
            <p:ph type="dt" sz="half" idx="10"/>
          </p:nvPr>
        </p:nvSpPr>
        <p:spPr>
          <a:xfrm>
            <a:off x="0" y="6720396"/>
            <a:ext cx="2057400" cy="137604"/>
          </a:xfrm>
        </p:spPr>
        <p:txBody>
          <a:bodyPr/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2018-12-26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바닥글 개체 틀 21"/>
          <p:cNvSpPr>
            <a:spLocks noGrp="1"/>
          </p:cNvSpPr>
          <p:nvPr>
            <p:ph type="ftr" sz="quarter" idx="11"/>
          </p:nvPr>
        </p:nvSpPr>
        <p:spPr>
          <a:xfrm>
            <a:off x="8087556" y="6720395"/>
            <a:ext cx="1056443" cy="137604"/>
          </a:xfrm>
        </p:spPr>
        <p:txBody>
          <a:bodyPr/>
          <a:lstStyle/>
          <a:p>
            <a:pPr algn="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24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3543300" y="6720394"/>
            <a:ext cx="2057400" cy="137604"/>
          </a:xfrm>
        </p:spPr>
        <p:txBody>
          <a:bodyPr/>
          <a:lstStyle/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/ 13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006" y="754602"/>
            <a:ext cx="209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최종 결과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81" y="5557989"/>
            <a:ext cx="4257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빈도수 기준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TOP 30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선정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선이 굵을수록 중첩 빈도가 높다는 의미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17" y="1047759"/>
            <a:ext cx="7990265" cy="42522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0385" y="2978888"/>
            <a:ext cx="334430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현금영수증</a:t>
            </a:r>
            <a:endParaRPr lang="ko-KR" altLang="en-US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8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7" y="145024"/>
            <a:ext cx="57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토픽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클러스터링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06599" y="567624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날짜 개체 틀 19"/>
          <p:cNvSpPr>
            <a:spLocks noGrp="1"/>
          </p:cNvSpPr>
          <p:nvPr>
            <p:ph type="dt" sz="half" idx="10"/>
          </p:nvPr>
        </p:nvSpPr>
        <p:spPr>
          <a:xfrm>
            <a:off x="0" y="6720396"/>
            <a:ext cx="2057400" cy="137604"/>
          </a:xfrm>
        </p:spPr>
        <p:txBody>
          <a:bodyPr/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2018-12-26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바닥글 개체 틀 21"/>
          <p:cNvSpPr>
            <a:spLocks noGrp="1"/>
          </p:cNvSpPr>
          <p:nvPr>
            <p:ph type="ftr" sz="quarter" idx="11"/>
          </p:nvPr>
        </p:nvSpPr>
        <p:spPr>
          <a:xfrm>
            <a:off x="8087556" y="6720395"/>
            <a:ext cx="1056443" cy="137604"/>
          </a:xfrm>
        </p:spPr>
        <p:txBody>
          <a:bodyPr/>
          <a:lstStyle/>
          <a:p>
            <a:pPr algn="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24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3543300" y="6720394"/>
            <a:ext cx="2057400" cy="137604"/>
          </a:xfrm>
        </p:spPr>
        <p:txBody>
          <a:bodyPr/>
          <a:lstStyle/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/ 13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006" y="754602"/>
            <a:ext cx="209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데이터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b="32268"/>
          <a:stretch/>
        </p:blipFill>
        <p:spPr>
          <a:xfrm>
            <a:off x="435006" y="1283091"/>
            <a:ext cx="8320263" cy="20460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607060"/>
              </p:ext>
            </p:extLst>
          </p:nvPr>
        </p:nvGraphicFramePr>
        <p:xfrm>
          <a:off x="506027" y="3786038"/>
          <a:ext cx="6507336" cy="556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417"/>
                <a:gridCol w="813417"/>
                <a:gridCol w="813417"/>
                <a:gridCol w="813417"/>
                <a:gridCol w="813417"/>
                <a:gridCol w="813417"/>
                <a:gridCol w="813417"/>
                <a:gridCol w="813417"/>
              </a:tblGrid>
              <a:tr h="278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동남아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유럽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일본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중국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대양주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북미지역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괌사이판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278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 글 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285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116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8285" y="4390853"/>
            <a:ext cx="655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한달 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‘1:1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중 동남아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중국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대양주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북미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사이판 지역만 추출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989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98291"/>
              </p:ext>
            </p:extLst>
          </p:nvPr>
        </p:nvGraphicFramePr>
        <p:xfrm>
          <a:off x="550785" y="5149704"/>
          <a:ext cx="6507336" cy="556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417"/>
                <a:gridCol w="813417"/>
                <a:gridCol w="813417"/>
                <a:gridCol w="813417"/>
                <a:gridCol w="813417"/>
                <a:gridCol w="813417"/>
                <a:gridCol w="813417"/>
                <a:gridCol w="813417"/>
              </a:tblGrid>
              <a:tr h="278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동남아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유럽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일본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중국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대양주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북미지역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괌사이판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278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 글 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280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338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5006" y="3562316"/>
            <a:ext cx="994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[Train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285" y="4927000"/>
            <a:ext cx="994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[Test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285" y="5803041"/>
            <a:ext cx="655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~ 24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까지의 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‘1:1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중 동남아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중국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대양주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북미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사이판 지역만 추출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854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7" y="145024"/>
            <a:ext cx="57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토픽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클러스터링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06599" y="567624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날짜 개체 틀 19"/>
          <p:cNvSpPr>
            <a:spLocks noGrp="1"/>
          </p:cNvSpPr>
          <p:nvPr>
            <p:ph type="dt" sz="half" idx="10"/>
          </p:nvPr>
        </p:nvSpPr>
        <p:spPr>
          <a:xfrm>
            <a:off x="0" y="6720396"/>
            <a:ext cx="2057400" cy="137604"/>
          </a:xfrm>
        </p:spPr>
        <p:txBody>
          <a:bodyPr/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2018-12-26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바닥글 개체 틀 21"/>
          <p:cNvSpPr>
            <a:spLocks noGrp="1"/>
          </p:cNvSpPr>
          <p:nvPr>
            <p:ph type="ftr" sz="quarter" idx="11"/>
          </p:nvPr>
        </p:nvSpPr>
        <p:spPr>
          <a:xfrm>
            <a:off x="8087556" y="6720395"/>
            <a:ext cx="1056443" cy="137604"/>
          </a:xfrm>
        </p:spPr>
        <p:txBody>
          <a:bodyPr/>
          <a:lstStyle/>
          <a:p>
            <a:pPr algn="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24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3543300" y="6720394"/>
            <a:ext cx="2057400" cy="137604"/>
          </a:xfrm>
        </p:spPr>
        <p:txBody>
          <a:bodyPr/>
          <a:lstStyle/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 / 13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006" y="754602"/>
            <a:ext cx="209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문의 글 전처리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7969" y="1233996"/>
            <a:ext cx="635641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altLang="ko-KR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KoNLP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패키지를 통한 명사추출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불용어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제거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78" y="2157605"/>
            <a:ext cx="4901866" cy="17183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727969" y="4141248"/>
            <a:ext cx="635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3 )  </a:t>
            </a:r>
            <a:r>
              <a:rPr lang="en-US" altLang="ko-KR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Gensim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패키지를 통한 출현 단어 사전 생성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68" y="4602138"/>
            <a:ext cx="5419725" cy="2190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727969" y="5000964"/>
            <a:ext cx="635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4 ) 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말뭉치 생성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34314" b="-4750"/>
          <a:stretch/>
        </p:blipFill>
        <p:spPr>
          <a:xfrm>
            <a:off x="1134168" y="5431851"/>
            <a:ext cx="5881137" cy="2095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02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7" y="145024"/>
            <a:ext cx="57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토픽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클러스터링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06599" y="567624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날짜 개체 틀 19"/>
          <p:cNvSpPr>
            <a:spLocks noGrp="1"/>
          </p:cNvSpPr>
          <p:nvPr>
            <p:ph type="dt" sz="half" idx="10"/>
          </p:nvPr>
        </p:nvSpPr>
        <p:spPr>
          <a:xfrm>
            <a:off x="0" y="6720396"/>
            <a:ext cx="2057400" cy="137604"/>
          </a:xfrm>
        </p:spPr>
        <p:txBody>
          <a:bodyPr/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2018-12-26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바닥글 개체 틀 21"/>
          <p:cNvSpPr>
            <a:spLocks noGrp="1"/>
          </p:cNvSpPr>
          <p:nvPr>
            <p:ph type="ftr" sz="quarter" idx="11"/>
          </p:nvPr>
        </p:nvSpPr>
        <p:spPr>
          <a:xfrm>
            <a:off x="8087556" y="6720395"/>
            <a:ext cx="1056443" cy="137604"/>
          </a:xfrm>
        </p:spPr>
        <p:txBody>
          <a:bodyPr/>
          <a:lstStyle/>
          <a:p>
            <a:pPr algn="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24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3543300" y="6720394"/>
            <a:ext cx="2057400" cy="137604"/>
          </a:xfrm>
        </p:spPr>
        <p:txBody>
          <a:bodyPr/>
          <a:lstStyle/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/ 13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006" y="754602"/>
            <a:ext cx="778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LDA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키워드별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토픽에 대한 주요 단어 상위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010" y="1218578"/>
            <a:ext cx="843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5674" y="1525123"/>
            <a:ext cx="7213105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리조트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가족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홍콩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관광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나트랑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견적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대한항공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도착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하노이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쇼핑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귀국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빈펄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기내식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항공권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예약금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7009" y="2002943"/>
            <a:ext cx="843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5673" y="2244341"/>
            <a:ext cx="7213105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스페인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적립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예약금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항공권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비용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마일리지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동유럽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담당자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관광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도착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가입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유럽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좌석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현금영수증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가족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서유럽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업그레이드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혼자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요금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7009" y="2705065"/>
            <a:ext cx="843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5673" y="2946463"/>
            <a:ext cx="7213105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가족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후쿠오카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온천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오사카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진에어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계산서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삿포로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합산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자유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카톡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하우스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관광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자유여행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적립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오키나와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가입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부산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도착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7009" y="3398419"/>
            <a:ext cx="843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중국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5673" y="3639817"/>
            <a:ext cx="7213105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장가계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도착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관광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청도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아시아나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적립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박물관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예약금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금요일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티켓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꼬치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탑승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회신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좌석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숙박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달러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7009" y="4099102"/>
            <a:ext cx="843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대양주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5673" y="4340500"/>
            <a:ext cx="7213105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호주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시드니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뉴질랜드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가족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이불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택배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혼자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구입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비용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배정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아시아나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적립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패드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골드코스트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좌석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현금영수증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관광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일행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싱글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갑자기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후기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마일리지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비지니스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7009" y="4883467"/>
            <a:ext cx="843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북미지역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5673" y="5124865"/>
            <a:ext cx="7213105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적립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캐나다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비용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룸조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대한항공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좌석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마일리지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견적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관광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숙박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조금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발급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퀘벡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통화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요금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가족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칸쿤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가입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업그레이드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7009" y="5645690"/>
            <a:ext cx="955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7)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사이판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85673" y="5887088"/>
            <a:ext cx="7213105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조식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항공권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좌석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비용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디럭스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가입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가족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적립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중식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대한항공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환불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견적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배정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하얏트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석식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투숙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진에어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비지니스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직접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클레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영수증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42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3690</TotalTime>
  <Words>1525</Words>
  <Application>Microsoft Office PowerPoint</Application>
  <PresentationFormat>화면 슬라이드 쇼(4:3)</PresentationFormat>
  <Paragraphs>377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VGL_P1801</dc:creator>
  <cp:lastModifiedBy>VGL_P17041</cp:lastModifiedBy>
  <cp:revision>90</cp:revision>
  <dcterms:created xsi:type="dcterms:W3CDTF">2018-07-24T07:42:36Z</dcterms:created>
  <dcterms:modified xsi:type="dcterms:W3CDTF">2019-01-02T10:15:10Z</dcterms:modified>
</cp:coreProperties>
</file>