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571" r:id="rId3"/>
    <p:sldId id="517" r:id="rId4"/>
    <p:sldId id="518" r:id="rId5"/>
    <p:sldId id="563" r:id="rId6"/>
    <p:sldId id="561" r:id="rId7"/>
    <p:sldId id="562" r:id="rId8"/>
    <p:sldId id="564" r:id="rId9"/>
    <p:sldId id="565" r:id="rId10"/>
    <p:sldId id="566" r:id="rId11"/>
    <p:sldId id="567" r:id="rId12"/>
    <p:sldId id="569" r:id="rId13"/>
    <p:sldId id="570" r:id="rId1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4" pos="363" userDrawn="1">
          <p15:clr>
            <a:srgbClr val="A4A3A4"/>
          </p15:clr>
        </p15:guide>
        <p15:guide id="5" pos="53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37"/>
    <a:srgbClr val="005663"/>
    <a:srgbClr val="215381"/>
    <a:srgbClr val="317CC1"/>
    <a:srgbClr val="DC5E5E"/>
    <a:srgbClr val="FF7C80"/>
    <a:srgbClr val="E5675D"/>
    <a:srgbClr val="6DA6D9"/>
    <a:srgbClr val="E07B5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1294" autoAdjust="0"/>
  </p:normalViewPr>
  <p:slideViewPr>
    <p:cSldViewPr snapToGrid="0" showGuides="1">
      <p:cViewPr varScale="1">
        <p:scale>
          <a:sx n="102" d="100"/>
          <a:sy n="102" d="100"/>
        </p:scale>
        <p:origin x="2172" y="96"/>
      </p:cViewPr>
      <p:guideLst>
        <p:guide orient="horz" pos="3838"/>
        <p:guide pos="2857"/>
        <p:guide orient="horz" pos="2795"/>
        <p:guide pos="363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>
              <a:defRPr sz="1200"/>
            </a:lvl1pPr>
          </a:lstStyle>
          <a:p>
            <a:fld id="{A0955C6A-6286-4949-9C38-5C6816709A16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>
              <a:defRPr sz="1200"/>
            </a:lvl1pPr>
          </a:lstStyle>
          <a:p>
            <a:fld id="{EA6DC73E-640F-427F-8594-F1EAD922F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38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8135"/>
          </a:xfrm>
          <a:prstGeom prst="rect">
            <a:avLst/>
          </a:prstGeom>
        </p:spPr>
        <p:txBody>
          <a:bodyPr vert="horz" lIns="91411" tIns="45706" rIns="91411" bIns="45706" rtlCol="0"/>
          <a:lstStyle>
            <a:lvl1pPr algn="r">
              <a:defRPr sz="1200"/>
            </a:lvl1pPr>
          </a:lstStyle>
          <a:p>
            <a:fld id="{C3EB8B3F-9BB8-45CF-84EB-0981187662AA}" type="datetimeFigureOut">
              <a:rPr lang="ko-KR" altLang="en-US" smtClean="0"/>
              <a:pPr/>
              <a:t>2019-08-06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1" tIns="45706" rIns="91411" bIns="4570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61"/>
            <a:ext cx="5438140" cy="3909239"/>
          </a:xfrm>
          <a:prstGeom prst="rect">
            <a:avLst/>
          </a:prstGeom>
        </p:spPr>
        <p:txBody>
          <a:bodyPr vert="horz" lIns="91411" tIns="45706" rIns="91411" bIns="4570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8134"/>
          </a:xfrm>
          <a:prstGeom prst="rect">
            <a:avLst/>
          </a:prstGeom>
        </p:spPr>
        <p:txBody>
          <a:bodyPr vert="horz" lIns="91411" tIns="45706" rIns="91411" bIns="45706" rtlCol="0" anchor="b"/>
          <a:lstStyle>
            <a:lvl1pPr algn="r">
              <a:defRPr sz="1200"/>
            </a:lvl1pPr>
          </a:lstStyle>
          <a:p>
            <a:fld id="{AF0E615B-3410-43A0-B6DB-1161CA106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</a:t>
            </a:r>
            <a:r>
              <a:rPr lang="ko-KR" altLang="en-US" dirty="0"/>
              <a:t>기획팀 사원 여승은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Netflix</a:t>
            </a:r>
            <a:r>
              <a:rPr lang="ko-KR" altLang="en-US" dirty="0"/>
              <a:t>에서 제공하는 데이터를 바탕으로 </a:t>
            </a:r>
            <a:r>
              <a:rPr lang="en-US" altLang="ko-KR" dirty="0" err="1"/>
              <a:t>apriori</a:t>
            </a:r>
            <a:r>
              <a:rPr lang="ko-KR" altLang="en-US" dirty="0"/>
              <a:t>알고리즘을 적용한 영화 추천 시스템을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28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하나를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놓고 점들을 분류한다고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그들의 정체를 알고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분류에 대한 평가까지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직선 위의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아래의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기준에 따라 이리저리 선을 긋다 보면 위와 같이 적당한 분류를 하는 선을 그을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다른 위치에 있기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2/14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오답율까지 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데이터가 들어왔을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정해줄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오른쪽의 상황을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저 까만 점들의 정체를 알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직선을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기준이 없는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데이터들의 패턴을 발견할 수는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데이터는 두 개의 지점을 기준으로 군집을 형성하고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두 개의 군집으로 우리는 저 데이터를 나눌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17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하나를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놓고 점들을 분류한다고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그들의 정체를 알고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분류에 대한 평가까지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직선 위의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아래의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기준에 따라 이리저리 선을 긋다 보면 위와 같이 적당한 분류를 하는 선을 그을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다른 위치에 있기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2/14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오답율까지 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데이터가 들어왔을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정해줄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오른쪽의 상황을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저 까만 점들의 정체를 알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직선을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기준이 없는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데이터들의 패턴을 발견할 수는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데이터는 두 개의 지점을 기준으로 군집을 형성하고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두 개의 군집으로 우리는 저 데이터를 나눌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2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하나를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놓고 점들을 분류한다고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그들의 정체를 알고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분류에 대한 평가까지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직선 위의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아래의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기준에 따라 이리저리 선을 긋다 보면 위와 같이 적당한 분류를 하는 선을 그을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다른 위치에 있기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2/14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오답율까지 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데이터가 들어왔을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정해줄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오른쪽의 상황을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저 까만 점들의 정체를 알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직선을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기준이 없는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데이터들의 패턴을 발견할 수는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데이터는 두 개의 지점을 기준으로 군집을 형성하고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두 개의 군집으로 우리는 저 데이터를 나눌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하나를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놓고 점들을 분류한다고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그들의 정체를 알고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분류에 대한 평가까지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직선 위의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아래의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기준에 따라 이리저리 선을 긋다 보면 위와 같이 적당한 분류를 하는 선을 그을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다른 위치에 있기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2/14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오답율까지 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데이터가 들어왔을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정해줄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오른쪽의 상황을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저 까만 점들의 정체를 알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직선을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기준이 없는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데이터들의 패턴을 발견할 수는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데이터는 두 개의 지점을 기준으로 군집을 형성하고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두 개의 군집으로 우리는 저 데이터를 나눌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44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9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하나를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놓고 점들을 분류한다고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그들의 정체를 알고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분류에 대한 평가까지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직선 위의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아래의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기준에 따라 이리저리 선을 긋다 보면 위와 같이 적당한 분류를 하는 선을 그을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다른 위치에 있기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2/14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오답율까지 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데이터가 들어왔을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정해줄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오른쪽의 상황을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저 까만 점들의 정체를 알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직선을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기준이 없는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데이터들의 패턴을 발견할 수는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데이터는 두 개의 지점을 기준으로 군집을 형성하고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두 개의 군집으로 우리는 저 데이터를 나눌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5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하나를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놓고 점들을 분류한다고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그들의 정체를 알고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분류에 대한 평가까지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직선 위의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아래의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기준에 따라 이리저리 선을 긋다 보면 위와 같이 적당한 분류를 하는 선을 그을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다른 위치에 있기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2/14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오답율까지 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데이터가 들어왔을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정해줄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오른쪽의 상황을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저 까만 점들의 정체를 알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직선을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기준이 없는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데이터들의 패턴을 발견할 수는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데이터는 두 개의 지점을 기준으로 군집을 형성하고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두 개의 군집으로 우리는 저 데이터를 나눌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75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하나를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놓고 점들을 분류한다고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그들의 정체를 알고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분류에 대한 평가까지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직선 위의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아래의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기준에 따라 이리저리 선을 긋다 보면 위와 같이 적당한 분류를 하는 선을 그을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다른 위치에 있기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2/14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오답율까지 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데이터가 들어왔을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정해줄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오른쪽의 상황을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저 까만 점들의 정체를 알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직선을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기준이 없는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데이터들의 패턴을 발견할 수는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데이터는 두 개의 지점을 기준으로 군집을 형성하고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두 개의 군집으로 우리는 저 데이터를 나눌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25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하나를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놓고 점들을 분류한다고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그들의 정체를 알고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분류에 대한 평가까지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직선 위의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아래의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기준에 따라 이리저리 선을 긋다 보면 위와 같이 적당한 분류를 하는 선을 그을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다른 위치에 있기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2/14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오답율까지 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데이터가 들어왔을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정해줄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오른쪽의 상황을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저 까만 점들의 정체를 알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직선을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기준이 없는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데이터들의 패턴을 발견할 수는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데이터는 두 개의 지점을 기준으로 군집을 형성하고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두 개의 군집으로 우리는 저 데이터를 나눌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893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하나를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놓고 점들을 분류한다고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그들의 정체를 알고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분류에 대한 평가까지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직선 위의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아래의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기준에 따라 이리저리 선을 긋다 보면 위와 같이 적당한 분류를 하는 선을 그을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다른 위치에 있기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2/14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오답율까지 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데이터가 들어왔을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정해줄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오른쪽의 상황을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저 까만 점들의 정체를 알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직선을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기준이 없는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데이터들의 패턴을 발견할 수는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데이터는 두 개의 지점을 기준으로 군집을 형성하고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두 개의 군집으로 우리는 저 데이터를 나눌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9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쪽 데이터의 경우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하나를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놓고 점들을 분류한다고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그들의 정체를 알고 있기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분류에 대한 평가까지 할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직선 위의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직선 아래의 데이터라면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기준에 따라 이리저리 선을 긋다 보면 위와 같이 적당한 분류를 하는 선을 그을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데이터중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다른 위치에 있기 때문에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2/14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오답율까지 구할 수 있으며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데이터가 들어왔을 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정해줄 수도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오른쪽의 상황을 생각해보자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저 까만 점들의 정체를 알 수 없다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그렇기 때문에 직선을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그들을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평가할만한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기준이 없는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데이터들의 패턴을 발견할 수는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 데이터는 두 개의 지점을 기준으로 군집을 형성하고 있다는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그림과 같이 두 개의 군집으로 우리는 저 데이터를 나눌 수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615B-3410-43A0-B6DB-1161CA1060F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7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8F662C83-1826-4FDF-8202-A8AA69C17CC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/ 21</a:t>
            </a:r>
            <a:endParaRPr lang="ko-KR" altLang="en-US" dirty="0"/>
          </a:p>
        </p:txBody>
      </p:sp>
      <p:sp>
        <p:nvSpPr>
          <p:cNvPr id="9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</p:spTree>
    <p:extLst>
      <p:ext uri="{BB962C8B-B14F-4D97-AF65-F5344CB8AC3E}">
        <p14:creationId xmlns:p14="http://schemas.microsoft.com/office/powerpoint/2010/main" val="297082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/ 21</a:t>
            </a:r>
            <a:endParaRPr lang="ko-KR" altLang="en-US" dirty="0"/>
          </a:p>
        </p:txBody>
      </p:sp>
      <p:sp>
        <p:nvSpPr>
          <p:cNvPr id="7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</p:spTree>
    <p:extLst>
      <p:ext uri="{BB962C8B-B14F-4D97-AF65-F5344CB8AC3E}">
        <p14:creationId xmlns:p14="http://schemas.microsoft.com/office/powerpoint/2010/main" val="245044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F3ED9-DC74-4C8C-8377-0099832BA421}" type="datetime1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74B24-6935-4E71-8911-83EF8794972C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/21</a:t>
            </a:r>
            <a:endParaRPr lang="ko-KR" altLang="en-US" dirty="0"/>
          </a:p>
        </p:txBody>
      </p:sp>
      <p:sp>
        <p:nvSpPr>
          <p:cNvPr id="5" name="바닥글 개체 틀 1"/>
          <p:cNvSpPr>
            <a:spLocks noGrp="1"/>
          </p:cNvSpPr>
          <p:nvPr>
            <p:ph type="ftr" sz="quarter" idx="12"/>
          </p:nvPr>
        </p:nvSpPr>
        <p:spPr>
          <a:xfrm>
            <a:off x="7404100" y="6584950"/>
            <a:ext cx="1739900" cy="269875"/>
          </a:xfrm>
        </p:spPr>
        <p:txBody>
          <a:bodyPr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  <a:endParaRPr lang="ko-KR" altLang="en-US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7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3" descr="3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076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75428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fld id="{0671D377-CDAF-4134-A811-9042D82CE6EE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664352"/>
            <a:ext cx="2057400" cy="1825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굴림" panose="020B0600000101010101" pitchFamily="50" charset="-127"/>
                <a:cs typeface="Tahoma" panose="020B0604030504040204" pitchFamily="34" charset="0"/>
              </a:defRPr>
            </a:lvl1pPr>
          </a:lstStyle>
          <a:p>
            <a:fld id="{B0197802-7672-4A71-82A0-78001C8EF422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ea typeface="Tahoma" panose="020B0604030504040204" pitchFamily="34" charset="0"/>
              </a:rPr>
              <a:t>/ 21</a:t>
            </a:r>
            <a:endParaRPr lang="ko-KR" alt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991726" y="351630"/>
            <a:ext cx="2959768" cy="519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8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800" b="0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Apriori</a:t>
            </a:r>
            <a:r>
              <a:rPr lang="en-US" altLang="ko-KR" sz="800" b="0" baseline="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r>
              <a:rPr lang="ko-KR" altLang="en-US" sz="800" b="0" baseline="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연관규칙</a:t>
            </a:r>
            <a:endParaRPr lang="ko-KR" altLang="en-US" sz="800" b="0" dirty="0">
              <a:solidFill>
                <a:schemeClr val="tx2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Verdana" panose="020B0604030504040204" pitchFamily="34" charset="0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chemeClr val="accent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19123" y="874294"/>
            <a:ext cx="8732371" cy="5704973"/>
          </a:xfrm>
          <a:prstGeom prst="roundRect">
            <a:avLst>
              <a:gd name="adj" fmla="val 2170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4" r:id="rId2"/>
    <p:sldLayoutId id="2147483685" r:id="rId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92379" y="4817927"/>
            <a:ext cx="3159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2018.12</a:t>
            </a:r>
          </a:p>
          <a:p>
            <a:pPr algn="ctr"/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나눔고딕" pitchFamily="50" charset="-127"/>
              <a:ea typeface="나눔고딕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IT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미래전략부문</a:t>
            </a:r>
          </a:p>
        </p:txBody>
      </p:sp>
      <p:sp>
        <p:nvSpPr>
          <p:cNvPr id="2" name="AutoShape 2" descr="ë·íë¦­ì¤ ë¡ê³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841" y="3141517"/>
            <a:ext cx="411231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비정형 데이터 분석</a:t>
            </a:r>
            <a:endParaRPr lang="en-US" altLang="ko-KR" sz="32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10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LDA Topic Modeling</a:t>
            </a: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8F53ED-66C7-4778-BE79-31D9F5077D4C}"/>
              </a:ext>
            </a:extLst>
          </p:cNvPr>
          <p:cNvSpPr txBox="1"/>
          <p:nvPr/>
        </p:nvSpPr>
        <p:spPr>
          <a:xfrm>
            <a:off x="1524745" y="1068356"/>
            <a:ext cx="6045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22A3767-4253-48AB-B67A-5E50A69AA3B4}"/>
              </a:ext>
            </a:extLst>
          </p:cNvPr>
          <p:cNvSpPr/>
          <p:nvPr/>
        </p:nvSpPr>
        <p:spPr>
          <a:xfrm>
            <a:off x="2285999" y="-5895975"/>
            <a:ext cx="79109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201},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178},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127},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111},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100},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얘기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요통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마사지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베트남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라텍스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동유럽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27}]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0087013-5DE8-411C-B382-2A781EB06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384" y="1487114"/>
            <a:ext cx="4849929" cy="31887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6FA9834-709C-4613-9E5F-9396C22A8607}"/>
              </a:ext>
            </a:extLst>
          </p:cNvPr>
          <p:cNvSpPr txBox="1"/>
          <p:nvPr/>
        </p:nvSpPr>
        <p:spPr>
          <a:xfrm>
            <a:off x="79815" y="4752048"/>
            <a:ext cx="906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 Data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 마찬가지로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LDA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토픽 모델링을 수행하여 단어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추출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 Data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Test Data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 추출된 지역별 단어 그룹들을 차례로 결합하여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벡터 스페이스 모델로 변환 후 지역분류별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Cosine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유사도 측정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31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11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LDA Topic Modeling</a:t>
            </a: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8F53ED-66C7-4778-BE79-31D9F5077D4C}"/>
              </a:ext>
            </a:extLst>
          </p:cNvPr>
          <p:cNvSpPr txBox="1"/>
          <p:nvPr/>
        </p:nvSpPr>
        <p:spPr>
          <a:xfrm>
            <a:off x="1524745" y="1068356"/>
            <a:ext cx="6045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22A3767-4253-48AB-B67A-5E50A69AA3B4}"/>
              </a:ext>
            </a:extLst>
          </p:cNvPr>
          <p:cNvSpPr/>
          <p:nvPr/>
        </p:nvSpPr>
        <p:spPr>
          <a:xfrm>
            <a:off x="2285999" y="-5895975"/>
            <a:ext cx="79109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201},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178},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127},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111},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100},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얘기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요통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마사지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베트남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라텍스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동유럽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27}]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A74FEB43-96E7-4B3E-BE44-84C8834BF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7830"/>
              </p:ext>
            </p:extLst>
          </p:nvPr>
        </p:nvGraphicFramePr>
        <p:xfrm>
          <a:off x="790574" y="1874662"/>
          <a:ext cx="3158840" cy="2356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1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17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17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6187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여행후기 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6</a:t>
                      </a:r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개월치를 이용한 모델 결과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0364722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키워드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전체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정분류율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남미지역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대양주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동남아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북미지역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239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일본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1,759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1,771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32DDBF-3449-484E-8D7D-4D4628CD1B8F}"/>
              </a:ext>
            </a:extLst>
          </p:cNvPr>
          <p:cNvSpPr txBox="1"/>
          <p:nvPr/>
        </p:nvSpPr>
        <p:spPr>
          <a:xfrm>
            <a:off x="0" y="4751430"/>
            <a:ext cx="906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 많은 양의 데이터를 이용할 수록 더 높은 정확도를 보임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3A2B0721-ECFB-462D-B934-0CA73A0AF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99167"/>
              </p:ext>
            </p:extLst>
          </p:nvPr>
        </p:nvGraphicFramePr>
        <p:xfrm>
          <a:off x="4888898" y="1988377"/>
          <a:ext cx="3158840" cy="2094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1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31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317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17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6187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여행후기 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1</a:t>
                      </a:r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개월치를 이용한 모델 결과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0364722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키워드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전체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정분류율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대양주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동남아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북미지역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18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합계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001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12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LDA Topic Modeling</a:t>
            </a: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8F53ED-66C7-4778-BE79-31D9F5077D4C}"/>
              </a:ext>
            </a:extLst>
          </p:cNvPr>
          <p:cNvSpPr txBox="1"/>
          <p:nvPr/>
        </p:nvSpPr>
        <p:spPr>
          <a:xfrm>
            <a:off x="1425891" y="1289775"/>
            <a:ext cx="6045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고객의 소리를 이용한 </a:t>
            </a:r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Topic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Modeling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22A3767-4253-48AB-B67A-5E50A69AA3B4}"/>
              </a:ext>
            </a:extLst>
          </p:cNvPr>
          <p:cNvSpPr/>
          <p:nvPr/>
        </p:nvSpPr>
        <p:spPr>
          <a:xfrm>
            <a:off x="2285999" y="-5895975"/>
            <a:ext cx="79109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201},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178},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127},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111},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100},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얘기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요통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마사지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베트남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라텍스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동유럽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27}]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32DDBF-3449-484E-8D7D-4D4628CD1B8F}"/>
              </a:ext>
            </a:extLst>
          </p:cNvPr>
          <p:cNvSpPr txBox="1"/>
          <p:nvPr/>
        </p:nvSpPr>
        <p:spPr>
          <a:xfrm>
            <a:off x="39907" y="5278401"/>
            <a:ext cx="9064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칭찬합니다</a:t>
            </a: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이런점고쳐주세요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두가지 유형별로 분류를  목표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여행후기와 같은 과정으로 진행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1B3AF6C-479F-41EE-BCF1-126A51F1C9B7}"/>
              </a:ext>
            </a:extLst>
          </p:cNvPr>
          <p:cNvGraphicFramePr>
            <a:graphicFrameLocks noGrp="1"/>
          </p:cNvGraphicFramePr>
          <p:nvPr/>
        </p:nvGraphicFramePr>
        <p:xfrm>
          <a:off x="881450" y="2279972"/>
          <a:ext cx="7236940" cy="584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6940">
                  <a:extLst>
                    <a:ext uri="{9D8B030D-6E8A-4147-A177-3AD203B41FA5}">
                      <a16:colId xmlns="" xmlns:a16="http://schemas.microsoft.com/office/drawing/2014/main" val="323411781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ea typeface="나눔스퀘어" panose="020B0600000101010101"/>
                        </a:rPr>
                        <a:t>이런점고쳐주세요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281742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['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예약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시간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호텔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전화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선택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출발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설명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관광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문자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담당자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대한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버스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현지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취소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확인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패키지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일행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이용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문제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연락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쇼핑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상황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안내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옵션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통화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답변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얘기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마음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변경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이해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']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612455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F5A9547C-0DA0-421D-B8F4-AF256CEE1E5A}"/>
              </a:ext>
            </a:extLst>
          </p:cNvPr>
          <p:cNvGraphicFramePr>
            <a:graphicFrameLocks noGrp="1"/>
          </p:cNvGraphicFramePr>
          <p:nvPr/>
        </p:nvGraphicFramePr>
        <p:xfrm>
          <a:off x="869400" y="3103895"/>
          <a:ext cx="7224583" cy="584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4583">
                  <a:extLst>
                    <a:ext uri="{9D8B030D-6E8A-4147-A177-3AD203B41FA5}">
                      <a16:colId xmlns="" xmlns:a16="http://schemas.microsoft.com/office/drawing/2014/main" val="230074349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칭찬합니다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00355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['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설명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모습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시간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안내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칭찬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마음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패키지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출발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내내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배려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현지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덕분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가족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일행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대한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공항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역사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버스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지식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항상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도착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감동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기억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선택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관광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동유럽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투어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걱정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추억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날씨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']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472666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99BD109-B7AD-49A9-87AE-A62CA940BAD8}"/>
              </a:ext>
            </a:extLst>
          </p:cNvPr>
          <p:cNvSpPr/>
          <p:nvPr/>
        </p:nvSpPr>
        <p:spPr>
          <a:xfrm>
            <a:off x="881450" y="1839737"/>
            <a:ext cx="3690550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키워드별 상위 </a:t>
            </a: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단어 추출 리스트</a:t>
            </a:r>
            <a:endParaRPr lang="ko-KR" altLang="en-US" sz="16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8480C16F-488B-4C32-B4AE-736D8D781D67}"/>
              </a:ext>
            </a:extLst>
          </p:cNvPr>
          <p:cNvGraphicFramePr>
            <a:graphicFrameLocks noGrp="1"/>
          </p:cNvGraphicFramePr>
          <p:nvPr/>
        </p:nvGraphicFramePr>
        <p:xfrm>
          <a:off x="2398891" y="4010374"/>
          <a:ext cx="4165600" cy="923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="" xmlns:a16="http://schemas.microsoft.com/office/drawing/2014/main" val="619436574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1745820755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846430125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14171777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3730158328"/>
                    </a:ext>
                  </a:extLst>
                </a:gridCol>
              </a:tblGrid>
              <a:tr h="23083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소리 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개월치를 이용한 모델 결과표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8231286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키워드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TRUE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전체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정분류율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9376510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칭찬합니다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49085191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이런 점 고쳐주세요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112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683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35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13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Word2VEC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8F53ED-66C7-4778-BE79-31D9F5077D4C}"/>
              </a:ext>
            </a:extLst>
          </p:cNvPr>
          <p:cNvSpPr txBox="1"/>
          <p:nvPr/>
        </p:nvSpPr>
        <p:spPr>
          <a:xfrm>
            <a:off x="1425888" y="990112"/>
            <a:ext cx="6045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Word2Vec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22A3767-4253-48AB-B67A-5E50A69AA3B4}"/>
              </a:ext>
            </a:extLst>
          </p:cNvPr>
          <p:cNvSpPr/>
          <p:nvPr/>
        </p:nvSpPr>
        <p:spPr>
          <a:xfrm>
            <a:off x="2285999" y="-5895975"/>
            <a:ext cx="79109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201},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178},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127},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111},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100},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얘기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요통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마사지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베트남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라텍스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동유럽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27}]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032DDBF-3449-484E-8D7D-4D4628CD1B8F}"/>
              </a:ext>
            </a:extLst>
          </p:cNvPr>
          <p:cNvSpPr txBox="1"/>
          <p:nvPr/>
        </p:nvSpPr>
        <p:spPr>
          <a:xfrm>
            <a:off x="73527" y="3037122"/>
            <a:ext cx="906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고객의소리를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약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40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 추출하여 고쳐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칭찬 두가지 유형별로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CSV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생성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E876F34C-97BE-4B38-B8EB-0FD1BE04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09" y="1404826"/>
            <a:ext cx="5609365" cy="14728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EECAF45-4E0B-4B52-BF95-4E019C70A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941" y="3561331"/>
            <a:ext cx="2946852" cy="10012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9724CAA-8DE4-41AE-9D44-A9881EC97F8E}"/>
              </a:ext>
            </a:extLst>
          </p:cNvPr>
          <p:cNvSpPr txBox="1"/>
          <p:nvPr/>
        </p:nvSpPr>
        <p:spPr>
          <a:xfrm>
            <a:off x="1425888" y="3802335"/>
            <a:ext cx="906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사전을 생성하여 처리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41439"/>
              </p:ext>
            </p:extLst>
          </p:nvPr>
        </p:nvGraphicFramePr>
        <p:xfrm>
          <a:off x="1643809" y="5184645"/>
          <a:ext cx="5413700" cy="11321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740"/>
                <a:gridCol w="1082740"/>
                <a:gridCol w="1082740"/>
                <a:gridCol w="1082740"/>
                <a:gridCol w="1082740"/>
              </a:tblGrid>
              <a:tr h="35561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키워드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Skip-gram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Cbow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K-NN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Random-Forest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82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고쳐주세요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44%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2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칭찬합니다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83%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100%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9724CAA-8DE4-41AE-9D44-A9881EC97F8E}"/>
              </a:ext>
            </a:extLst>
          </p:cNvPr>
          <p:cNvSpPr txBox="1"/>
          <p:nvPr/>
        </p:nvSpPr>
        <p:spPr>
          <a:xfrm>
            <a:off x="-83602" y="4700403"/>
            <a:ext cx="906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알고리즘별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결과값 분류 정확도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(%)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4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2</a:t>
            </a:fld>
            <a:r>
              <a:rPr lang="ko-KR" altLang="en-US" dirty="0"/>
              <a:t> </a:t>
            </a:r>
            <a:r>
              <a:rPr lang="en-US" altLang="ko-KR" dirty="0" smtClean="0"/>
              <a:t>/ 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키워드 네트워크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4054" y="5156529"/>
            <a:ext cx="8280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말뭉치 생성 후 명사만을 추출하여 각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단어끼리 같이 출현하는 </a:t>
            </a:r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빈도</a:t>
            </a:r>
            <a:endParaRPr lang="en-US" altLang="ko-KR" sz="2000" b="1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매트릭스 형태로 변환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키워드 네트워크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26" y="1805591"/>
            <a:ext cx="6519276" cy="289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0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3</a:t>
            </a:fld>
            <a:r>
              <a:rPr lang="ko-KR" altLang="en-US" dirty="0"/>
              <a:t> </a:t>
            </a:r>
            <a:r>
              <a:rPr lang="en-US" altLang="ko-KR" dirty="0" smtClean="0"/>
              <a:t>/ 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키워드 네트워크</a:t>
            </a:r>
            <a:endParaRPr lang="en-US" altLang="ko-KR" sz="3200" dirty="0">
              <a:solidFill>
                <a:schemeClr val="accent3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30952" y="5721232"/>
            <a:ext cx="6016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측정한 값을 바탕으로 키워드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네트워크를 형성 및 시각화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키워드 네트워크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07" y="1565653"/>
            <a:ext cx="7546075" cy="39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4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LDA Topic Modeling</a:t>
            </a: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01904" y="4260275"/>
            <a:ext cx="6340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고객의 소리</a:t>
            </a:r>
            <a:r>
              <a:rPr lang="en-US" altLang="ko-KR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여행후기 게시판</a:t>
            </a:r>
            <a:endParaRPr lang="en-US" altLang="ko-KR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SQL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이용하여 각 게시물들의 내용들을 추출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추출 시 내용에 포함된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구문들을 제거를 통한 정규화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8F53ED-66C7-4778-BE79-31D9F5077D4C}"/>
              </a:ext>
            </a:extLst>
          </p:cNvPr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36A8D69-860D-4C76-9722-435021EB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7" y="1688131"/>
            <a:ext cx="7692126" cy="219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5</a:t>
            </a:fld>
            <a:r>
              <a:rPr lang="ko-KR" altLang="en-US" dirty="0"/>
              <a:t> </a:t>
            </a:r>
            <a:r>
              <a:rPr lang="en-US" altLang="ko-KR" dirty="0" smtClean="0"/>
              <a:t>/13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LDA Topic Modeling</a:t>
            </a: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8F53ED-66C7-4778-BE79-31D9F5077D4C}"/>
              </a:ext>
            </a:extLst>
          </p:cNvPr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22A3767-4253-48AB-B67A-5E50A69AA3B4}"/>
              </a:ext>
            </a:extLst>
          </p:cNvPr>
          <p:cNvSpPr/>
          <p:nvPr/>
        </p:nvSpPr>
        <p:spPr>
          <a:xfrm>
            <a:off x="2285999" y="-5895975"/>
            <a:ext cx="79109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201},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178},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127},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111},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100},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얘기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요통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마사지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베트남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라텍스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동유럽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27}]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5D78A67-915A-4F04-A6DD-A53760AE6E6E}"/>
              </a:ext>
            </a:extLst>
          </p:cNvPr>
          <p:cNvSpPr txBox="1"/>
          <p:nvPr/>
        </p:nvSpPr>
        <p:spPr>
          <a:xfrm>
            <a:off x="3988043" y="1862046"/>
            <a:ext cx="4285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Train_Data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- 6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개월치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수집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Test_Data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3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개월치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수집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076C42A2-069F-4317-826F-28BDE1623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0151"/>
              </p:ext>
            </p:extLst>
          </p:nvPr>
        </p:nvGraphicFramePr>
        <p:xfrm>
          <a:off x="651011" y="1878093"/>
          <a:ext cx="237836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592">
                  <a:extLst>
                    <a:ext uri="{9D8B030D-6E8A-4147-A177-3AD203B41FA5}">
                      <a16:colId xmlns="" xmlns:a16="http://schemas.microsoft.com/office/drawing/2014/main" val="1175809523"/>
                    </a:ext>
                  </a:extLst>
                </a:gridCol>
                <a:gridCol w="1206773">
                  <a:extLst>
                    <a:ext uri="{9D8B030D-6E8A-4147-A177-3AD203B41FA5}">
                      <a16:colId xmlns="" xmlns:a16="http://schemas.microsoft.com/office/drawing/2014/main" val="1501025711"/>
                    </a:ext>
                  </a:extLst>
                </a:gridCol>
              </a:tblGrid>
              <a:tr h="187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지역별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수집건수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3189706"/>
                  </a:ext>
                </a:extLst>
              </a:tr>
              <a:tr h="187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남미지역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381958"/>
                  </a:ext>
                </a:extLst>
              </a:tr>
              <a:tr h="187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대양주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8884151"/>
                  </a:ext>
                </a:extLst>
              </a:tr>
              <a:tr h="187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동남아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6272835"/>
                  </a:ext>
                </a:extLst>
              </a:tr>
              <a:tr h="187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북미지역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31832824"/>
                  </a:ext>
                </a:extLst>
              </a:tr>
              <a:tr h="187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622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74733764"/>
                  </a:ext>
                </a:extLst>
              </a:tr>
              <a:tr h="187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2183232"/>
                  </a:ext>
                </a:extLst>
              </a:tr>
              <a:tr h="187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1,384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5408390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8845D02-9B41-454E-988E-D388AC65418D}"/>
              </a:ext>
            </a:extLst>
          </p:cNvPr>
          <p:cNvSpPr/>
          <p:nvPr/>
        </p:nvSpPr>
        <p:spPr>
          <a:xfrm>
            <a:off x="1186970" y="1492714"/>
            <a:ext cx="1306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Train_Data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32E598B-E087-48E5-AA9C-F9DCF1EC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253" y="3603478"/>
            <a:ext cx="4010464" cy="269589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134F9FAA-7636-4E99-9CE5-357B2D566EA7}"/>
              </a:ext>
            </a:extLst>
          </p:cNvPr>
          <p:cNvCxnSpPr>
            <a:cxnSpLocks/>
          </p:cNvCxnSpPr>
          <p:nvPr/>
        </p:nvCxnSpPr>
        <p:spPr>
          <a:xfrm>
            <a:off x="6121644" y="2887031"/>
            <a:ext cx="0" cy="61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3005899-468A-47BB-8529-E24454CF7B2F}"/>
              </a:ext>
            </a:extLst>
          </p:cNvPr>
          <p:cNvSpPr/>
          <p:nvPr/>
        </p:nvSpPr>
        <p:spPr>
          <a:xfrm>
            <a:off x="6241471" y="3025150"/>
            <a:ext cx="15131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Text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파일 생성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26561" y="1797129"/>
            <a:ext cx="986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여행후기 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134F9FAA-7636-4E99-9CE5-357B2D566EA7}"/>
              </a:ext>
            </a:extLst>
          </p:cNvPr>
          <p:cNvCxnSpPr>
            <a:cxnSpLocks/>
          </p:cNvCxnSpPr>
          <p:nvPr/>
        </p:nvCxnSpPr>
        <p:spPr>
          <a:xfrm>
            <a:off x="3333821" y="2323711"/>
            <a:ext cx="7716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6</a:t>
            </a:fld>
            <a:r>
              <a:rPr lang="ko-KR" altLang="en-US" dirty="0"/>
              <a:t> </a:t>
            </a:r>
            <a:r>
              <a:rPr lang="en-US" altLang="ko-KR" dirty="0" smtClean="0"/>
              <a:t>/13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LDA Topic Modeling</a:t>
            </a: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44324" y="3427445"/>
            <a:ext cx="425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처리를 위해 사전 생성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8F53ED-66C7-4778-BE79-31D9F5077D4C}"/>
              </a:ext>
            </a:extLst>
          </p:cNvPr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CB60BDB-052E-400E-8028-A63AAE0A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94" y="1806998"/>
            <a:ext cx="6772275" cy="13906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22A3767-4253-48AB-B67A-5E50A69AA3B4}"/>
              </a:ext>
            </a:extLst>
          </p:cNvPr>
          <p:cNvSpPr/>
          <p:nvPr/>
        </p:nvSpPr>
        <p:spPr>
          <a:xfrm>
            <a:off x="2285999" y="-5895975"/>
            <a:ext cx="79109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201},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178},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127},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111},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100},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얘기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요통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마사지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베트남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라텍스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동유럽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27}]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7938994F-6771-4B07-B187-88B4F64CC3F9}"/>
              </a:ext>
            </a:extLst>
          </p:cNvPr>
          <p:cNvCxnSpPr>
            <a:cxnSpLocks/>
          </p:cNvCxnSpPr>
          <p:nvPr/>
        </p:nvCxnSpPr>
        <p:spPr>
          <a:xfrm>
            <a:off x="4572000" y="3796777"/>
            <a:ext cx="0" cy="285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5D78A67-915A-4F04-A6DD-A53760AE6E6E}"/>
              </a:ext>
            </a:extLst>
          </p:cNvPr>
          <p:cNvSpPr txBox="1"/>
          <p:nvPr/>
        </p:nvSpPr>
        <p:spPr>
          <a:xfrm>
            <a:off x="873935" y="5819997"/>
            <a:ext cx="762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명사분리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 함수 생성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생성시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한글자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제거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B91CC71-6D4D-4727-8B4F-D9887741C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718" y="4146937"/>
            <a:ext cx="68294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9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7</a:t>
            </a:fld>
            <a:r>
              <a:rPr lang="ko-KR" altLang="en-US" dirty="0"/>
              <a:t> </a:t>
            </a:r>
            <a:r>
              <a:rPr lang="en-US" altLang="ko-KR" dirty="0" smtClean="0"/>
              <a:t>/13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LDA Topic Modeling</a:t>
            </a: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124177" y="4776055"/>
            <a:ext cx="906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처리가 완료된 명사들을 카운트 수를 측정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gensim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패키지를 이용하여 사전 생성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term id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term frequency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구성된 용어 매트릭스 생성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8F53ED-66C7-4778-BE79-31D9F5077D4C}"/>
              </a:ext>
            </a:extLst>
          </p:cNvPr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22A3767-4253-48AB-B67A-5E50A69AA3B4}"/>
              </a:ext>
            </a:extLst>
          </p:cNvPr>
          <p:cNvSpPr/>
          <p:nvPr/>
        </p:nvSpPr>
        <p:spPr>
          <a:xfrm>
            <a:off x="2285999" y="-5895975"/>
            <a:ext cx="79109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201},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178},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127},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111},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100},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얘기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요통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마사지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베트남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라텍스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동유럽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27}]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6E830D3-7E6B-4C9A-978A-FB1793D65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525896"/>
            <a:ext cx="5095368" cy="3162376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9A828456-127D-4A8D-A089-7EAEFE0C256B}"/>
              </a:ext>
            </a:extLst>
          </p:cNvPr>
          <p:cNvCxnSpPr>
            <a:cxnSpLocks/>
          </p:cNvCxnSpPr>
          <p:nvPr/>
        </p:nvCxnSpPr>
        <p:spPr>
          <a:xfrm>
            <a:off x="4507345" y="5126182"/>
            <a:ext cx="0" cy="230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96880D07-B3B8-427A-A50B-3E6C17B858C9}"/>
              </a:ext>
            </a:extLst>
          </p:cNvPr>
          <p:cNvCxnSpPr>
            <a:cxnSpLocks/>
          </p:cNvCxnSpPr>
          <p:nvPr/>
        </p:nvCxnSpPr>
        <p:spPr>
          <a:xfrm>
            <a:off x="4507345" y="5689600"/>
            <a:ext cx="0" cy="230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6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8</a:t>
            </a:fld>
            <a:r>
              <a:rPr lang="ko-KR" altLang="en-US" dirty="0"/>
              <a:t> </a:t>
            </a:r>
            <a:r>
              <a:rPr lang="en-US" altLang="ko-KR" dirty="0" smtClean="0"/>
              <a:t>/13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LDA Topic Modeling</a:t>
            </a: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907" y="4452216"/>
            <a:ext cx="90641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gensim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패키지를 이용하여 지역별 문서들을 대상으로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LDA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수행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토픽 개수를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개로 지정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5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반복 수행 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주요단어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추출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8F53ED-66C7-4778-BE79-31D9F5077D4C}"/>
              </a:ext>
            </a:extLst>
          </p:cNvPr>
          <p:cNvSpPr txBox="1"/>
          <p:nvPr/>
        </p:nvSpPr>
        <p:spPr>
          <a:xfrm>
            <a:off x="2016386" y="1038003"/>
            <a:ext cx="5095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22A3767-4253-48AB-B67A-5E50A69AA3B4}"/>
              </a:ext>
            </a:extLst>
          </p:cNvPr>
          <p:cNvSpPr/>
          <p:nvPr/>
        </p:nvSpPr>
        <p:spPr>
          <a:xfrm>
            <a:off x="2285999" y="-5895975"/>
            <a:ext cx="79109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201},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178},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127},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111},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100},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얘기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요통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마사지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베트남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라텍스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동유럽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27}]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B896B25-2626-43D4-AEFD-0E940E7A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7" y="1770623"/>
            <a:ext cx="58388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6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7C085A-8814-44C9-BFB8-4CB754621C4A}" type="datetime1">
              <a:rPr lang="ko-KR" altLang="en-US" smtClean="0"/>
              <a:t>2019-08-06</a:t>
            </a:fld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3535370" y="6675428"/>
            <a:ext cx="2057400" cy="182572"/>
          </a:xfrm>
        </p:spPr>
        <p:txBody>
          <a:bodyPr/>
          <a:lstStyle/>
          <a:p>
            <a:fld id="{B0197802-7672-4A71-82A0-78001C8EF422}" type="slidenum">
              <a:rPr lang="ko-KR" altLang="en-US" smtClean="0"/>
              <a:pPr/>
              <a:t>9</a:t>
            </a:fld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527" y="203210"/>
            <a:ext cx="5834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LDA Topic Modeling</a:t>
            </a:r>
          </a:p>
        </p:txBody>
      </p:sp>
      <p:sp>
        <p:nvSpPr>
          <p:cNvPr id="2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7403433" y="6667407"/>
            <a:ext cx="1740568" cy="195453"/>
          </a:xfrm>
        </p:spPr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미래전략부문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8F53ED-66C7-4778-BE79-31D9F5077D4C}"/>
              </a:ext>
            </a:extLst>
          </p:cNvPr>
          <p:cNvSpPr txBox="1"/>
          <p:nvPr/>
        </p:nvSpPr>
        <p:spPr>
          <a:xfrm>
            <a:off x="1458841" y="1068356"/>
            <a:ext cx="6597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LDA Topic Modeling – 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추출된 상위 </a:t>
            </a:r>
            <a:r>
              <a:rPr lang="en-US" altLang="ko-KR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30</a:t>
            </a:r>
            <a:r>
              <a:rPr lang="ko-KR" altLang="en-US" sz="2000" b="1" dirty="0">
                <a:solidFill>
                  <a:srgbClr val="215381"/>
                </a:solidFill>
                <a:latin typeface="+mj-lt"/>
                <a:ea typeface="나눔스퀘어" panose="020B0600000101010101" pitchFamily="50" charset="-127"/>
              </a:rPr>
              <a:t>개 단어 리스트</a:t>
            </a:r>
            <a:endParaRPr lang="en-US" altLang="ko-KR" sz="2000" b="1" dirty="0">
              <a:solidFill>
                <a:srgbClr val="215381"/>
              </a:solidFill>
              <a:latin typeface="+mj-lt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22A3767-4253-48AB-B67A-5E50A69AA3B4}"/>
              </a:ext>
            </a:extLst>
          </p:cNvPr>
          <p:cNvSpPr/>
          <p:nvPr/>
        </p:nvSpPr>
        <p:spPr>
          <a:xfrm>
            <a:off x="2285999" y="-5895975"/>
            <a:ext cx="79109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201},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178},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127},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111},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100},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90},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84},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71},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옵션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얘기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60},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식사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요통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이야기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가족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51},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여행자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숙소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40},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37},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확정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36}, {'tag': '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불만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35},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34},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달라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조금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마사지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33},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베트남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부모님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라텍스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32},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귀사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투어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31},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제대로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입장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저녁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30},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한국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거의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29},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동유럽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28}, {'tag': '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비용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', 'count': 27}]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908D529C-1335-47A7-B999-73ED43507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86979"/>
              </p:ext>
            </p:extLst>
          </p:nvPr>
        </p:nvGraphicFramePr>
        <p:xfrm>
          <a:off x="676118" y="5235162"/>
          <a:ext cx="7813965" cy="584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3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유럽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['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시간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스페인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패키지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설명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유럽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버스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출발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덕분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마음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호텔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도착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역사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동유럽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날씨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모습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선택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걱정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현지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이동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기억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장님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가족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추억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내내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일행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사진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시작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대한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보고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모든</a:t>
                      </a:r>
                      <a:r>
                        <a:rPr lang="en-US" altLang="ko-KR" sz="1200" u="none" strike="noStrike" dirty="0">
                          <a:effectLst/>
                          <a:latin typeface="+mj-lt"/>
                          <a:ea typeface="나눔스퀘어" panose="020B0600000101010101"/>
                        </a:rPr>
                        <a:t>']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3C61E1D5-7F53-4994-A7BC-54F5F77B0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06469"/>
              </p:ext>
            </p:extLst>
          </p:nvPr>
        </p:nvGraphicFramePr>
        <p:xfrm>
          <a:off x="629266" y="1607473"/>
          <a:ext cx="7836166" cy="722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6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20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남미지역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468" marR="9468" marT="9468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97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['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남미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이과수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우유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폭포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페루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브라질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 err="1">
                          <a:effectLst/>
                          <a:ea typeface="나눔스퀘어" panose="020B0600000101010101"/>
                        </a:rPr>
                        <a:t>마추픽추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사막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시간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비행기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이과수폭포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사진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보고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공항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 err="1">
                          <a:effectLst/>
                          <a:ea typeface="나눔스퀘어" panose="020B0600000101010101"/>
                        </a:rPr>
                        <a:t>쿠스코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도착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볼리비아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출발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투어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소금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설명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안내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걱정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일행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배려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마음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중남미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비행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최고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']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468" marR="9468" marT="9468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FA268B15-77F9-4F04-B026-0530E37A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06728"/>
              </p:ext>
            </p:extLst>
          </p:nvPr>
        </p:nvGraphicFramePr>
        <p:xfrm>
          <a:off x="653917" y="3866014"/>
          <a:ext cx="7947587" cy="584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758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 err="1">
                          <a:effectLst/>
                          <a:ea typeface="나눔스퀘어" panose="020B0600000101010101"/>
                        </a:rPr>
                        <a:t>대양주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['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호주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뉴질랜드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시드니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시간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 err="1">
                          <a:effectLst/>
                          <a:ea typeface="나눔스퀘어" panose="020B0600000101010101"/>
                        </a:rPr>
                        <a:t>남섬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설명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 err="1">
                          <a:effectLst/>
                          <a:ea typeface="나눔스퀘어" panose="020B0600000101010101"/>
                        </a:rPr>
                        <a:t>북섬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사진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날씨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기억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호텔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일행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가족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패키지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나라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마음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투어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친구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하늘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우리나라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이동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안내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보고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쇼핑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빙하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오페라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얘기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맑은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타고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모습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']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60432F9F-F87A-4169-88C7-7F62B3523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80346"/>
              </p:ext>
            </p:extLst>
          </p:nvPr>
        </p:nvGraphicFramePr>
        <p:xfrm>
          <a:off x="676119" y="4529031"/>
          <a:ext cx="7813964" cy="615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3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동남아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ㅅ퀘어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['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패키지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시간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선택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가족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설명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호텔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관광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공항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도착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 err="1">
                          <a:effectLst/>
                          <a:latin typeface="나눔ㅅ퀘어"/>
                          <a:ea typeface="나눔스퀘어" panose="020B0600000101010101"/>
                        </a:rPr>
                        <a:t>다낭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사진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덕분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대만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베트남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일행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추억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현지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쇼핑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걱정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옵션</a:t>
                      </a:r>
                      <a:r>
                        <a:rPr lang="en-US" altLang="ko-KR" sz="14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투어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친구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홍콩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출발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마음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날씨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모습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음식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버스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마카오</a:t>
                      </a:r>
                      <a:r>
                        <a:rPr lang="en-US" altLang="ko-KR" sz="1200" u="none" strike="noStrike" dirty="0">
                          <a:effectLst/>
                          <a:latin typeface="나눔ㅅ퀘어"/>
                          <a:ea typeface="나눔스퀘어" panose="020B0600000101010101"/>
                        </a:rPr>
                        <a:t>']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ㅅ퀘어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="" xmlns:a16="http://schemas.microsoft.com/office/drawing/2014/main" id="{E7CE0EA9-9C0F-45D3-91F3-10EA3B9DE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17251"/>
              </p:ext>
            </p:extLst>
          </p:nvPr>
        </p:nvGraphicFramePr>
        <p:xfrm>
          <a:off x="653917" y="3119028"/>
          <a:ext cx="7836166" cy="584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61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북미지역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['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시간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서부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미국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 err="1">
                          <a:effectLst/>
                          <a:ea typeface="나눔스퀘어" panose="020B0600000101010101"/>
                        </a:rPr>
                        <a:t>캐년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설명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투어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가족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역사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마음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패키지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호텔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버스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 err="1">
                          <a:effectLst/>
                          <a:ea typeface="나눔스퀘어" panose="020B0600000101010101"/>
                        </a:rPr>
                        <a:t>라스베가스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감동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추천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기억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관광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준비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선택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음악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여유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걱정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덕분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현지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날씨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이동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비행기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최고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보고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사진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']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C3F3DD9F-6A19-4398-8E96-F295415E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64310"/>
              </p:ext>
            </p:extLst>
          </p:nvPr>
        </p:nvGraphicFramePr>
        <p:xfrm>
          <a:off x="644762" y="2395186"/>
          <a:ext cx="7838615" cy="584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86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일본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['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일본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온천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호텔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시간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설명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가족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패키지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출발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역사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일행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식사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아이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버스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도착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오사카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덕분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북해도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이동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걱정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날씨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공항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숙소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음식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후기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이용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친구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선택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모습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아들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', '</a:t>
                      </a:r>
                      <a:r>
                        <a:rPr lang="ko-KR" altLang="en-US" sz="1200" u="none" strike="noStrike" dirty="0">
                          <a:effectLst/>
                          <a:ea typeface="나눔스퀘어" panose="020B0600000101010101"/>
                        </a:rPr>
                        <a:t>통해</a:t>
                      </a:r>
                      <a:r>
                        <a:rPr lang="en-US" altLang="ko-KR" sz="1200" u="none" strike="noStrike" dirty="0">
                          <a:effectLst/>
                          <a:ea typeface="나눔스퀘어" panose="020B0600000101010101"/>
                        </a:rPr>
                        <a:t>']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나눔스퀘어" panose="020B0600000101010101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65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130739</TotalTime>
  <Words>10436</Words>
  <Application>Microsoft Office PowerPoint</Application>
  <PresentationFormat>화면 슬라이드 쇼(4:3)</PresentationFormat>
  <Paragraphs>382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나눔고딕</vt:lpstr>
      <vt:lpstr>나눔고딕 ExtraBold</vt:lpstr>
      <vt:lpstr>나눔ㅅ퀘어</vt:lpstr>
      <vt:lpstr>나눔스퀘어</vt:lpstr>
      <vt:lpstr>맑은 고딕</vt:lpstr>
      <vt:lpstr>Arial</vt:lpstr>
      <vt:lpstr>Tahoma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여승은</dc:creator>
  <cp:lastModifiedBy>yeo seungeun</cp:lastModifiedBy>
  <cp:revision>4115</cp:revision>
  <cp:lastPrinted>2018-12-26T00:54:48Z</cp:lastPrinted>
  <dcterms:created xsi:type="dcterms:W3CDTF">2014-03-24T10:18:17Z</dcterms:created>
  <dcterms:modified xsi:type="dcterms:W3CDTF">2019-08-06T06:47:01Z</dcterms:modified>
</cp:coreProperties>
</file>