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97" r:id="rId3"/>
    <p:sldMasterId id="2147483716" r:id="rId4"/>
  </p:sldMasterIdLst>
  <p:notesMasterIdLst>
    <p:notesMasterId r:id="rId43"/>
  </p:notesMasterIdLst>
  <p:handoutMasterIdLst>
    <p:handoutMasterId r:id="rId44"/>
  </p:handoutMasterIdLst>
  <p:sldIdLst>
    <p:sldId id="332" r:id="rId5"/>
    <p:sldId id="647" r:id="rId6"/>
    <p:sldId id="331" r:id="rId7"/>
    <p:sldId id="333" r:id="rId8"/>
    <p:sldId id="649" r:id="rId9"/>
    <p:sldId id="650" r:id="rId10"/>
    <p:sldId id="641" r:id="rId11"/>
    <p:sldId id="335" r:id="rId12"/>
    <p:sldId id="334" r:id="rId13"/>
    <p:sldId id="336" r:id="rId14"/>
    <p:sldId id="337" r:id="rId15"/>
    <p:sldId id="662" r:id="rId16"/>
    <p:sldId id="663" r:id="rId17"/>
    <p:sldId id="664" r:id="rId18"/>
    <p:sldId id="665" r:id="rId19"/>
    <p:sldId id="666" r:id="rId20"/>
    <p:sldId id="645" r:id="rId21"/>
    <p:sldId id="338" r:id="rId22"/>
    <p:sldId id="646" r:id="rId23"/>
    <p:sldId id="648" r:id="rId24"/>
    <p:sldId id="656" r:id="rId25"/>
    <p:sldId id="657" r:id="rId26"/>
    <p:sldId id="658" r:id="rId27"/>
    <p:sldId id="660" r:id="rId28"/>
    <p:sldId id="651" r:id="rId29"/>
    <p:sldId id="652" r:id="rId30"/>
    <p:sldId id="653" r:id="rId31"/>
    <p:sldId id="654" r:id="rId32"/>
    <p:sldId id="655" r:id="rId33"/>
    <p:sldId id="661" r:id="rId34"/>
    <p:sldId id="669" r:id="rId35"/>
    <p:sldId id="670" r:id="rId36"/>
    <p:sldId id="672" r:id="rId37"/>
    <p:sldId id="673" r:id="rId38"/>
    <p:sldId id="674" r:id="rId39"/>
    <p:sldId id="675" r:id="rId40"/>
    <p:sldId id="676" r:id="rId41"/>
    <p:sldId id="677" r:id="rId4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AE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0B93-1B99-435A-97F8-B0AB5FE4B4B3}" v="23" dt="2019-10-02T08:40:47.932"/>
    <p1510:client id="{192ECB72-5ED8-4504-A738-6C83E9F43C3D}" v="329" dt="2019-09-23T12:04:20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276" autoAdjust="0"/>
  </p:normalViewPr>
  <p:slideViewPr>
    <p:cSldViewPr snapToGrid="0">
      <p:cViewPr varScale="1">
        <p:scale>
          <a:sx n="111" d="100"/>
          <a:sy n="111" d="100"/>
        </p:scale>
        <p:origin x="95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E54C-ACDA-4653-B9BE-4C75C344E26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522E2-2161-4CCC-B253-5A64D98B1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57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D6EE-FF92-4521-8625-1CDAD8BD6103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17502-D6B8-4D17-9A15-6DF689D30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0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77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4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45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67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77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713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3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571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6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577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060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67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380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64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36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2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5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92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0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557EB-98C2-495E-8EE3-F021375EDF0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84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7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2513" y="1276350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17502-D6B8-4D17-9A15-6DF689D30E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8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C75ECE3-6683-44B2-A320-A1A605CB5714}"/>
              </a:ext>
            </a:extLst>
          </p:cNvPr>
          <p:cNvSpPr/>
          <p:nvPr userDrawn="1"/>
        </p:nvSpPr>
        <p:spPr>
          <a:xfrm>
            <a:off x="56456" y="548680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GNB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933C2E8-EAAF-4776-9BCA-31D4BEC8C2AE}"/>
              </a:ext>
            </a:extLst>
          </p:cNvPr>
          <p:cNvSpPr/>
          <p:nvPr userDrawn="1"/>
        </p:nvSpPr>
        <p:spPr>
          <a:xfrm>
            <a:off x="56456" y="6319751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Footer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2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이전화면_푸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933C2E8-EAAF-4776-9BCA-31D4BEC8C2AE}"/>
              </a:ext>
            </a:extLst>
          </p:cNvPr>
          <p:cNvSpPr/>
          <p:nvPr userDrawn="1"/>
        </p:nvSpPr>
        <p:spPr>
          <a:xfrm>
            <a:off x="56456" y="6319751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Footer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xmlns="" id="{E272232C-D144-4628-A437-9F016E5DECB9}"/>
              </a:ext>
            </a:extLst>
          </p:cNvPr>
          <p:cNvSpPr/>
          <p:nvPr userDrawn="1"/>
        </p:nvSpPr>
        <p:spPr>
          <a:xfrm>
            <a:off x="56455" y="476672"/>
            <a:ext cx="7740000" cy="229375"/>
          </a:xfrm>
          <a:prstGeom prst="upArrowCallout">
            <a:avLst>
              <a:gd name="adj1" fmla="val 50000"/>
              <a:gd name="adj2" fmla="val 1687193"/>
              <a:gd name="adj3" fmla="val 4004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이전화면에서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5040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9762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0837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9922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0723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83972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99629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31767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4383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5">
            <a:extLst>
              <a:ext uri="{FF2B5EF4-FFF2-40B4-BE49-F238E27FC236}">
                <a16:creationId xmlns:a16="http://schemas.microsoft.com/office/drawing/2014/main" xmlns="" id="{84165A72-F086-414F-ACC2-75C4AB64F4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425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5460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694538" y="1581666"/>
            <a:ext cx="2283437" cy="40594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AE3BF6B-CCF2-4B4B-AECB-7275CD732E16}"/>
              </a:ext>
            </a:extLst>
          </p:cNvPr>
          <p:cNvSpPr/>
          <p:nvPr/>
        </p:nvSpPr>
        <p:spPr>
          <a:xfrm>
            <a:off x="1695056" y="989738"/>
            <a:ext cx="2282400" cy="29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Search">
            <a:extLst>
              <a:ext uri="{FF2B5EF4-FFF2-40B4-BE49-F238E27FC236}">
                <a16:creationId xmlns:a16="http://schemas.microsoft.com/office/drawing/2014/main" xmlns="" id="{20BDFF9E-27DF-4CF2-8A15-B1D93BF7F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3355" y="1092792"/>
            <a:ext cx="115455" cy="118079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 descr="하늘이(가) 표시된 사진&#10;&#10;자동 생성된 설명">
            <a:extLst>
              <a:ext uri="{FF2B5EF4-FFF2-40B4-BE49-F238E27FC236}">
                <a16:creationId xmlns:a16="http://schemas.microsoft.com/office/drawing/2014/main" xmlns="" id="{41801D94-E050-4632-9166-F3C917BE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2278" r="33729" b="92290"/>
          <a:stretch/>
        </p:blipFill>
        <p:spPr>
          <a:xfrm>
            <a:off x="1767055" y="1052758"/>
            <a:ext cx="525097" cy="198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D072BC9-96A1-4E54-A94C-B03A50BDFBDB}"/>
              </a:ext>
            </a:extLst>
          </p:cNvPr>
          <p:cNvSpPr/>
          <p:nvPr/>
        </p:nvSpPr>
        <p:spPr>
          <a:xfrm>
            <a:off x="2778833" y="1048505"/>
            <a:ext cx="8899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278" latinLnBrk="1"/>
            <a:r>
              <a:rPr lang="ko-KR" altLang="en-US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어디로 떠나시나요</a:t>
            </a:r>
            <a:r>
              <a:rPr lang="en-US" altLang="ko-KR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28F83CB-8726-461A-A5A3-6D0C0853DD0A}"/>
              </a:ext>
            </a:extLst>
          </p:cNvPr>
          <p:cNvSpPr/>
          <p:nvPr userDrawn="1"/>
        </p:nvSpPr>
        <p:spPr>
          <a:xfrm>
            <a:off x="1695056" y="1289334"/>
            <a:ext cx="2282400" cy="2948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패키지    </a:t>
            </a:r>
            <a:r>
              <a:rPr lang="ko-KR" altLang="en-US" sz="800" b="1" dirty="0" err="1">
                <a:solidFill>
                  <a:schemeClr val="bg1"/>
                </a:solidFill>
              </a:rPr>
              <a:t>라르고</a:t>
            </a:r>
            <a:r>
              <a:rPr lang="ko-KR" altLang="en-US" sz="800" b="1" dirty="0">
                <a:solidFill>
                  <a:schemeClr val="bg1"/>
                </a:solidFill>
              </a:rPr>
              <a:t>    프리미엄    자유여행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3460554" y="150576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4365918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1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13413" y="1581666"/>
            <a:ext cx="2283437" cy="40594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AE3BF6B-CCF2-4B4B-AECB-7275CD732E16}"/>
              </a:ext>
            </a:extLst>
          </p:cNvPr>
          <p:cNvSpPr/>
          <p:nvPr/>
        </p:nvSpPr>
        <p:spPr>
          <a:xfrm>
            <a:off x="313931" y="989738"/>
            <a:ext cx="2282400" cy="29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Search">
            <a:extLst>
              <a:ext uri="{FF2B5EF4-FFF2-40B4-BE49-F238E27FC236}">
                <a16:creationId xmlns:a16="http://schemas.microsoft.com/office/drawing/2014/main" xmlns="" id="{20BDFF9E-27DF-4CF2-8A15-B1D93BF7F2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2230" y="1092792"/>
            <a:ext cx="115455" cy="118079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 descr="하늘이(가) 표시된 사진&#10;&#10;자동 생성된 설명">
            <a:extLst>
              <a:ext uri="{FF2B5EF4-FFF2-40B4-BE49-F238E27FC236}">
                <a16:creationId xmlns:a16="http://schemas.microsoft.com/office/drawing/2014/main" xmlns="" id="{41801D94-E050-4632-9166-F3C917BE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2278" r="33729" b="92290"/>
          <a:stretch/>
        </p:blipFill>
        <p:spPr>
          <a:xfrm>
            <a:off x="385930" y="1052758"/>
            <a:ext cx="525097" cy="198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D072BC9-96A1-4E54-A94C-B03A50BDFBDB}"/>
              </a:ext>
            </a:extLst>
          </p:cNvPr>
          <p:cNvSpPr/>
          <p:nvPr/>
        </p:nvSpPr>
        <p:spPr>
          <a:xfrm>
            <a:off x="1397708" y="1048505"/>
            <a:ext cx="8899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278" latinLnBrk="1"/>
            <a:r>
              <a:rPr lang="ko-KR" altLang="en-US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어디로 떠나시나요</a:t>
            </a:r>
            <a:r>
              <a:rPr lang="en-US" altLang="ko-KR" sz="600" b="1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28F83CB-8726-461A-A5A3-6D0C0853DD0A}"/>
              </a:ext>
            </a:extLst>
          </p:cNvPr>
          <p:cNvSpPr/>
          <p:nvPr userDrawn="1"/>
        </p:nvSpPr>
        <p:spPr>
          <a:xfrm>
            <a:off x="313931" y="1289334"/>
            <a:ext cx="2282400" cy="2948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패키지    </a:t>
            </a:r>
            <a:r>
              <a:rPr lang="ko-KR" altLang="en-US" sz="800" b="1" dirty="0" err="1">
                <a:solidFill>
                  <a:schemeClr val="bg1"/>
                </a:solidFill>
              </a:rPr>
              <a:t>라르고</a:t>
            </a:r>
            <a:r>
              <a:rPr lang="ko-KR" altLang="en-US" sz="800" b="1" dirty="0">
                <a:solidFill>
                  <a:schemeClr val="bg1"/>
                </a:solidFill>
              </a:rPr>
              <a:t>    프리미엄    자유여행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2079429" y="150576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2790562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5268230" y="989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6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6945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436591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89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800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27743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2CEB59D-A180-4FD7-8CC7-DF2EBA4E8B71}"/>
              </a:ext>
            </a:extLst>
          </p:cNvPr>
          <p:cNvSpPr/>
          <p:nvPr userDrawn="1"/>
        </p:nvSpPr>
        <p:spPr bwMode="auto">
          <a:xfrm>
            <a:off x="51685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98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112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60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323832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683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41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60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323832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683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2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04800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696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272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E06D76C-237F-4E2E-9900-A114834201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304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F5D3C79-BA6A-4FA8-800B-6126F4442FDB}"/>
              </a:ext>
            </a:extLst>
          </p:cNvPr>
          <p:cNvCxnSpPr/>
          <p:nvPr userDrawn="1"/>
        </p:nvCxnSpPr>
        <p:spPr>
          <a:xfrm>
            <a:off x="339536" y="942900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evron Left">
            <a:extLst>
              <a:ext uri="{FF2B5EF4-FFF2-40B4-BE49-F238E27FC236}">
                <a16:creationId xmlns:a16="http://schemas.microsoft.com/office/drawing/2014/main" xmlns="" id="{ED9E1DA4-4AE1-4EE8-8B79-A72D6B0A30D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02538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28219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02BEB8-5B32-495F-820C-CD79B274C49E}"/>
              </a:ext>
            </a:extLst>
          </p:cNvPr>
          <p:cNvSpPr/>
          <p:nvPr userDrawn="1"/>
        </p:nvSpPr>
        <p:spPr bwMode="auto">
          <a:xfrm>
            <a:off x="5326618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설명선: 오른쪽 화살표 12">
            <a:extLst>
              <a:ext uri="{FF2B5EF4-FFF2-40B4-BE49-F238E27FC236}">
                <a16:creationId xmlns:a16="http://schemas.microsoft.com/office/drawing/2014/main" xmlns="" id="{FC7D3CA0-F587-4211-B4B2-B34324BD30C7}"/>
              </a:ext>
            </a:extLst>
          </p:cNvPr>
          <p:cNvSpPr/>
          <p:nvPr userDrawn="1"/>
        </p:nvSpPr>
        <p:spPr>
          <a:xfrm>
            <a:off x="326961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우측화면으로 이어짐</a:t>
            </a:r>
          </a:p>
        </p:txBody>
      </p:sp>
      <p:sp>
        <p:nvSpPr>
          <p:cNvPr id="14" name="설명선: 왼쪽 화살표 13">
            <a:extLst>
              <a:ext uri="{FF2B5EF4-FFF2-40B4-BE49-F238E27FC236}">
                <a16:creationId xmlns:a16="http://schemas.microsoft.com/office/drawing/2014/main" xmlns="" id="{688DAF1E-EAFB-4BD3-AC5F-5E33276F2A42}"/>
              </a:ext>
            </a:extLst>
          </p:cNvPr>
          <p:cNvSpPr/>
          <p:nvPr userDrawn="1"/>
        </p:nvSpPr>
        <p:spPr>
          <a:xfrm>
            <a:off x="2784700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좌측화면에서 이어짐</a:t>
            </a:r>
          </a:p>
        </p:txBody>
      </p:sp>
      <p:sp>
        <p:nvSpPr>
          <p:cNvPr id="15" name="설명선: 오른쪽 화살표 14">
            <a:extLst>
              <a:ext uri="{FF2B5EF4-FFF2-40B4-BE49-F238E27FC236}">
                <a16:creationId xmlns:a16="http://schemas.microsoft.com/office/drawing/2014/main" xmlns="" id="{56CED03C-6152-4996-9AD3-790FBED64D83}"/>
              </a:ext>
            </a:extLst>
          </p:cNvPr>
          <p:cNvSpPr/>
          <p:nvPr userDrawn="1"/>
        </p:nvSpPr>
        <p:spPr>
          <a:xfrm>
            <a:off x="2828622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우측화면으로 이어짐</a:t>
            </a:r>
          </a:p>
        </p:txBody>
      </p:sp>
      <p:sp>
        <p:nvSpPr>
          <p:cNvPr id="16" name="설명선: 왼쪽 화살표 15">
            <a:extLst>
              <a:ext uri="{FF2B5EF4-FFF2-40B4-BE49-F238E27FC236}">
                <a16:creationId xmlns:a16="http://schemas.microsoft.com/office/drawing/2014/main" xmlns="" id="{DFBA06AC-C0A9-4699-B492-C5400C40D2C7}"/>
              </a:ext>
            </a:extLst>
          </p:cNvPr>
          <p:cNvSpPr/>
          <p:nvPr userDrawn="1"/>
        </p:nvSpPr>
        <p:spPr>
          <a:xfrm>
            <a:off x="5286361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88381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272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28219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02BEB8-5B32-495F-820C-CD79B274C49E}"/>
              </a:ext>
            </a:extLst>
          </p:cNvPr>
          <p:cNvSpPr/>
          <p:nvPr userDrawn="1"/>
        </p:nvSpPr>
        <p:spPr bwMode="auto">
          <a:xfrm>
            <a:off x="5326618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설명선: 오른쪽 화살표 12">
            <a:extLst>
              <a:ext uri="{FF2B5EF4-FFF2-40B4-BE49-F238E27FC236}">
                <a16:creationId xmlns:a16="http://schemas.microsoft.com/office/drawing/2014/main" xmlns="" id="{7287237E-1D75-43D0-8B9E-CF02B8973719}"/>
              </a:ext>
            </a:extLst>
          </p:cNvPr>
          <p:cNvSpPr/>
          <p:nvPr userDrawn="1"/>
        </p:nvSpPr>
        <p:spPr>
          <a:xfrm>
            <a:off x="326961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4" name="설명선: 왼쪽 화살표 13">
            <a:extLst>
              <a:ext uri="{FF2B5EF4-FFF2-40B4-BE49-F238E27FC236}">
                <a16:creationId xmlns:a16="http://schemas.microsoft.com/office/drawing/2014/main" xmlns="" id="{3AD6BA4C-CEB3-4929-A87A-D76EEF23941E}"/>
              </a:ext>
            </a:extLst>
          </p:cNvPr>
          <p:cNvSpPr/>
          <p:nvPr userDrawn="1"/>
        </p:nvSpPr>
        <p:spPr>
          <a:xfrm>
            <a:off x="2784700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15" name="설명선: 오른쪽 화살표 14">
            <a:extLst>
              <a:ext uri="{FF2B5EF4-FFF2-40B4-BE49-F238E27FC236}">
                <a16:creationId xmlns:a16="http://schemas.microsoft.com/office/drawing/2014/main" xmlns="" id="{F5CF4F4F-F22A-40CD-9870-12C922B2C3AB}"/>
              </a:ext>
            </a:extLst>
          </p:cNvPr>
          <p:cNvSpPr/>
          <p:nvPr userDrawn="1"/>
        </p:nvSpPr>
        <p:spPr>
          <a:xfrm>
            <a:off x="2828622" y="6464280"/>
            <a:ext cx="2365146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6" name="설명선: 왼쪽 화살표 15">
            <a:extLst>
              <a:ext uri="{FF2B5EF4-FFF2-40B4-BE49-F238E27FC236}">
                <a16:creationId xmlns:a16="http://schemas.microsoft.com/office/drawing/2014/main" xmlns="" id="{05D940FF-F22C-4566-B117-7F8863EEE3F4}"/>
              </a:ext>
            </a:extLst>
          </p:cNvPr>
          <p:cNvSpPr/>
          <p:nvPr userDrawn="1"/>
        </p:nvSpPr>
        <p:spPr>
          <a:xfrm>
            <a:off x="5286361" y="504309"/>
            <a:ext cx="236520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052337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E66F704-E195-4F42-9EDB-1762550E71BD}"/>
              </a:ext>
            </a:extLst>
          </p:cNvPr>
          <p:cNvGrpSpPr/>
          <p:nvPr userDrawn="1"/>
        </p:nvGrpSpPr>
        <p:grpSpPr>
          <a:xfrm>
            <a:off x="3521549" y="980728"/>
            <a:ext cx="2453437" cy="5007622"/>
            <a:chOff x="2643579" y="1062755"/>
            <a:chExt cx="2453437" cy="5007622"/>
          </a:xfrm>
        </p:grpSpPr>
        <p:sp>
          <p:nvSpPr>
            <p:cNvPr id="3" name="모서리가 둥근 직사각형 141">
              <a:extLst>
                <a:ext uri="{FF2B5EF4-FFF2-40B4-BE49-F238E27FC236}">
                  <a16:creationId xmlns:a16="http://schemas.microsoft.com/office/drawing/2014/main" xmlns="" id="{F2BFE990-3302-4472-B7D3-71695F4C9482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모서리가 둥근 직사각형 142">
              <a:extLst>
                <a:ext uri="{FF2B5EF4-FFF2-40B4-BE49-F238E27FC236}">
                  <a16:creationId xmlns:a16="http://schemas.microsoft.com/office/drawing/2014/main" xmlns="" id="{F5DF3444-C78D-4245-8CA4-557FD32EE296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모서리가 둥근 직사각형 143">
              <a:extLst>
                <a:ext uri="{FF2B5EF4-FFF2-40B4-BE49-F238E27FC236}">
                  <a16:creationId xmlns:a16="http://schemas.microsoft.com/office/drawing/2014/main" xmlns="" id="{DC659197-BBEF-47DE-8905-BEC991C134D9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모서리가 둥근 직사각형 79">
              <a:extLst>
                <a:ext uri="{FF2B5EF4-FFF2-40B4-BE49-F238E27FC236}">
                  <a16:creationId xmlns:a16="http://schemas.microsoft.com/office/drawing/2014/main" xmlns="" id="{2395DC28-1629-4858-B6EA-D583F3F04BE6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135">
              <a:extLst>
                <a:ext uri="{FF2B5EF4-FFF2-40B4-BE49-F238E27FC236}">
                  <a16:creationId xmlns:a16="http://schemas.microsoft.com/office/drawing/2014/main" xmlns="" id="{CDBECF74-2351-452D-85AD-1849549D373A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611719C9-656D-4FB1-8DCD-DCCD750B066D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53773AE1-57CD-44BD-822F-A8EF73F59DC1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7061C309-CEB5-434C-B1C1-C56854BC667B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E430588-2888-4A80-9BED-BDE3F9D285B0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BA35800-445C-4D2D-A6BD-CEF1D4A9BAE7}"/>
              </a:ext>
            </a:extLst>
          </p:cNvPr>
          <p:cNvGrpSpPr/>
          <p:nvPr userDrawn="1"/>
        </p:nvGrpSpPr>
        <p:grpSpPr>
          <a:xfrm>
            <a:off x="6609184" y="980728"/>
            <a:ext cx="2453437" cy="5007622"/>
            <a:chOff x="2643579" y="1062755"/>
            <a:chExt cx="2453437" cy="5007622"/>
          </a:xfrm>
        </p:grpSpPr>
        <p:sp>
          <p:nvSpPr>
            <p:cNvPr id="13" name="모서리가 둥근 직사각형 141">
              <a:extLst>
                <a:ext uri="{FF2B5EF4-FFF2-40B4-BE49-F238E27FC236}">
                  <a16:creationId xmlns:a16="http://schemas.microsoft.com/office/drawing/2014/main" xmlns="" id="{D780E1EC-63FD-47D5-BE32-84A37FB09CF5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42">
              <a:extLst>
                <a:ext uri="{FF2B5EF4-FFF2-40B4-BE49-F238E27FC236}">
                  <a16:creationId xmlns:a16="http://schemas.microsoft.com/office/drawing/2014/main" xmlns="" id="{E91EBA0E-A003-4717-BB87-60B8B7FF84ED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43">
              <a:extLst>
                <a:ext uri="{FF2B5EF4-FFF2-40B4-BE49-F238E27FC236}">
                  <a16:creationId xmlns:a16="http://schemas.microsoft.com/office/drawing/2014/main" xmlns="" id="{15FCB075-8809-4D20-8A6A-BD31D08745E6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모서리가 둥근 직사각형 79">
              <a:extLst>
                <a:ext uri="{FF2B5EF4-FFF2-40B4-BE49-F238E27FC236}">
                  <a16:creationId xmlns:a16="http://schemas.microsoft.com/office/drawing/2014/main" xmlns="" id="{AE942335-77FE-4015-98C6-0C112DCF416C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35">
              <a:extLst>
                <a:ext uri="{FF2B5EF4-FFF2-40B4-BE49-F238E27FC236}">
                  <a16:creationId xmlns:a16="http://schemas.microsoft.com/office/drawing/2014/main" xmlns="" id="{71406D6A-D04A-4A27-B711-E362CA54B9F3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6E1497DA-6050-47A6-A0A9-10B33F6986F3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372F2C0-16A5-4D44-A18C-430C502E0F74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523B74BF-9518-404B-BC4F-99E83BDD526B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4B09DBB-3EE3-4FF5-82A3-E5EB7044613A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F4E2FAA-DAE4-464D-9939-F8592626A817}"/>
              </a:ext>
            </a:extLst>
          </p:cNvPr>
          <p:cNvGrpSpPr/>
          <p:nvPr userDrawn="1"/>
        </p:nvGrpSpPr>
        <p:grpSpPr>
          <a:xfrm>
            <a:off x="425205" y="980728"/>
            <a:ext cx="2453437" cy="5007622"/>
            <a:chOff x="2643579" y="1062755"/>
            <a:chExt cx="2453437" cy="5007622"/>
          </a:xfrm>
        </p:grpSpPr>
        <p:sp>
          <p:nvSpPr>
            <p:cNvPr id="23" name="모서리가 둥근 직사각형 141">
              <a:extLst>
                <a:ext uri="{FF2B5EF4-FFF2-40B4-BE49-F238E27FC236}">
                  <a16:creationId xmlns:a16="http://schemas.microsoft.com/office/drawing/2014/main" xmlns="" id="{76A0B972-939A-462D-BEA3-84D3B2373841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142">
              <a:extLst>
                <a:ext uri="{FF2B5EF4-FFF2-40B4-BE49-F238E27FC236}">
                  <a16:creationId xmlns:a16="http://schemas.microsoft.com/office/drawing/2014/main" xmlns="" id="{A2E1D9EE-EDDE-4FE2-BE08-BDC873CA9234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143">
              <a:extLst>
                <a:ext uri="{FF2B5EF4-FFF2-40B4-BE49-F238E27FC236}">
                  <a16:creationId xmlns:a16="http://schemas.microsoft.com/office/drawing/2014/main" xmlns="" id="{6F0945A1-0FB6-452C-AAF2-A9307CA77BAB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모서리가 둥근 직사각형 79">
              <a:extLst>
                <a:ext uri="{FF2B5EF4-FFF2-40B4-BE49-F238E27FC236}">
                  <a16:creationId xmlns:a16="http://schemas.microsoft.com/office/drawing/2014/main" xmlns="" id="{C83881BA-15C2-4ECB-8BDE-8732B05704DC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135">
              <a:extLst>
                <a:ext uri="{FF2B5EF4-FFF2-40B4-BE49-F238E27FC236}">
                  <a16:creationId xmlns:a16="http://schemas.microsoft.com/office/drawing/2014/main" xmlns="" id="{E325C92C-14AB-4C67-BF2B-FBDD0555E56B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645C695D-A009-4BFC-8646-25B7847C393F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1D14F5F4-CED2-4EE7-A7D7-D5FAD12020A2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0C9ACE4D-2732-4CAD-A187-34233C0744AA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1937C83-A0F0-445C-90EC-51E07A9BFD91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2" name="Text Box 135">
            <a:extLst>
              <a:ext uri="{FF2B5EF4-FFF2-40B4-BE49-F238E27FC236}">
                <a16:creationId xmlns:a16="http://schemas.microsoft.com/office/drawing/2014/main" xmlns="" id="{60F4CC3C-B68C-4BAE-8952-3FF8CAC7E9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8041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3129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38076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726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312936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3807661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5B47B62-5870-4902-993F-45A5A111C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9420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7D443B4-DF1D-46A8-8C99-6E61E2F4EF4E}"/>
              </a:ext>
            </a:extLst>
          </p:cNvPr>
          <p:cNvCxnSpPr/>
          <p:nvPr userDrawn="1"/>
        </p:nvCxnSpPr>
        <p:spPr>
          <a:xfrm>
            <a:off x="1309998" y="942900"/>
            <a:ext cx="22786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Left">
            <a:extLst>
              <a:ext uri="{FF2B5EF4-FFF2-40B4-BE49-F238E27FC236}">
                <a16:creationId xmlns:a16="http://schemas.microsoft.com/office/drawing/2014/main" xmlns="" id="{3FE808D2-E454-4F93-A99B-8F8C274F7B5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375654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4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682197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12B88B-6FE3-48AF-BD92-FB0D96D2BD2A}"/>
              </a:ext>
            </a:extLst>
          </p:cNvPr>
          <p:cNvSpPr/>
          <p:nvPr userDrawn="1"/>
        </p:nvSpPr>
        <p:spPr bwMode="auto">
          <a:xfrm>
            <a:off x="5176922" y="692696"/>
            <a:ext cx="2290678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5B47B62-5870-4902-993F-45A5A111C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58681" y="692696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7D443B4-DF1D-46A8-8C99-6E61E2F4EF4E}"/>
              </a:ext>
            </a:extLst>
          </p:cNvPr>
          <p:cNvCxnSpPr/>
          <p:nvPr userDrawn="1"/>
        </p:nvCxnSpPr>
        <p:spPr>
          <a:xfrm>
            <a:off x="2679259" y="942900"/>
            <a:ext cx="22786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Left">
            <a:extLst>
              <a:ext uri="{FF2B5EF4-FFF2-40B4-BE49-F238E27FC236}">
                <a16:creationId xmlns:a16="http://schemas.microsoft.com/office/drawing/2014/main" xmlns="" id="{3FE808D2-E454-4F93-A99B-8F8C274F7B5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744915" y="72860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9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7111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2760343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823345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6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08552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1079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2480" y="1408552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9962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14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829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278413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FEC6924-D263-4CC3-BC13-2CAC5287065B}"/>
              </a:ext>
            </a:extLst>
          </p:cNvPr>
          <p:cNvSpPr/>
          <p:nvPr userDrawn="1"/>
        </p:nvSpPr>
        <p:spPr bwMode="auto">
          <a:xfrm>
            <a:off x="5280169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0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1828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1035060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EAFB160C-CA2C-4E92-A58F-C4CA222E3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2394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1D75D1E-71A1-49A5-804C-24FD561260A6}"/>
              </a:ext>
            </a:extLst>
          </p:cNvPr>
          <p:cNvCxnSpPr/>
          <p:nvPr userDrawn="1"/>
        </p:nvCxnSpPr>
        <p:spPr>
          <a:xfrm>
            <a:off x="4485626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2BCB27F0-D2EE-45B9-864F-50843FF605A6}"/>
              </a:ext>
            </a:extLst>
          </p:cNvPr>
          <p:cNvSpPr txBox="1">
            <a:spLocks/>
          </p:cNvSpPr>
          <p:nvPr userDrawn="1"/>
        </p:nvSpPr>
        <p:spPr>
          <a:xfrm>
            <a:off x="2921948" y="1519288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18CDD126-F470-4174-824D-548D9E533698}"/>
              </a:ext>
            </a:extLst>
          </p:cNvPr>
          <p:cNvSpPr txBox="1">
            <a:spLocks/>
          </p:cNvSpPr>
          <p:nvPr userDrawn="1"/>
        </p:nvSpPr>
        <p:spPr>
          <a:xfrm>
            <a:off x="6369706" y="1517535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81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CF7B2A6-EFEB-431D-9F24-53214907DAA7}"/>
              </a:ext>
            </a:extLst>
          </p:cNvPr>
          <p:cNvSpPr/>
          <p:nvPr userDrawn="1"/>
        </p:nvSpPr>
        <p:spPr bwMode="auto">
          <a:xfrm>
            <a:off x="1016028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A39834-1383-470D-9CC2-9633AA3FF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1828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170B7E-A940-4A30-9453-ABDEEDFE6FE5}"/>
              </a:ext>
            </a:extLst>
          </p:cNvPr>
          <p:cNvCxnSpPr/>
          <p:nvPr userDrawn="1"/>
        </p:nvCxnSpPr>
        <p:spPr>
          <a:xfrm>
            <a:off x="1035060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Left">
            <a:extLst>
              <a:ext uri="{FF2B5EF4-FFF2-40B4-BE49-F238E27FC236}">
                <a16:creationId xmlns:a16="http://schemas.microsoft.com/office/drawing/2014/main" xmlns="" id="{A0113208-BE1F-4844-93AF-38E406B7F0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98062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1F4162-6CF8-4B65-87CD-D3E6FAFE6975}"/>
              </a:ext>
            </a:extLst>
          </p:cNvPr>
          <p:cNvSpPr/>
          <p:nvPr userDrawn="1"/>
        </p:nvSpPr>
        <p:spPr bwMode="auto">
          <a:xfrm>
            <a:off x="4466594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EAFB160C-CA2C-4E92-A58F-C4CA222E3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2394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1D75D1E-71A1-49A5-804C-24FD561260A6}"/>
              </a:ext>
            </a:extLst>
          </p:cNvPr>
          <p:cNvCxnSpPr/>
          <p:nvPr userDrawn="1"/>
        </p:nvCxnSpPr>
        <p:spPr>
          <a:xfrm>
            <a:off x="4485626" y="1768416"/>
            <a:ext cx="22560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Left">
            <a:extLst>
              <a:ext uri="{FF2B5EF4-FFF2-40B4-BE49-F238E27FC236}">
                <a16:creationId xmlns:a16="http://schemas.microsoft.com/office/drawing/2014/main" xmlns="" id="{CBC6CFAB-8799-4CF2-B301-8281E303954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548628" y="155411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674CA500-4C08-4C50-8144-C6061D8E7F64}"/>
              </a:ext>
            </a:extLst>
          </p:cNvPr>
          <p:cNvGrpSpPr/>
          <p:nvPr userDrawn="1"/>
        </p:nvGrpSpPr>
        <p:grpSpPr>
          <a:xfrm>
            <a:off x="1544658" y="980728"/>
            <a:ext cx="2453437" cy="5007622"/>
            <a:chOff x="2643579" y="1062755"/>
            <a:chExt cx="2453437" cy="5007622"/>
          </a:xfrm>
        </p:grpSpPr>
        <p:sp>
          <p:nvSpPr>
            <p:cNvPr id="33" name="모서리가 둥근 직사각형 141">
              <a:extLst>
                <a:ext uri="{FF2B5EF4-FFF2-40B4-BE49-F238E27FC236}">
                  <a16:creationId xmlns:a16="http://schemas.microsoft.com/office/drawing/2014/main" xmlns="" id="{2F266028-F238-4CE5-A663-68217E0BC1CB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142">
              <a:extLst>
                <a:ext uri="{FF2B5EF4-FFF2-40B4-BE49-F238E27FC236}">
                  <a16:creationId xmlns:a16="http://schemas.microsoft.com/office/drawing/2014/main" xmlns="" id="{704A77DE-2B8B-45D9-BDFF-FE9F8AB369EE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모서리가 둥근 직사각형 143">
              <a:extLst>
                <a:ext uri="{FF2B5EF4-FFF2-40B4-BE49-F238E27FC236}">
                  <a16:creationId xmlns:a16="http://schemas.microsoft.com/office/drawing/2014/main" xmlns="" id="{2B20FDB6-4A63-447F-8C7C-45C06032B44D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79">
              <a:extLst>
                <a:ext uri="{FF2B5EF4-FFF2-40B4-BE49-F238E27FC236}">
                  <a16:creationId xmlns:a16="http://schemas.microsoft.com/office/drawing/2014/main" xmlns="" id="{3BB039F8-B06C-4D3F-A49E-CAC3C9A19023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135">
              <a:extLst>
                <a:ext uri="{FF2B5EF4-FFF2-40B4-BE49-F238E27FC236}">
                  <a16:creationId xmlns:a16="http://schemas.microsoft.com/office/drawing/2014/main" xmlns="" id="{97361CEA-AF54-42CC-B9E9-1BCED40C9E75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6BFA50A5-2E32-4109-B0B3-AC3351CAC26E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4A916DA4-75C3-43A2-90BB-19F3F719643D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8C25CEC8-A3A8-480F-BFF3-B895BDE889C8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451621D-A901-4C7C-81F8-F6D4650ED346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B359EA5-0CF9-4493-AB79-BE9AD27F263B}"/>
              </a:ext>
            </a:extLst>
          </p:cNvPr>
          <p:cNvGrpSpPr/>
          <p:nvPr userDrawn="1"/>
        </p:nvGrpSpPr>
        <p:grpSpPr>
          <a:xfrm>
            <a:off x="5392336" y="980728"/>
            <a:ext cx="2453437" cy="5007622"/>
            <a:chOff x="2643579" y="1062755"/>
            <a:chExt cx="2453437" cy="5007622"/>
          </a:xfrm>
        </p:grpSpPr>
        <p:sp>
          <p:nvSpPr>
            <p:cNvPr id="43" name="모서리가 둥근 직사각형 141">
              <a:extLst>
                <a:ext uri="{FF2B5EF4-FFF2-40B4-BE49-F238E27FC236}">
                  <a16:creationId xmlns:a16="http://schemas.microsoft.com/office/drawing/2014/main" xmlns="" id="{3B47D5DD-EA0F-4D71-BA2A-9CDE4F09523E}"/>
                </a:ext>
              </a:extLst>
            </p:cNvPr>
            <p:cNvSpPr/>
            <p:nvPr/>
          </p:nvSpPr>
          <p:spPr bwMode="auto">
            <a:xfrm>
              <a:off x="2643579" y="1595644"/>
              <a:ext cx="42002" cy="251583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42">
              <a:extLst>
                <a:ext uri="{FF2B5EF4-FFF2-40B4-BE49-F238E27FC236}">
                  <a16:creationId xmlns:a16="http://schemas.microsoft.com/office/drawing/2014/main" xmlns="" id="{227B149F-F1C5-43BD-84AB-DBFA94C2F5F9}"/>
                </a:ext>
              </a:extLst>
            </p:cNvPr>
            <p:cNvSpPr/>
            <p:nvPr/>
          </p:nvSpPr>
          <p:spPr bwMode="auto">
            <a:xfrm>
              <a:off x="2643579" y="2069865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43">
              <a:extLst>
                <a:ext uri="{FF2B5EF4-FFF2-40B4-BE49-F238E27FC236}">
                  <a16:creationId xmlns:a16="http://schemas.microsoft.com/office/drawing/2014/main" xmlns="" id="{CCE72CE1-813F-425C-B43E-7B77E5AAD443}"/>
                </a:ext>
              </a:extLst>
            </p:cNvPr>
            <p:cNvSpPr/>
            <p:nvPr/>
          </p:nvSpPr>
          <p:spPr bwMode="auto">
            <a:xfrm>
              <a:off x="2643579" y="2557951"/>
              <a:ext cx="42002" cy="419258"/>
            </a:xfrm>
            <a:prstGeom prst="roundRect">
              <a:avLst>
                <a:gd name="adj" fmla="val 31481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79">
              <a:extLst>
                <a:ext uri="{FF2B5EF4-FFF2-40B4-BE49-F238E27FC236}">
                  <a16:creationId xmlns:a16="http://schemas.microsoft.com/office/drawing/2014/main" xmlns="" id="{ECC2B1EF-B9D1-4323-AFE6-B01F9BD13518}"/>
                </a:ext>
              </a:extLst>
            </p:cNvPr>
            <p:cNvSpPr/>
            <p:nvPr/>
          </p:nvSpPr>
          <p:spPr bwMode="auto">
            <a:xfrm>
              <a:off x="2676284" y="1062755"/>
              <a:ext cx="2420732" cy="5007622"/>
            </a:xfrm>
            <a:prstGeom prst="round2SameRect">
              <a:avLst>
                <a:gd name="adj1" fmla="val 10608"/>
                <a:gd name="adj2" fmla="val 11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35">
              <a:extLst>
                <a:ext uri="{FF2B5EF4-FFF2-40B4-BE49-F238E27FC236}">
                  <a16:creationId xmlns:a16="http://schemas.microsoft.com/office/drawing/2014/main" xmlns="" id="{22902FB0-4ED0-4967-B5FB-0BF27AE2AA5F}"/>
                </a:ext>
              </a:extLst>
            </p:cNvPr>
            <p:cNvSpPr/>
            <p:nvPr/>
          </p:nvSpPr>
          <p:spPr bwMode="auto">
            <a:xfrm>
              <a:off x="3660079" y="1309720"/>
              <a:ext cx="403403" cy="53245"/>
            </a:xfrm>
            <a:prstGeom prst="roundRect">
              <a:avLst>
                <a:gd name="adj" fmla="val 5000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29C99A7D-238C-4360-8D88-0BF43B71B96C}"/>
                </a:ext>
              </a:extLst>
            </p:cNvPr>
            <p:cNvSpPr/>
            <p:nvPr/>
          </p:nvSpPr>
          <p:spPr bwMode="auto">
            <a:xfrm>
              <a:off x="3533010" y="1302031"/>
              <a:ext cx="68747" cy="68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FB1140C9-C5D3-4026-B824-405BD2C963CB}"/>
                </a:ext>
              </a:extLst>
            </p:cNvPr>
            <p:cNvSpPr/>
            <p:nvPr/>
          </p:nvSpPr>
          <p:spPr bwMode="auto">
            <a:xfrm>
              <a:off x="3826471" y="1209631"/>
              <a:ext cx="57600" cy="571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728D805-CA69-489A-BEAD-A0E1C146EDA8}"/>
                </a:ext>
              </a:extLst>
            </p:cNvPr>
            <p:cNvSpPr/>
            <p:nvPr userDrawn="1"/>
          </p:nvSpPr>
          <p:spPr bwMode="auto">
            <a:xfrm>
              <a:off x="3726781" y="5679983"/>
              <a:ext cx="304501" cy="306984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100012" tIns="49212" rIns="100012" bIns="49212" numCol="1" rtlCol="0" anchor="t" anchorCtr="0" compatLnSpc="1">
              <a:prstTxWarp prst="textNoShape">
                <a:avLst/>
              </a:prstTxWarp>
            </a:bodyPr>
            <a:lstStyle/>
            <a:p>
              <a:pPr marL="288916" marR="0" indent="-288916" algn="l" defTabSz="416177" rtl="0" eaLnBrk="1" fontAlgn="base" latinLnBrk="1" hangingPunct="1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0066"/>
                </a:buClr>
                <a:buSzPct val="120000"/>
                <a:buFont typeface="Wingdings 2" pitchFamily="18" charset="2"/>
                <a:buNone/>
                <a:tabLst/>
              </a:pPr>
              <a:endParaRPr kumimoji="1" lang="ko-KR" altLang="en-US" sz="13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201AD12-33BD-4215-A9CF-CDFB704E71FA}"/>
                </a:ext>
              </a:extLst>
            </p:cNvPr>
            <p:cNvSpPr/>
            <p:nvPr/>
          </p:nvSpPr>
          <p:spPr bwMode="auto">
            <a:xfrm>
              <a:off x="2741311" y="1492334"/>
              <a:ext cx="2290678" cy="4108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15910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75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2" name="Text Box 135">
            <a:extLst>
              <a:ext uri="{FF2B5EF4-FFF2-40B4-BE49-F238E27FC236}">
                <a16:creationId xmlns:a16="http://schemas.microsoft.com/office/drawing/2014/main" xmlns="" id="{4A05D68C-B82D-40D7-864E-6D31D3A4A1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4751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552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94655" y="6076044"/>
            <a:ext cx="2378803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765542" y="831185"/>
            <a:ext cx="2355250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89933" y="831185"/>
            <a:ext cx="2378803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801674" y="6076044"/>
            <a:ext cx="2402591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329467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15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848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330588" y="825789"/>
            <a:ext cx="5302443" cy="573917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65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07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9943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9389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181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15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7107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3800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 userDrawn="1"/>
        </p:nvSpPr>
        <p:spPr bwMode="auto">
          <a:xfrm>
            <a:off x="277433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2CEB59D-A180-4FD7-8CC7-DF2EBA4E8B71}"/>
              </a:ext>
            </a:extLst>
          </p:cNvPr>
          <p:cNvSpPr/>
          <p:nvPr userDrawn="1"/>
        </p:nvSpPr>
        <p:spPr bwMode="auto">
          <a:xfrm>
            <a:off x="5168588" y="1370738"/>
            <a:ext cx="2283437" cy="4651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870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170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2664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61925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61DC970-C950-4C05-B692-4C9364493C61}"/>
              </a:ext>
            </a:extLst>
          </p:cNvPr>
          <p:cNvSpPr/>
          <p:nvPr userDrawn="1"/>
        </p:nvSpPr>
        <p:spPr bwMode="auto">
          <a:xfrm>
            <a:off x="2741311" y="1484784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54AABE0E-3DF1-4884-A795-56B9340524DF}"/>
              </a:ext>
            </a:extLst>
          </p:cNvPr>
          <p:cNvSpPr txBox="1">
            <a:spLocks/>
          </p:cNvSpPr>
          <p:nvPr userDrawn="1"/>
        </p:nvSpPr>
        <p:spPr>
          <a:xfrm>
            <a:off x="4620769" y="1517403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F489EAF6-0BB6-4A49-AA5A-F8A22A7DF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4653" y="1518212"/>
            <a:ext cx="2099077" cy="2407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89855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522897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498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965437"/>
            <a:ext cx="2290678" cy="52943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85940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:a16="http://schemas.microsoft.com/office/drawing/2014/main" xmlns="" id="{8330DF52-9CEC-49B2-9996-6AA464A200B0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23" name="설명선: 왼쪽 화살표 22">
            <a:extLst>
              <a:ext uri="{FF2B5EF4-FFF2-40B4-BE49-F238E27FC236}">
                <a16:creationId xmlns:a16="http://schemas.microsoft.com/office/drawing/2014/main" xmlns="" id="{26B23D54-A590-4D9E-B5D1-C77EE82C0EA0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2496271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2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D7C1922-49B7-4100-8307-53ABF2E319B4}"/>
              </a:ext>
            </a:extLst>
          </p:cNvPr>
          <p:cNvGrpSpPr/>
          <p:nvPr userDrawn="1"/>
        </p:nvGrpSpPr>
        <p:grpSpPr>
          <a:xfrm>
            <a:off x="4397495" y="1060561"/>
            <a:ext cx="2302732" cy="270623"/>
            <a:chOff x="2737104" y="1484916"/>
            <a:chExt cx="2302732" cy="2706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BBC00A2-86ED-4234-BD5F-CC341C5802A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xmlns="" id="{6792C8D5-C12C-4D39-9D3A-F9EE9D3D4A7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134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BBC00A2-86ED-4234-BD5F-CC341C5802AF}"/>
              </a:ext>
            </a:extLst>
          </p:cNvPr>
          <p:cNvSpPr/>
          <p:nvPr userDrawn="1"/>
        </p:nvSpPr>
        <p:spPr bwMode="auto">
          <a:xfrm>
            <a:off x="4397495" y="1060561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792C8D5-C12C-4D39-9D3A-F9EE9D3D4A7A}"/>
              </a:ext>
            </a:extLst>
          </p:cNvPr>
          <p:cNvSpPr txBox="1">
            <a:spLocks/>
          </p:cNvSpPr>
          <p:nvPr userDrawn="1"/>
        </p:nvSpPr>
        <p:spPr>
          <a:xfrm>
            <a:off x="6270603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86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526187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8464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2" name="설명선: 오른쪽 화살표 11">
            <a:extLst>
              <a:ext uri="{FF2B5EF4-FFF2-40B4-BE49-F238E27FC236}">
                <a16:creationId xmlns:a16="http://schemas.microsoft.com/office/drawing/2014/main" xmlns="" id="{7111B5E0-3378-43B7-84A7-0C3E2BE21CE3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3" name="설명선: 왼쪽 화살표 12">
            <a:extLst>
              <a:ext uri="{FF2B5EF4-FFF2-40B4-BE49-F238E27FC236}">
                <a16:creationId xmlns:a16="http://schemas.microsoft.com/office/drawing/2014/main" xmlns="" id="{8D5874F3-F2D2-468A-B50D-36DA91C314E7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134763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12009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33849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745458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918164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095537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00AAEB9-11AF-41D4-98AA-E4DFE1F2DBDD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B19A506-388A-46F3-A9F4-611928D8EF74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8D114534-0FCA-44BB-B4E2-013630B22F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190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3638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F7420E2-8DCC-42A8-880A-663E0973508D}"/>
              </a:ext>
            </a:extLst>
          </p:cNvPr>
          <p:cNvGrpSpPr/>
          <p:nvPr userDrawn="1"/>
        </p:nvGrpSpPr>
        <p:grpSpPr>
          <a:xfrm>
            <a:off x="300197" y="1055695"/>
            <a:ext cx="2302732" cy="270623"/>
            <a:chOff x="2737104" y="1484916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E695085-E850-4186-9D5E-B2F2670FA069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3E593411-7DF0-4498-B51A-E7DEACCA25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120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0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BDDD7274-FB3E-4B59-9729-A5FC3EF4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xmlns="" id="{42E8E04D-BD26-46E8-8182-54B25B34E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580463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573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522897" y="1492334"/>
            <a:ext cx="2290678" cy="410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6407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62DCBB-182D-4B9B-AB42-8977BF39421E}"/>
              </a:ext>
            </a:extLst>
          </p:cNvPr>
          <p:cNvSpPr/>
          <p:nvPr/>
        </p:nvSpPr>
        <p:spPr bwMode="auto">
          <a:xfrm>
            <a:off x="2741311" y="965437"/>
            <a:ext cx="2290678" cy="52943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xmlns="" id="{6DC41AF6-7C10-407F-B593-83B4CC3AD20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xmlns="" id="{667B5FBD-E997-4629-AA0B-E6F4F643F57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885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:a16="http://schemas.microsoft.com/office/drawing/2014/main" xmlns="" id="{8330DF52-9CEC-49B2-9996-6AA464A200B0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23" name="설명선: 왼쪽 화살표 22">
            <a:extLst>
              <a:ext uri="{FF2B5EF4-FFF2-40B4-BE49-F238E27FC236}">
                <a16:creationId xmlns:a16="http://schemas.microsoft.com/office/drawing/2014/main" xmlns="" id="{26B23D54-A590-4D9E-B5D1-C77EE82C0EA0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16881366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9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D7C1922-49B7-4100-8307-53ABF2E319B4}"/>
              </a:ext>
            </a:extLst>
          </p:cNvPr>
          <p:cNvGrpSpPr/>
          <p:nvPr userDrawn="1"/>
        </p:nvGrpSpPr>
        <p:grpSpPr>
          <a:xfrm>
            <a:off x="4397495" y="1060561"/>
            <a:ext cx="2302732" cy="270623"/>
            <a:chOff x="2737104" y="1484916"/>
            <a:chExt cx="2302732" cy="2706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BBC00A2-86ED-4234-BD5F-CC341C5802A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xmlns="" id="{6792C8D5-C12C-4D39-9D3A-F9EE9D3D4A7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370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BBC00A2-86ED-4234-BD5F-CC341C5802AF}"/>
              </a:ext>
            </a:extLst>
          </p:cNvPr>
          <p:cNvSpPr/>
          <p:nvPr userDrawn="1"/>
        </p:nvSpPr>
        <p:spPr bwMode="auto">
          <a:xfrm>
            <a:off x="4397495" y="1060561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792C8D5-C12C-4D39-9D3A-F9EE9D3D4A7A}"/>
              </a:ext>
            </a:extLst>
          </p:cNvPr>
          <p:cNvSpPr txBox="1">
            <a:spLocks/>
          </p:cNvSpPr>
          <p:nvPr userDrawn="1"/>
        </p:nvSpPr>
        <p:spPr>
          <a:xfrm>
            <a:off x="6270603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597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D90567-E21C-480C-AFB9-DA306BC244D8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5009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F18DC1-426A-4369-91B8-5F9E42A45894}"/>
              </a:ext>
            </a:extLst>
          </p:cNvPr>
          <p:cNvSpPr/>
          <p:nvPr userDrawn="1"/>
        </p:nvSpPr>
        <p:spPr bwMode="auto">
          <a:xfrm>
            <a:off x="4397495" y="1062755"/>
            <a:ext cx="2290678" cy="50076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7B85A2-3871-4AF8-86ED-6E97017D5235}"/>
              </a:ext>
            </a:extLst>
          </p:cNvPr>
          <p:cNvSpPr/>
          <p:nvPr userDrawn="1"/>
        </p:nvSpPr>
        <p:spPr bwMode="auto">
          <a:xfrm>
            <a:off x="1013119" y="1060561"/>
            <a:ext cx="2290678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A549EA7-3E82-47D7-976F-C1A851443158}"/>
              </a:ext>
            </a:extLst>
          </p:cNvPr>
          <p:cNvSpPr txBox="1">
            <a:spLocks/>
          </p:cNvSpPr>
          <p:nvPr userDrawn="1"/>
        </p:nvSpPr>
        <p:spPr>
          <a:xfrm>
            <a:off x="2892577" y="1093180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2" name="설명선: 오른쪽 화살표 11">
            <a:extLst>
              <a:ext uri="{FF2B5EF4-FFF2-40B4-BE49-F238E27FC236}">
                <a16:creationId xmlns:a16="http://schemas.microsoft.com/office/drawing/2014/main" xmlns="" id="{7111B5E0-3378-43B7-84A7-0C3E2BE21CE3}"/>
              </a:ext>
            </a:extLst>
          </p:cNvPr>
          <p:cNvSpPr/>
          <p:nvPr userDrawn="1"/>
        </p:nvSpPr>
        <p:spPr>
          <a:xfrm>
            <a:off x="895884" y="6142719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3" name="설명선: 왼쪽 화살표 12">
            <a:extLst>
              <a:ext uri="{FF2B5EF4-FFF2-40B4-BE49-F238E27FC236}">
                <a16:creationId xmlns:a16="http://schemas.microsoft.com/office/drawing/2014/main" xmlns="" id="{8D5874F3-F2D2-468A-B50D-36DA91C314E7}"/>
              </a:ext>
            </a:extLst>
          </p:cNvPr>
          <p:cNvSpPr/>
          <p:nvPr userDrawn="1"/>
        </p:nvSpPr>
        <p:spPr>
          <a:xfrm>
            <a:off x="4259706" y="764510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6701156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12009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863586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8461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NB_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C75ECE3-6683-44B2-A320-A1A605CB5714}"/>
              </a:ext>
            </a:extLst>
          </p:cNvPr>
          <p:cNvSpPr/>
          <p:nvPr userDrawn="1"/>
        </p:nvSpPr>
        <p:spPr>
          <a:xfrm>
            <a:off x="56456" y="548680"/>
            <a:ext cx="7740000" cy="25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65000"/>
                  </a:schemeClr>
                </a:solidFill>
              </a:rPr>
              <a:t>GNB</a:t>
            </a:r>
            <a:endParaRPr lang="ko-KR" alt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xmlns="" id="{F8780532-9AE7-4792-8B96-AF4245B05C87}"/>
              </a:ext>
            </a:extLst>
          </p:cNvPr>
          <p:cNvSpPr/>
          <p:nvPr userDrawn="1"/>
        </p:nvSpPr>
        <p:spPr>
          <a:xfrm>
            <a:off x="56455" y="6438777"/>
            <a:ext cx="7740000" cy="229375"/>
          </a:xfrm>
          <a:prstGeom prst="downArrowCallout">
            <a:avLst>
              <a:gd name="adj1" fmla="val 3374386"/>
              <a:gd name="adj2" fmla="val 1687193"/>
              <a:gd name="adj3" fmla="val 3628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다음화면에서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299424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659572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37555166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F8834DB8-033E-4A45-B447-D38940EE182C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0" name="설명선: 왼쪽 화살표 9">
            <a:extLst>
              <a:ext uri="{FF2B5EF4-FFF2-40B4-BE49-F238E27FC236}">
                <a16:creationId xmlns:a16="http://schemas.microsoft.com/office/drawing/2014/main" xmlns="" id="{E9853C5B-BB65-4581-8BEA-956A41865AE7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00AAEB9-11AF-41D4-98AA-E4DFE1F2DBDD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B19A506-388A-46F3-A9F4-611928D8EF74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8D114534-0FCA-44BB-B4E2-013630B22F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72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9448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3589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0E98E6-16FB-4D00-8B57-9769A5CED4D8}"/>
              </a:ext>
            </a:extLst>
          </p:cNvPr>
          <p:cNvGrpSpPr/>
          <p:nvPr userDrawn="1"/>
        </p:nvGrpSpPr>
        <p:grpSpPr>
          <a:xfrm>
            <a:off x="5343303" y="1055695"/>
            <a:ext cx="2302732" cy="270623"/>
            <a:chOff x="5343303" y="1055695"/>
            <a:chExt cx="2302732" cy="27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1A800AC-D97D-47D9-96B6-25BFEE0FCE13}"/>
                </a:ext>
              </a:extLst>
            </p:cNvPr>
            <p:cNvSpPr/>
            <p:nvPr userDrawn="1"/>
          </p:nvSpPr>
          <p:spPr bwMode="auto">
            <a:xfrm>
              <a:off x="5343303" y="1055695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xmlns="" id="{D188DE44-E714-4250-9A6E-BC609D131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16411" y="1088314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D668FBE-D078-4062-87E1-0D1F5EF351A8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351A10C-5FF9-489D-BE54-E6F88261770E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xmlns="" id="{51949B6D-5635-498E-8FB6-445A4B8E20D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2931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xmlns="" id="{9E478B2F-C7DE-40C0-9A5F-E2AF16A18F97}"/>
              </a:ext>
            </a:extLst>
          </p:cNvPr>
          <p:cNvSpPr/>
          <p:nvPr userDrawn="1"/>
        </p:nvSpPr>
        <p:spPr>
          <a:xfrm>
            <a:off x="221483" y="6144624"/>
            <a:ext cx="2454359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18" name="설명선: 왼쪽 화살표 17">
            <a:extLst>
              <a:ext uri="{FF2B5EF4-FFF2-40B4-BE49-F238E27FC236}">
                <a16:creationId xmlns:a16="http://schemas.microsoft.com/office/drawing/2014/main" xmlns="" id="{8B207E69-1994-4A98-8021-8A9ECEF6C44D}"/>
              </a:ext>
            </a:extLst>
          </p:cNvPr>
          <p:cNvSpPr/>
          <p:nvPr userDrawn="1"/>
        </p:nvSpPr>
        <p:spPr>
          <a:xfrm>
            <a:off x="2675842" y="777845"/>
            <a:ext cx="2500146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7DDB6DE-1C9B-4B61-B01C-1681DC6FDBF2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F6D058F-BF2E-4EF5-AF39-246AFB47708F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xmlns="" id="{49EBCD15-8E5F-4A35-914F-E8F28DE2573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1146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설명선: 왼쪽 화살표 19">
            <a:extLst>
              <a:ext uri="{FF2B5EF4-FFF2-40B4-BE49-F238E27FC236}">
                <a16:creationId xmlns:a16="http://schemas.microsoft.com/office/drawing/2014/main" xmlns="" id="{8F387751-97D7-4122-A394-C334239E8734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21" name="설명선: 오른쪽 화살표 20">
            <a:extLst>
              <a:ext uri="{FF2B5EF4-FFF2-40B4-BE49-F238E27FC236}">
                <a16:creationId xmlns:a16="http://schemas.microsoft.com/office/drawing/2014/main" xmlns="" id="{34906F93-1BE6-47ED-8A7C-3A78DEACF506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60D1409-F0D8-410E-A792-A62A093522F2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C646F476-C700-4045-9883-45CEC5590413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A103BDF-7B39-4F2E-BF3D-BD9DB1F93DD1}"/>
              </a:ext>
            </a:extLst>
          </p:cNvPr>
          <p:cNvGrpSpPr/>
          <p:nvPr userDrawn="1"/>
        </p:nvGrpSpPr>
        <p:grpSpPr>
          <a:xfrm>
            <a:off x="298204" y="1055695"/>
            <a:ext cx="2302732" cy="270623"/>
            <a:chOff x="2737104" y="1484916"/>
            <a:chExt cx="2302732" cy="2706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08F5C17-9336-4E3E-AF81-34A22253CEE4}"/>
                </a:ext>
              </a:extLst>
            </p:cNvPr>
            <p:cNvSpPr/>
            <p:nvPr userDrawn="1"/>
          </p:nvSpPr>
          <p:spPr bwMode="auto">
            <a:xfrm>
              <a:off x="2737104" y="1484916"/>
              <a:ext cx="2289600" cy="2706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699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xmlns="" id="{C8D4629A-A668-4B6C-BAA7-4C4DAB223C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610212" y="1517535"/>
              <a:ext cx="429624" cy="22940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813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ko-KR" sz="700">
                  <a:latin typeface="+mn-ea"/>
                </a:rPr>
                <a:t>X</a:t>
              </a:r>
              <a:endParaRPr kumimoji="0" lang="ko-KR" altLang="en-US" sz="7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5592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화면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8CC33A-FB67-4935-806A-022F83A631C3}"/>
              </a:ext>
            </a:extLst>
          </p:cNvPr>
          <p:cNvSpPr/>
          <p:nvPr/>
        </p:nvSpPr>
        <p:spPr bwMode="auto">
          <a:xfrm>
            <a:off x="298204" y="1055695"/>
            <a:ext cx="2290678" cy="5014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7CA418F-C958-4A5E-BE86-6420AB1E3DBF}"/>
              </a:ext>
            </a:extLst>
          </p:cNvPr>
          <p:cNvSpPr/>
          <p:nvPr/>
        </p:nvSpPr>
        <p:spPr bwMode="auto">
          <a:xfrm>
            <a:off x="2820283" y="1062755"/>
            <a:ext cx="2290678" cy="5006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331B079-7559-4EA5-8486-2D2B1D87C766}"/>
              </a:ext>
            </a:extLst>
          </p:cNvPr>
          <p:cNvSpPr/>
          <p:nvPr userDrawn="1"/>
        </p:nvSpPr>
        <p:spPr bwMode="auto">
          <a:xfrm>
            <a:off x="5342225" y="1061362"/>
            <a:ext cx="2290678" cy="50146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910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7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D4A67-CD11-4B2F-9371-813D8DFDB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xmlns="" id="{3849C48D-FDA4-4DD5-BA5D-09D24F669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2E7ADC-59CB-4F84-BC02-8F904CD653AB}"/>
              </a:ext>
            </a:extLst>
          </p:cNvPr>
          <p:cNvSpPr/>
          <p:nvPr userDrawn="1"/>
        </p:nvSpPr>
        <p:spPr bwMode="auto">
          <a:xfrm>
            <a:off x="2821361" y="1062755"/>
            <a:ext cx="2289600" cy="270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699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D3A93219-050B-435F-ABE3-F3C1E0E7FFE8}"/>
              </a:ext>
            </a:extLst>
          </p:cNvPr>
          <p:cNvSpPr txBox="1">
            <a:spLocks/>
          </p:cNvSpPr>
          <p:nvPr userDrawn="1"/>
        </p:nvSpPr>
        <p:spPr>
          <a:xfrm>
            <a:off x="4694469" y="1095374"/>
            <a:ext cx="429624" cy="2294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13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>
                <a:latin typeface="+mn-ea"/>
              </a:rPr>
              <a:t>X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17" name="설명선: 왼쪽 화살표 16">
            <a:extLst>
              <a:ext uri="{FF2B5EF4-FFF2-40B4-BE49-F238E27FC236}">
                <a16:creationId xmlns:a16="http://schemas.microsoft.com/office/drawing/2014/main" xmlns="" id="{625C36C4-7D04-4C8B-B00B-6F2BC9346CA2}"/>
              </a:ext>
            </a:extLst>
          </p:cNvPr>
          <p:cNvSpPr/>
          <p:nvPr userDrawn="1"/>
        </p:nvSpPr>
        <p:spPr>
          <a:xfrm>
            <a:off x="5265543" y="777845"/>
            <a:ext cx="2446612" cy="229375"/>
          </a:xfrm>
          <a:prstGeom prst="leftArrowCallout">
            <a:avLst>
              <a:gd name="adj1" fmla="val 100000"/>
              <a:gd name="adj2" fmla="val 50000"/>
              <a:gd name="adj3" fmla="val 25000"/>
              <a:gd name="adj4" fmla="val 9772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좌측화면에서 이어짐</a:t>
            </a:r>
          </a:p>
        </p:txBody>
      </p:sp>
      <p:sp>
        <p:nvSpPr>
          <p:cNvPr id="18" name="설명선: 오른쪽 화살표 17">
            <a:extLst>
              <a:ext uri="{FF2B5EF4-FFF2-40B4-BE49-F238E27FC236}">
                <a16:creationId xmlns:a16="http://schemas.microsoft.com/office/drawing/2014/main" xmlns="" id="{63AD74BA-D9AB-4A58-8623-A0F7DAE3A868}"/>
              </a:ext>
            </a:extLst>
          </p:cNvPr>
          <p:cNvSpPr/>
          <p:nvPr userDrawn="1"/>
        </p:nvSpPr>
        <p:spPr>
          <a:xfrm>
            <a:off x="2740396" y="6144624"/>
            <a:ext cx="2525147" cy="229375"/>
          </a:xfrm>
          <a:prstGeom prst="rightArrowCallout">
            <a:avLst>
              <a:gd name="adj1" fmla="val 100000"/>
              <a:gd name="adj2" fmla="val 50000"/>
              <a:gd name="adj3" fmla="val 23019"/>
              <a:gd name="adj4" fmla="val 882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우측화면으로 이어짐</a:t>
            </a:r>
          </a:p>
        </p:txBody>
      </p:sp>
    </p:spTree>
    <p:extLst>
      <p:ext uri="{BB962C8B-B14F-4D97-AF65-F5344CB8AC3E}">
        <p14:creationId xmlns:p14="http://schemas.microsoft.com/office/powerpoint/2010/main" val="15670096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97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이전화면_다음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xmlns="" id="{C9536E21-F18D-4F79-9AE9-DBF2E4E3CB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4CF6F0FA-0083-4449-990E-D6B0E5CD3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xmlns="" id="{F8780532-9AE7-4792-8B96-AF4245B05C87}"/>
              </a:ext>
            </a:extLst>
          </p:cNvPr>
          <p:cNvSpPr/>
          <p:nvPr userDrawn="1"/>
        </p:nvSpPr>
        <p:spPr>
          <a:xfrm>
            <a:off x="56455" y="6438777"/>
            <a:ext cx="7740000" cy="229375"/>
          </a:xfrm>
          <a:prstGeom prst="downArrowCallout">
            <a:avLst>
              <a:gd name="adj1" fmla="val 3374386"/>
              <a:gd name="adj2" fmla="val 1687193"/>
              <a:gd name="adj3" fmla="val 3628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다음화면에서 이어짐</a:t>
            </a:r>
          </a:p>
        </p:txBody>
      </p:sp>
      <p:sp>
        <p:nvSpPr>
          <p:cNvPr id="6" name="설명선: 위쪽 화살표 10">
            <a:extLst>
              <a:ext uri="{FF2B5EF4-FFF2-40B4-BE49-F238E27FC236}">
                <a16:creationId xmlns:a16="http://schemas.microsoft.com/office/drawing/2014/main" xmlns="" id="{5835C7C0-E277-4D47-AF7B-45FED9112528}"/>
              </a:ext>
            </a:extLst>
          </p:cNvPr>
          <p:cNvSpPr/>
          <p:nvPr userDrawn="1"/>
        </p:nvSpPr>
        <p:spPr>
          <a:xfrm>
            <a:off x="56455" y="476672"/>
            <a:ext cx="7740000" cy="229375"/>
          </a:xfrm>
          <a:prstGeom prst="upArrowCallout">
            <a:avLst>
              <a:gd name="adj1" fmla="val 50000"/>
              <a:gd name="adj2" fmla="val 1687193"/>
              <a:gd name="adj3" fmla="val 40043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이전화면에서 이어짐</a:t>
            </a:r>
          </a:p>
        </p:txBody>
      </p:sp>
    </p:spTree>
    <p:extLst>
      <p:ext uri="{BB962C8B-B14F-4D97-AF65-F5344CB8AC3E}">
        <p14:creationId xmlns:p14="http://schemas.microsoft.com/office/powerpoint/2010/main" val="40449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A4F6BD5-C826-40CB-8DFF-526C44A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4556F7-E9F0-46F7-8B54-7AACECD5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65BDA9-8F35-4830-BFD6-EFB784C4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D060-9029-4C67-9360-3D3DB32EDC37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BCE3F9-39A6-477A-8A43-419EED1FC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6962E0-BDB3-474C-9E07-FC3C8A635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0960-5C0E-4A32-BA57-E85C5E65E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41" r:id="rId5"/>
    <p:sldLayoutId id="2147483744" r:id="rId6"/>
    <p:sldLayoutId id="2147483746" r:id="rId7"/>
    <p:sldLayoutId id="2147483748" r:id="rId8"/>
    <p:sldLayoutId id="2147483749" r:id="rId9"/>
    <p:sldLayoutId id="2147483750" r:id="rId10"/>
    <p:sldLayoutId id="2147483752" r:id="rId11"/>
    <p:sldLayoutId id="2147483755" r:id="rId12"/>
    <p:sldLayoutId id="2147483756" r:id="rId13"/>
    <p:sldLayoutId id="2147483757" r:id="rId14"/>
    <p:sldLayoutId id="2147483758" r:id="rId15"/>
    <p:sldLayoutId id="2147483761" r:id="rId16"/>
    <p:sldLayoutId id="2147483762" r:id="rId17"/>
    <p:sldLayoutId id="2147483763" r:id="rId18"/>
    <p:sldLayoutId id="21474837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:a16="http://schemas.microsoft.com/office/drawing/2014/main" xmlns="" id="{0B5A3D55-3087-4DF0-97A7-ED4F0833A2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3166285"/>
              </p:ext>
            </p:extLst>
          </p:nvPr>
        </p:nvGraphicFramePr>
        <p:xfrm>
          <a:off x="51593" y="98425"/>
          <a:ext cx="9795140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5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2021-06-18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여승은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:a16="http://schemas.microsoft.com/office/drawing/2014/main" xmlns="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42" r:id="rId3"/>
    <p:sldLayoutId id="2147483739" r:id="rId4"/>
    <p:sldLayoutId id="2147483740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38" r:id="rId23"/>
    <p:sldLayoutId id="2147483743" r:id="rId24"/>
    <p:sldLayoutId id="2147483745" r:id="rId25"/>
    <p:sldLayoutId id="2147483747" r:id="rId26"/>
    <p:sldLayoutId id="2147483751" r:id="rId27"/>
    <p:sldLayoutId id="2147483753" r:id="rId28"/>
    <p:sldLayoutId id="2147483754" r:id="rId29"/>
    <p:sldLayoutId id="2147483759" r:id="rId30"/>
    <p:sldLayoutId id="2147483760" r:id="rId31"/>
  </p:sldLayoutIdLst>
  <p:timing>
    <p:tnLst>
      <p:par>
        <p:cTn id="1" dur="indefinite" restart="never" nodeType="tmRoot"/>
      </p:par>
    </p:tnLst>
  </p:timing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:a16="http://schemas.microsoft.com/office/drawing/2014/main" xmlns="" id="{0B5A3D55-3087-4DF0-97A7-ED4F0833A2F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593" y="98425"/>
          <a:ext cx="9788827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9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50767">
                  <a:extLst>
                    <a:ext uri="{9D8B030D-6E8A-4147-A177-3AD203B41FA5}">
                      <a16:colId xmlns:a16="http://schemas.microsoft.com/office/drawing/2014/main" xmlns="" val="104537158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변경이력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2019.05.14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이시연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:a16="http://schemas.microsoft.com/office/drawing/2014/main" xmlns="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anose="020B0503020000020004" pitchFamily="50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B316442-8666-4125-B40B-52BCB0DF802C}"/>
              </a:ext>
            </a:extLst>
          </p:cNvPr>
          <p:cNvSpPr/>
          <p:nvPr userDrawn="1"/>
        </p:nvSpPr>
        <p:spPr>
          <a:xfrm>
            <a:off x="34504" y="6592815"/>
            <a:ext cx="1936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참좋은여행</a:t>
            </a:r>
            <a:r>
              <a:rPr kumimoji="1" lang="ko-KR" altLang="en-US" sz="8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홈페이지 리뉴얼 프로젝트</a:t>
            </a:r>
          </a:p>
        </p:txBody>
      </p:sp>
    </p:spTree>
    <p:extLst>
      <p:ext uri="{BB962C8B-B14F-4D97-AF65-F5344CB8AC3E}">
        <p14:creationId xmlns:p14="http://schemas.microsoft.com/office/powerpoint/2010/main" val="10546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3">
            <a:extLst>
              <a:ext uri="{FF2B5EF4-FFF2-40B4-BE49-F238E27FC236}">
                <a16:creationId xmlns:a16="http://schemas.microsoft.com/office/drawing/2014/main" xmlns="" id="{0B5A3D55-3087-4DF0-97A7-ED4F0833A2F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593" y="98425"/>
          <a:ext cx="9788827" cy="437714"/>
        </p:xfrm>
        <a:graphic>
          <a:graphicData uri="http://schemas.openxmlformats.org/drawingml/2006/table">
            <a:tbl>
              <a:tblPr/>
              <a:tblGrid>
                <a:gridCol w="1042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9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50767">
                  <a:extLst>
                    <a:ext uri="{9D8B030D-6E8A-4147-A177-3AD203B41FA5}">
                      <a16:colId xmlns:a16="http://schemas.microsoft.com/office/drawing/2014/main" xmlns="" val="104537158"/>
                    </a:ext>
                  </a:extLst>
                </a:gridCol>
              </a:tblGrid>
              <a:tr h="22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변경이력</a:t>
                      </a: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2019.05.23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이시연</a:t>
                      </a: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24" marR="49524" marT="42444" marB="424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135">
            <a:extLst>
              <a:ext uri="{FF2B5EF4-FFF2-40B4-BE49-F238E27FC236}">
                <a16:creationId xmlns:a16="http://schemas.microsoft.com/office/drawing/2014/main" xmlns="" id="{867BABE0-7B7A-41F1-96C4-6E0F50AF3B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92446" y="6601441"/>
            <a:ext cx="440267" cy="220575"/>
          </a:xfrm>
          <a:prstGeom prst="rect">
            <a:avLst/>
          </a:prstGeom>
          <a:noFill/>
          <a:ln>
            <a:noFill/>
          </a:ln>
        </p:spPr>
        <p:txBody>
          <a:bodyPr lIns="86302" tIns="43149" rIns="86302" bIns="43149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73D0FB96-147E-4B20-B599-8591A130DAF4}" type="slidenum">
              <a:rPr lang="en-US" altLang="ko-KR" sz="867" b="0" smtClean="0">
                <a:latin typeface="+mn-ea"/>
                <a:ea typeface="+mn-ea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867" b="0"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EB69B33-EF10-412C-A92D-3139319D4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594" y="555625"/>
            <a:ext cx="7740783" cy="60263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86321" tIns="43160" rIns="86321" bIns="4316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anose="020B0503020000020004" pitchFamily="50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B316442-8666-4125-B40B-52BCB0DF802C}"/>
              </a:ext>
            </a:extLst>
          </p:cNvPr>
          <p:cNvSpPr/>
          <p:nvPr userDrawn="1"/>
        </p:nvSpPr>
        <p:spPr>
          <a:xfrm>
            <a:off x="34504" y="6592815"/>
            <a:ext cx="1936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참좋은여행</a:t>
            </a:r>
            <a:r>
              <a:rPr kumimoji="1" lang="ko-KR" altLang="en-US" sz="8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홈페이지 리뉴얼 프로젝트</a:t>
            </a:r>
          </a:p>
        </p:txBody>
      </p:sp>
    </p:spTree>
    <p:extLst>
      <p:ext uri="{BB962C8B-B14F-4D97-AF65-F5344CB8AC3E}">
        <p14:creationId xmlns:p14="http://schemas.microsoft.com/office/powerpoint/2010/main" val="93573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hyn@verygoodtour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yyyyyyy@naver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Relationship Id="rId4" Type="http://schemas.openxmlformats.org/officeDocument/2006/relationships/hyperlink" Target="mailto:hyn@verygoodtour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hotel@verygoodtour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hotel@verygoodtour.com" TargetMode="External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hotel@verygoodtour.com" TargetMode="Externa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hotel@verygoodtour.com" TargetMode="External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yyyyyyy@naver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Relationship Id="rId4" Type="http://schemas.openxmlformats.org/officeDocument/2006/relationships/hyperlink" Target="mailto:hyn@verygoodtou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yyyyyy@naver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BC7648E-43F3-4EE9-B01E-B67D2B06922D}"/>
              </a:ext>
            </a:extLst>
          </p:cNvPr>
          <p:cNvSpPr/>
          <p:nvPr/>
        </p:nvSpPr>
        <p:spPr>
          <a:xfrm>
            <a:off x="563736" y="2742655"/>
            <a:ext cx="4827960" cy="313014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DB3ABA2-BF56-4232-A70E-F0080ADB0472}"/>
              </a:ext>
            </a:extLst>
          </p:cNvPr>
          <p:cNvSpPr/>
          <p:nvPr/>
        </p:nvSpPr>
        <p:spPr>
          <a:xfrm>
            <a:off x="328444" y="855209"/>
            <a:ext cx="5307373" cy="2830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마켓 </a:t>
            </a:r>
            <a:r>
              <a:rPr lang="en-US" altLang="ko-KR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레이아웃</a:t>
            </a:r>
            <a:r>
              <a:rPr lang="en-US" altLang="ko-KR" sz="9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975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xmlns="" id="{32B6A980-8260-4F05-A2B8-04C5D795AA47}"/>
              </a:ext>
            </a:extLst>
          </p:cNvPr>
          <p:cNvSpPr/>
          <p:nvPr/>
        </p:nvSpPr>
        <p:spPr>
          <a:xfrm>
            <a:off x="5641034" y="1413306"/>
            <a:ext cx="318407" cy="801257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A1EBC4B-295B-44D7-8821-1D85DDDA277E}"/>
              </a:ext>
            </a:extLst>
          </p:cNvPr>
          <p:cNvSpPr/>
          <p:nvPr/>
        </p:nvSpPr>
        <p:spPr>
          <a:xfrm>
            <a:off x="5703553" y="1707457"/>
            <a:ext cx="511773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</a:t>
            </a:r>
            <a:endParaRPr lang="ko-KR" altLang="en-US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FEEBBE2-4DEE-4309-9E9E-2238457BFCA9}"/>
              </a:ext>
            </a:extLst>
          </p:cNvPr>
          <p:cNvSpPr/>
          <p:nvPr/>
        </p:nvSpPr>
        <p:spPr>
          <a:xfrm>
            <a:off x="571913" y="2027413"/>
            <a:ext cx="4827960" cy="100310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오른쪽 대괄호 25">
            <a:extLst>
              <a:ext uri="{FF2B5EF4-FFF2-40B4-BE49-F238E27FC236}">
                <a16:creationId xmlns:a16="http://schemas.microsoft.com/office/drawing/2014/main" xmlns="" id="{D3D95698-08A5-4AE7-9FEC-B49A754A3E1D}"/>
              </a:ext>
            </a:extLst>
          </p:cNvPr>
          <p:cNvSpPr/>
          <p:nvPr/>
        </p:nvSpPr>
        <p:spPr>
          <a:xfrm>
            <a:off x="5635816" y="2214563"/>
            <a:ext cx="318407" cy="833583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FC0341F-2493-4B2A-A457-6A97FC39486C}"/>
              </a:ext>
            </a:extLst>
          </p:cNvPr>
          <p:cNvSpPr/>
          <p:nvPr/>
        </p:nvSpPr>
        <p:spPr>
          <a:xfrm>
            <a:off x="5667651" y="2489631"/>
            <a:ext cx="693839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메인이미지</a:t>
            </a:r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5" y="1512718"/>
            <a:ext cx="4827960" cy="71929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4D44949-1822-4527-AA8B-D6ECBB9E872A}"/>
              </a:ext>
            </a:extLst>
          </p:cNvPr>
          <p:cNvSpPr/>
          <p:nvPr/>
        </p:nvSpPr>
        <p:spPr>
          <a:xfrm>
            <a:off x="571914" y="3030521"/>
            <a:ext cx="4827959" cy="98601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16" y="3050449"/>
            <a:ext cx="318407" cy="966090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AE0FDCD-1ECF-478B-9837-3A93FBCA0EE6}"/>
              </a:ext>
            </a:extLst>
          </p:cNvPr>
          <p:cNvSpPr/>
          <p:nvPr/>
        </p:nvSpPr>
        <p:spPr>
          <a:xfrm>
            <a:off x="5730961" y="3415514"/>
            <a:ext cx="567217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en-US" altLang="ko-KR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16" y="4829900"/>
            <a:ext cx="318407" cy="1554066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AE0FDCD-1ECF-478B-9837-3A93FBCA0EE6}"/>
              </a:ext>
            </a:extLst>
          </p:cNvPr>
          <p:cNvSpPr/>
          <p:nvPr/>
        </p:nvSpPr>
        <p:spPr>
          <a:xfrm>
            <a:off x="5730963" y="5398959"/>
            <a:ext cx="567217" cy="2830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FBE74D37-D30C-4F79-A9C4-E26EA247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4" y="4794726"/>
            <a:ext cx="4827959" cy="162778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4D44949-1822-4527-AA8B-D6ECBB9E872A}"/>
              </a:ext>
            </a:extLst>
          </p:cNvPr>
          <p:cNvSpPr/>
          <p:nvPr/>
        </p:nvSpPr>
        <p:spPr>
          <a:xfrm>
            <a:off x="563731" y="4018957"/>
            <a:ext cx="4827959" cy="39776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4D44949-1822-4527-AA8B-D6ECBB9E872A}"/>
              </a:ext>
            </a:extLst>
          </p:cNvPr>
          <p:cNvSpPr/>
          <p:nvPr/>
        </p:nvSpPr>
        <p:spPr>
          <a:xfrm>
            <a:off x="563725" y="4416725"/>
            <a:ext cx="4827959" cy="397768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04" y="4039605"/>
            <a:ext cx="318407" cy="390961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xmlns="" id="{4F1970BD-6645-485A-8B88-8C7E11418976}"/>
              </a:ext>
            </a:extLst>
          </p:cNvPr>
          <p:cNvSpPr/>
          <p:nvPr/>
        </p:nvSpPr>
        <p:spPr>
          <a:xfrm>
            <a:off x="5635803" y="4445972"/>
            <a:ext cx="318407" cy="368522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A04823E-28A7-442F-A022-ABFFF900698D}"/>
              </a:ext>
            </a:extLst>
          </p:cNvPr>
          <p:cNvSpPr/>
          <p:nvPr/>
        </p:nvSpPr>
        <p:spPr>
          <a:xfrm>
            <a:off x="5795006" y="4152668"/>
            <a:ext cx="1199177" cy="16483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</a:t>
            </a:r>
            <a:endParaRPr lang="en-US" altLang="ko-KR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</a:t>
            </a:r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자주하는 질문</a:t>
            </a:r>
            <a:r>
              <a:rPr lang="en-US" altLang="ko-KR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6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A04823E-28A7-442F-A022-ABFFF900698D}"/>
              </a:ext>
            </a:extLst>
          </p:cNvPr>
          <p:cNvSpPr/>
          <p:nvPr/>
        </p:nvSpPr>
        <p:spPr>
          <a:xfrm>
            <a:off x="5795006" y="4552002"/>
            <a:ext cx="1199177" cy="16483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Contract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2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마켓상품상세</a:t>
            </a:r>
            <a:r>
              <a:rPr lang="en-US" altLang="ko-KR" dirty="0"/>
              <a:t>_</a:t>
            </a:r>
            <a:r>
              <a:rPr lang="ko-KR" altLang="en-US" dirty="0"/>
              <a:t>페이지</a:t>
            </a:r>
            <a:r>
              <a:rPr lang="en-US" altLang="ko-KR" dirty="0"/>
              <a:t>_</a:t>
            </a:r>
            <a:r>
              <a:rPr lang="ko-KR" altLang="en-US" dirty="0"/>
              <a:t>회원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Market_Detail_01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62682"/>
              </p:ext>
            </p:extLst>
          </p:nvPr>
        </p:nvGraphicFramePr>
        <p:xfrm>
          <a:off x="7837092" y="555626"/>
          <a:ext cx="2003329" cy="2539491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약관동의 영역 기존과 동일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및 예약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페이지에 실시간 결제 영역 추가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3-1 :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보유 포인트 조회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3-2 :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입력 후 사용 버튼 입력 시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3-5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사용 포인트 만큼 차감하여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3-4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남은 결제금액 노출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 시 현재 과납결제 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불가한 상태로 수정 필요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(EX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상품가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입력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 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결제수단에 맞는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 호출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CD1E638-32E4-4ACF-9CE4-10972BA6F268}"/>
              </a:ext>
            </a:extLst>
          </p:cNvPr>
          <p:cNvSpPr/>
          <p:nvPr/>
        </p:nvSpPr>
        <p:spPr>
          <a:xfrm>
            <a:off x="142825" y="1096463"/>
            <a:ext cx="7526631" cy="17675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27DD6AA-C9ED-4F65-A774-243C7E974324}"/>
              </a:ext>
            </a:extLst>
          </p:cNvPr>
          <p:cNvSpPr/>
          <p:nvPr/>
        </p:nvSpPr>
        <p:spPr>
          <a:xfrm>
            <a:off x="235245" y="1235950"/>
            <a:ext cx="7364039" cy="2469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EFBAB71-24D5-4E88-99AE-84C637D9E9DE}"/>
              </a:ext>
            </a:extLst>
          </p:cNvPr>
          <p:cNvSpPr txBox="1"/>
          <p:nvPr/>
        </p:nvSpPr>
        <p:spPr>
          <a:xfrm>
            <a:off x="135949" y="79687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약관동의 및 취소규정</a:t>
            </a:r>
          </a:p>
        </p:txBody>
      </p:sp>
      <p:grpSp>
        <p:nvGrpSpPr>
          <p:cNvPr id="68" name="Checkbox">
            <a:extLst>
              <a:ext uri="{FF2B5EF4-FFF2-40B4-BE49-F238E27FC236}">
                <a16:creationId xmlns:a16="http://schemas.microsoft.com/office/drawing/2014/main" xmlns="" id="{C9285063-9298-4403-AC81-1E76DBC4C63D}"/>
              </a:ext>
            </a:extLst>
          </p:cNvPr>
          <p:cNvGrpSpPr/>
          <p:nvPr/>
        </p:nvGrpSpPr>
        <p:grpSpPr>
          <a:xfrm>
            <a:off x="289792" y="1292797"/>
            <a:ext cx="2646298" cy="139782"/>
            <a:chOff x="863600" y="1300918"/>
            <a:chExt cx="2646298" cy="139782"/>
          </a:xfrm>
        </p:grpSpPr>
        <p:grpSp>
          <p:nvGrpSpPr>
            <p:cNvPr id="69" name="Checkbox">
              <a:extLst>
                <a:ext uri="{FF2B5EF4-FFF2-40B4-BE49-F238E27FC236}">
                  <a16:creationId xmlns:a16="http://schemas.microsoft.com/office/drawing/2014/main" xmlns="" id="{43E62831-D6C2-4CEC-9CB7-548695758B7F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1" name="Box">
                <a:extLst>
                  <a:ext uri="{FF2B5EF4-FFF2-40B4-BE49-F238E27FC236}">
                    <a16:creationId xmlns:a16="http://schemas.microsoft.com/office/drawing/2014/main" xmlns="" id="{AC2AAE65-6206-4CD1-BBF8-9B6EC1082E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ck">
                <a:extLst>
                  <a:ext uri="{FF2B5EF4-FFF2-40B4-BE49-F238E27FC236}">
                    <a16:creationId xmlns:a16="http://schemas.microsoft.com/office/drawing/2014/main" xmlns="" id="{E174E7C6-F0EF-4F5F-9CF2-26C6FF778E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0" name="Text">
              <a:extLst>
                <a:ext uri="{FF2B5EF4-FFF2-40B4-BE49-F238E27FC236}">
                  <a16:creationId xmlns:a16="http://schemas.microsoft.com/office/drawing/2014/main" xmlns="" id="{2C06FC7B-0913-4BC1-BBBB-E1C906B7D08E}"/>
                </a:ext>
              </a:extLst>
            </p:cNvPr>
            <p:cNvSpPr txBox="1"/>
            <p:nvPr/>
          </p:nvSpPr>
          <p:spPr>
            <a:xfrm>
              <a:off x="1057304" y="1300918"/>
              <a:ext cx="2452594" cy="13978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및 개인정보취급방침을 모두 확인하였고 동의합니다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7" y="1542539"/>
            <a:ext cx="6765834" cy="1261046"/>
          </a:xfrm>
          <a:prstGeom prst="rect">
            <a:avLst/>
          </a:prstGeom>
        </p:spPr>
      </p:pic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94891" y="3290031"/>
            <a:ext cx="5445582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256710" y="3382978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black"/>
                </a:solidFill>
                <a:latin typeface="+mj-lt"/>
                <a:ea typeface="나눔고딕"/>
              </a:rPr>
              <a:t>결제 수단 </a:t>
            </a: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5518" y="37285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48454" y="3728550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15,189P)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211163" y="3728550"/>
            <a:ext cx="1084052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294776" y="3728550"/>
            <a:ext cx="580042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366766" y="4033386"/>
            <a:ext cx="4962148" cy="11464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71542" y="5182503"/>
            <a:ext cx="4962148" cy="781050"/>
            <a:chOff x="419477" y="4552950"/>
            <a:chExt cx="4962148" cy="781050"/>
          </a:xfrm>
        </p:grpSpPr>
        <p:sp>
          <p:nvSpPr>
            <p:cNvPr id="161" name="직사각형 160"/>
            <p:cNvSpPr/>
            <p:nvPr/>
          </p:nvSpPr>
          <p:spPr>
            <a:xfrm>
              <a:off x="419477" y="4552950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9477" y="4943475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3" name="Option"/>
            <p:cNvGrpSpPr/>
            <p:nvPr/>
          </p:nvGrpSpPr>
          <p:grpSpPr>
            <a:xfrm>
              <a:off x="545676" y="4679561"/>
              <a:ext cx="1190771" cy="153888"/>
              <a:chOff x="1068388" y="1862980"/>
              <a:chExt cx="1190771" cy="153888"/>
            </a:xfrm>
          </p:grpSpPr>
          <p:grpSp>
            <p:nvGrpSpPr>
              <p:cNvPr id="169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7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0" name="Text"/>
              <p:cNvSpPr txBox="1"/>
              <p:nvPr/>
            </p:nvSpPr>
            <p:spPr>
              <a:xfrm>
                <a:off x="1262091" y="1862980"/>
                <a:ext cx="9970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Option"/>
            <p:cNvGrpSpPr/>
            <p:nvPr/>
          </p:nvGrpSpPr>
          <p:grpSpPr>
            <a:xfrm>
              <a:off x="545676" y="5056643"/>
              <a:ext cx="802844" cy="153888"/>
              <a:chOff x="1068388" y="1862980"/>
              <a:chExt cx="802844" cy="153888"/>
            </a:xfrm>
          </p:grpSpPr>
          <p:grpSp>
            <p:nvGrpSpPr>
              <p:cNvPr id="1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6" name="Text"/>
              <p:cNvSpPr txBox="1"/>
              <p:nvPr/>
            </p:nvSpPr>
            <p:spPr>
              <a:xfrm>
                <a:off x="1262091" y="1862980"/>
                <a:ext cx="6091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카드결제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3" name="Option"/>
          <p:cNvGrpSpPr/>
          <p:nvPr/>
        </p:nvGrpSpPr>
        <p:grpSpPr>
          <a:xfrm>
            <a:off x="497741" y="4159567"/>
            <a:ext cx="578424" cy="140038"/>
            <a:chOff x="1068388" y="1869906"/>
            <a:chExt cx="578424" cy="140038"/>
          </a:xfrm>
        </p:grpSpPr>
        <p:grpSp>
          <p:nvGrpSpPr>
            <p:cNvPr id="18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Text"/>
            <p:cNvSpPr txBox="1"/>
            <p:nvPr/>
          </p:nvSpPr>
          <p:spPr>
            <a:xfrm>
              <a:off x="1262091" y="1869906"/>
              <a:ext cx="384721" cy="1400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BEFBAB71-24D5-4E88-99AE-84C637D9E9DE}"/>
              </a:ext>
            </a:extLst>
          </p:cNvPr>
          <p:cNvSpPr txBox="1"/>
          <p:nvPr/>
        </p:nvSpPr>
        <p:spPr>
          <a:xfrm>
            <a:off x="88014" y="296860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 및 예약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5540473" y="3291147"/>
            <a:ext cx="2094799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616234" y="338409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98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5630934" y="5975906"/>
            <a:ext cx="1941132" cy="326785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및 주문하기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5630934" y="3725623"/>
            <a:ext cx="1941132" cy="1722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8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5429D6B5-EF97-43E1-A5B8-A27370AA80C7}"/>
              </a:ext>
            </a:extLst>
          </p:cNvPr>
          <p:cNvSpPr txBox="1"/>
          <p:nvPr/>
        </p:nvSpPr>
        <p:spPr>
          <a:xfrm>
            <a:off x="6915856" y="3884502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88,000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A35D060E-5EFA-49E2-A7BA-763D95EA4C93}"/>
              </a:ext>
            </a:extLst>
          </p:cNvPr>
          <p:cNvSpPr txBox="1"/>
          <p:nvPr/>
        </p:nvSpPr>
        <p:spPr>
          <a:xfrm>
            <a:off x="5630934" y="387628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 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21122004-8780-48BF-938B-7C20ABA65F74}"/>
              </a:ext>
            </a:extLst>
          </p:cNvPr>
          <p:cNvSpPr txBox="1"/>
          <p:nvPr/>
        </p:nvSpPr>
        <p:spPr>
          <a:xfrm>
            <a:off x="5630934" y="43399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포인트사용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893287" y="555724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C00000"/>
                </a:solidFill>
                <a:latin typeface="+mj-lt"/>
                <a:ea typeface="+mj-ea"/>
              </a:rPr>
              <a:t>88,000 </a:t>
            </a:r>
            <a:r>
              <a:rPr lang="ko-KR" altLang="en-US" sz="800" b="1" dirty="0">
                <a:solidFill>
                  <a:srgbClr val="C00000"/>
                </a:solidFill>
                <a:latin typeface="+mj-lt"/>
                <a:ea typeface="+mj-ea"/>
              </a:rPr>
              <a:t>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7751858E-C5D3-41E0-81FA-A6A11E8AD40D}"/>
              </a:ext>
            </a:extLst>
          </p:cNvPr>
          <p:cNvSpPr txBox="1"/>
          <p:nvPr/>
        </p:nvSpPr>
        <p:spPr>
          <a:xfrm>
            <a:off x="7127325" y="4339929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-0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640459" y="555724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결제예정 금액</a:t>
            </a:r>
          </a:p>
        </p:txBody>
      </p:sp>
      <p:sp>
        <p:nvSpPr>
          <p:cNvPr id="55" name="타원 6">
            <a:extLst>
              <a:ext uri="{FF2B5EF4-FFF2-40B4-BE49-F238E27FC236}">
                <a16:creationId xmlns:a16="http://schemas.microsoft.com/office/drawing/2014/main" xmlns="" id="{B5E05959-C89F-46AA-BF82-65D6BBBC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" y="84300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7" name="타원 6">
            <a:extLst>
              <a:ext uri="{FF2B5EF4-FFF2-40B4-BE49-F238E27FC236}">
                <a16:creationId xmlns:a16="http://schemas.microsoft.com/office/drawing/2014/main" xmlns="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8" y="301104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8" name="타원 6">
            <a:extLst>
              <a:ext uri="{FF2B5EF4-FFF2-40B4-BE49-F238E27FC236}">
                <a16:creationId xmlns:a16="http://schemas.microsoft.com/office/drawing/2014/main" xmlns="" id="{9BB77D71-0A08-4E0E-A932-1E5CD7F3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48" y="361452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9" name="타원 6">
            <a:extLst>
              <a:ext uri="{FF2B5EF4-FFF2-40B4-BE49-F238E27FC236}">
                <a16:creationId xmlns:a16="http://schemas.microsoft.com/office/drawing/2014/main" xmlns="" id="{8EB33363-18AE-4AB1-B4A3-912674C0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87" y="363259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xmlns="" id="{F537E4F4-4658-4C94-BE20-C4E41DDA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75" y="361452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1" name="타원 6">
            <a:extLst>
              <a:ext uri="{FF2B5EF4-FFF2-40B4-BE49-F238E27FC236}">
                <a16:creationId xmlns:a16="http://schemas.microsoft.com/office/drawing/2014/main" xmlns="" id="{382FBC4B-5D39-4ED6-8B85-0A79D6FB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98" y="555315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3" name="타원 6">
            <a:extLst>
              <a:ext uri="{FF2B5EF4-FFF2-40B4-BE49-F238E27FC236}">
                <a16:creationId xmlns:a16="http://schemas.microsoft.com/office/drawing/2014/main" xmlns="" id="{AC7E7991-2A8D-456B-AF6F-48E3D193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98" y="435041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4" name="타원 6">
            <a:extLst>
              <a:ext uri="{FF2B5EF4-FFF2-40B4-BE49-F238E27FC236}">
                <a16:creationId xmlns:a16="http://schemas.microsoft.com/office/drawing/2014/main" xmlns="" id="{94A27AF7-BF93-47F3-AA1D-B3FEB68F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834" y="595176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05132A5-6EBE-42DF-AE57-B0F05426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61" y="4215500"/>
            <a:ext cx="3090796" cy="8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마켓상품상세</a:t>
            </a:r>
            <a:r>
              <a:rPr lang="en-US" altLang="ko-KR" dirty="0"/>
              <a:t>_</a:t>
            </a:r>
            <a:r>
              <a:rPr lang="ko-KR" altLang="en-US" dirty="0"/>
              <a:t>페이지</a:t>
            </a:r>
            <a:r>
              <a:rPr lang="en-US" altLang="ko-KR" dirty="0"/>
              <a:t>_</a:t>
            </a:r>
            <a:r>
              <a:rPr lang="ko-KR" altLang="en-US" dirty="0"/>
              <a:t>회원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Market_Detail_01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79085"/>
              </p:ext>
            </p:extLst>
          </p:nvPr>
        </p:nvGraphicFramePr>
        <p:xfrm>
          <a:off x="7837092" y="555626"/>
          <a:ext cx="2003329" cy="592515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 수단 선택하여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PG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 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 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입금은행 선택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 후 결제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기본값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수정가능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1-2 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휴대폰 및 고객명 입력 후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  <a:tr h="1415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5547350" y="1187207"/>
            <a:ext cx="2094799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101768" y="1187207"/>
            <a:ext cx="5445582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263587" y="1280154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black"/>
                </a:solidFill>
                <a:latin typeface="+mj-lt"/>
                <a:ea typeface="나눔고딕"/>
              </a:rPr>
              <a:t>결제 수단 </a:t>
            </a: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623111" y="128015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4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5637811" y="3871966"/>
            <a:ext cx="1941132" cy="326785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및 주문하기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2395" y="162572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55331" y="1625726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15,189P)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218040" y="1625726"/>
            <a:ext cx="1084052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301653" y="1625726"/>
            <a:ext cx="580042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378419" y="1930562"/>
            <a:ext cx="4962148" cy="11464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90259" y="3078716"/>
            <a:ext cx="4962148" cy="781050"/>
            <a:chOff x="419477" y="4552950"/>
            <a:chExt cx="4962148" cy="781050"/>
          </a:xfrm>
        </p:grpSpPr>
        <p:sp>
          <p:nvSpPr>
            <p:cNvPr id="161" name="직사각형 160"/>
            <p:cNvSpPr/>
            <p:nvPr/>
          </p:nvSpPr>
          <p:spPr>
            <a:xfrm>
              <a:off x="419477" y="4552950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9477" y="4943475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3" name="Option"/>
            <p:cNvGrpSpPr/>
            <p:nvPr/>
          </p:nvGrpSpPr>
          <p:grpSpPr>
            <a:xfrm>
              <a:off x="545676" y="4679561"/>
              <a:ext cx="1190771" cy="153888"/>
              <a:chOff x="1068388" y="1862980"/>
              <a:chExt cx="1190771" cy="153888"/>
            </a:xfrm>
          </p:grpSpPr>
          <p:grpSp>
            <p:nvGrpSpPr>
              <p:cNvPr id="169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7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0" name="Text"/>
              <p:cNvSpPr txBox="1"/>
              <p:nvPr/>
            </p:nvSpPr>
            <p:spPr>
              <a:xfrm>
                <a:off x="1262091" y="1862980"/>
                <a:ext cx="9970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Option"/>
            <p:cNvGrpSpPr/>
            <p:nvPr/>
          </p:nvGrpSpPr>
          <p:grpSpPr>
            <a:xfrm>
              <a:off x="545676" y="5056643"/>
              <a:ext cx="802844" cy="153888"/>
              <a:chOff x="1068388" y="1862980"/>
              <a:chExt cx="802844" cy="153888"/>
            </a:xfrm>
          </p:grpSpPr>
          <p:grpSp>
            <p:nvGrpSpPr>
              <p:cNvPr id="1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6" name="Text"/>
              <p:cNvSpPr txBox="1"/>
              <p:nvPr/>
            </p:nvSpPr>
            <p:spPr>
              <a:xfrm>
                <a:off x="1262091" y="1862980"/>
                <a:ext cx="6091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카드결제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4" name="직사각형 173"/>
          <p:cNvSpPr/>
          <p:nvPr/>
        </p:nvSpPr>
        <p:spPr>
          <a:xfrm>
            <a:off x="5637811" y="1621683"/>
            <a:ext cx="1941132" cy="1722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8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900164" y="345330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C00000"/>
                </a:solidFill>
                <a:latin typeface="+mj-lt"/>
                <a:ea typeface="+mj-ea"/>
              </a:rPr>
              <a:t>88,000 </a:t>
            </a:r>
            <a:r>
              <a:rPr lang="ko-KR" altLang="en-US" sz="800" b="1" dirty="0">
                <a:solidFill>
                  <a:srgbClr val="C00000"/>
                </a:solidFill>
                <a:latin typeface="+mj-lt"/>
                <a:ea typeface="+mj-ea"/>
              </a:rPr>
              <a:t>원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647336" y="345330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결제예정 금액</a:t>
            </a:r>
          </a:p>
        </p:txBody>
      </p:sp>
      <p:grpSp>
        <p:nvGrpSpPr>
          <p:cNvPr id="183" name="Option"/>
          <p:cNvGrpSpPr/>
          <p:nvPr/>
        </p:nvGrpSpPr>
        <p:grpSpPr>
          <a:xfrm>
            <a:off x="504618" y="2056743"/>
            <a:ext cx="578424" cy="140038"/>
            <a:chOff x="1068388" y="1869906"/>
            <a:chExt cx="578424" cy="140038"/>
          </a:xfrm>
        </p:grpSpPr>
        <p:grpSp>
          <p:nvGrpSpPr>
            <p:cNvPr id="18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Text"/>
            <p:cNvSpPr txBox="1"/>
            <p:nvPr/>
          </p:nvSpPr>
          <p:spPr>
            <a:xfrm>
              <a:off x="1262091" y="1869906"/>
              <a:ext cx="384721" cy="1400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BEFBAB71-24D5-4E88-99AE-84C637D9E9DE}"/>
              </a:ext>
            </a:extLst>
          </p:cNvPr>
          <p:cNvSpPr txBox="1"/>
          <p:nvPr/>
        </p:nvSpPr>
        <p:spPr>
          <a:xfrm>
            <a:off x="94891" y="86578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및 결제 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11210" y="3545569"/>
            <a:ext cx="4962148" cy="1634890"/>
            <a:chOff x="419477" y="4520101"/>
            <a:chExt cx="4962148" cy="1634890"/>
          </a:xfrm>
        </p:grpSpPr>
        <p:sp>
          <p:nvSpPr>
            <p:cNvPr id="57" name="직사각형 56"/>
            <p:cNvSpPr/>
            <p:nvPr/>
          </p:nvSpPr>
          <p:spPr>
            <a:xfrm>
              <a:off x="419477" y="4520101"/>
              <a:ext cx="4962148" cy="1634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8" name="Option"/>
            <p:cNvGrpSpPr/>
            <p:nvPr/>
          </p:nvGrpSpPr>
          <p:grpSpPr>
            <a:xfrm>
              <a:off x="545676" y="4600220"/>
              <a:ext cx="1190771" cy="140038"/>
              <a:chOff x="1068388" y="1869905"/>
              <a:chExt cx="1190771" cy="140038"/>
            </a:xfrm>
          </p:grpSpPr>
          <p:grpSp>
            <p:nvGrpSpPr>
              <p:cNvPr id="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6" name="Text"/>
              <p:cNvSpPr txBox="1"/>
              <p:nvPr/>
            </p:nvSpPr>
            <p:spPr>
              <a:xfrm>
                <a:off x="1262091" y="1869905"/>
                <a:ext cx="997068" cy="1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457200"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)</a:t>
                </a:r>
              </a:p>
            </p:txBody>
          </p:sp>
        </p:grpSp>
        <p:sp>
          <p:nvSpPr>
            <p:cNvPr id="59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1343454" y="4968999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은행을 선택해주세요     ▼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43454" y="5193802"/>
              <a:ext cx="11384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예금주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8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참좋은여행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㈜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0861" y="4967731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입금은행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88105" y="4967731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입금자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1088" y="5526638"/>
              <a:ext cx="451761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/>
                <a:t>입금은행을 선택하시면 예약 후 전용입금 계좌번호를 안내해드립니다</a:t>
              </a:r>
              <a:r>
                <a:rPr lang="en-US" altLang="ko-KR" sz="8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입금마감일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2020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일까지 미 입금 시 주문취소 처리 됩니다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64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3506541" y="4968999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990879" y="3545569"/>
            <a:ext cx="4962148" cy="1634890"/>
            <a:chOff x="5633236" y="4520101"/>
            <a:chExt cx="4962148" cy="1634890"/>
          </a:xfrm>
        </p:grpSpPr>
        <p:sp>
          <p:nvSpPr>
            <p:cNvPr id="75" name="직사각형 74"/>
            <p:cNvSpPr/>
            <p:nvPr/>
          </p:nvSpPr>
          <p:spPr>
            <a:xfrm>
              <a:off x="5633236" y="4520101"/>
              <a:ext cx="4962148" cy="1634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6" name="Option"/>
            <p:cNvGrpSpPr/>
            <p:nvPr/>
          </p:nvGrpSpPr>
          <p:grpSpPr>
            <a:xfrm>
              <a:off x="5759435" y="4600220"/>
              <a:ext cx="802844" cy="140038"/>
              <a:chOff x="1068388" y="1869905"/>
              <a:chExt cx="802844" cy="140038"/>
            </a:xfrm>
          </p:grpSpPr>
          <p:grpSp>
            <p:nvGrpSpPr>
              <p:cNvPr id="82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4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3" name="Text"/>
              <p:cNvSpPr txBox="1"/>
              <p:nvPr/>
            </p:nvSpPr>
            <p:spPr>
              <a:xfrm>
                <a:off x="1262091" y="1869905"/>
                <a:ext cx="609141" cy="1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카드결제</a:t>
                </a:r>
                <a:endParaRPr lang="en-US" altLang="ko-KR" sz="800" noProof="1">
                  <a:solidFill>
                    <a:srgbClr val="5F5F5F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884847" y="5219959"/>
              <a:ext cx="4517610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결제자의 휴대폰번호와 결제금액을 입력해주시고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ARS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문자 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고객결제문자내용 </a:t>
              </a:r>
              <a:r>
                <a:rPr lang="ko-KR" altLang="en-US" sz="8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참좋은여행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)_ARS 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[000000])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확인하시고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통화 버튼을 눌러 결제를 진행하시길 바랍니다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결제문자는 발송 당일에 한해 유효합니다</a:t>
              </a:r>
              <a:r>
                <a:rPr lang="en-US" altLang="ko-KR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8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6557213" y="4895014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24620" y="489374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휴대폰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01864" y="489374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고객명</a:t>
              </a:r>
            </a:p>
          </p:txBody>
        </p:sp>
        <p:sp>
          <p:nvSpPr>
            <p:cNvPr id="81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8720300" y="4895014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defTabSz="82297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17" y="2226469"/>
            <a:ext cx="2832988" cy="8213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DC4CEC-3B3B-4268-937D-365BEACFC094}"/>
              </a:ext>
            </a:extLst>
          </p:cNvPr>
          <p:cNvSpPr txBox="1"/>
          <p:nvPr/>
        </p:nvSpPr>
        <p:spPr>
          <a:xfrm>
            <a:off x="161569" y="5193785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상품담당자</a:t>
            </a: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16031"/>
              </p:ext>
            </p:extLst>
          </p:nvPr>
        </p:nvGraphicFramePr>
        <p:xfrm>
          <a:off x="429826" y="5550301"/>
          <a:ext cx="7149117" cy="61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5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상품담당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TF/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홍예나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/>
                        </a:rPr>
                        <a:t>hyn@verygoodtour.com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직통전화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팩스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980F0DAF-F8B5-4B6E-BD28-1EED80344AF7}"/>
              </a:ext>
            </a:extLst>
          </p:cNvPr>
          <p:cNvSpPr/>
          <p:nvPr/>
        </p:nvSpPr>
        <p:spPr>
          <a:xfrm>
            <a:off x="69012" y="6360470"/>
            <a:ext cx="7703387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6">
            <a:extLst>
              <a:ext uri="{FF2B5EF4-FFF2-40B4-BE49-F238E27FC236}">
                <a16:creationId xmlns:a16="http://schemas.microsoft.com/office/drawing/2014/main" xmlns="" id="{C5FA5917-0A83-4583-A7DA-09ED2EBA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6" y="199939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타원 6">
            <a:extLst>
              <a:ext uri="{FF2B5EF4-FFF2-40B4-BE49-F238E27FC236}">
                <a16:creationId xmlns:a16="http://schemas.microsoft.com/office/drawing/2014/main" xmlns="" id="{490952AF-BC6D-4E02-B451-EEA87547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5" y="346600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9" name="타원 6">
            <a:extLst>
              <a:ext uri="{FF2B5EF4-FFF2-40B4-BE49-F238E27FC236}">
                <a16:creationId xmlns:a16="http://schemas.microsoft.com/office/drawing/2014/main" xmlns="" id="{AE308645-E083-408F-8D20-70D990E4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009" y="349583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3" name="타원 6">
            <a:extLst>
              <a:ext uri="{FF2B5EF4-FFF2-40B4-BE49-F238E27FC236}">
                <a16:creationId xmlns:a16="http://schemas.microsoft.com/office/drawing/2014/main" xmlns="" id="{C7AE7909-F1CD-486F-AF00-190EE59B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6" y="519378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519F416-8DE4-435A-898C-5DEA049292C6}"/>
              </a:ext>
            </a:extLst>
          </p:cNvPr>
          <p:cNvSpPr txBox="1"/>
          <p:nvPr/>
        </p:nvSpPr>
        <p:spPr>
          <a:xfrm>
            <a:off x="6981664" y="172630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88,000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7CF0716-D81B-4421-AF67-6C03CD41B905}"/>
              </a:ext>
            </a:extLst>
          </p:cNvPr>
          <p:cNvSpPr txBox="1"/>
          <p:nvPr/>
        </p:nvSpPr>
        <p:spPr>
          <a:xfrm>
            <a:off x="5696742" y="171808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A617301-1369-4B1A-97B6-991A55DDF511}"/>
              </a:ext>
            </a:extLst>
          </p:cNvPr>
          <p:cNvSpPr txBox="1"/>
          <p:nvPr/>
        </p:nvSpPr>
        <p:spPr>
          <a:xfrm>
            <a:off x="5696742" y="218173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포인트사용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EED572D-1375-4125-B080-34DFEAFD7DA4}"/>
              </a:ext>
            </a:extLst>
          </p:cNvPr>
          <p:cNvSpPr txBox="1"/>
          <p:nvPr/>
        </p:nvSpPr>
        <p:spPr>
          <a:xfrm>
            <a:off x="7193133" y="2181730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-0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41058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상품상세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주문 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</a:t>
            </a:r>
            <a:r>
              <a:rPr kumimoji="1" lang="ko-KR" altLang="en-US" sz="3200" b="1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38775" y="3063315"/>
            <a:ext cx="7570799" cy="9735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846" y="2677560"/>
            <a:ext cx="7570799" cy="36370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5989796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해당페이지 상단 형식은 기존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상품상세와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동일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  <a:tr h="1415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8FB65EB-2715-463C-8DE4-1581CC2153FD}"/>
              </a:ext>
            </a:extLst>
          </p:cNvPr>
          <p:cNvSpPr/>
          <p:nvPr/>
        </p:nvSpPr>
        <p:spPr>
          <a:xfrm>
            <a:off x="137846" y="690716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43F02012-BD9B-47A1-B955-FC81A44C9F70}"/>
              </a:ext>
            </a:extLst>
          </p:cNvPr>
          <p:cNvGrpSpPr/>
          <p:nvPr/>
        </p:nvGrpSpPr>
        <p:grpSpPr>
          <a:xfrm>
            <a:off x="137847" y="927158"/>
            <a:ext cx="7570800" cy="1750403"/>
            <a:chOff x="48385" y="833113"/>
            <a:chExt cx="7570800" cy="246102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7C8834C1-3D4F-4D99-8002-087D7074BF41}"/>
                </a:ext>
              </a:extLst>
            </p:cNvPr>
            <p:cNvSpPr/>
            <p:nvPr/>
          </p:nvSpPr>
          <p:spPr>
            <a:xfrm>
              <a:off x="48385" y="834478"/>
              <a:ext cx="7570800" cy="245965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상품 </a:t>
              </a:r>
              <a:r>
                <a:rPr lang="en-US" altLang="ko-KR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IMAGE</a:t>
              </a: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79902C86-BE7C-4AA0-B602-7584D172C8CB}"/>
                </a:ext>
              </a:extLst>
            </p:cNvPr>
            <p:cNvGrpSpPr/>
            <p:nvPr/>
          </p:nvGrpSpPr>
          <p:grpSpPr>
            <a:xfrm>
              <a:off x="84134" y="833113"/>
              <a:ext cx="7535050" cy="2442451"/>
              <a:chOff x="84134" y="839799"/>
              <a:chExt cx="2423051" cy="119233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4E947541-EEB9-416D-A037-D18C73403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34" y="839799"/>
                <a:ext cx="2419948" cy="1192332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49A9490A-5AFB-40E2-96E0-40F291700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4" y="846175"/>
                <a:ext cx="2423051" cy="117604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>
            <a:off x="7309759" y="1641397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8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 rot="10800000">
            <a:off x="218855" y="1641396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AEEF7D0-936A-44AE-B73E-6C7FE91AC308}"/>
              </a:ext>
            </a:extLst>
          </p:cNvPr>
          <p:cNvSpPr txBox="1"/>
          <p:nvPr/>
        </p:nvSpPr>
        <p:spPr>
          <a:xfrm>
            <a:off x="129799" y="2730916"/>
            <a:ext cx="2061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상품코드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ZEC008-210618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2" y="2760440"/>
            <a:ext cx="367657" cy="1871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6" y="3102841"/>
            <a:ext cx="5990469" cy="91903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2291449-8824-468E-8AB2-C97C1FF6529E}"/>
              </a:ext>
            </a:extLst>
          </p:cNvPr>
          <p:cNvSpPr/>
          <p:nvPr/>
        </p:nvSpPr>
        <p:spPr>
          <a:xfrm>
            <a:off x="129799" y="4099852"/>
            <a:ext cx="15782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상품정보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9206" y="4346073"/>
            <a:ext cx="7489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209206" y="4489107"/>
            <a:ext cx="7480141" cy="1836859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621213" y="2601349"/>
              <a:ext cx="268190" cy="2588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상품설명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9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endParaRPr lang="ko-KR" altLang="en-US" sz="700" dirty="0"/>
          </a:p>
        </p:txBody>
      </p:sp>
      <p:sp>
        <p:nvSpPr>
          <p:cNvPr id="27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Market_Detail_02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957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30755"/>
              </p:ext>
            </p:extLst>
          </p:nvPr>
        </p:nvGraphicFramePr>
        <p:xfrm>
          <a:off x="7837092" y="555626"/>
          <a:ext cx="2003329" cy="3057942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상품정보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 :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상품수량 선택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선택값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ERP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일인당 주문 가능 수량 제한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추가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 : 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 영역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- 1-1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 변경에 따른 가격 변동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1-3 : 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페이지로 이동 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Market_Login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회원가입을 유도하기 위함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주문자정보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7430" y="105349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</a:t>
            </a: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17430" y="3042906"/>
          <a:ext cx="6773525" cy="92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010-4444-4444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3"/>
                        </a:rPr>
                        <a:t>yyyyyyy@naver.com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17430" y="270895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주문자 정보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5767887" y="2827462"/>
            <a:ext cx="1357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입력항목입니다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217430" y="4493704"/>
          <a:ext cx="6773525" cy="154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010-4444-4444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 vMerge="1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45">
                <a:tc vMerge="1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217430" y="415975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배송정보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5767887" y="4278260"/>
            <a:ext cx="1357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입력항목입니다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44444" y="5165849"/>
            <a:ext cx="1009291" cy="189781"/>
          </a:xfrm>
          <a:prstGeom prst="rect">
            <a:avLst/>
          </a:prstGeom>
          <a:solidFill>
            <a:srgbClr val="558E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주소찾기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165849"/>
            <a:ext cx="2933952" cy="189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443361"/>
            <a:ext cx="4500146" cy="2237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769193"/>
            <a:ext cx="4500146" cy="22379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6">
            <a:extLst>
              <a:ext uri="{FF2B5EF4-FFF2-40B4-BE49-F238E27FC236}">
                <a16:creationId xmlns:a16="http://schemas.microsoft.com/office/drawing/2014/main" xmlns="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9" y="107335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5" name="타원 6">
            <a:extLst>
              <a:ext uri="{FF2B5EF4-FFF2-40B4-BE49-F238E27FC236}">
                <a16:creationId xmlns:a16="http://schemas.microsoft.com/office/drawing/2014/main" xmlns="" id="{BCB73B6E-2DF0-4D3A-B4C8-2CF5BE47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97" y="274553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타원 6">
            <a:extLst>
              <a:ext uri="{FF2B5EF4-FFF2-40B4-BE49-F238E27FC236}">
                <a16:creationId xmlns:a16="http://schemas.microsoft.com/office/drawing/2014/main" xmlns="" id="{79B0D612-D5C4-4781-9EB0-B188FF4E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9" y="418368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55881"/>
              </p:ext>
            </p:extLst>
          </p:nvPr>
        </p:nvGraphicFramePr>
        <p:xfrm>
          <a:off x="217430" y="1371817"/>
          <a:ext cx="6773525" cy="124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</a:rPr>
                        <a:t>164,000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</a:rPr>
                        <a:t>원 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700" dirty="0" smtClean="0">
                          <a:solidFill>
                            <a:srgbClr val="C00000"/>
                          </a:solidFill>
                        </a:rPr>
                        <a:t>회원 로그인 시 </a:t>
                      </a:r>
                      <a:r>
                        <a:rPr lang="en-US" altLang="ko-KR" sz="700" dirty="0" smtClean="0">
                          <a:solidFill>
                            <a:srgbClr val="C00000"/>
                          </a:solidFill>
                        </a:rPr>
                        <a:t>88,000</a:t>
                      </a:r>
                      <a:r>
                        <a:rPr lang="ko-KR" altLang="en-US" sz="700" dirty="0" smtClean="0">
                          <a:solidFill>
                            <a:srgbClr val="C00000"/>
                          </a:solidFill>
                        </a:rPr>
                        <a:t>원으로 구매 가능</a:t>
                      </a:r>
                      <a:endParaRPr lang="en-US" altLang="ko-KR" sz="7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적립예정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타원 6">
            <a:extLst>
              <a:ext uri="{FF2B5EF4-FFF2-40B4-BE49-F238E27FC236}">
                <a16:creationId xmlns:a16="http://schemas.microsoft.com/office/drawing/2014/main" xmlns="" id="{76FF5A1A-B719-4D8A-968E-1A31E3CD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28" y="175889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0" name="사각형: 둥근 모서리 390">
            <a:extLst>
              <a:ext uri="{FF2B5EF4-FFF2-40B4-BE49-F238E27FC236}">
                <a16:creationId xmlns:a16="http://schemas.microsoft.com/office/drawing/2014/main" xmlns="" id="{1158B99D-9776-4A62-87C0-AEFF9843A239}"/>
              </a:ext>
            </a:extLst>
          </p:cNvPr>
          <p:cNvSpPr/>
          <p:nvPr/>
        </p:nvSpPr>
        <p:spPr>
          <a:xfrm>
            <a:off x="6142949" y="1722942"/>
            <a:ext cx="745805" cy="228844"/>
          </a:xfrm>
          <a:prstGeom prst="roundRect">
            <a:avLst>
              <a:gd name="adj" fmla="val 22184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  <a:effectLst/>
        </p:spPr>
        <p:txBody>
          <a:bodyPr wrap="none" lIns="70513" tIns="18000" rIns="70513" bIns="18000" anchor="ctr">
            <a:noAutofit/>
          </a:bodyPr>
          <a:lstStyle/>
          <a:p>
            <a:pPr marL="0" marR="0" lvl="0" indent="0" algn="ctr" defTabSz="7157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noProof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로그인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endParaRPr lang="ko-KR" altLang="en-US" sz="700" dirty="0"/>
          </a:p>
        </p:txBody>
      </p:sp>
      <p:sp>
        <p:nvSpPr>
          <p:cNvPr id="32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Market_Detail_02</a:t>
            </a:r>
            <a:endParaRPr lang="ko-KR" altLang="en-US" sz="700" dirty="0"/>
          </a:p>
        </p:txBody>
      </p:sp>
      <p:sp>
        <p:nvSpPr>
          <p:cNvPr id="33" name="타원 6">
            <a:extLst>
              <a:ext uri="{FF2B5EF4-FFF2-40B4-BE49-F238E27FC236}">
                <a16:creationId xmlns:a16="http://schemas.microsoft.com/office/drawing/2014/main" xmlns="" id="{76FF5A1A-B719-4D8A-968E-1A31E3CD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748" y="172609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09623" y="2373766"/>
            <a:ext cx="1009291" cy="18978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7314" y="2379947"/>
            <a:ext cx="201600" cy="183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10800000">
            <a:off x="2368193" y="2439073"/>
            <a:ext cx="105115" cy="9061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8905" y="2376856"/>
            <a:ext cx="2016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6">
            <a:extLst>
              <a:ext uri="{FF2B5EF4-FFF2-40B4-BE49-F238E27FC236}">
                <a16:creationId xmlns:a16="http://schemas.microsoft.com/office/drawing/2014/main" xmlns="" id="{40A5FD06-31EB-4694-81A6-1942B601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22" y="237037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5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2539491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약관동의 영역 기존과 동일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및 예약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페이지에 실시간 결제 영역 추가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3-1 :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보유 포인트 조회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3-2 :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입력 후 사용 버튼 입력 시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3-5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사용 포인트 만큼 차감하여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3-4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남은 결제금액 노출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 시 현재 과납결제 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불가한 상태로 수정 필요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(EX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상품가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입력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 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결제수단에 맞는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 호출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CD1E638-32E4-4ACF-9CE4-10972BA6F268}"/>
              </a:ext>
            </a:extLst>
          </p:cNvPr>
          <p:cNvSpPr/>
          <p:nvPr/>
        </p:nvSpPr>
        <p:spPr>
          <a:xfrm>
            <a:off x="142825" y="1096463"/>
            <a:ext cx="7526631" cy="17675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27DD6AA-C9ED-4F65-A774-243C7E974324}"/>
              </a:ext>
            </a:extLst>
          </p:cNvPr>
          <p:cNvSpPr/>
          <p:nvPr/>
        </p:nvSpPr>
        <p:spPr>
          <a:xfrm>
            <a:off x="235245" y="1235950"/>
            <a:ext cx="7364039" cy="2469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EFBAB71-24D5-4E88-99AE-84C637D9E9DE}"/>
              </a:ext>
            </a:extLst>
          </p:cNvPr>
          <p:cNvSpPr txBox="1"/>
          <p:nvPr/>
        </p:nvSpPr>
        <p:spPr>
          <a:xfrm>
            <a:off x="135949" y="79687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약관동의 및 취소규정</a:t>
            </a:r>
          </a:p>
        </p:txBody>
      </p:sp>
      <p:grpSp>
        <p:nvGrpSpPr>
          <p:cNvPr id="68" name="Checkbox">
            <a:extLst>
              <a:ext uri="{FF2B5EF4-FFF2-40B4-BE49-F238E27FC236}">
                <a16:creationId xmlns:a16="http://schemas.microsoft.com/office/drawing/2014/main" xmlns="" id="{C9285063-9298-4403-AC81-1E76DBC4C63D}"/>
              </a:ext>
            </a:extLst>
          </p:cNvPr>
          <p:cNvGrpSpPr/>
          <p:nvPr/>
        </p:nvGrpSpPr>
        <p:grpSpPr>
          <a:xfrm>
            <a:off x="289792" y="1292797"/>
            <a:ext cx="2646298" cy="139782"/>
            <a:chOff x="863600" y="1300918"/>
            <a:chExt cx="2646298" cy="139782"/>
          </a:xfrm>
        </p:grpSpPr>
        <p:grpSp>
          <p:nvGrpSpPr>
            <p:cNvPr id="69" name="Checkbox">
              <a:extLst>
                <a:ext uri="{FF2B5EF4-FFF2-40B4-BE49-F238E27FC236}">
                  <a16:creationId xmlns:a16="http://schemas.microsoft.com/office/drawing/2014/main" xmlns="" id="{43E62831-D6C2-4CEC-9CB7-548695758B7F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1" name="Box">
                <a:extLst>
                  <a:ext uri="{FF2B5EF4-FFF2-40B4-BE49-F238E27FC236}">
                    <a16:creationId xmlns:a16="http://schemas.microsoft.com/office/drawing/2014/main" xmlns="" id="{AC2AAE65-6206-4CD1-BBF8-9B6EC1082E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ck">
                <a:extLst>
                  <a:ext uri="{FF2B5EF4-FFF2-40B4-BE49-F238E27FC236}">
                    <a16:creationId xmlns:a16="http://schemas.microsoft.com/office/drawing/2014/main" xmlns="" id="{E174E7C6-F0EF-4F5F-9CF2-26C6FF778E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0" name="Text">
              <a:extLst>
                <a:ext uri="{FF2B5EF4-FFF2-40B4-BE49-F238E27FC236}">
                  <a16:creationId xmlns:a16="http://schemas.microsoft.com/office/drawing/2014/main" xmlns="" id="{2C06FC7B-0913-4BC1-BBBB-E1C906B7D08E}"/>
                </a:ext>
              </a:extLst>
            </p:cNvPr>
            <p:cNvSpPr txBox="1"/>
            <p:nvPr/>
          </p:nvSpPr>
          <p:spPr>
            <a:xfrm>
              <a:off x="1057304" y="1300918"/>
              <a:ext cx="2452594" cy="13978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및 개인정보취급방침을 모두 확인하였고 동의합니다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7" y="1542539"/>
            <a:ext cx="6765834" cy="1261046"/>
          </a:xfrm>
          <a:prstGeom prst="rect">
            <a:avLst/>
          </a:prstGeom>
        </p:spPr>
      </p:pic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94891" y="3290031"/>
            <a:ext cx="5445582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256710" y="3382978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black"/>
                </a:solidFill>
                <a:latin typeface="+mj-lt"/>
                <a:ea typeface="나눔고딕"/>
              </a:rPr>
              <a:t>결제 수단 </a:t>
            </a: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5518" y="37285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48454" y="3728550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15,189P)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211163" y="3728550"/>
            <a:ext cx="1084052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294776" y="3728550"/>
            <a:ext cx="580042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366766" y="4033386"/>
            <a:ext cx="4962148" cy="11464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71542" y="5182503"/>
            <a:ext cx="4962148" cy="781050"/>
            <a:chOff x="419477" y="4552950"/>
            <a:chExt cx="4962148" cy="781050"/>
          </a:xfrm>
        </p:grpSpPr>
        <p:sp>
          <p:nvSpPr>
            <p:cNvPr id="161" name="직사각형 160"/>
            <p:cNvSpPr/>
            <p:nvPr/>
          </p:nvSpPr>
          <p:spPr>
            <a:xfrm>
              <a:off x="419477" y="4552950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9477" y="4943475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3" name="Option"/>
            <p:cNvGrpSpPr/>
            <p:nvPr/>
          </p:nvGrpSpPr>
          <p:grpSpPr>
            <a:xfrm>
              <a:off x="545676" y="4679561"/>
              <a:ext cx="1190771" cy="153888"/>
              <a:chOff x="1068388" y="1862980"/>
              <a:chExt cx="1190771" cy="153888"/>
            </a:xfrm>
          </p:grpSpPr>
          <p:grpSp>
            <p:nvGrpSpPr>
              <p:cNvPr id="169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7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0" name="Text"/>
              <p:cNvSpPr txBox="1"/>
              <p:nvPr/>
            </p:nvSpPr>
            <p:spPr>
              <a:xfrm>
                <a:off x="1262091" y="1862980"/>
                <a:ext cx="9970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Option"/>
            <p:cNvGrpSpPr/>
            <p:nvPr/>
          </p:nvGrpSpPr>
          <p:grpSpPr>
            <a:xfrm>
              <a:off x="545676" y="5056643"/>
              <a:ext cx="802844" cy="153888"/>
              <a:chOff x="1068388" y="1862980"/>
              <a:chExt cx="802844" cy="153888"/>
            </a:xfrm>
          </p:grpSpPr>
          <p:grpSp>
            <p:nvGrpSpPr>
              <p:cNvPr id="1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6" name="Text"/>
              <p:cNvSpPr txBox="1"/>
              <p:nvPr/>
            </p:nvSpPr>
            <p:spPr>
              <a:xfrm>
                <a:off x="1262091" y="1862980"/>
                <a:ext cx="6091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카드결제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3" name="Option"/>
          <p:cNvGrpSpPr/>
          <p:nvPr/>
        </p:nvGrpSpPr>
        <p:grpSpPr>
          <a:xfrm>
            <a:off x="497741" y="4159567"/>
            <a:ext cx="578424" cy="140038"/>
            <a:chOff x="1068388" y="1869906"/>
            <a:chExt cx="578424" cy="140038"/>
          </a:xfrm>
        </p:grpSpPr>
        <p:grpSp>
          <p:nvGrpSpPr>
            <p:cNvPr id="18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Text"/>
            <p:cNvSpPr txBox="1"/>
            <p:nvPr/>
          </p:nvSpPr>
          <p:spPr>
            <a:xfrm>
              <a:off x="1262091" y="1869906"/>
              <a:ext cx="384721" cy="1400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BEFBAB71-24D5-4E88-99AE-84C637D9E9DE}"/>
              </a:ext>
            </a:extLst>
          </p:cNvPr>
          <p:cNvSpPr txBox="1"/>
          <p:nvPr/>
        </p:nvSpPr>
        <p:spPr>
          <a:xfrm>
            <a:off x="88014" y="296860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 및 예약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5540473" y="3291147"/>
            <a:ext cx="2094799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616234" y="338409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98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5630934" y="5975906"/>
            <a:ext cx="1941132" cy="326785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및 주문하기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5630934" y="3725623"/>
            <a:ext cx="1941132" cy="1722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8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5429D6B5-EF97-43E1-A5B8-A27370AA80C7}"/>
              </a:ext>
            </a:extLst>
          </p:cNvPr>
          <p:cNvSpPr txBox="1"/>
          <p:nvPr/>
        </p:nvSpPr>
        <p:spPr>
          <a:xfrm>
            <a:off x="6915856" y="3884502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88,000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A35D060E-5EFA-49E2-A7BA-763D95EA4C93}"/>
              </a:ext>
            </a:extLst>
          </p:cNvPr>
          <p:cNvSpPr txBox="1"/>
          <p:nvPr/>
        </p:nvSpPr>
        <p:spPr>
          <a:xfrm>
            <a:off x="5630934" y="387628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 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21122004-8780-48BF-938B-7C20ABA65F74}"/>
              </a:ext>
            </a:extLst>
          </p:cNvPr>
          <p:cNvSpPr txBox="1"/>
          <p:nvPr/>
        </p:nvSpPr>
        <p:spPr>
          <a:xfrm>
            <a:off x="5630934" y="43399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포인트사용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893287" y="555724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C00000"/>
                </a:solidFill>
                <a:latin typeface="+mj-lt"/>
                <a:ea typeface="+mj-ea"/>
              </a:rPr>
              <a:t>88,000 </a:t>
            </a:r>
            <a:r>
              <a:rPr lang="ko-KR" altLang="en-US" sz="800" b="1" dirty="0">
                <a:solidFill>
                  <a:srgbClr val="C00000"/>
                </a:solidFill>
                <a:latin typeface="+mj-lt"/>
                <a:ea typeface="+mj-ea"/>
              </a:rPr>
              <a:t>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7751858E-C5D3-41E0-81FA-A6A11E8AD40D}"/>
              </a:ext>
            </a:extLst>
          </p:cNvPr>
          <p:cNvSpPr txBox="1"/>
          <p:nvPr/>
        </p:nvSpPr>
        <p:spPr>
          <a:xfrm>
            <a:off x="7127325" y="4339929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-0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640459" y="555724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결제예정 금액</a:t>
            </a:r>
          </a:p>
        </p:txBody>
      </p:sp>
      <p:sp>
        <p:nvSpPr>
          <p:cNvPr id="55" name="타원 6">
            <a:extLst>
              <a:ext uri="{FF2B5EF4-FFF2-40B4-BE49-F238E27FC236}">
                <a16:creationId xmlns:a16="http://schemas.microsoft.com/office/drawing/2014/main" xmlns="" id="{B5E05959-C89F-46AA-BF82-65D6BBBC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" y="84300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7" name="타원 6">
            <a:extLst>
              <a:ext uri="{FF2B5EF4-FFF2-40B4-BE49-F238E27FC236}">
                <a16:creationId xmlns:a16="http://schemas.microsoft.com/office/drawing/2014/main" xmlns="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8" y="301104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8" name="타원 6">
            <a:extLst>
              <a:ext uri="{FF2B5EF4-FFF2-40B4-BE49-F238E27FC236}">
                <a16:creationId xmlns:a16="http://schemas.microsoft.com/office/drawing/2014/main" xmlns="" id="{9BB77D71-0A08-4E0E-A932-1E5CD7F3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48" y="361452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9" name="타원 6">
            <a:extLst>
              <a:ext uri="{FF2B5EF4-FFF2-40B4-BE49-F238E27FC236}">
                <a16:creationId xmlns:a16="http://schemas.microsoft.com/office/drawing/2014/main" xmlns="" id="{8EB33363-18AE-4AB1-B4A3-912674C0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87" y="363259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xmlns="" id="{F537E4F4-4658-4C94-BE20-C4E41DDA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75" y="361452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1" name="타원 6">
            <a:extLst>
              <a:ext uri="{FF2B5EF4-FFF2-40B4-BE49-F238E27FC236}">
                <a16:creationId xmlns:a16="http://schemas.microsoft.com/office/drawing/2014/main" xmlns="" id="{382FBC4B-5D39-4ED6-8B85-0A79D6FB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98" y="555315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3" name="타원 6">
            <a:extLst>
              <a:ext uri="{FF2B5EF4-FFF2-40B4-BE49-F238E27FC236}">
                <a16:creationId xmlns:a16="http://schemas.microsoft.com/office/drawing/2014/main" xmlns="" id="{AC7E7991-2A8D-456B-AF6F-48E3D193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98" y="435041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4" name="타원 6">
            <a:extLst>
              <a:ext uri="{FF2B5EF4-FFF2-40B4-BE49-F238E27FC236}">
                <a16:creationId xmlns:a16="http://schemas.microsoft.com/office/drawing/2014/main" xmlns="" id="{94A27AF7-BF93-47F3-AA1D-B3FEB68F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834" y="595176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05132A5-6EBE-42DF-AE57-B0F05426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61" y="4215500"/>
            <a:ext cx="3090796" cy="896086"/>
          </a:xfrm>
          <a:prstGeom prst="rect">
            <a:avLst/>
          </a:prstGeom>
        </p:spPr>
      </p:pic>
      <p:sp>
        <p:nvSpPr>
          <p:cNvPr id="62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endParaRPr lang="ko-KR" altLang="en-US" sz="700" dirty="0"/>
          </a:p>
        </p:txBody>
      </p:sp>
      <p:sp>
        <p:nvSpPr>
          <p:cNvPr id="65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Market_Detail_02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480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592515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 수단 선택하여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PG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 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 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입금은행 선택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 후 결제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기본값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수정가능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1-2 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휴대폰 및 고객명 입력 후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  <a:tr h="1415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5547350" y="1187207"/>
            <a:ext cx="2094799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101768" y="1187207"/>
            <a:ext cx="5445582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263587" y="1280154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black"/>
                </a:solidFill>
                <a:latin typeface="+mj-lt"/>
                <a:ea typeface="나눔고딕"/>
              </a:rPr>
              <a:t>결제 수단 </a:t>
            </a: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623111" y="128015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4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5637811" y="3871966"/>
            <a:ext cx="1941132" cy="326785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및 주문하기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2395" y="162572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55331" y="1625726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15,189P)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218040" y="1625726"/>
            <a:ext cx="1084052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301653" y="1625726"/>
            <a:ext cx="580042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378419" y="1930562"/>
            <a:ext cx="4962148" cy="11464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90259" y="3078716"/>
            <a:ext cx="4962148" cy="781050"/>
            <a:chOff x="419477" y="4552950"/>
            <a:chExt cx="4962148" cy="781050"/>
          </a:xfrm>
        </p:grpSpPr>
        <p:sp>
          <p:nvSpPr>
            <p:cNvPr id="161" name="직사각형 160"/>
            <p:cNvSpPr/>
            <p:nvPr/>
          </p:nvSpPr>
          <p:spPr>
            <a:xfrm>
              <a:off x="419477" y="4552950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9477" y="4943475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3" name="Option"/>
            <p:cNvGrpSpPr/>
            <p:nvPr/>
          </p:nvGrpSpPr>
          <p:grpSpPr>
            <a:xfrm>
              <a:off x="545676" y="4679561"/>
              <a:ext cx="1190771" cy="153888"/>
              <a:chOff x="1068388" y="1862980"/>
              <a:chExt cx="1190771" cy="153888"/>
            </a:xfrm>
          </p:grpSpPr>
          <p:grpSp>
            <p:nvGrpSpPr>
              <p:cNvPr id="169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7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0" name="Text"/>
              <p:cNvSpPr txBox="1"/>
              <p:nvPr/>
            </p:nvSpPr>
            <p:spPr>
              <a:xfrm>
                <a:off x="1262091" y="1862980"/>
                <a:ext cx="9970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Option"/>
            <p:cNvGrpSpPr/>
            <p:nvPr/>
          </p:nvGrpSpPr>
          <p:grpSpPr>
            <a:xfrm>
              <a:off x="545676" y="5056643"/>
              <a:ext cx="802844" cy="153888"/>
              <a:chOff x="1068388" y="1862980"/>
              <a:chExt cx="802844" cy="153888"/>
            </a:xfrm>
          </p:grpSpPr>
          <p:grpSp>
            <p:nvGrpSpPr>
              <p:cNvPr id="1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6" name="Text"/>
              <p:cNvSpPr txBox="1"/>
              <p:nvPr/>
            </p:nvSpPr>
            <p:spPr>
              <a:xfrm>
                <a:off x="1262091" y="1862980"/>
                <a:ext cx="6091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카드결제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4" name="직사각형 173"/>
          <p:cNvSpPr/>
          <p:nvPr/>
        </p:nvSpPr>
        <p:spPr>
          <a:xfrm>
            <a:off x="5637811" y="1621683"/>
            <a:ext cx="1941132" cy="1722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8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900164" y="345330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C00000"/>
                </a:solidFill>
                <a:latin typeface="+mj-lt"/>
                <a:ea typeface="+mj-ea"/>
              </a:rPr>
              <a:t>88,000 </a:t>
            </a:r>
            <a:r>
              <a:rPr lang="ko-KR" altLang="en-US" sz="800" b="1" dirty="0">
                <a:solidFill>
                  <a:srgbClr val="C00000"/>
                </a:solidFill>
                <a:latin typeface="+mj-lt"/>
                <a:ea typeface="+mj-ea"/>
              </a:rPr>
              <a:t>원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647336" y="345330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결제예정 금액</a:t>
            </a:r>
          </a:p>
        </p:txBody>
      </p:sp>
      <p:grpSp>
        <p:nvGrpSpPr>
          <p:cNvPr id="183" name="Option"/>
          <p:cNvGrpSpPr/>
          <p:nvPr/>
        </p:nvGrpSpPr>
        <p:grpSpPr>
          <a:xfrm>
            <a:off x="504618" y="2056743"/>
            <a:ext cx="578424" cy="140038"/>
            <a:chOff x="1068388" y="1869906"/>
            <a:chExt cx="578424" cy="140038"/>
          </a:xfrm>
        </p:grpSpPr>
        <p:grpSp>
          <p:nvGrpSpPr>
            <p:cNvPr id="18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Text"/>
            <p:cNvSpPr txBox="1"/>
            <p:nvPr/>
          </p:nvSpPr>
          <p:spPr>
            <a:xfrm>
              <a:off x="1262091" y="1869906"/>
              <a:ext cx="384721" cy="1400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BEFBAB71-24D5-4E88-99AE-84C637D9E9DE}"/>
              </a:ext>
            </a:extLst>
          </p:cNvPr>
          <p:cNvSpPr txBox="1"/>
          <p:nvPr/>
        </p:nvSpPr>
        <p:spPr>
          <a:xfrm>
            <a:off x="94891" y="86578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및 결제 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11210" y="3545569"/>
            <a:ext cx="4962148" cy="1634890"/>
            <a:chOff x="419477" y="4520101"/>
            <a:chExt cx="4962148" cy="1634890"/>
          </a:xfrm>
        </p:grpSpPr>
        <p:sp>
          <p:nvSpPr>
            <p:cNvPr id="57" name="직사각형 56"/>
            <p:cNvSpPr/>
            <p:nvPr/>
          </p:nvSpPr>
          <p:spPr>
            <a:xfrm>
              <a:off x="419477" y="4520101"/>
              <a:ext cx="4962148" cy="1634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8" name="Option"/>
            <p:cNvGrpSpPr/>
            <p:nvPr/>
          </p:nvGrpSpPr>
          <p:grpSpPr>
            <a:xfrm>
              <a:off x="545676" y="4600220"/>
              <a:ext cx="1190771" cy="140038"/>
              <a:chOff x="1068388" y="1869905"/>
              <a:chExt cx="1190771" cy="140038"/>
            </a:xfrm>
          </p:grpSpPr>
          <p:grpSp>
            <p:nvGrpSpPr>
              <p:cNvPr id="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6" name="Text"/>
              <p:cNvSpPr txBox="1"/>
              <p:nvPr/>
            </p:nvSpPr>
            <p:spPr>
              <a:xfrm>
                <a:off x="1262091" y="1869905"/>
                <a:ext cx="997068" cy="1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457200"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)</a:t>
                </a:r>
              </a:p>
            </p:txBody>
          </p:sp>
        </p:grpSp>
        <p:sp>
          <p:nvSpPr>
            <p:cNvPr id="59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1343454" y="4968999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은행을 선택해주세요     ▼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43454" y="5193802"/>
              <a:ext cx="11384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예금주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8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참좋은여행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㈜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0861" y="4967731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입금은행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88105" y="4967731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입금자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1088" y="5526638"/>
              <a:ext cx="451761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/>
                <a:t>입금은행을 선택하시면 예약 후 전용입금 계좌번호를 안내해드립니다</a:t>
              </a:r>
              <a:r>
                <a:rPr lang="en-US" altLang="ko-KR" sz="8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입금마감일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2020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일까지 미 입금 시 주문취소 처리 됩니다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64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3506541" y="4968999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990879" y="3545569"/>
            <a:ext cx="4962148" cy="1634890"/>
            <a:chOff x="5633236" y="4520101"/>
            <a:chExt cx="4962148" cy="1634890"/>
          </a:xfrm>
        </p:grpSpPr>
        <p:sp>
          <p:nvSpPr>
            <p:cNvPr id="75" name="직사각형 74"/>
            <p:cNvSpPr/>
            <p:nvPr/>
          </p:nvSpPr>
          <p:spPr>
            <a:xfrm>
              <a:off x="5633236" y="4520101"/>
              <a:ext cx="4962148" cy="1634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6" name="Option"/>
            <p:cNvGrpSpPr/>
            <p:nvPr/>
          </p:nvGrpSpPr>
          <p:grpSpPr>
            <a:xfrm>
              <a:off x="5759435" y="4600220"/>
              <a:ext cx="802844" cy="140038"/>
              <a:chOff x="1068388" y="1869905"/>
              <a:chExt cx="802844" cy="140038"/>
            </a:xfrm>
          </p:grpSpPr>
          <p:grpSp>
            <p:nvGrpSpPr>
              <p:cNvPr id="82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4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3" name="Text"/>
              <p:cNvSpPr txBox="1"/>
              <p:nvPr/>
            </p:nvSpPr>
            <p:spPr>
              <a:xfrm>
                <a:off x="1262091" y="1869905"/>
                <a:ext cx="609141" cy="1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카드결제</a:t>
                </a:r>
                <a:endParaRPr lang="en-US" altLang="ko-KR" sz="800" noProof="1">
                  <a:solidFill>
                    <a:srgbClr val="5F5F5F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884847" y="5219959"/>
              <a:ext cx="4517610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결제자의 휴대폰번호와 결제금액을 입력해주시고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ARS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문자 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고객결제문자내용 </a:t>
              </a:r>
              <a:r>
                <a:rPr lang="ko-KR" altLang="en-US" sz="8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참좋은여행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)_ARS 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[000000])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확인하시고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통화 버튼을 눌러 결제를 진행하시길 바랍니다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결제문자는 발송 당일에 한해 유효합니다</a:t>
              </a:r>
              <a:r>
                <a:rPr lang="en-US" altLang="ko-KR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8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6557213" y="4895014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24620" y="489374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휴대폰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01864" y="489374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고객명</a:t>
              </a:r>
            </a:p>
          </p:txBody>
        </p:sp>
        <p:sp>
          <p:nvSpPr>
            <p:cNvPr id="81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8720300" y="4895014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defTabSz="82297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17" y="2226469"/>
            <a:ext cx="2832988" cy="8213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DC4CEC-3B3B-4268-937D-365BEACFC094}"/>
              </a:ext>
            </a:extLst>
          </p:cNvPr>
          <p:cNvSpPr txBox="1"/>
          <p:nvPr/>
        </p:nvSpPr>
        <p:spPr>
          <a:xfrm>
            <a:off x="161569" y="5193785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상품담당자</a:t>
            </a: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429826" y="5550301"/>
          <a:ext cx="7149117" cy="61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5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상품담당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TF/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홍예나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/>
                        </a:rPr>
                        <a:t>hyn@verygoodtour.com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직통전화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팩스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980F0DAF-F8B5-4B6E-BD28-1EED80344AF7}"/>
              </a:ext>
            </a:extLst>
          </p:cNvPr>
          <p:cNvSpPr/>
          <p:nvPr/>
        </p:nvSpPr>
        <p:spPr>
          <a:xfrm>
            <a:off x="69012" y="6360470"/>
            <a:ext cx="7703387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6">
            <a:extLst>
              <a:ext uri="{FF2B5EF4-FFF2-40B4-BE49-F238E27FC236}">
                <a16:creationId xmlns:a16="http://schemas.microsoft.com/office/drawing/2014/main" xmlns="" id="{C5FA5917-0A83-4583-A7DA-09ED2EBA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6" y="199939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타원 6">
            <a:extLst>
              <a:ext uri="{FF2B5EF4-FFF2-40B4-BE49-F238E27FC236}">
                <a16:creationId xmlns:a16="http://schemas.microsoft.com/office/drawing/2014/main" xmlns="" id="{490952AF-BC6D-4E02-B451-EEA87547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5" y="346600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9" name="타원 6">
            <a:extLst>
              <a:ext uri="{FF2B5EF4-FFF2-40B4-BE49-F238E27FC236}">
                <a16:creationId xmlns:a16="http://schemas.microsoft.com/office/drawing/2014/main" xmlns="" id="{AE308645-E083-408F-8D20-70D990E4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009" y="349583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3" name="타원 6">
            <a:extLst>
              <a:ext uri="{FF2B5EF4-FFF2-40B4-BE49-F238E27FC236}">
                <a16:creationId xmlns:a16="http://schemas.microsoft.com/office/drawing/2014/main" xmlns="" id="{C7AE7909-F1CD-486F-AF00-190EE59B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6" y="519378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519F416-8DE4-435A-898C-5DEA049292C6}"/>
              </a:ext>
            </a:extLst>
          </p:cNvPr>
          <p:cNvSpPr txBox="1"/>
          <p:nvPr/>
        </p:nvSpPr>
        <p:spPr>
          <a:xfrm>
            <a:off x="6981664" y="172630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88,000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7CF0716-D81B-4421-AF67-6C03CD41B905}"/>
              </a:ext>
            </a:extLst>
          </p:cNvPr>
          <p:cNvSpPr txBox="1"/>
          <p:nvPr/>
        </p:nvSpPr>
        <p:spPr>
          <a:xfrm>
            <a:off x="5696742" y="171808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A617301-1369-4B1A-97B6-991A55DDF511}"/>
              </a:ext>
            </a:extLst>
          </p:cNvPr>
          <p:cNvSpPr txBox="1"/>
          <p:nvPr/>
        </p:nvSpPr>
        <p:spPr>
          <a:xfrm>
            <a:off x="5696742" y="218173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포인트사용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EED572D-1375-4125-B080-34DFEAFD7DA4}"/>
              </a:ext>
            </a:extLst>
          </p:cNvPr>
          <p:cNvSpPr txBox="1"/>
          <p:nvPr/>
        </p:nvSpPr>
        <p:spPr>
          <a:xfrm>
            <a:off x="7193133" y="2181730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-0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98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endParaRPr lang="ko-KR" altLang="en-US" sz="700" dirty="0"/>
          </a:p>
        </p:txBody>
      </p:sp>
      <p:sp>
        <p:nvSpPr>
          <p:cNvPr id="99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Market_Detail_02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042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주문하기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결제완료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 주문완료 페이지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Market_reseravation_Fin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62240"/>
              </p:ext>
            </p:extLst>
          </p:nvPr>
        </p:nvGraphicFramePr>
        <p:xfrm>
          <a:off x="7837092" y="555626"/>
          <a:ext cx="2003329" cy="2834262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상품상세에서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결제 후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주문완료 페이지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주문 완료 안내 문구 텍스트 노출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주문정보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예약코드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주문상태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상품개수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결제일자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결제한 금액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싱픔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정보보기 버튼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상품상세페이지로 이동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메인으로 버튼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메인으로 이동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예약내역 버튼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마이페이지 예약내역으로 이동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</a:tbl>
          </a:graphicData>
        </a:graphic>
      </p:graphicFrame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02C84FCA-D7F6-4159-9EA9-5755DB5E0149}"/>
              </a:ext>
            </a:extLst>
          </p:cNvPr>
          <p:cNvSpPr/>
          <p:nvPr/>
        </p:nvSpPr>
        <p:spPr>
          <a:xfrm>
            <a:off x="142825" y="1484404"/>
            <a:ext cx="7543850" cy="471319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60806"/>
              </p:ext>
            </p:extLst>
          </p:nvPr>
        </p:nvGraphicFramePr>
        <p:xfrm>
          <a:off x="404206" y="1991199"/>
          <a:ext cx="7149117" cy="215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2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7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RP2106179404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 받을 주소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고양시 일산동구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식사동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자이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단지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215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2021-01-01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16:36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결제한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88,000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F8DEC9D-4347-44F9-A965-8C2568B7C978}"/>
              </a:ext>
            </a:extLst>
          </p:cNvPr>
          <p:cNvSpPr/>
          <p:nvPr/>
        </p:nvSpPr>
        <p:spPr>
          <a:xfrm>
            <a:off x="142824" y="848000"/>
            <a:ext cx="7543851" cy="58495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 주문이 완료되었습니다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rgbClr val="333333"/>
              </a:solidFill>
              <a:latin typeface="+mj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0" i="0" dirty="0">
                <a:solidFill>
                  <a:srgbClr val="333333"/>
                </a:solidFill>
                <a:effectLst/>
                <a:latin typeface="+mj-lt"/>
              </a:rPr>
              <a:t>마이페이지를 통해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주문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+mj-lt"/>
              </a:rPr>
              <a:t>내역을 확인 하실 수 있습니다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650AFEB-4F10-4781-A775-241B20D4204B}"/>
              </a:ext>
            </a:extLst>
          </p:cNvPr>
          <p:cNvSpPr txBox="1"/>
          <p:nvPr/>
        </p:nvSpPr>
        <p:spPr>
          <a:xfrm>
            <a:off x="4579814" y="5777882"/>
            <a:ext cx="1113241" cy="254583"/>
          </a:xfrm>
          <a:prstGeom prst="roundRect">
            <a:avLst>
              <a:gd name="adj" fmla="val 30438"/>
            </a:avLst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33039" latinLnBrk="1">
              <a:defRPr sz="1050" b="1" kern="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예약내역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650AFEB-4F10-4781-A775-241B20D4204B}"/>
              </a:ext>
            </a:extLst>
          </p:cNvPr>
          <p:cNvSpPr txBox="1"/>
          <p:nvPr/>
        </p:nvSpPr>
        <p:spPr>
          <a:xfrm>
            <a:off x="2388309" y="5777882"/>
            <a:ext cx="1113241" cy="254583"/>
          </a:xfrm>
          <a:prstGeom prst="roundRect">
            <a:avLst>
              <a:gd name="adj" fmla="val 30438"/>
            </a:avLst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33039" latinLnBrk="1">
              <a:defRPr sz="1050" b="1" kern="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 err="1">
                <a:solidFill>
                  <a:schemeClr val="tx1"/>
                </a:solidFill>
              </a:rPr>
              <a:t>메인으로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19040" y="2669858"/>
            <a:ext cx="910849" cy="1802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정보보기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4DC4CEC-3B3B-4268-937D-365BEACFC094}"/>
              </a:ext>
            </a:extLst>
          </p:cNvPr>
          <p:cNvSpPr txBox="1"/>
          <p:nvPr/>
        </p:nvSpPr>
        <p:spPr>
          <a:xfrm>
            <a:off x="135949" y="464915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상품담당자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2293" y="16572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주문정보</a:t>
            </a: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38483"/>
              </p:ext>
            </p:extLst>
          </p:nvPr>
        </p:nvGraphicFramePr>
        <p:xfrm>
          <a:off x="404206" y="5005670"/>
          <a:ext cx="7149117" cy="61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5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상품담당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TF/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홍예나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/>
                        </a:rPr>
                        <a:t>hyn@verygoodtour.com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직통전화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팩스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60B1D23-FB47-4CD4-BB5C-9E09EE034622}"/>
              </a:ext>
            </a:extLst>
          </p:cNvPr>
          <p:cNvSpPr/>
          <p:nvPr/>
        </p:nvSpPr>
        <p:spPr>
          <a:xfrm>
            <a:off x="129349" y="609668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6">
            <a:extLst>
              <a:ext uri="{FF2B5EF4-FFF2-40B4-BE49-F238E27FC236}">
                <a16:creationId xmlns:a16="http://schemas.microsoft.com/office/drawing/2014/main" xmlns="" id="{CDA15D28-EDE4-44F3-849A-7EFBE27C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647" y="1004946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4" name="타원 6">
            <a:extLst>
              <a:ext uri="{FF2B5EF4-FFF2-40B4-BE49-F238E27FC236}">
                <a16:creationId xmlns:a16="http://schemas.microsoft.com/office/drawing/2014/main" xmlns="" id="{03C323AE-E247-4789-8FB7-AC6A9DFF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93" y="155033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5" name="타원 6">
            <a:extLst>
              <a:ext uri="{FF2B5EF4-FFF2-40B4-BE49-F238E27FC236}">
                <a16:creationId xmlns:a16="http://schemas.microsoft.com/office/drawing/2014/main" xmlns="" id="{77AA7681-5E91-48A0-A231-AF84E226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48" y="267876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타원 6">
            <a:extLst>
              <a:ext uri="{FF2B5EF4-FFF2-40B4-BE49-F238E27FC236}">
                <a16:creationId xmlns:a16="http://schemas.microsoft.com/office/drawing/2014/main" xmlns="" id="{5B7D3475-3C55-4E64-AC7D-20F11FA61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640" y="575396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타원 6">
            <a:extLst>
              <a:ext uri="{FF2B5EF4-FFF2-40B4-BE49-F238E27FC236}">
                <a16:creationId xmlns:a16="http://schemas.microsoft.com/office/drawing/2014/main" xmlns="" id="{D3AFF4FB-7E7F-4C1D-8379-1B8C6B31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742" y="574762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6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마이페이지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1"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마켓 메인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0A2951DF-42A8-4A9C-9F13-F8B25B08173F}"/>
              </a:ext>
            </a:extLst>
          </p:cNvPr>
          <p:cNvSpPr/>
          <p:nvPr/>
        </p:nvSpPr>
        <p:spPr>
          <a:xfrm>
            <a:off x="1475974" y="1619467"/>
            <a:ext cx="6120000" cy="15728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42278"/>
              </p:ext>
            </p:extLst>
          </p:nvPr>
        </p:nvGraphicFramePr>
        <p:xfrm>
          <a:off x="7837092" y="555626"/>
          <a:ext cx="2003329" cy="2192266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참좋은마켓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메인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예약된 상품이 없을 경우 텍스트 노출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상품정보 보기 링크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상품상세페이지로 이동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내역 정보 노출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카테고리 속성 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주문개수 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 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 </a:t>
                      </a:r>
                      <a:r>
                        <a:rPr kumimoji="1" lang="ko-KR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상태값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실시간 결제로 변경됨으로 결제완료 단계만 존재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아이콘 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</a:tbl>
          </a:graphicData>
        </a:graphic>
      </p:graphicFrame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60B1D23-FB47-4CD4-BB5C-9E09EE034622}"/>
              </a:ext>
            </a:extLst>
          </p:cNvPr>
          <p:cNvSpPr/>
          <p:nvPr/>
        </p:nvSpPr>
        <p:spPr>
          <a:xfrm>
            <a:off x="129349" y="609668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83EF1D7-47F6-4B29-83DD-3DE73B87FB35}"/>
              </a:ext>
            </a:extLst>
          </p:cNvPr>
          <p:cNvSpPr/>
          <p:nvPr/>
        </p:nvSpPr>
        <p:spPr>
          <a:xfrm>
            <a:off x="129349" y="916610"/>
            <a:ext cx="1260216" cy="50247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CEB20624-B06B-4067-8D6C-12A39D502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23579"/>
              </p:ext>
            </p:extLst>
          </p:nvPr>
        </p:nvGraphicFramePr>
        <p:xfrm>
          <a:off x="1485285" y="916610"/>
          <a:ext cx="6214864" cy="26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716">
                  <a:extLst>
                    <a:ext uri="{9D8B030D-6E8A-4147-A177-3AD203B41FA5}">
                      <a16:colId xmlns:a16="http://schemas.microsoft.com/office/drawing/2014/main" xmlns="" val="1331712762"/>
                    </a:ext>
                  </a:extLst>
                </a:gridCol>
                <a:gridCol w="1553716">
                  <a:extLst>
                    <a:ext uri="{9D8B030D-6E8A-4147-A177-3AD203B41FA5}">
                      <a16:colId xmlns:a16="http://schemas.microsoft.com/office/drawing/2014/main" xmlns="" val="2897824842"/>
                    </a:ext>
                  </a:extLst>
                </a:gridCol>
              </a:tblGrid>
              <a:tr h="261815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여행상품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항공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(00)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(00)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참좋은마켓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(01)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98D1668-5B5E-446A-8FE1-59E25C5AACBD}"/>
              </a:ext>
            </a:extLst>
          </p:cNvPr>
          <p:cNvSpPr txBox="1"/>
          <p:nvPr/>
        </p:nvSpPr>
        <p:spPr>
          <a:xfrm>
            <a:off x="3875376" y="1318134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+mj-lt"/>
                <a:ea typeface="+mj-ea"/>
              </a:rPr>
              <a:t>예약 된 상품이 없습니다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F683D9F-CF10-44A9-A779-5047F03C2791}"/>
              </a:ext>
            </a:extLst>
          </p:cNvPr>
          <p:cNvSpPr/>
          <p:nvPr/>
        </p:nvSpPr>
        <p:spPr>
          <a:xfrm>
            <a:off x="1475974" y="3328430"/>
            <a:ext cx="6120000" cy="15728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9D613F5-837E-42CC-A302-D31843863BFE}"/>
              </a:ext>
            </a:extLst>
          </p:cNvPr>
          <p:cNvSpPr txBox="1"/>
          <p:nvPr/>
        </p:nvSpPr>
        <p:spPr>
          <a:xfrm>
            <a:off x="1534961" y="1674055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예약코드 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: </a:t>
            </a:r>
            <a:r>
              <a:rPr lang="en-US" altLang="ko-KR" sz="800" b="1" dirty="0">
                <a:solidFill>
                  <a:srgbClr val="C00000"/>
                </a:solidFill>
                <a:latin typeface="+mj-lt"/>
                <a:ea typeface="나눔고딕" panose="020D0604000000000000" pitchFamily="50" charset="-127"/>
              </a:rPr>
              <a:t>RP2021061801</a:t>
            </a:r>
            <a:endParaRPr lang="ko-KR" altLang="en-US" sz="800" b="1" dirty="0">
              <a:solidFill>
                <a:srgbClr val="C00000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0190561-3FF9-4241-B252-A6C43C928265}"/>
              </a:ext>
            </a:extLst>
          </p:cNvPr>
          <p:cNvSpPr txBox="1"/>
          <p:nvPr/>
        </p:nvSpPr>
        <p:spPr>
          <a:xfrm>
            <a:off x="3067110" y="2349876"/>
            <a:ext cx="2118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[</a:t>
            </a:r>
            <a:r>
              <a:rPr lang="ko-KR" altLang="en-US" sz="800" b="1" dirty="0" err="1">
                <a:latin typeface="+mj-lt"/>
                <a:ea typeface="나눔고딕" panose="020D0604000000000000" pitchFamily="50" charset="-127"/>
              </a:rPr>
              <a:t>참좋은마켓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] </a:t>
            </a:r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스페인 </a:t>
            </a:r>
            <a:r>
              <a:rPr lang="ko-KR" altLang="en-US" sz="800" b="1" dirty="0" err="1">
                <a:latin typeface="+mj-lt"/>
                <a:ea typeface="나눔고딕" panose="020D0604000000000000" pitchFamily="50" charset="-127"/>
              </a:rPr>
              <a:t>트러플</a:t>
            </a:r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 오일 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SET</a:t>
            </a:r>
            <a:endParaRPr lang="ko-KR" altLang="en-US" sz="800" dirty="0"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A54AE2F-9FC6-4552-B966-BF82A764E4BC}"/>
              </a:ext>
            </a:extLst>
          </p:cNvPr>
          <p:cNvCxnSpPr/>
          <p:nvPr/>
        </p:nvCxnSpPr>
        <p:spPr>
          <a:xfrm>
            <a:off x="1475974" y="1947766"/>
            <a:ext cx="47454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2B14C4F-89E9-4BE2-82F4-C167E6D7FC1F}"/>
              </a:ext>
            </a:extLst>
          </p:cNvPr>
          <p:cNvSpPr/>
          <p:nvPr/>
        </p:nvSpPr>
        <p:spPr>
          <a:xfrm>
            <a:off x="1532481" y="2006859"/>
            <a:ext cx="1555039" cy="1117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상품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IMAGE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F383C66-C03B-4B05-A492-91ABFF147155}"/>
              </a:ext>
            </a:extLst>
          </p:cNvPr>
          <p:cNvSpPr/>
          <p:nvPr/>
        </p:nvSpPr>
        <p:spPr>
          <a:xfrm>
            <a:off x="6221394" y="1619467"/>
            <a:ext cx="1374580" cy="15728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70892A0-D563-423E-8BE3-8A23FDE1ECC9}"/>
              </a:ext>
            </a:extLst>
          </p:cNvPr>
          <p:cNvSpPr txBox="1"/>
          <p:nvPr/>
        </p:nvSpPr>
        <p:spPr>
          <a:xfrm>
            <a:off x="3081985" y="2603936"/>
            <a:ext cx="11704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defTabSz="990570" latinLnBrk="1">
              <a:defRPr/>
            </a:pPr>
            <a:r>
              <a:rPr lang="ko-KR" altLang="en-US" sz="800" dirty="0">
                <a:latin typeface="+mj-lt"/>
              </a:rPr>
              <a:t>주문개수 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총 </a:t>
            </a:r>
            <a:r>
              <a:rPr lang="en-US" altLang="ko-KR" sz="800" dirty="0">
                <a:latin typeface="+mj-lt"/>
              </a:rPr>
              <a:t>1</a:t>
            </a:r>
            <a:r>
              <a:rPr lang="ko-KR" altLang="en-US" sz="800" dirty="0">
                <a:latin typeface="+mj-lt"/>
              </a:rPr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E86E596-445C-401A-8BFD-6194BB51F9EA}"/>
              </a:ext>
            </a:extLst>
          </p:cNvPr>
          <p:cNvSpPr txBox="1"/>
          <p:nvPr/>
        </p:nvSpPr>
        <p:spPr>
          <a:xfrm>
            <a:off x="5354981" y="2002247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상품정보 보기 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&gt;</a:t>
            </a:r>
            <a:endParaRPr lang="ko-KR" altLang="en-US" sz="8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691FBF2-DAAB-44FF-8BCC-730B95727762}"/>
              </a:ext>
            </a:extLst>
          </p:cNvPr>
          <p:cNvSpPr txBox="1"/>
          <p:nvPr/>
        </p:nvSpPr>
        <p:spPr>
          <a:xfrm>
            <a:off x="6725272" y="20276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결제완료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3331C9E-A10C-4D76-8D17-9DAF3740676D}"/>
              </a:ext>
            </a:extLst>
          </p:cNvPr>
          <p:cNvSpPr txBox="1"/>
          <p:nvPr/>
        </p:nvSpPr>
        <p:spPr>
          <a:xfrm>
            <a:off x="6389481" y="2817832"/>
            <a:ext cx="1113241" cy="254583"/>
          </a:xfrm>
          <a:prstGeom prst="roundRect">
            <a:avLst>
              <a:gd name="adj" fmla="val 30438"/>
            </a:avLst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33039" latinLnBrk="1">
              <a:defRPr sz="1050" b="1" kern="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800" dirty="0">
                <a:latin typeface="+mj-lt"/>
              </a:rPr>
              <a:t>주문 상세보기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DC62C8B-9DC0-4D93-BF13-2B57302693C6}"/>
              </a:ext>
            </a:extLst>
          </p:cNvPr>
          <p:cNvSpPr/>
          <p:nvPr/>
        </p:nvSpPr>
        <p:spPr>
          <a:xfrm>
            <a:off x="6518419" y="2005981"/>
            <a:ext cx="245534" cy="2455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ico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93551A4-42EB-463E-9BC1-190DB98CAA07}"/>
              </a:ext>
            </a:extLst>
          </p:cNvPr>
          <p:cNvSpPr txBox="1"/>
          <p:nvPr/>
        </p:nvSpPr>
        <p:spPr>
          <a:xfrm>
            <a:off x="3099672" y="2013503"/>
            <a:ext cx="11704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defTabSz="990570" latinLnBrk="1">
              <a:defRPr/>
            </a:pPr>
            <a:r>
              <a:rPr lang="ko-KR" altLang="en-US" sz="800" dirty="0">
                <a:latin typeface="+mj-lt"/>
              </a:rPr>
              <a:t>테마 </a:t>
            </a:r>
            <a:r>
              <a:rPr lang="en-US" altLang="ko-KR" sz="800" dirty="0">
                <a:latin typeface="+mj-lt"/>
              </a:rPr>
              <a:t>&gt; </a:t>
            </a:r>
            <a:r>
              <a:rPr lang="ko-KR" altLang="en-US" sz="800" dirty="0" err="1">
                <a:latin typeface="+mj-lt"/>
              </a:rPr>
              <a:t>참좋은마켓</a:t>
            </a:r>
            <a:endParaRPr lang="ko-KR" altLang="en-US" sz="800" dirty="0">
              <a:latin typeface="+mj-lt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65AFACE-1DDB-4F70-B128-0A7D0A53267B}"/>
              </a:ext>
            </a:extLst>
          </p:cNvPr>
          <p:cNvSpPr/>
          <p:nvPr/>
        </p:nvSpPr>
        <p:spPr>
          <a:xfrm>
            <a:off x="1534961" y="2002298"/>
            <a:ext cx="947694" cy="2154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ZEC008-210618</a:t>
            </a:r>
            <a:endParaRPr lang="ko-KR" altLang="en-US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BDCD49B-8A74-44B7-B79C-1298EFE4A06D}"/>
              </a:ext>
            </a:extLst>
          </p:cNvPr>
          <p:cNvSpPr txBox="1"/>
          <p:nvPr/>
        </p:nvSpPr>
        <p:spPr>
          <a:xfrm>
            <a:off x="3081985" y="2874488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결제일 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: 2021-06-21 (</a:t>
            </a:r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목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0E00453C-8CC8-4961-B6C0-6BA4E9452D9F}"/>
              </a:ext>
            </a:extLst>
          </p:cNvPr>
          <p:cNvSpPr txBox="1"/>
          <p:nvPr/>
        </p:nvSpPr>
        <p:spPr>
          <a:xfrm>
            <a:off x="1534961" y="3389665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예약코드 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: </a:t>
            </a:r>
            <a:r>
              <a:rPr lang="en-US" altLang="ko-KR" sz="800" b="1" dirty="0">
                <a:solidFill>
                  <a:srgbClr val="C00000"/>
                </a:solidFill>
                <a:latin typeface="+mj-lt"/>
                <a:ea typeface="나눔고딕" panose="020D0604000000000000" pitchFamily="50" charset="-127"/>
              </a:rPr>
              <a:t>RP2021061801</a:t>
            </a:r>
            <a:endParaRPr lang="ko-KR" altLang="en-US" sz="800" b="1" dirty="0">
              <a:solidFill>
                <a:srgbClr val="C00000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671A75B6-8B5E-45CF-93E2-0CFD36B5420F}"/>
              </a:ext>
            </a:extLst>
          </p:cNvPr>
          <p:cNvSpPr txBox="1"/>
          <p:nvPr/>
        </p:nvSpPr>
        <p:spPr>
          <a:xfrm>
            <a:off x="3067110" y="4065486"/>
            <a:ext cx="2118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[</a:t>
            </a:r>
            <a:r>
              <a:rPr lang="ko-KR" altLang="en-US" sz="800" b="1" dirty="0" err="1">
                <a:latin typeface="+mj-lt"/>
                <a:ea typeface="나눔고딕" panose="020D0604000000000000" pitchFamily="50" charset="-127"/>
              </a:rPr>
              <a:t>참좋은마켓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] </a:t>
            </a:r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스페인 </a:t>
            </a:r>
            <a:r>
              <a:rPr lang="ko-KR" altLang="en-US" sz="800" b="1" dirty="0" err="1">
                <a:latin typeface="+mj-lt"/>
                <a:ea typeface="나눔고딕" panose="020D0604000000000000" pitchFamily="50" charset="-127"/>
              </a:rPr>
              <a:t>트러플</a:t>
            </a:r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 오일 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SET</a:t>
            </a:r>
            <a:endParaRPr lang="ko-KR" altLang="en-US" sz="800" dirty="0">
              <a:ea typeface="나눔고딕" panose="020D0604000000000000" pitchFamily="50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09D81F04-CF72-4541-9623-ABDEBDE0E4BE}"/>
              </a:ext>
            </a:extLst>
          </p:cNvPr>
          <p:cNvCxnSpPr/>
          <p:nvPr/>
        </p:nvCxnSpPr>
        <p:spPr>
          <a:xfrm>
            <a:off x="1475974" y="3663376"/>
            <a:ext cx="47454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CE944042-D519-42F1-9CF0-657FAB60698F}"/>
              </a:ext>
            </a:extLst>
          </p:cNvPr>
          <p:cNvSpPr/>
          <p:nvPr/>
        </p:nvSpPr>
        <p:spPr>
          <a:xfrm>
            <a:off x="1532481" y="3722469"/>
            <a:ext cx="1555039" cy="1117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상품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IMAGE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C87D94-A1BF-4455-AE90-76875A216DB6}"/>
              </a:ext>
            </a:extLst>
          </p:cNvPr>
          <p:cNvSpPr/>
          <p:nvPr/>
        </p:nvSpPr>
        <p:spPr>
          <a:xfrm>
            <a:off x="6221394" y="3335077"/>
            <a:ext cx="1374580" cy="15728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8200243A-6A8C-487C-9C06-DF848555D16F}"/>
              </a:ext>
            </a:extLst>
          </p:cNvPr>
          <p:cNvSpPr txBox="1"/>
          <p:nvPr/>
        </p:nvSpPr>
        <p:spPr>
          <a:xfrm>
            <a:off x="3081985" y="4319546"/>
            <a:ext cx="11704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defTabSz="990570" latinLnBrk="1">
              <a:defRPr/>
            </a:pPr>
            <a:r>
              <a:rPr lang="ko-KR" altLang="en-US" sz="800" dirty="0">
                <a:latin typeface="+mj-lt"/>
              </a:rPr>
              <a:t>주문개수 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총 </a:t>
            </a:r>
            <a:r>
              <a:rPr lang="en-US" altLang="ko-KR" sz="800" dirty="0">
                <a:latin typeface="+mj-lt"/>
              </a:rPr>
              <a:t>1</a:t>
            </a:r>
            <a:r>
              <a:rPr lang="ko-KR" altLang="en-US" sz="800" dirty="0">
                <a:latin typeface="+mj-lt"/>
              </a:rPr>
              <a:t>개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E8B5D1F1-26CE-4FC8-8EA9-02A49638C300}"/>
              </a:ext>
            </a:extLst>
          </p:cNvPr>
          <p:cNvSpPr txBox="1"/>
          <p:nvPr/>
        </p:nvSpPr>
        <p:spPr>
          <a:xfrm>
            <a:off x="5354981" y="3717857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상품정보 보기 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&gt;</a:t>
            </a:r>
            <a:endParaRPr lang="ko-KR" altLang="en-US" sz="8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52C10B61-436F-4690-BF36-919B1EF4B7AD}"/>
              </a:ext>
            </a:extLst>
          </p:cNvPr>
          <p:cNvSpPr txBox="1"/>
          <p:nvPr/>
        </p:nvSpPr>
        <p:spPr>
          <a:xfrm>
            <a:off x="6725272" y="374325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atin typeface="+mj-lt"/>
                <a:ea typeface="나눔고딕" panose="020D0604000000000000" pitchFamily="50" charset="-127"/>
              </a:rPr>
              <a:t>취소요청</a:t>
            </a:r>
            <a:endParaRPr lang="ko-KR" altLang="en-US" sz="8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3C7F4725-A997-4611-92EB-740F93567B65}"/>
              </a:ext>
            </a:extLst>
          </p:cNvPr>
          <p:cNvSpPr txBox="1"/>
          <p:nvPr/>
        </p:nvSpPr>
        <p:spPr>
          <a:xfrm>
            <a:off x="6389481" y="4533442"/>
            <a:ext cx="1113241" cy="254583"/>
          </a:xfrm>
          <a:prstGeom prst="roundRect">
            <a:avLst>
              <a:gd name="adj" fmla="val 30438"/>
            </a:avLst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33039" latinLnBrk="1">
              <a:defRPr sz="1050" b="1" kern="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800" dirty="0" smtClean="0">
                <a:latin typeface="+mj-lt"/>
              </a:rPr>
              <a:t>주문 </a:t>
            </a:r>
            <a:r>
              <a:rPr lang="ko-KR" altLang="en-US" sz="800" dirty="0">
                <a:latin typeface="+mj-lt"/>
              </a:rPr>
              <a:t>상세보기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D14DBB22-CE96-43E7-BC7D-0E76979CD8A7}"/>
              </a:ext>
            </a:extLst>
          </p:cNvPr>
          <p:cNvSpPr/>
          <p:nvPr/>
        </p:nvSpPr>
        <p:spPr>
          <a:xfrm>
            <a:off x="6518419" y="3721591"/>
            <a:ext cx="245534" cy="2455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ico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56E5F1D-3517-4EC8-900B-B1027EEEFD2A}"/>
              </a:ext>
            </a:extLst>
          </p:cNvPr>
          <p:cNvSpPr txBox="1"/>
          <p:nvPr/>
        </p:nvSpPr>
        <p:spPr>
          <a:xfrm>
            <a:off x="3099672" y="3729113"/>
            <a:ext cx="11704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defTabSz="990570" latinLnBrk="1">
              <a:defRPr/>
            </a:pPr>
            <a:r>
              <a:rPr lang="ko-KR" altLang="en-US" sz="800" dirty="0">
                <a:latin typeface="+mj-lt"/>
              </a:rPr>
              <a:t>테마 </a:t>
            </a:r>
            <a:r>
              <a:rPr lang="en-US" altLang="ko-KR" sz="800" dirty="0">
                <a:latin typeface="+mj-lt"/>
              </a:rPr>
              <a:t>&gt; </a:t>
            </a:r>
            <a:r>
              <a:rPr lang="ko-KR" altLang="en-US" sz="800" dirty="0" err="1">
                <a:latin typeface="+mj-lt"/>
              </a:rPr>
              <a:t>참좋은마켓</a:t>
            </a:r>
            <a:endParaRPr lang="ko-KR" altLang="en-US" sz="800" dirty="0">
              <a:latin typeface="+mj-lt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4633E86-0E0F-435D-87A2-D8FB87AED902}"/>
              </a:ext>
            </a:extLst>
          </p:cNvPr>
          <p:cNvSpPr/>
          <p:nvPr/>
        </p:nvSpPr>
        <p:spPr>
          <a:xfrm>
            <a:off x="1534961" y="3717908"/>
            <a:ext cx="947694" cy="2154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ZEC008-210618</a:t>
            </a:r>
            <a:endParaRPr lang="ko-KR" altLang="en-US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2BAF8B31-8065-4762-90F9-8E0E1052F867}"/>
              </a:ext>
            </a:extLst>
          </p:cNvPr>
          <p:cNvSpPr txBox="1"/>
          <p:nvPr/>
        </p:nvSpPr>
        <p:spPr>
          <a:xfrm>
            <a:off x="3081985" y="4590098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결제일 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: 2021-06-21 (</a:t>
            </a:r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목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26" name="타원 6">
            <a:extLst>
              <a:ext uri="{FF2B5EF4-FFF2-40B4-BE49-F238E27FC236}">
                <a16:creationId xmlns:a16="http://schemas.microsoft.com/office/drawing/2014/main" xmlns="" id="{BEFC8F25-A9A5-408E-BFDD-090A4325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353" y="133284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7" name="타원 6">
            <a:extLst>
              <a:ext uri="{FF2B5EF4-FFF2-40B4-BE49-F238E27FC236}">
                <a16:creationId xmlns:a16="http://schemas.microsoft.com/office/drawing/2014/main" xmlns="" id="{B01B22AF-0485-4F7A-9BCB-80A2D4E0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572" y="203437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8" name="타원 6">
            <a:extLst>
              <a:ext uri="{FF2B5EF4-FFF2-40B4-BE49-F238E27FC236}">
                <a16:creationId xmlns:a16="http://schemas.microsoft.com/office/drawing/2014/main" xmlns="" id="{D163DFBD-F858-4199-AB47-32992AE62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654" y="2015916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0" name="타원 6">
            <a:extLst>
              <a:ext uri="{FF2B5EF4-FFF2-40B4-BE49-F238E27FC236}">
                <a16:creationId xmlns:a16="http://schemas.microsoft.com/office/drawing/2014/main" xmlns="" id="{0E3CC89B-17EA-4C3D-848B-968A7522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087" y="277691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1" name="타원 6">
            <a:extLst>
              <a:ext uri="{FF2B5EF4-FFF2-40B4-BE49-F238E27FC236}">
                <a16:creationId xmlns:a16="http://schemas.microsoft.com/office/drawing/2014/main" xmlns="" id="{67AC4C23-8CB6-4FB6-BE97-87EBBE28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98" y="198514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88" name="텍스트 개체 틀 3">
            <a:extLst>
              <a:ext uri="{FF2B5EF4-FFF2-40B4-BE49-F238E27FC236}">
                <a16:creationId xmlns:a16="http://schemas.microsoft.com/office/drawing/2014/main" xmlns="" id="{6D057DC5-DCC3-4B1A-94A7-14E695DD2A6D}"/>
              </a:ext>
            </a:extLst>
          </p:cNvPr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/>
              <a:t>마이페이지</a:t>
            </a:r>
            <a:r>
              <a:rPr lang="en-US" altLang="ko-KR" sz="700" dirty="0"/>
              <a:t>_</a:t>
            </a:r>
            <a:r>
              <a:rPr lang="ko-KR" altLang="en-US" sz="700" dirty="0"/>
              <a:t>마켓</a:t>
            </a:r>
          </a:p>
        </p:txBody>
      </p:sp>
      <p:sp>
        <p:nvSpPr>
          <p:cNvPr id="189" name="텍스트 개체 틀 4">
            <a:extLst>
              <a:ext uri="{FF2B5EF4-FFF2-40B4-BE49-F238E27FC236}">
                <a16:creationId xmlns:a16="http://schemas.microsoft.com/office/drawing/2014/main" xmlns="" id="{BE996E83-7D17-4EDA-B993-05A1354BCC52}"/>
              </a:ext>
            </a:extLst>
          </p:cNvPr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Market_Mypage_01</a:t>
            </a:r>
            <a:endParaRPr lang="ko-KR" altLang="en-US" sz="700" dirty="0"/>
          </a:p>
        </p:txBody>
      </p:sp>
      <p:sp>
        <p:nvSpPr>
          <p:cNvPr id="58" name="타원 57"/>
          <p:cNvSpPr/>
          <p:nvPr/>
        </p:nvSpPr>
        <p:spPr>
          <a:xfrm>
            <a:off x="7209966" y="3740352"/>
            <a:ext cx="177554" cy="1775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5285119" y="4038605"/>
            <a:ext cx="2266165" cy="399874"/>
          </a:xfrm>
          <a:prstGeom prst="wedgeRoundRectCallout">
            <a:avLst>
              <a:gd name="adj1" fmla="val 37733"/>
              <a:gd name="adj2" fmla="val -78072"/>
              <a:gd name="adj3" fmla="val 166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취소요청이 접수되었습니다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algn="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담당자가 확인 후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dirty="0" err="1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연락드리겠습니다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F683D9F-CF10-44A9-A779-5047F03C2791}"/>
              </a:ext>
            </a:extLst>
          </p:cNvPr>
          <p:cNvSpPr/>
          <p:nvPr/>
        </p:nvSpPr>
        <p:spPr>
          <a:xfrm>
            <a:off x="1485285" y="4935703"/>
            <a:ext cx="6120000" cy="15728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E00453C-8CC8-4961-B6C0-6BA4E9452D9F}"/>
              </a:ext>
            </a:extLst>
          </p:cNvPr>
          <p:cNvSpPr txBox="1"/>
          <p:nvPr/>
        </p:nvSpPr>
        <p:spPr>
          <a:xfrm>
            <a:off x="1544272" y="4996938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예약코드 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: </a:t>
            </a:r>
            <a:r>
              <a:rPr lang="en-US" altLang="ko-KR" sz="800" b="1" dirty="0">
                <a:solidFill>
                  <a:srgbClr val="C00000"/>
                </a:solidFill>
                <a:latin typeface="+mj-lt"/>
                <a:ea typeface="나눔고딕" panose="020D0604000000000000" pitchFamily="50" charset="-127"/>
              </a:rPr>
              <a:t>RP2021061801</a:t>
            </a:r>
            <a:endParaRPr lang="ko-KR" altLang="en-US" sz="800" b="1" dirty="0">
              <a:solidFill>
                <a:srgbClr val="C00000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71A75B6-8B5E-45CF-93E2-0CFD36B5420F}"/>
              </a:ext>
            </a:extLst>
          </p:cNvPr>
          <p:cNvSpPr txBox="1"/>
          <p:nvPr/>
        </p:nvSpPr>
        <p:spPr>
          <a:xfrm>
            <a:off x="3076421" y="5672759"/>
            <a:ext cx="2118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[</a:t>
            </a:r>
            <a:r>
              <a:rPr lang="ko-KR" altLang="en-US" sz="800" b="1" dirty="0" err="1">
                <a:latin typeface="+mj-lt"/>
                <a:ea typeface="나눔고딕" panose="020D0604000000000000" pitchFamily="50" charset="-127"/>
              </a:rPr>
              <a:t>참좋은마켓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] </a:t>
            </a:r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스페인 </a:t>
            </a:r>
            <a:r>
              <a:rPr lang="ko-KR" altLang="en-US" sz="800" b="1" dirty="0" err="1">
                <a:latin typeface="+mj-lt"/>
                <a:ea typeface="나눔고딕" panose="020D0604000000000000" pitchFamily="50" charset="-127"/>
              </a:rPr>
              <a:t>트러플</a:t>
            </a:r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 오일 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SET</a:t>
            </a:r>
            <a:endParaRPr lang="ko-KR" altLang="en-US" sz="800" dirty="0">
              <a:ea typeface="나눔고딕" panose="020D0604000000000000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09D81F04-CF72-4541-9623-ABDEBDE0E4BE}"/>
              </a:ext>
            </a:extLst>
          </p:cNvPr>
          <p:cNvCxnSpPr/>
          <p:nvPr/>
        </p:nvCxnSpPr>
        <p:spPr>
          <a:xfrm>
            <a:off x="1485285" y="5270649"/>
            <a:ext cx="47454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E944042-D519-42F1-9CF0-657FAB60698F}"/>
              </a:ext>
            </a:extLst>
          </p:cNvPr>
          <p:cNvSpPr/>
          <p:nvPr/>
        </p:nvSpPr>
        <p:spPr>
          <a:xfrm>
            <a:off x="1541792" y="5329742"/>
            <a:ext cx="1555039" cy="1117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상품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IMAGE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4C87D94-A1BF-4455-AE90-76875A216DB6}"/>
              </a:ext>
            </a:extLst>
          </p:cNvPr>
          <p:cNvSpPr/>
          <p:nvPr/>
        </p:nvSpPr>
        <p:spPr>
          <a:xfrm>
            <a:off x="6230705" y="4942350"/>
            <a:ext cx="1374580" cy="15728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200243A-6A8C-487C-9C06-DF848555D16F}"/>
              </a:ext>
            </a:extLst>
          </p:cNvPr>
          <p:cNvSpPr txBox="1"/>
          <p:nvPr/>
        </p:nvSpPr>
        <p:spPr>
          <a:xfrm>
            <a:off x="3091296" y="5926819"/>
            <a:ext cx="11704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defTabSz="990570" latinLnBrk="1">
              <a:defRPr/>
            </a:pPr>
            <a:r>
              <a:rPr lang="ko-KR" altLang="en-US" sz="800" dirty="0">
                <a:latin typeface="+mj-lt"/>
              </a:rPr>
              <a:t>주문개수 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총 </a:t>
            </a:r>
            <a:r>
              <a:rPr lang="en-US" altLang="ko-KR" sz="800" dirty="0">
                <a:latin typeface="+mj-lt"/>
              </a:rPr>
              <a:t>1</a:t>
            </a:r>
            <a:r>
              <a:rPr lang="ko-KR" altLang="en-US" sz="800" dirty="0">
                <a:latin typeface="+mj-lt"/>
              </a:rPr>
              <a:t>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B5D1F1-26CE-4FC8-8EA9-02A49638C300}"/>
              </a:ext>
            </a:extLst>
          </p:cNvPr>
          <p:cNvSpPr txBox="1"/>
          <p:nvPr/>
        </p:nvSpPr>
        <p:spPr>
          <a:xfrm>
            <a:off x="5364292" y="5325130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>
                <a:latin typeface="+mj-lt"/>
                <a:ea typeface="나눔고딕" panose="020D0604000000000000" pitchFamily="50" charset="-127"/>
              </a:rPr>
              <a:t>상품정보 보기 </a:t>
            </a:r>
            <a:r>
              <a:rPr lang="en-US" altLang="ko-KR" sz="800" b="1" dirty="0">
                <a:latin typeface="+mj-lt"/>
                <a:ea typeface="나눔고딕" panose="020D0604000000000000" pitchFamily="50" charset="-127"/>
              </a:rPr>
              <a:t>&gt;</a:t>
            </a:r>
            <a:endParaRPr lang="ko-KR" altLang="en-US" sz="8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2C10B61-436F-4690-BF36-919B1EF4B7AD}"/>
              </a:ext>
            </a:extLst>
          </p:cNvPr>
          <p:cNvSpPr txBox="1"/>
          <p:nvPr/>
        </p:nvSpPr>
        <p:spPr>
          <a:xfrm>
            <a:off x="6734583" y="5350531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atin typeface="+mj-lt"/>
                <a:ea typeface="나눔고딕" panose="020D0604000000000000" pitchFamily="50" charset="-127"/>
              </a:rPr>
              <a:t>취소완료</a:t>
            </a:r>
            <a:endParaRPr lang="ko-KR" altLang="en-US" sz="8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C7F4725-A997-4611-92EB-740F93567B65}"/>
              </a:ext>
            </a:extLst>
          </p:cNvPr>
          <p:cNvSpPr txBox="1"/>
          <p:nvPr/>
        </p:nvSpPr>
        <p:spPr>
          <a:xfrm>
            <a:off x="6398792" y="6140715"/>
            <a:ext cx="1113241" cy="254583"/>
          </a:xfrm>
          <a:prstGeom prst="roundRect">
            <a:avLst>
              <a:gd name="adj" fmla="val 30438"/>
            </a:avLst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33039" latinLnBrk="1">
              <a:defRPr sz="1050" b="1" kern="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800" dirty="0" smtClean="0">
                <a:latin typeface="+mj-lt"/>
              </a:rPr>
              <a:t>주문 </a:t>
            </a:r>
            <a:r>
              <a:rPr lang="ko-KR" altLang="en-US" sz="800" dirty="0">
                <a:latin typeface="+mj-lt"/>
              </a:rPr>
              <a:t>상세보기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14DBB22-CE96-43E7-BC7D-0E76979CD8A7}"/>
              </a:ext>
            </a:extLst>
          </p:cNvPr>
          <p:cNvSpPr/>
          <p:nvPr/>
        </p:nvSpPr>
        <p:spPr>
          <a:xfrm>
            <a:off x="6527730" y="5328864"/>
            <a:ext cx="245534" cy="2455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ico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56E5F1D-3517-4EC8-900B-B1027EEEFD2A}"/>
              </a:ext>
            </a:extLst>
          </p:cNvPr>
          <p:cNvSpPr txBox="1"/>
          <p:nvPr/>
        </p:nvSpPr>
        <p:spPr>
          <a:xfrm>
            <a:off x="3108983" y="5336386"/>
            <a:ext cx="11704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defTabSz="990570" latinLnBrk="1">
              <a:defRPr/>
            </a:pPr>
            <a:r>
              <a:rPr lang="ko-KR" altLang="en-US" sz="800" dirty="0">
                <a:latin typeface="+mj-lt"/>
              </a:rPr>
              <a:t>테마 </a:t>
            </a:r>
            <a:r>
              <a:rPr lang="en-US" altLang="ko-KR" sz="800" dirty="0">
                <a:latin typeface="+mj-lt"/>
              </a:rPr>
              <a:t>&gt; </a:t>
            </a:r>
            <a:r>
              <a:rPr lang="ko-KR" altLang="en-US" sz="800" dirty="0" err="1">
                <a:latin typeface="+mj-lt"/>
              </a:rPr>
              <a:t>참좋은마켓</a:t>
            </a:r>
            <a:endParaRPr lang="ko-KR" altLang="en-US" sz="800" dirty="0"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4633E86-0E0F-435D-87A2-D8FB87AED902}"/>
              </a:ext>
            </a:extLst>
          </p:cNvPr>
          <p:cNvSpPr/>
          <p:nvPr/>
        </p:nvSpPr>
        <p:spPr>
          <a:xfrm>
            <a:off x="1544272" y="5325181"/>
            <a:ext cx="947694" cy="2154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ZEC008-210618</a:t>
            </a:r>
            <a:endParaRPr lang="ko-KR" altLang="en-US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BAF8B31-8065-4762-90F9-8E0E1052F867}"/>
              </a:ext>
            </a:extLst>
          </p:cNvPr>
          <p:cNvSpPr txBox="1"/>
          <p:nvPr/>
        </p:nvSpPr>
        <p:spPr>
          <a:xfrm>
            <a:off x="3091296" y="6197371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결제일 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: 2021-06-21 (</a:t>
            </a:r>
            <a:r>
              <a:rPr lang="ko-KR" altLang="en-US" sz="800" dirty="0">
                <a:latin typeface="+mj-lt"/>
                <a:ea typeface="나눔고딕" panose="020D0604000000000000" pitchFamily="50" charset="-127"/>
              </a:rPr>
              <a:t>목</a:t>
            </a:r>
            <a:r>
              <a:rPr lang="en-US" altLang="ko-KR" sz="800" dirty="0">
                <a:latin typeface="+mj-lt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219277" y="5347625"/>
            <a:ext cx="177554" cy="1775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285118" y="5632320"/>
            <a:ext cx="2266165" cy="399874"/>
          </a:xfrm>
          <a:prstGeom prst="wedgeRoundRectCallout">
            <a:avLst>
              <a:gd name="adj1" fmla="val 37733"/>
              <a:gd name="adj2" fmla="val -78072"/>
              <a:gd name="adj3" fmla="val 166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취소가 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algn="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이용해주셔서 감사합니다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230404" y="2036390"/>
            <a:ext cx="177554" cy="17755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모서리가 둥근 사각형 설명선 81"/>
          <p:cNvSpPr/>
          <p:nvPr/>
        </p:nvSpPr>
        <p:spPr>
          <a:xfrm>
            <a:off x="4919423" y="2299040"/>
            <a:ext cx="2697453" cy="399874"/>
          </a:xfrm>
          <a:prstGeom prst="wedgeRoundRectCallout">
            <a:avLst>
              <a:gd name="adj1" fmla="val 38237"/>
              <a:gd name="adj2" fmla="val -69213"/>
              <a:gd name="adj3" fmla="val 166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결제가 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주문 상세보기에서 주문내역을 </a:t>
            </a:r>
            <a:r>
              <a:rPr lang="ko-KR" altLang="en-US" sz="800" dirty="0" err="1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확인부탁드립니다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마이페이지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예약상세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예약확정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080287" y="117490"/>
            <a:ext cx="4792663" cy="2190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700" dirty="0" err="1"/>
              <a:t>마이페이지</a:t>
            </a:r>
            <a:r>
              <a:rPr lang="en-US" altLang="ko-KR" sz="700" dirty="0"/>
              <a:t>_</a:t>
            </a:r>
            <a:r>
              <a:rPr lang="ko-KR" altLang="en-US" sz="700" dirty="0"/>
              <a:t>예약상세</a:t>
            </a:r>
            <a:r>
              <a:rPr lang="en-US" altLang="ko-KR" sz="700" dirty="0"/>
              <a:t>_</a:t>
            </a:r>
            <a:r>
              <a:rPr lang="ko-KR" altLang="en-US" sz="700" dirty="0"/>
              <a:t>호텔</a:t>
            </a:r>
            <a:r>
              <a:rPr lang="en-US" altLang="ko-KR" sz="700" dirty="0"/>
              <a:t>_</a:t>
            </a:r>
            <a:r>
              <a:rPr lang="ko-KR" altLang="en-US" sz="700" dirty="0" smtClean="0"/>
              <a:t>예약확정</a:t>
            </a:r>
            <a:endParaRPr lang="ko-KR" altLang="en-US" sz="7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294967295"/>
          </p:nvPr>
        </p:nvSpPr>
        <p:spPr>
          <a:xfrm>
            <a:off x="1080287" y="331803"/>
            <a:ext cx="4792663" cy="2174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700" dirty="0" smtClean="0"/>
              <a:t>PC_Hotel_Mypage_02</a:t>
            </a:r>
            <a:endParaRPr lang="ko-KR" altLang="en-US" sz="700" dirty="0"/>
          </a:p>
        </p:txBody>
      </p:sp>
      <p:sp>
        <p:nvSpPr>
          <p:cNvPr id="11" name="직사각형 10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1559368"/>
            <a:ext cx="6251992" cy="6402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예약이 확정되었습니다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algn="ctr" defTabSz="914400"/>
            <a:endParaRPr lang="en-US" altLang="ko-KR" sz="800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원하시는 결제방법을 통해 결제를 진행 하실 수 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</p:txBody>
      </p:sp>
      <p:graphicFrame>
        <p:nvGraphicFramePr>
          <p:cNvPr id="100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50071"/>
              </p:ext>
            </p:extLst>
          </p:nvPr>
        </p:nvGraphicFramePr>
        <p:xfrm>
          <a:off x="7837092" y="555626"/>
          <a:ext cx="2003329" cy="1713526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상품 공통노출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단계 표시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1 -1 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단계 별 안내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멘트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주문상태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확정으료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426027" y="2308769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878870"/>
            <a:ext cx="6236402" cy="6402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>
            <a:stCxn id="25" idx="6"/>
            <a:endCxn id="27" idx="2"/>
          </p:cNvCxnSpPr>
          <p:nvPr/>
        </p:nvCxnSpPr>
        <p:spPr>
          <a:xfrm>
            <a:off x="3012948" y="1120453"/>
            <a:ext cx="30499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4EC2C7FD-2DDF-414B-A195-EAAAFBF5E5FD}"/>
              </a:ext>
            </a:extLst>
          </p:cNvPr>
          <p:cNvSpPr/>
          <p:nvPr/>
        </p:nvSpPr>
        <p:spPr>
          <a:xfrm>
            <a:off x="2794681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89B2E1C-EBC5-40A2-8BB8-435607A25A1B}"/>
              </a:ext>
            </a:extLst>
          </p:cNvPr>
          <p:cNvSpPr txBox="1"/>
          <p:nvPr/>
        </p:nvSpPr>
        <p:spPr>
          <a:xfrm>
            <a:off x="2604694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접수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6062935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5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5872950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취소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D9CD6D50-21C9-43AA-81F4-280780AAA656}"/>
              </a:ext>
            </a:extLst>
          </p:cNvPr>
          <p:cNvSpPr/>
          <p:nvPr/>
        </p:nvSpPr>
        <p:spPr>
          <a:xfrm>
            <a:off x="4405863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3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0233CCD-A61D-4C8F-9380-3557E3C5C501}"/>
              </a:ext>
            </a:extLst>
          </p:cNvPr>
          <p:cNvSpPr txBox="1"/>
          <p:nvPr/>
        </p:nvSpPr>
        <p:spPr>
          <a:xfrm>
            <a:off x="4215877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결제 완료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5190573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4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5000589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취소 요청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4EC2C7FD-2DDF-414B-A195-EAAAFBF5E5FD}"/>
              </a:ext>
            </a:extLst>
          </p:cNvPr>
          <p:cNvSpPr/>
          <p:nvPr/>
        </p:nvSpPr>
        <p:spPr>
          <a:xfrm>
            <a:off x="3620830" y="1011319"/>
            <a:ext cx="218267" cy="218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89B2E1C-EBC5-40A2-8BB8-435607A25A1B}"/>
              </a:ext>
            </a:extLst>
          </p:cNvPr>
          <p:cNvSpPr txBox="1"/>
          <p:nvPr/>
        </p:nvSpPr>
        <p:spPr>
          <a:xfrm>
            <a:off x="3430845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확정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1386099" y="934474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37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1386099" y="1549150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1-1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03517"/>
              </p:ext>
            </p:extLst>
          </p:nvPr>
        </p:nvGraphicFramePr>
        <p:xfrm>
          <a:off x="1514488" y="2598851"/>
          <a:ext cx="6140722" cy="215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3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RP2106179404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예약확정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 받을 주소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고양시 일산동구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식사동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자이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단지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215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2021-01-01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16:36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결제한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88,000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0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2506005" y="2952381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2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5583986" y="2881245"/>
            <a:ext cx="2094799" cy="294058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1428701" y="2881245"/>
            <a:ext cx="4166029" cy="294058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1421824" y="2959290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결제 방법 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583986" y="295929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5674447" y="5370672"/>
            <a:ext cx="1941132" cy="326785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결제하기</a:t>
            </a:r>
            <a:endParaRPr kumimoji="0" lang="ko-KR" altLang="en-US" sz="105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9328" y="3299823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포인트 사용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2264" y="3299823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(</a:t>
            </a: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보유 </a:t>
            </a:r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: 15,189P)</a:t>
            </a:r>
            <a:endParaRPr lang="ko-KR" altLang="en-US" sz="800" dirty="0" smtClean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4973" y="3299823"/>
            <a:ext cx="1084052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8586" y="3299823"/>
            <a:ext cx="580042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27136" y="3767290"/>
            <a:ext cx="3993644" cy="11464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27136" y="4916407"/>
            <a:ext cx="3993644" cy="781050"/>
            <a:chOff x="419477" y="4552950"/>
            <a:chExt cx="4962148" cy="781050"/>
          </a:xfrm>
        </p:grpSpPr>
        <p:sp>
          <p:nvSpPr>
            <p:cNvPr id="17" name="직사각형 16"/>
            <p:cNvSpPr/>
            <p:nvPr/>
          </p:nvSpPr>
          <p:spPr>
            <a:xfrm>
              <a:off x="419477" y="4552950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9477" y="4943475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grpSp>
          <p:nvGrpSpPr>
            <p:cNvPr id="19" name="Option"/>
            <p:cNvGrpSpPr/>
            <p:nvPr/>
          </p:nvGrpSpPr>
          <p:grpSpPr>
            <a:xfrm>
              <a:off x="545676" y="4679561"/>
              <a:ext cx="1432572" cy="153888"/>
              <a:chOff x="1068388" y="1862980"/>
              <a:chExt cx="1432572" cy="153888"/>
            </a:xfrm>
          </p:grpSpPr>
          <p:grpSp>
            <p:nvGrpSpPr>
              <p:cNvPr id="2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2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6" name="Text"/>
              <p:cNvSpPr txBox="1"/>
              <p:nvPr/>
            </p:nvSpPr>
            <p:spPr>
              <a:xfrm>
                <a:off x="1262091" y="1862980"/>
                <a:ext cx="12388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800" noProof="1" smtClean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Option"/>
            <p:cNvGrpSpPr/>
            <p:nvPr/>
          </p:nvGrpSpPr>
          <p:grpSpPr>
            <a:xfrm>
              <a:off x="545676" y="5056643"/>
              <a:ext cx="950568" cy="153888"/>
              <a:chOff x="1068388" y="1862980"/>
              <a:chExt cx="950568" cy="153888"/>
            </a:xfrm>
          </p:grpSpPr>
          <p:grpSp>
            <p:nvGrpSpPr>
              <p:cNvPr id="21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23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2" name="Text"/>
              <p:cNvSpPr txBox="1"/>
              <p:nvPr/>
            </p:nvSpPr>
            <p:spPr>
              <a:xfrm>
                <a:off x="1262091" y="1862980"/>
                <a:ext cx="75686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8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 smtClean="0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카드결제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5674447" y="3299822"/>
            <a:ext cx="1941132" cy="1503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800" dirty="0">
              <a:solidFill>
                <a:schemeClr val="tx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429D6B5-EF97-43E1-A5B8-A27370AA80C7}"/>
              </a:ext>
            </a:extLst>
          </p:cNvPr>
          <p:cNvSpPr txBox="1"/>
          <p:nvPr/>
        </p:nvSpPr>
        <p:spPr>
          <a:xfrm>
            <a:off x="6874283" y="337200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333333"/>
                </a:solidFill>
                <a:latin typeface="+mj-lt"/>
              </a:rPr>
              <a:t>88,000 </a:t>
            </a:r>
            <a:r>
              <a:rPr lang="ko-KR" altLang="en-US" sz="800" dirty="0" smtClean="0">
                <a:solidFill>
                  <a:srgbClr val="333333"/>
                </a:solidFill>
                <a:latin typeface="+mj-lt"/>
              </a:rPr>
              <a:t>원</a:t>
            </a:r>
            <a:endParaRPr lang="ko-KR" altLang="en-US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35D060E-5EFA-49E2-A7BA-763D95EA4C93}"/>
              </a:ext>
            </a:extLst>
          </p:cNvPr>
          <p:cNvSpPr txBox="1"/>
          <p:nvPr/>
        </p:nvSpPr>
        <p:spPr>
          <a:xfrm>
            <a:off x="5674447" y="337200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936800" y="495201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C00000"/>
                </a:solidFill>
                <a:latin typeface="+mj-lt"/>
                <a:ea typeface="+mj-ea"/>
              </a:rPr>
              <a:t>88,000 </a:t>
            </a:r>
            <a:r>
              <a:rPr lang="ko-KR" altLang="en-US" sz="800" b="1" dirty="0" smtClean="0">
                <a:solidFill>
                  <a:srgbClr val="C00000"/>
                </a:solidFill>
                <a:latin typeface="+mj-lt"/>
                <a:ea typeface="+mj-ea"/>
              </a:rPr>
              <a:t>원</a:t>
            </a:r>
            <a:endParaRPr lang="ko-KR" altLang="en-US" sz="800" b="1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683972" y="4952010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결제예정 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1122004-8780-48BF-938B-7C20ABA65F74}"/>
              </a:ext>
            </a:extLst>
          </p:cNvPr>
          <p:cNvSpPr txBox="1"/>
          <p:nvPr/>
        </p:nvSpPr>
        <p:spPr>
          <a:xfrm>
            <a:off x="5671241" y="3694459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포인트 사용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751858E-C5D3-41E0-81FA-A6A11E8AD40D}"/>
              </a:ext>
            </a:extLst>
          </p:cNvPr>
          <p:cNvSpPr txBox="1"/>
          <p:nvPr/>
        </p:nvSpPr>
        <p:spPr>
          <a:xfrm>
            <a:off x="7151603" y="3694459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33333"/>
                </a:solidFill>
                <a:latin typeface="+mj-lt"/>
              </a:rPr>
              <a:t>- 0 </a:t>
            </a:r>
            <a:r>
              <a:rPr lang="ko-KR" altLang="en-US" sz="800" dirty="0" smtClean="0">
                <a:solidFill>
                  <a:srgbClr val="333333"/>
                </a:solidFill>
                <a:latin typeface="+mj-lt"/>
              </a:rPr>
              <a:t>원</a:t>
            </a:r>
            <a:endParaRPr lang="ko-KR" altLang="en-US" sz="800" dirty="0">
              <a:solidFill>
                <a:srgbClr val="333333"/>
              </a:solidFill>
              <a:latin typeface="+mj-lt"/>
            </a:endParaRPr>
          </a:p>
        </p:txBody>
      </p:sp>
      <p:grpSp>
        <p:nvGrpSpPr>
          <p:cNvPr id="39" name="Option"/>
          <p:cNvGrpSpPr/>
          <p:nvPr/>
        </p:nvGrpSpPr>
        <p:grpSpPr>
          <a:xfrm>
            <a:off x="1628704" y="3886546"/>
            <a:ext cx="578424" cy="153888"/>
            <a:chOff x="1068388" y="1862981"/>
            <a:chExt cx="578424" cy="153888"/>
          </a:xfrm>
        </p:grpSpPr>
        <p:grpSp>
          <p:nvGrpSpPr>
            <p:cNvPr id="40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Text"/>
            <p:cNvSpPr txBox="1"/>
            <p:nvPr/>
          </p:nvSpPr>
          <p:spPr>
            <a:xfrm>
              <a:off x="1262091" y="1862981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+mj-lt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+mj-lt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1410444" y="1009021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결제정보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3547245" y="1004080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결제내역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3268" y="2582307"/>
            <a:ext cx="29466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j-lt"/>
              </a:rPr>
              <a:t>※</a:t>
            </a:r>
            <a:r>
              <a:rPr lang="ko-KR" altLang="en-US" sz="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입금마감일 이내 </a:t>
            </a:r>
            <a:r>
              <a:rPr lang="ko-KR" altLang="en-US" sz="800" dirty="0" smtClean="0">
                <a:solidFill>
                  <a:srgbClr val="FF0000"/>
                </a:solidFill>
                <a:latin typeface="+mj-lt"/>
              </a:rPr>
              <a:t>결제하지 않는 경우 예약이 자동 취소됩니다</a:t>
            </a:r>
            <a:r>
              <a:rPr lang="en-US" altLang="ko-KR" sz="800" dirty="0" smtClean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2B18196A-CF32-4E94-BC75-1C64F43984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6002" y="1288251"/>
          <a:ext cx="4029754" cy="1185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844">
                  <a:extLst>
                    <a:ext uri="{9D8B030D-6E8A-4147-A177-3AD203B41FA5}">
                      <a16:colId xmlns:a16="http://schemas.microsoft.com/office/drawing/2014/main" xmlns="" val="1617611611"/>
                    </a:ext>
                  </a:extLst>
                </a:gridCol>
                <a:gridCol w="1266806">
                  <a:extLst>
                    <a:ext uri="{9D8B030D-6E8A-4147-A177-3AD203B41FA5}">
                      <a16:colId xmlns:a16="http://schemas.microsoft.com/office/drawing/2014/main" xmlns="" val="1085584165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xmlns="" val="3022744719"/>
                    </a:ext>
                  </a:extLst>
                </a:gridCol>
                <a:gridCol w="635266">
                  <a:extLst>
                    <a:ext uri="{9D8B030D-6E8A-4147-A177-3AD203B41FA5}">
                      <a16:colId xmlns:a16="http://schemas.microsoft.com/office/drawing/2014/main" xmlns="" val="3676866071"/>
                    </a:ext>
                  </a:extLst>
                </a:gridCol>
              </a:tblGrid>
              <a:tr h="172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입금액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입금자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056107"/>
                  </a:ext>
                </a:extLst>
              </a:tr>
              <a:tr h="97179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 내역이 없습니다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718191"/>
                  </a:ext>
                </a:extLst>
              </a:tr>
            </a:tbl>
          </a:graphicData>
        </a:graphic>
      </p:graphicFrame>
      <p:cxnSp>
        <p:nvCxnSpPr>
          <p:cNvPr id="50" name="직선 연결선 49"/>
          <p:cNvCxnSpPr/>
          <p:nvPr/>
        </p:nvCxnSpPr>
        <p:spPr>
          <a:xfrm flipH="1">
            <a:off x="1504691" y="1288251"/>
            <a:ext cx="2041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118">
            <a:extLst>
              <a:ext uri="{FF2B5EF4-FFF2-40B4-BE49-F238E27FC236}">
                <a16:creationId xmlns:a16="http://schemas.microsoft.com/office/drawing/2014/main" xmlns="" id="{031F3E1D-BA0E-449A-9823-CC3ED819DC74}"/>
              </a:ext>
            </a:extLst>
          </p:cNvPr>
          <p:cNvSpPr/>
          <p:nvPr/>
        </p:nvSpPr>
        <p:spPr>
          <a:xfrm>
            <a:off x="3460242" y="995885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smtClean="0">
                <a:solidFill>
                  <a:prstClr val="white"/>
                </a:solidFill>
                <a:latin typeface="+mj-lt"/>
                <a:ea typeface="맑은 고딕"/>
                <a:cs typeface="Segoe UI" panose="020B0502040204020203" pitchFamily="34" charset="0"/>
              </a:rPr>
              <a:t>3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50727" y="135086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latin typeface="+mj-lt"/>
                <a:ea typeface="나눔고딕" panose="020D0604000000000000" pitchFamily="50" charset="-127"/>
              </a:rPr>
              <a:t>총금액</a:t>
            </a:r>
            <a:endParaRPr lang="ko-KR" altLang="en-US" sz="800" dirty="0" smtClean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50727" y="164635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smtClean="0">
                <a:latin typeface="+mj-lt"/>
                <a:ea typeface="나눔고딕" panose="020D0604000000000000" pitchFamily="50" charset="-127"/>
              </a:rPr>
              <a:t>입금액</a:t>
            </a:r>
            <a:endParaRPr lang="ko-KR" altLang="en-US" sz="800" dirty="0" smtClean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50727" y="197285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solidFill>
                  <a:srgbClr val="FF0000"/>
                </a:solidFill>
                <a:latin typeface="+mj-lt"/>
                <a:ea typeface="나눔고딕" panose="020D0604000000000000" pitchFamily="50" charset="-127"/>
              </a:rPr>
              <a:t>미납액</a:t>
            </a:r>
            <a:endParaRPr lang="ko-KR" altLang="en-US" sz="800" dirty="0" smtClean="0">
              <a:solidFill>
                <a:srgbClr val="FF0000"/>
              </a:solidFill>
              <a:latin typeface="+mj-lt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550727" y="1945633"/>
            <a:ext cx="2029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98403" y="135086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88</a:t>
            </a:r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,000 </a:t>
            </a: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78928" y="1646354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0 </a:t>
            </a: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원</a:t>
            </a:r>
            <a:endParaRPr lang="ko-KR" altLang="en-US" sz="8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98403" y="1972852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88,000 </a:t>
            </a:r>
            <a:r>
              <a:rPr lang="ko-KR" altLang="en-US" sz="8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원</a:t>
            </a:r>
            <a:endParaRPr lang="ko-KR" altLang="en-US" sz="800" dirty="0" smtClean="0">
              <a:solidFill>
                <a:srgbClr val="FF0000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E73011-DC64-48EE-8B2E-EA0E37C0526E}"/>
              </a:ext>
            </a:extLst>
          </p:cNvPr>
          <p:cNvSpPr/>
          <p:nvPr/>
        </p:nvSpPr>
        <p:spPr>
          <a:xfrm>
            <a:off x="1558793" y="2290361"/>
            <a:ext cx="1917297" cy="210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  <a:latin typeface="+mj-lt"/>
              </a:rPr>
              <a:t>입금마감일 </a:t>
            </a:r>
            <a:r>
              <a:rPr lang="en-US" altLang="ko-KR" sz="800" b="1" dirty="0" smtClean="0">
                <a:solidFill>
                  <a:srgbClr val="FF0000"/>
                </a:solidFill>
                <a:latin typeface="+mj-lt"/>
              </a:rPr>
              <a:t>: 2020-12-11 (</a:t>
            </a:r>
            <a:r>
              <a:rPr lang="ko-KR" altLang="en-US" sz="800" b="1" dirty="0" smtClean="0">
                <a:solidFill>
                  <a:srgbClr val="FF0000"/>
                </a:solidFill>
                <a:latin typeface="+mj-lt"/>
              </a:rPr>
              <a:t>금</a:t>
            </a:r>
            <a:r>
              <a:rPr lang="en-US" altLang="ko-KR" sz="800" b="1" dirty="0" smtClean="0">
                <a:solidFill>
                  <a:srgbClr val="FF0000"/>
                </a:solidFill>
                <a:latin typeface="+mj-lt"/>
              </a:rPr>
              <a:t>) 00:00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1" name="타원 118">
            <a:extLst>
              <a:ext uri="{FF2B5EF4-FFF2-40B4-BE49-F238E27FC236}">
                <a16:creationId xmlns:a16="http://schemas.microsoft.com/office/drawing/2014/main" xmlns="" id="{031F3E1D-BA0E-449A-9823-CC3ED819DC74}"/>
              </a:ext>
            </a:extLst>
          </p:cNvPr>
          <p:cNvSpPr/>
          <p:nvPr/>
        </p:nvSpPr>
        <p:spPr>
          <a:xfrm>
            <a:off x="1311755" y="903091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smtClean="0">
                <a:solidFill>
                  <a:prstClr val="white"/>
                </a:solidFill>
                <a:latin typeface="+mj-lt"/>
                <a:ea typeface="맑은 고딕"/>
                <a:cs typeface="Segoe UI" panose="020B0502040204020203" pitchFamily="34" charset="0"/>
              </a:rPr>
              <a:t>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graphicFrame>
        <p:nvGraphicFramePr>
          <p:cNvPr id="62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273720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상품 공통노출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금액 및 입금액 안내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입금마감일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미입금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 입금마감일 자정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00:00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기점으로 자동 취소 처리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결제내역 표시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무통장입금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ARS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카드결제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포인트결제에 대한 결제내역 표기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방법 선택 창 노출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5-1 :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보유 포인트 조회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5-2 :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입력 후 사용 버튼 입력 시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5-3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사용된 포인트 입력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5-4 :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 포인트 차감 후 남은 결제금액 노출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수단에 따른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모듈 호출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" name="타원 118">
            <a:extLst>
              <a:ext uri="{FF2B5EF4-FFF2-40B4-BE49-F238E27FC236}">
                <a16:creationId xmlns:a16="http://schemas.microsoft.com/office/drawing/2014/main" xmlns="" id="{031F3E1D-BA0E-449A-9823-CC3ED819DC74}"/>
              </a:ext>
            </a:extLst>
          </p:cNvPr>
          <p:cNvSpPr/>
          <p:nvPr/>
        </p:nvSpPr>
        <p:spPr>
          <a:xfrm>
            <a:off x="1311755" y="2144224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smtClean="0">
                <a:solidFill>
                  <a:prstClr val="white"/>
                </a:solidFill>
                <a:latin typeface="+mj-lt"/>
                <a:ea typeface="맑은 고딕"/>
                <a:cs typeface="Segoe UI" panose="020B0502040204020203" pitchFamily="34" charset="0"/>
              </a:rPr>
              <a:t>2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64" name="타원 118">
            <a:extLst>
              <a:ext uri="{FF2B5EF4-FFF2-40B4-BE49-F238E27FC236}">
                <a16:creationId xmlns:a16="http://schemas.microsoft.com/office/drawing/2014/main" xmlns="" id="{031F3E1D-BA0E-449A-9823-CC3ED819DC74}"/>
              </a:ext>
            </a:extLst>
          </p:cNvPr>
          <p:cNvSpPr/>
          <p:nvPr/>
        </p:nvSpPr>
        <p:spPr>
          <a:xfrm>
            <a:off x="5512552" y="5304979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smtClean="0">
                <a:solidFill>
                  <a:prstClr val="white"/>
                </a:solidFill>
                <a:latin typeface="+mj-lt"/>
                <a:ea typeface="맑은 고딕"/>
                <a:cs typeface="Segoe UI" panose="020B0502040204020203" pitchFamily="34" charset="0"/>
              </a:rPr>
              <a:t>6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65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1323135" y="2852649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4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66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1707100" y="3172685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5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67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5532472" y="3563306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5-3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74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4223172" y="3129013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5-1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75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3573354" y="3102697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5-2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76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5535678" y="4754885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5-4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68" name="텍스트 개체 틀 5"/>
          <p:cNvSpPr txBox="1">
            <a:spLocks/>
          </p:cNvSpPr>
          <p:nvPr/>
        </p:nvSpPr>
        <p:spPr>
          <a:xfrm>
            <a:off x="1080287" y="117490"/>
            <a:ext cx="4792663" cy="219075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smtClean="0"/>
              <a:t>마이페이지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예약상세</a:t>
            </a:r>
            <a:r>
              <a:rPr lang="en-US" altLang="ko-KR" sz="700" smtClean="0"/>
              <a:t>_</a:t>
            </a:r>
            <a:r>
              <a:rPr lang="ko-KR" altLang="en-US" sz="700" smtClean="0"/>
              <a:t>호텔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예약확정</a:t>
            </a:r>
            <a:endParaRPr lang="ko-KR" altLang="en-US" sz="700" dirty="0"/>
          </a:p>
        </p:txBody>
      </p:sp>
      <p:sp>
        <p:nvSpPr>
          <p:cNvPr id="69" name="텍스트 개체 틀 6"/>
          <p:cNvSpPr txBox="1">
            <a:spLocks/>
          </p:cNvSpPr>
          <p:nvPr/>
        </p:nvSpPr>
        <p:spPr>
          <a:xfrm>
            <a:off x="1080287" y="331803"/>
            <a:ext cx="4792663" cy="21748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smtClean="0"/>
              <a:t>PC_Hotel_Mypage_02</a:t>
            </a:r>
            <a:endParaRPr lang="ko-KR" altLang="en-US" sz="7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84" y="3998415"/>
            <a:ext cx="2832988" cy="8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graphicFrame>
        <p:nvGraphicFramePr>
          <p:cNvPr id="12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50175"/>
              </p:ext>
            </p:extLst>
          </p:nvPr>
        </p:nvGraphicFramePr>
        <p:xfrm>
          <a:off x="7837092" y="555626"/>
          <a:ext cx="2003329" cy="2579540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예약확정 단계에서 예약취소 시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내역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일부 포인트 사용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일부 입금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아예 없을 경우 즉시 취소 처리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완료 페이지로 이동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dirty="0" smtClean="0"/>
                        <a:t>Market_Mypage_04 </a:t>
                      </a:r>
                      <a:r>
                        <a:rPr lang="ko-KR" altLang="en-US" sz="700" dirty="0" smtClean="0"/>
                        <a:t>참고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일부 결제 내역이 있을 경우 주문 취소 요청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ERP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사내메일 담당자에게 주문 취소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요청 메일 전송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 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주문취소 요청 버튼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주문 취소 안내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51100" y="378293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ko-KR" altLang="en-US" dirty="0"/>
              <a:t>정보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79465"/>
              </p:ext>
            </p:extLst>
          </p:nvPr>
        </p:nvGraphicFramePr>
        <p:xfrm>
          <a:off x="1468732" y="4122457"/>
          <a:ext cx="6270609" cy="61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90"/>
                <a:gridCol w="2211114"/>
                <a:gridCol w="969456"/>
                <a:gridCol w="2165849"/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상품담당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호텔영업팀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참좋은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hotel@verygoodtour.com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직통전화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팩스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사각형: 둥근 모서리 390">
            <a:extLst>
              <a:ext uri="{FF2B5EF4-FFF2-40B4-BE49-F238E27FC236}">
                <a16:creationId xmlns:a16="http://schemas.microsoft.com/office/drawing/2014/main" xmlns="" id="{1158B99D-9776-4A62-87C0-AEFF9843A239}"/>
              </a:ext>
            </a:extLst>
          </p:cNvPr>
          <p:cNvSpPr/>
          <p:nvPr/>
        </p:nvSpPr>
        <p:spPr>
          <a:xfrm>
            <a:off x="6808125" y="3845033"/>
            <a:ext cx="931216" cy="225511"/>
          </a:xfrm>
          <a:prstGeom prst="roundRect">
            <a:avLst>
              <a:gd name="adj" fmla="val 22184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  <a:effectLst/>
        </p:spPr>
        <p:txBody>
          <a:bodyPr wrap="none" lIns="70513" tIns="18000" rIns="70513" bIns="18000" anchor="ctr">
            <a:noAutofit/>
          </a:bodyPr>
          <a:lstStyle/>
          <a:p>
            <a:pPr marL="0" marR="0" lvl="0" indent="0" algn="ctr" defTabSz="7157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1:1 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문의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>
          <a:xfrm>
            <a:off x="1080287" y="117490"/>
            <a:ext cx="4792663" cy="219075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smtClean="0"/>
              <a:t>마이페이지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예약상세</a:t>
            </a:r>
            <a:r>
              <a:rPr lang="en-US" altLang="ko-KR" sz="700" smtClean="0"/>
              <a:t>_</a:t>
            </a:r>
            <a:r>
              <a:rPr lang="ko-KR" altLang="en-US" sz="700" smtClean="0"/>
              <a:t>호텔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예약확정</a:t>
            </a:r>
            <a:endParaRPr lang="ko-KR" altLang="en-US" sz="700" dirty="0"/>
          </a:p>
        </p:txBody>
      </p:sp>
      <p:sp>
        <p:nvSpPr>
          <p:cNvPr id="10" name="텍스트 개체 틀 6"/>
          <p:cNvSpPr txBox="1">
            <a:spLocks/>
          </p:cNvSpPr>
          <p:nvPr/>
        </p:nvSpPr>
        <p:spPr>
          <a:xfrm>
            <a:off x="1080287" y="331803"/>
            <a:ext cx="4792663" cy="21748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smtClean="0"/>
              <a:t>PC_Hotel_Mypage_02</a:t>
            </a:r>
            <a:endParaRPr lang="ko-KR" altLang="en-US" sz="7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97618"/>
              </p:ext>
            </p:extLst>
          </p:nvPr>
        </p:nvGraphicFramePr>
        <p:xfrm>
          <a:off x="1451100" y="1125091"/>
          <a:ext cx="6270609" cy="92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90"/>
                <a:gridCol w="5346419"/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010-1234-5678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이메일주소</a:t>
                      </a:r>
                      <a:endParaRPr lang="en-US" altLang="ko-KR" sz="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Hong@naver.com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51100" y="878870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주</a:t>
            </a:r>
            <a:r>
              <a:rPr lang="ko-KR" altLang="en-US" dirty="0" smtClean="0"/>
              <a:t>문</a:t>
            </a:r>
            <a:r>
              <a:rPr lang="ko-KR" altLang="en-US" dirty="0" smtClean="0"/>
              <a:t>자 </a:t>
            </a:r>
            <a:r>
              <a:rPr lang="ko-KR" altLang="en-US" dirty="0"/>
              <a:t>정보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1100" y="2195477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배송</a:t>
            </a:r>
            <a:r>
              <a:rPr lang="ko-KR" altLang="en-US" dirty="0" smtClean="0"/>
              <a:t> </a:t>
            </a:r>
            <a:r>
              <a:rPr lang="ko-KR" altLang="en-US" dirty="0"/>
              <a:t>정보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6714"/>
              </p:ext>
            </p:extLst>
          </p:nvPr>
        </p:nvGraphicFramePr>
        <p:xfrm>
          <a:off x="1451100" y="2621321"/>
          <a:ext cx="6270609" cy="88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90"/>
                <a:gridCol w="5346419"/>
              </a:tblGrid>
              <a:tr h="26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010-4088-0659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배송주소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110-310,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경기도 고양시 일산동구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식사동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자이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사각형: 둥근 모서리 390">
            <a:extLst>
              <a:ext uri="{FF2B5EF4-FFF2-40B4-BE49-F238E27FC236}">
                <a16:creationId xmlns:a16="http://schemas.microsoft.com/office/drawing/2014/main" xmlns="" id="{1158B99D-9776-4A62-87C0-AEFF9843A239}"/>
              </a:ext>
            </a:extLst>
          </p:cNvPr>
          <p:cNvSpPr/>
          <p:nvPr/>
        </p:nvSpPr>
        <p:spPr>
          <a:xfrm>
            <a:off x="6808125" y="2205831"/>
            <a:ext cx="913584" cy="225511"/>
          </a:xfrm>
          <a:prstGeom prst="roundRect">
            <a:avLst>
              <a:gd name="adj" fmla="val 22184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  <a:effectLst/>
        </p:spPr>
        <p:txBody>
          <a:bodyPr wrap="none" lIns="70513" tIns="18000" rIns="70513" bIns="18000" anchor="ctr">
            <a:noAutofit/>
          </a:bodyPr>
          <a:lstStyle/>
          <a:p>
            <a:pPr marL="0" marR="0" lvl="0" indent="0" algn="ctr" defTabSz="7157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noProof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주문취소 요청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794" y="2197404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037162" y="4917288"/>
            <a:ext cx="3441284" cy="1690546"/>
            <a:chOff x="926711" y="1406858"/>
            <a:chExt cx="6610431" cy="4594447"/>
          </a:xfrm>
        </p:grpSpPr>
        <p:sp>
          <p:nvSpPr>
            <p:cNvPr id="23" name="직사각형 22"/>
            <p:cNvSpPr/>
            <p:nvPr/>
          </p:nvSpPr>
          <p:spPr>
            <a:xfrm>
              <a:off x="926712" y="1747161"/>
              <a:ext cx="6610430" cy="42541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92EDD750-5888-4000-B835-29295886F462}"/>
                </a:ext>
              </a:extLst>
            </p:cNvPr>
            <p:cNvSpPr/>
            <p:nvPr/>
          </p:nvSpPr>
          <p:spPr>
            <a:xfrm>
              <a:off x="926711" y="1406858"/>
              <a:ext cx="6610431" cy="90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defRPr/>
              </a:pPr>
              <a:r>
                <a:rPr lang="ko-KR" altLang="en-US" sz="105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취소</a:t>
              </a:r>
              <a:endParaRPr lang="ko-KR" altLang="en-US" sz="105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곱셈 기호 61">
              <a:extLst>
                <a:ext uri="{FF2B5EF4-FFF2-40B4-BE49-F238E27FC236}">
                  <a16:creationId xmlns:a16="http://schemas.microsoft.com/office/drawing/2014/main" xmlns="" id="{DDCB46BC-0637-4489-B3DD-BDD496F0D03B}"/>
                </a:ext>
              </a:extLst>
            </p:cNvPr>
            <p:cNvSpPr/>
            <p:nvPr/>
          </p:nvSpPr>
          <p:spPr>
            <a:xfrm>
              <a:off x="7035300" y="1462085"/>
              <a:ext cx="501842" cy="797784"/>
            </a:xfrm>
            <a:prstGeom prst="mathMultiply">
              <a:avLst>
                <a:gd name="adj1" fmla="val 2224"/>
              </a:avLst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8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4492130" y="6253340"/>
            <a:ext cx="2531348" cy="264134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취소 및 환불하기</a:t>
            </a:r>
            <a:endParaRPr kumimoji="0" lang="ko-KR" altLang="en-US" sz="105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97F1951-A670-4DDA-919A-ADB4F73B9A3F}"/>
              </a:ext>
            </a:extLst>
          </p:cNvPr>
          <p:cNvSpPr txBox="1"/>
          <p:nvPr/>
        </p:nvSpPr>
        <p:spPr>
          <a:xfrm>
            <a:off x="4342785" y="5594336"/>
            <a:ext cx="287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indent="-82550">
              <a:buFont typeface="Arial" pitchFamily="34" charset="0"/>
              <a:buChar char="•"/>
            </a:pPr>
            <a:r>
              <a:rPr lang="ko-KR" altLang="en-US" sz="800" dirty="0" smtClean="0">
                <a:latin typeface="+mj-ea"/>
                <a:ea typeface="+mj-ea"/>
              </a:rPr>
              <a:t>결제 내역이 없을 경우 즉시 취소 처리가 완료됩니다</a:t>
            </a:r>
            <a:r>
              <a:rPr lang="en-US" altLang="ko-KR" sz="800" dirty="0" smtClean="0">
                <a:latin typeface="+mj-ea"/>
                <a:ea typeface="+mj-ea"/>
              </a:rPr>
              <a:t>.</a:t>
            </a:r>
          </a:p>
          <a:p>
            <a:pPr marL="82550" indent="-82550">
              <a:buFont typeface="Arial" pitchFamily="34" charset="0"/>
              <a:buChar char="•"/>
            </a:pPr>
            <a:r>
              <a:rPr lang="ko-KR" altLang="en-US" sz="800" dirty="0" smtClean="0">
                <a:latin typeface="+mj-ea"/>
                <a:ea typeface="+mj-ea"/>
              </a:rPr>
              <a:t>포인트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및 일부 입금 결제 내역이 있을 경우 담당자가 확인 후</a:t>
            </a:r>
            <a:r>
              <a:rPr lang="en-US" altLang="ko-KR" sz="800" dirty="0" smtClean="0">
                <a:latin typeface="+mj-ea"/>
                <a:ea typeface="+mj-ea"/>
              </a:rPr>
              <a:t/>
            </a:r>
            <a:br>
              <a:rPr lang="en-US" altLang="ko-KR" sz="800" dirty="0" smtClean="0">
                <a:latin typeface="+mj-ea"/>
                <a:ea typeface="+mj-ea"/>
              </a:rPr>
            </a:br>
            <a:r>
              <a:rPr lang="ko-KR" altLang="en-US" sz="800" dirty="0" smtClean="0">
                <a:latin typeface="+mj-ea"/>
                <a:ea typeface="+mj-ea"/>
              </a:rPr>
              <a:t>연락을 드릴 예정입니다</a:t>
            </a:r>
            <a:r>
              <a:rPr lang="en-US" altLang="ko-KR" sz="8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599BA39-40D2-4C6A-A0B8-5B92C24DA2FB}"/>
              </a:ext>
            </a:extLst>
          </p:cNvPr>
          <p:cNvSpPr txBox="1"/>
          <p:nvPr/>
        </p:nvSpPr>
        <p:spPr>
          <a:xfrm>
            <a:off x="4143476" y="5273144"/>
            <a:ext cx="2089344" cy="230832"/>
          </a:xfrm>
          <a:prstGeom prst="rect">
            <a:avLst/>
          </a:prstGeom>
        </p:spPr>
        <p:txBody>
          <a:bodyPr wrap="square" lIns="0">
            <a:spAutoFit/>
          </a:bodyPr>
          <a:lstStyle>
            <a:defPPr>
              <a:defRPr lang="ko-KR"/>
            </a:defPPr>
            <a:lvl1pPr marL="87313" marR="0" lvl="0" indent="-87313" defTabSz="633039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800" b="1" i="0" u="none" strike="noStrike" kern="100" cap="none" spc="0" normalizeH="0" baseline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ko-KR" altLang="en-US" sz="900" dirty="0"/>
              <a:t>취소 전에 꼭 읽어보세요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29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830" y="484424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마이페이지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예약상세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결제완료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080287" y="110379"/>
            <a:ext cx="4792663" cy="2190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700" dirty="0" err="1" smtClean="0"/>
              <a:t>마이페이지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예약상세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마켓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결제완료</a:t>
            </a:r>
            <a:endParaRPr lang="ko-KR" altLang="en-US" sz="7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294967295"/>
          </p:nvPr>
        </p:nvSpPr>
        <p:spPr>
          <a:xfrm>
            <a:off x="1080287" y="324692"/>
            <a:ext cx="4792663" cy="2174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700" dirty="0" smtClean="0"/>
              <a:t>Market_Mypage_03</a:t>
            </a:r>
            <a:endParaRPr lang="ko-KR" altLang="en-US" sz="700" dirty="0"/>
          </a:p>
        </p:txBody>
      </p:sp>
      <p:sp>
        <p:nvSpPr>
          <p:cNvPr id="11" name="직사각형 10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1559368"/>
            <a:ext cx="6251992" cy="6402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결제가 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</p:txBody>
      </p:sp>
      <p:graphicFrame>
        <p:nvGraphicFramePr>
          <p:cNvPr id="100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22389"/>
              </p:ext>
            </p:extLst>
          </p:nvPr>
        </p:nvGraphicFramePr>
        <p:xfrm>
          <a:off x="7837092" y="555626"/>
          <a:ext cx="2003329" cy="1631249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상품 공통노출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완료 단계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 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 단계 문구 메시지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상태값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결제완료로 노출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426027" y="235263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15375" y="3647441"/>
            <a:ext cx="910849" cy="1802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객실 정보보기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878870"/>
            <a:ext cx="6236402" cy="6402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6" name="직선 연결선 25"/>
          <p:cNvCxnSpPr>
            <a:stCxn id="27" idx="6"/>
            <a:endCxn id="29" idx="2"/>
          </p:cNvCxnSpPr>
          <p:nvPr/>
        </p:nvCxnSpPr>
        <p:spPr>
          <a:xfrm>
            <a:off x="3012948" y="1120453"/>
            <a:ext cx="30499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EC2C7FD-2DDF-414B-A195-EAAAFBF5E5FD}"/>
              </a:ext>
            </a:extLst>
          </p:cNvPr>
          <p:cNvSpPr/>
          <p:nvPr/>
        </p:nvSpPr>
        <p:spPr>
          <a:xfrm>
            <a:off x="2794681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89B2E1C-EBC5-40A2-8BB8-435607A25A1B}"/>
              </a:ext>
            </a:extLst>
          </p:cNvPr>
          <p:cNvSpPr txBox="1"/>
          <p:nvPr/>
        </p:nvSpPr>
        <p:spPr>
          <a:xfrm>
            <a:off x="2604694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접수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6062935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5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5872950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취소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9CD6D50-21C9-43AA-81F4-280780AAA656}"/>
              </a:ext>
            </a:extLst>
          </p:cNvPr>
          <p:cNvSpPr/>
          <p:nvPr/>
        </p:nvSpPr>
        <p:spPr>
          <a:xfrm>
            <a:off x="4405863" y="1011319"/>
            <a:ext cx="218267" cy="218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0233CCD-A61D-4C8F-9380-3557E3C5C501}"/>
              </a:ext>
            </a:extLst>
          </p:cNvPr>
          <p:cNvSpPr txBox="1"/>
          <p:nvPr/>
        </p:nvSpPr>
        <p:spPr>
          <a:xfrm>
            <a:off x="4215877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결제 완료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5190573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4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5000589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취소 요청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EC2C7FD-2DDF-414B-A195-EAAAFBF5E5FD}"/>
              </a:ext>
            </a:extLst>
          </p:cNvPr>
          <p:cNvSpPr/>
          <p:nvPr/>
        </p:nvSpPr>
        <p:spPr>
          <a:xfrm>
            <a:off x="3620830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2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89B2E1C-EBC5-40A2-8BB8-435607A25A1B}"/>
              </a:ext>
            </a:extLst>
          </p:cNvPr>
          <p:cNvSpPr txBox="1"/>
          <p:nvPr/>
        </p:nvSpPr>
        <p:spPr>
          <a:xfrm>
            <a:off x="3430845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확정</a:t>
            </a:r>
            <a:endParaRPr lang="ko-KR" altLang="en-US" sz="800" dirty="0">
              <a:latin typeface="+mj-ea"/>
              <a:ea typeface="+mj-ea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99453"/>
              </p:ext>
            </p:extLst>
          </p:nvPr>
        </p:nvGraphicFramePr>
        <p:xfrm>
          <a:off x="1514488" y="2598851"/>
          <a:ext cx="6140722" cy="215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3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RP2106179404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 받을 주소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고양시 일산동구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식사동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자이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단지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215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2021-01-01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16:36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결제한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88,000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2" name="타원 6">
            <a:extLst>
              <a:ext uri="{FF2B5EF4-FFF2-40B4-BE49-F238E27FC236}">
                <a16:creationId xmlns:a16="http://schemas.microsoft.com/office/drawing/2014/main" xmlns="" id="{B01B22AF-0485-4F7A-9BCB-80A2D4E0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11" y="1760746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3" name="타원 6">
            <a:extLst>
              <a:ext uri="{FF2B5EF4-FFF2-40B4-BE49-F238E27FC236}">
                <a16:creationId xmlns:a16="http://schemas.microsoft.com/office/drawing/2014/main" xmlns="" id="{B01B22AF-0485-4F7A-9BCB-80A2D4E0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032" y="296556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1410444" y="1009021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결제정보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3547245" y="1004080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결제내역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2B18196A-CF32-4E94-BC75-1C64F439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78035"/>
              </p:ext>
            </p:extLst>
          </p:nvPr>
        </p:nvGraphicFramePr>
        <p:xfrm>
          <a:off x="3626002" y="1288251"/>
          <a:ext cx="4029754" cy="1509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844">
                  <a:extLst>
                    <a:ext uri="{9D8B030D-6E8A-4147-A177-3AD203B41FA5}">
                      <a16:colId xmlns:a16="http://schemas.microsoft.com/office/drawing/2014/main" xmlns="" val="1617611611"/>
                    </a:ext>
                  </a:extLst>
                </a:gridCol>
                <a:gridCol w="1266806">
                  <a:extLst>
                    <a:ext uri="{9D8B030D-6E8A-4147-A177-3AD203B41FA5}">
                      <a16:colId xmlns:a16="http://schemas.microsoft.com/office/drawing/2014/main" xmlns="" val="1085584165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xmlns="" val="3022744719"/>
                    </a:ext>
                  </a:extLst>
                </a:gridCol>
                <a:gridCol w="635266">
                  <a:extLst>
                    <a:ext uri="{9D8B030D-6E8A-4147-A177-3AD203B41FA5}">
                      <a16:colId xmlns:a16="http://schemas.microsoft.com/office/drawing/2014/main" xmlns="" val="3676866071"/>
                    </a:ext>
                  </a:extLst>
                </a:gridCol>
              </a:tblGrid>
              <a:tr h="264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입금액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입금자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056107"/>
                  </a:ext>
                </a:extLst>
              </a:tr>
              <a:tr h="566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가상계좌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신한은행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800" dirty="0"/>
                        <a:t>56211159417911 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88,000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718191"/>
                  </a:ext>
                </a:extLst>
              </a:tr>
              <a:tr h="415113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신용카드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신한카드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88,000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003177"/>
                  </a:ext>
                </a:extLst>
              </a:tr>
              <a:tr h="264163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88,000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4613691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7624494" y="1465992"/>
            <a:ext cx="0" cy="102143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504691" y="1288251"/>
            <a:ext cx="2041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4">
            <a:extLst>
              <a:ext uri="{FF2B5EF4-FFF2-40B4-BE49-F238E27FC236}">
                <a16:creationId xmlns:a16="http://schemas.microsoft.com/office/drawing/2014/main" xmlns="" id="{DDE84798-58AD-4F12-975E-70BD2F94499A}"/>
              </a:ext>
            </a:extLst>
          </p:cNvPr>
          <p:cNvSpPr/>
          <p:nvPr/>
        </p:nvSpPr>
        <p:spPr>
          <a:xfrm>
            <a:off x="6326740" y="2357856"/>
            <a:ext cx="580813" cy="1295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영수증 출력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50727" y="135086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latin typeface="+mj-lt"/>
                <a:ea typeface="나눔고딕" panose="020D0604000000000000" pitchFamily="50" charset="-127"/>
              </a:rPr>
              <a:t>총금액</a:t>
            </a:r>
            <a:endParaRPr lang="ko-KR" altLang="en-US" sz="800" dirty="0" smtClean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50727" y="164635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입금액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0727" y="2116165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solidFill>
                  <a:srgbClr val="FF0000"/>
                </a:solidFill>
                <a:latin typeface="+mj-lt"/>
                <a:ea typeface="나눔고딕" panose="020D0604000000000000" pitchFamily="50" charset="-127"/>
              </a:rPr>
              <a:t>미납액</a:t>
            </a:r>
            <a:endParaRPr lang="ko-KR" altLang="en-US" sz="800" dirty="0" smtClean="0">
              <a:solidFill>
                <a:srgbClr val="FF0000"/>
              </a:solidFill>
              <a:latin typeface="+mj-lt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550727" y="2060862"/>
            <a:ext cx="2029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98403" y="135086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88,000</a:t>
            </a:r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98403" y="164635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88,000 </a:t>
            </a: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원</a:t>
            </a:r>
            <a:endParaRPr lang="ko-KR" altLang="en-US" sz="8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78928" y="2116165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0 </a:t>
            </a:r>
            <a:r>
              <a:rPr lang="ko-KR" altLang="en-US" sz="8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원</a:t>
            </a:r>
            <a:endParaRPr lang="ko-KR" altLang="en-US" sz="800" dirty="0" smtClean="0">
              <a:solidFill>
                <a:srgbClr val="FF0000"/>
              </a:solidFill>
              <a:latin typeface="+mj-lt"/>
              <a:ea typeface="나눔고딕" panose="020D0604000000000000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46973"/>
              </p:ext>
            </p:extLst>
          </p:nvPr>
        </p:nvGraphicFramePr>
        <p:xfrm>
          <a:off x="1435116" y="3132526"/>
          <a:ext cx="6270609" cy="92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90"/>
                <a:gridCol w="5346419"/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010-1234-5678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이메일주소</a:t>
                      </a:r>
                      <a:endParaRPr lang="en-US" altLang="ko-KR" sz="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Hong@naver.com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415796" y="284951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주</a:t>
            </a:r>
            <a:r>
              <a:rPr lang="ko-KR" altLang="en-US" dirty="0" smtClean="0"/>
              <a:t>문</a:t>
            </a:r>
            <a:r>
              <a:rPr lang="ko-KR" altLang="en-US" dirty="0" smtClean="0"/>
              <a:t>자 </a:t>
            </a:r>
            <a:r>
              <a:rPr lang="ko-KR" altLang="en-US" dirty="0"/>
              <a:t>정보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38426" y="439183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배송</a:t>
            </a:r>
            <a:r>
              <a:rPr lang="ko-KR" altLang="en-US" dirty="0" smtClean="0"/>
              <a:t> </a:t>
            </a:r>
            <a:r>
              <a:rPr lang="ko-KR" altLang="en-US" dirty="0"/>
              <a:t>정보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23702"/>
              </p:ext>
            </p:extLst>
          </p:nvPr>
        </p:nvGraphicFramePr>
        <p:xfrm>
          <a:off x="1435116" y="4695367"/>
          <a:ext cx="6270609" cy="88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90"/>
                <a:gridCol w="5346419"/>
              </a:tblGrid>
              <a:tr h="26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한글이름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010-4088-0659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배송주소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110-310,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경기도 고양시 일산동구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식사동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자이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7238"/>
              </p:ext>
            </p:extLst>
          </p:nvPr>
        </p:nvGraphicFramePr>
        <p:xfrm>
          <a:off x="7837092" y="555626"/>
          <a:ext cx="2003329" cy="209757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결제내역에 대한 영수증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레이어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 노출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영수증 호출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48p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참고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 단계 취소 요청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취소 요청 버튼 클릭 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2-2 </a:t>
                      </a:r>
                      <a:b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ALERT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요청 시 즉시 환불 및 취소가 아닌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담당자에게 취소요청 사내메일 전송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타원 118">
            <a:extLst>
              <a:ext uri="{FF2B5EF4-FFF2-40B4-BE49-F238E27FC236}">
                <a16:creationId xmlns:a16="http://schemas.microsoft.com/office/drawing/2014/main" xmlns="" id="{031F3E1D-BA0E-449A-9823-CC3ED819DC74}"/>
              </a:ext>
            </a:extLst>
          </p:cNvPr>
          <p:cNvSpPr/>
          <p:nvPr/>
        </p:nvSpPr>
        <p:spPr>
          <a:xfrm>
            <a:off x="6175649" y="2232624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smtClean="0">
                <a:solidFill>
                  <a:prstClr val="white"/>
                </a:solidFill>
                <a:latin typeface="+mj-lt"/>
                <a:ea typeface="맑은 고딕"/>
                <a:cs typeface="Segoe UI" panose="020B0502040204020203" pitchFamily="34" charset="0"/>
              </a:rPr>
              <a:t>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E73011-DC64-48EE-8B2E-EA0E37C0526E}"/>
              </a:ext>
            </a:extLst>
          </p:cNvPr>
          <p:cNvSpPr/>
          <p:nvPr/>
        </p:nvSpPr>
        <p:spPr>
          <a:xfrm>
            <a:off x="1558793" y="2503087"/>
            <a:ext cx="1917297" cy="210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  <a:latin typeface="+mj-lt"/>
              </a:rPr>
              <a:t>입금마감일 </a:t>
            </a:r>
            <a:r>
              <a:rPr lang="en-US" altLang="ko-KR" sz="800" b="1" dirty="0" smtClean="0">
                <a:solidFill>
                  <a:srgbClr val="FF0000"/>
                </a:solidFill>
                <a:latin typeface="+mj-lt"/>
              </a:rPr>
              <a:t>: 2020-12-11 (</a:t>
            </a:r>
            <a:r>
              <a:rPr lang="ko-KR" altLang="en-US" sz="800" b="1" dirty="0" smtClean="0">
                <a:solidFill>
                  <a:srgbClr val="FF0000"/>
                </a:solidFill>
                <a:latin typeface="+mj-lt"/>
              </a:rPr>
              <a:t>금</a:t>
            </a:r>
            <a:r>
              <a:rPr lang="en-US" altLang="ko-KR" sz="800" b="1" dirty="0" smtClean="0">
                <a:solidFill>
                  <a:srgbClr val="FF0000"/>
                </a:solidFill>
                <a:latin typeface="+mj-lt"/>
              </a:rPr>
              <a:t>) 00:00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텍스트 개체 틀 5"/>
          <p:cNvSpPr txBox="1">
            <a:spLocks/>
          </p:cNvSpPr>
          <p:nvPr/>
        </p:nvSpPr>
        <p:spPr>
          <a:xfrm>
            <a:off x="1080287" y="110379"/>
            <a:ext cx="4792663" cy="219075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smtClean="0"/>
              <a:t>마이페이지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예약상세</a:t>
            </a:r>
            <a:r>
              <a:rPr lang="en-US" altLang="ko-KR" sz="700" smtClean="0"/>
              <a:t>_</a:t>
            </a:r>
            <a:r>
              <a:rPr lang="ko-KR" altLang="en-US" sz="700" smtClean="0"/>
              <a:t>마켓</a:t>
            </a:r>
            <a:r>
              <a:rPr lang="en-US" altLang="ko-KR" sz="700" smtClean="0"/>
              <a:t>_</a:t>
            </a:r>
            <a:r>
              <a:rPr lang="ko-KR" altLang="en-US" sz="700" smtClean="0"/>
              <a:t>결제완료</a:t>
            </a:r>
            <a:endParaRPr lang="ko-KR" altLang="en-US" sz="700" dirty="0"/>
          </a:p>
        </p:txBody>
      </p:sp>
      <p:sp>
        <p:nvSpPr>
          <p:cNvPr id="32" name="텍스트 개체 틀 6"/>
          <p:cNvSpPr txBox="1">
            <a:spLocks/>
          </p:cNvSpPr>
          <p:nvPr/>
        </p:nvSpPr>
        <p:spPr>
          <a:xfrm>
            <a:off x="1080287" y="324692"/>
            <a:ext cx="4792663" cy="21748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dirty="0" smtClean="0"/>
              <a:t>Market_Mypage_03</a:t>
            </a:r>
            <a:endParaRPr lang="ko-KR" altLang="en-US" sz="700" dirty="0"/>
          </a:p>
        </p:txBody>
      </p:sp>
      <p:sp>
        <p:nvSpPr>
          <p:cNvPr id="33" name="사각형: 둥근 모서리 390">
            <a:extLst>
              <a:ext uri="{FF2B5EF4-FFF2-40B4-BE49-F238E27FC236}">
                <a16:creationId xmlns:a16="http://schemas.microsoft.com/office/drawing/2014/main" xmlns="" id="{1158B99D-9776-4A62-87C0-AEFF9843A239}"/>
              </a:ext>
            </a:extLst>
          </p:cNvPr>
          <p:cNvSpPr/>
          <p:nvPr/>
        </p:nvSpPr>
        <p:spPr>
          <a:xfrm>
            <a:off x="6742172" y="4364219"/>
            <a:ext cx="913584" cy="225511"/>
          </a:xfrm>
          <a:prstGeom prst="roundRect">
            <a:avLst>
              <a:gd name="adj" fmla="val 22184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  <a:effectLst/>
        </p:spPr>
        <p:txBody>
          <a:bodyPr wrap="none" lIns="70513" tIns="18000" rIns="70513" bIns="18000" anchor="ctr">
            <a:noAutofit/>
          </a:bodyPr>
          <a:lstStyle/>
          <a:p>
            <a:pPr marL="0" marR="0" lvl="0" indent="0" algn="ctr" defTabSz="7157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noProof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주문 취소 요청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707826" y="4896088"/>
            <a:ext cx="3441284" cy="1690546"/>
            <a:chOff x="926711" y="1406858"/>
            <a:chExt cx="6610431" cy="4594447"/>
          </a:xfrm>
        </p:grpSpPr>
        <p:sp>
          <p:nvSpPr>
            <p:cNvPr id="35" name="직사각형 34"/>
            <p:cNvSpPr/>
            <p:nvPr/>
          </p:nvSpPr>
          <p:spPr>
            <a:xfrm>
              <a:off x="926712" y="1747161"/>
              <a:ext cx="6610430" cy="42541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92EDD750-5888-4000-B835-29295886F462}"/>
                </a:ext>
              </a:extLst>
            </p:cNvPr>
            <p:cNvSpPr/>
            <p:nvPr/>
          </p:nvSpPr>
          <p:spPr>
            <a:xfrm>
              <a:off x="926711" y="1406858"/>
              <a:ext cx="6610431" cy="90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defRPr/>
              </a:pPr>
              <a:r>
                <a:rPr lang="ko-KR" altLang="en-US" sz="105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취소</a:t>
              </a:r>
              <a:endParaRPr lang="ko-KR" altLang="en-US" sz="105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곱셈 기호 61">
              <a:extLst>
                <a:ext uri="{FF2B5EF4-FFF2-40B4-BE49-F238E27FC236}">
                  <a16:creationId xmlns:a16="http://schemas.microsoft.com/office/drawing/2014/main" xmlns="" id="{DDCB46BC-0637-4489-B3DD-BDD496F0D03B}"/>
                </a:ext>
              </a:extLst>
            </p:cNvPr>
            <p:cNvSpPr/>
            <p:nvPr/>
          </p:nvSpPr>
          <p:spPr>
            <a:xfrm>
              <a:off x="7035300" y="1462085"/>
              <a:ext cx="501842" cy="797784"/>
            </a:xfrm>
            <a:prstGeom prst="mathMultiply">
              <a:avLst>
                <a:gd name="adj1" fmla="val 2224"/>
              </a:avLst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sz="80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8162794" y="6232140"/>
            <a:ext cx="2531348" cy="264134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취소 및 환불하기</a:t>
            </a:r>
            <a:endParaRPr kumimoji="0" lang="ko-KR" altLang="en-US" sz="105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97F1951-A670-4DDA-919A-ADB4F73B9A3F}"/>
              </a:ext>
            </a:extLst>
          </p:cNvPr>
          <p:cNvSpPr txBox="1"/>
          <p:nvPr/>
        </p:nvSpPr>
        <p:spPr>
          <a:xfrm>
            <a:off x="8013449" y="5573136"/>
            <a:ext cx="287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indent="-82550">
              <a:buFont typeface="Arial" pitchFamily="34" charset="0"/>
              <a:buChar char="•"/>
            </a:pPr>
            <a:r>
              <a:rPr lang="ko-KR" altLang="en-US" sz="800" dirty="0" smtClean="0">
                <a:latin typeface="+mj-ea"/>
                <a:ea typeface="+mj-ea"/>
              </a:rPr>
              <a:t>결제 내역이 없을 경우 즉시 취소 처리가 완료됩니다</a:t>
            </a:r>
            <a:r>
              <a:rPr lang="en-US" altLang="ko-KR" sz="800" dirty="0" smtClean="0">
                <a:latin typeface="+mj-ea"/>
                <a:ea typeface="+mj-ea"/>
              </a:rPr>
              <a:t>.</a:t>
            </a:r>
          </a:p>
          <a:p>
            <a:pPr marL="82550" indent="-82550">
              <a:buFont typeface="Arial" pitchFamily="34" charset="0"/>
              <a:buChar char="•"/>
            </a:pPr>
            <a:r>
              <a:rPr lang="ko-KR" altLang="en-US" sz="800" dirty="0" smtClean="0">
                <a:latin typeface="+mj-ea"/>
                <a:ea typeface="+mj-ea"/>
              </a:rPr>
              <a:t>포인트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 smtClean="0">
                <a:latin typeface="+mj-ea"/>
                <a:ea typeface="+mj-ea"/>
              </a:rPr>
              <a:t>및 일부 입금 결제 내역이 있을 경우 담당자가 확인 후</a:t>
            </a:r>
            <a:r>
              <a:rPr lang="en-US" altLang="ko-KR" sz="800" dirty="0" smtClean="0">
                <a:latin typeface="+mj-ea"/>
                <a:ea typeface="+mj-ea"/>
              </a:rPr>
              <a:t/>
            </a:r>
            <a:br>
              <a:rPr lang="en-US" altLang="ko-KR" sz="800" dirty="0" smtClean="0">
                <a:latin typeface="+mj-ea"/>
                <a:ea typeface="+mj-ea"/>
              </a:rPr>
            </a:br>
            <a:r>
              <a:rPr lang="ko-KR" altLang="en-US" sz="800" dirty="0" smtClean="0">
                <a:latin typeface="+mj-ea"/>
                <a:ea typeface="+mj-ea"/>
              </a:rPr>
              <a:t>연락을 드릴 예정입니다</a:t>
            </a:r>
            <a:r>
              <a:rPr lang="en-US" altLang="ko-KR" sz="8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599BA39-40D2-4C6A-A0B8-5B92C24DA2FB}"/>
              </a:ext>
            </a:extLst>
          </p:cNvPr>
          <p:cNvSpPr txBox="1"/>
          <p:nvPr/>
        </p:nvSpPr>
        <p:spPr>
          <a:xfrm>
            <a:off x="7814140" y="5251944"/>
            <a:ext cx="2089344" cy="230832"/>
          </a:xfrm>
          <a:prstGeom prst="rect">
            <a:avLst/>
          </a:prstGeom>
        </p:spPr>
        <p:txBody>
          <a:bodyPr wrap="square" lIns="0">
            <a:spAutoFit/>
          </a:bodyPr>
          <a:lstStyle>
            <a:defPPr>
              <a:defRPr lang="ko-KR"/>
            </a:defPPr>
            <a:lvl1pPr marL="87313" marR="0" lvl="0" indent="-87313" defTabSz="633039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800" b="1" i="0" u="none" strike="noStrike" kern="100" cap="none" spc="0" normalizeH="0" baseline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ko-KR" altLang="en-US" sz="900" dirty="0"/>
              <a:t>취소 전에 꼭 읽어보세요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41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494" y="482304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2" name="타원 6">
            <a:extLst>
              <a:ext uri="{FF2B5EF4-FFF2-40B4-BE49-F238E27FC236}">
                <a16:creationId xmlns:a16="http://schemas.microsoft.com/office/drawing/2014/main" xmlns="" id="{B01B22AF-0485-4F7A-9BCB-80A2D4E0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10" y="431452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3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graphicFrame>
        <p:nvGraphicFramePr>
          <p:cNvPr id="12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1527636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상품 공통노출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51100" y="96605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ko-KR" altLang="en-US" dirty="0"/>
              <a:t>정보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53466"/>
              </p:ext>
            </p:extLst>
          </p:nvPr>
        </p:nvGraphicFramePr>
        <p:xfrm>
          <a:off x="1468732" y="1305581"/>
          <a:ext cx="6270609" cy="61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90"/>
                <a:gridCol w="2211114"/>
                <a:gridCol w="969456"/>
                <a:gridCol w="2165849"/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상품담당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hyn@verygoodtour.com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직통전화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팩스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사각형: 둥근 모서리 390">
            <a:extLst>
              <a:ext uri="{FF2B5EF4-FFF2-40B4-BE49-F238E27FC236}">
                <a16:creationId xmlns:a16="http://schemas.microsoft.com/office/drawing/2014/main" xmlns="" id="{1158B99D-9776-4A62-87C0-AEFF9843A239}"/>
              </a:ext>
            </a:extLst>
          </p:cNvPr>
          <p:cNvSpPr/>
          <p:nvPr/>
        </p:nvSpPr>
        <p:spPr>
          <a:xfrm>
            <a:off x="6808125" y="1028157"/>
            <a:ext cx="931216" cy="225511"/>
          </a:xfrm>
          <a:prstGeom prst="roundRect">
            <a:avLst>
              <a:gd name="adj" fmla="val 22184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  <a:effectLst/>
        </p:spPr>
        <p:txBody>
          <a:bodyPr wrap="none" lIns="70513" tIns="18000" rIns="70513" bIns="18000" anchor="ctr">
            <a:noAutofit/>
          </a:bodyPr>
          <a:lstStyle/>
          <a:p>
            <a:pPr marL="0" marR="0" lvl="0" indent="0" algn="ctr" defTabSz="7157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1:1 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문의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>
          <a:xfrm>
            <a:off x="1080287" y="110379"/>
            <a:ext cx="4792663" cy="219075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smtClean="0"/>
              <a:t>마이페이지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예약상세</a:t>
            </a:r>
            <a:r>
              <a:rPr lang="en-US" altLang="ko-KR" sz="700" smtClean="0"/>
              <a:t>_</a:t>
            </a:r>
            <a:r>
              <a:rPr lang="ko-KR" altLang="en-US" sz="700" smtClean="0"/>
              <a:t>마켓</a:t>
            </a:r>
            <a:r>
              <a:rPr lang="en-US" altLang="ko-KR" sz="700" smtClean="0"/>
              <a:t>_</a:t>
            </a:r>
            <a:r>
              <a:rPr lang="ko-KR" altLang="en-US" sz="700" smtClean="0"/>
              <a:t>결제완료</a:t>
            </a:r>
            <a:endParaRPr lang="ko-KR" altLang="en-US" sz="700" dirty="0"/>
          </a:p>
        </p:txBody>
      </p:sp>
      <p:sp>
        <p:nvSpPr>
          <p:cNvPr id="17" name="텍스트 개체 틀 6"/>
          <p:cNvSpPr txBox="1">
            <a:spLocks/>
          </p:cNvSpPr>
          <p:nvPr/>
        </p:nvSpPr>
        <p:spPr>
          <a:xfrm>
            <a:off x="1080287" y="324692"/>
            <a:ext cx="4792663" cy="21748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dirty="0" smtClean="0"/>
              <a:t>Market_Mypage_03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11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878870"/>
            <a:ext cx="6236948" cy="6402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2804B58-D627-4051-9B81-BD7C857B0411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3390611" y="1146630"/>
            <a:ext cx="135179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EDEE3C4-E655-49AB-9768-67C7886BEFF1}"/>
              </a:ext>
            </a:extLst>
          </p:cNvPr>
          <p:cNvGrpSpPr/>
          <p:nvPr/>
        </p:nvGrpSpPr>
        <p:grpSpPr>
          <a:xfrm>
            <a:off x="2982357" y="1037496"/>
            <a:ext cx="598241" cy="473916"/>
            <a:chOff x="203841" y="1002121"/>
            <a:chExt cx="598241" cy="47391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4EC2C7FD-2DDF-414B-A195-EAAAFBF5E5FD}"/>
                </a:ext>
              </a:extLst>
            </p:cNvPr>
            <p:cNvSpPr/>
            <p:nvPr/>
          </p:nvSpPr>
          <p:spPr>
            <a:xfrm>
              <a:off x="393828" y="1002121"/>
              <a:ext cx="218267" cy="21826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89B2E1C-EBC5-40A2-8BB8-435607A25A1B}"/>
                </a:ext>
              </a:extLst>
            </p:cNvPr>
            <p:cNvSpPr txBox="1"/>
            <p:nvPr/>
          </p:nvSpPr>
          <p:spPr>
            <a:xfrm>
              <a:off x="203841" y="1260593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j-ea"/>
                  <a:ea typeface="+mj-ea"/>
                </a:rPr>
                <a:t>예약 확정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27B6C9D-2F6F-44E3-94F6-B88962BBA86D}"/>
              </a:ext>
            </a:extLst>
          </p:cNvPr>
          <p:cNvGrpSpPr/>
          <p:nvPr/>
        </p:nvGrpSpPr>
        <p:grpSpPr>
          <a:xfrm>
            <a:off x="3767390" y="1037496"/>
            <a:ext cx="598241" cy="473916"/>
            <a:chOff x="988874" y="1002121"/>
            <a:chExt cx="598241" cy="4739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9CD6D50-21C9-43AA-81F4-280780AAA656}"/>
                </a:ext>
              </a:extLst>
            </p:cNvPr>
            <p:cNvSpPr/>
            <p:nvPr/>
          </p:nvSpPr>
          <p:spPr>
            <a:xfrm>
              <a:off x="1178861" y="1002121"/>
              <a:ext cx="218267" cy="2182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0233CCD-A61D-4C8F-9380-3557E3C5C501}"/>
                </a:ext>
              </a:extLst>
            </p:cNvPr>
            <p:cNvSpPr txBox="1"/>
            <p:nvPr/>
          </p:nvSpPr>
          <p:spPr>
            <a:xfrm>
              <a:off x="988874" y="1260593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결제 </a:t>
              </a:r>
              <a:r>
                <a:rPr lang="ko-KR" altLang="en-US" sz="800" dirty="0" smtClean="0">
                  <a:latin typeface="+mj-ea"/>
                  <a:ea typeface="+mj-ea"/>
                </a:rPr>
                <a:t>완료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6BD258F4-2782-4FF0-A68A-3A5CC66CA396}"/>
              </a:ext>
            </a:extLst>
          </p:cNvPr>
          <p:cNvGrpSpPr/>
          <p:nvPr/>
        </p:nvGrpSpPr>
        <p:grpSpPr>
          <a:xfrm>
            <a:off x="4552423" y="1037496"/>
            <a:ext cx="598241" cy="473916"/>
            <a:chOff x="1773907" y="1002121"/>
            <a:chExt cx="598241" cy="4739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6735E5B8-8C58-46D8-A048-65DD6CA4D6FB}"/>
                </a:ext>
              </a:extLst>
            </p:cNvPr>
            <p:cNvSpPr/>
            <p:nvPr/>
          </p:nvSpPr>
          <p:spPr>
            <a:xfrm>
              <a:off x="1963894" y="1002121"/>
              <a:ext cx="218267" cy="21826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9F1A306-FB4E-4381-8EC7-9561AF319E0B}"/>
                </a:ext>
              </a:extLst>
            </p:cNvPr>
            <p:cNvSpPr txBox="1"/>
            <p:nvPr/>
          </p:nvSpPr>
          <p:spPr>
            <a:xfrm>
              <a:off x="1773907" y="1260593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j-ea"/>
                  <a:ea typeface="+mj-ea"/>
                </a:rPr>
                <a:t>숙박 </a:t>
              </a:r>
              <a:r>
                <a:rPr lang="ko-KR" altLang="en-US" sz="800" dirty="0">
                  <a:latin typeface="+mj-ea"/>
                  <a:ea typeface="+mj-ea"/>
                </a:rPr>
                <a:t>완료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6BD258F4-2782-4FF0-A68A-3A5CC66CA396}"/>
              </a:ext>
            </a:extLst>
          </p:cNvPr>
          <p:cNvGrpSpPr/>
          <p:nvPr/>
        </p:nvGrpSpPr>
        <p:grpSpPr>
          <a:xfrm>
            <a:off x="5400912" y="1037496"/>
            <a:ext cx="598242" cy="473916"/>
            <a:chOff x="1773907" y="1002121"/>
            <a:chExt cx="598242" cy="4739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6735E5B8-8C58-46D8-A048-65DD6CA4D6FB}"/>
                </a:ext>
              </a:extLst>
            </p:cNvPr>
            <p:cNvSpPr/>
            <p:nvPr/>
          </p:nvSpPr>
          <p:spPr>
            <a:xfrm>
              <a:off x="1963894" y="1002121"/>
              <a:ext cx="218267" cy="21826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9F1A306-FB4E-4381-8EC7-9561AF319E0B}"/>
                </a:ext>
              </a:extLst>
            </p:cNvPr>
            <p:cNvSpPr txBox="1"/>
            <p:nvPr/>
          </p:nvSpPr>
          <p:spPr>
            <a:xfrm>
              <a:off x="1773907" y="1260593"/>
              <a:ext cx="5982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j-ea"/>
                  <a:ea typeface="+mj-ea"/>
                </a:rPr>
                <a:t>예약 취소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1559368"/>
            <a:ext cx="6236948" cy="6402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결제가 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algn="ctr" defTabSz="914400"/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 defTabSz="914400"/>
            <a:r>
              <a:rPr lang="ko-KR" altLang="en-US" sz="800" dirty="0" err="1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여행전</a:t>
            </a:r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숙박권을 미리 준비하시고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카운터에 제출하시면 됩니다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1410444" y="2310671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결제정보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3547245" y="2305730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결제내역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2B18196A-CF32-4E94-BC75-1C64F43984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6002" y="2589901"/>
          <a:ext cx="402975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844">
                  <a:extLst>
                    <a:ext uri="{9D8B030D-6E8A-4147-A177-3AD203B41FA5}">
                      <a16:colId xmlns:a16="http://schemas.microsoft.com/office/drawing/2014/main" xmlns="" val="1617611611"/>
                    </a:ext>
                  </a:extLst>
                </a:gridCol>
                <a:gridCol w="1266806">
                  <a:extLst>
                    <a:ext uri="{9D8B030D-6E8A-4147-A177-3AD203B41FA5}">
                      <a16:colId xmlns:a16="http://schemas.microsoft.com/office/drawing/2014/main" xmlns="" val="1085584165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xmlns="" val="3022744719"/>
                    </a:ext>
                  </a:extLst>
                </a:gridCol>
                <a:gridCol w="635266">
                  <a:extLst>
                    <a:ext uri="{9D8B030D-6E8A-4147-A177-3AD203B41FA5}">
                      <a16:colId xmlns:a16="http://schemas.microsoft.com/office/drawing/2014/main" xmlns="" val="3676866071"/>
                    </a:ext>
                  </a:extLst>
                </a:gridCol>
              </a:tblGrid>
              <a:tr h="172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입금액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입금자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056107"/>
                  </a:ext>
                </a:extLst>
              </a:tr>
              <a:tr h="2347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가상계좌</a:t>
                      </a: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신한은행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800"/>
                        <a:t>56211159417911 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718191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신용카드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신한카드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003177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4613691"/>
                  </a:ext>
                </a:extLst>
              </a:tr>
            </a:tbl>
          </a:graphicData>
        </a:graphic>
      </p:graphicFrame>
      <p:cxnSp>
        <p:nvCxnSpPr>
          <p:cNvPr id="62" name="직선 연결선 61"/>
          <p:cNvCxnSpPr/>
          <p:nvPr/>
        </p:nvCxnSpPr>
        <p:spPr>
          <a:xfrm>
            <a:off x="7624494" y="2767642"/>
            <a:ext cx="0" cy="102143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4">
            <a:extLst>
              <a:ext uri="{FF2B5EF4-FFF2-40B4-BE49-F238E27FC236}">
                <a16:creationId xmlns:a16="http://schemas.microsoft.com/office/drawing/2014/main" xmlns="" id="{DDE84798-58AD-4F12-975E-70BD2F94499A}"/>
              </a:ext>
            </a:extLst>
          </p:cNvPr>
          <p:cNvSpPr/>
          <p:nvPr/>
        </p:nvSpPr>
        <p:spPr>
          <a:xfrm>
            <a:off x="6294772" y="3451636"/>
            <a:ext cx="580813" cy="1425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영수증 출력</a:t>
            </a:r>
          </a:p>
        </p:txBody>
      </p:sp>
      <p:graphicFrame>
        <p:nvGraphicFramePr>
          <p:cNvPr id="77" name="Group 135">
            <a:extLst>
              <a:ext uri="{FF2B5EF4-FFF2-40B4-BE49-F238E27FC236}">
                <a16:creationId xmlns:a16="http://schemas.microsoft.com/office/drawing/2014/main" xmlns="" id="{93AF36E1-E16D-428C-ADA2-84E8D55607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5177" cy="3063809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dirty="0" smtClean="0"/>
                        <a:t>결제내역에서 영수증 출력 시 연결 화면</a:t>
                      </a:r>
                      <a:endParaRPr lang="en-US" altLang="ko-KR" sz="700" dirty="0" smtClean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/>
                        <a:t>https://office.easypay.co.kr/receipt/cardReceipt.jsp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외부 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새창연결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9243725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443268" y="4068795"/>
            <a:ext cx="21483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* 입금마감일 이내 결제하셔야 완료됩니다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1504691" y="2589901"/>
            <a:ext cx="2041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50727" y="265251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총금액</a:t>
            </a:r>
            <a:endParaRPr lang="ko-KR" altLang="en-US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50727" y="297463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입금액</a:t>
            </a:r>
            <a:endParaRPr lang="ko-KR" altLang="en-US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50727" y="338103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미납액</a:t>
            </a:r>
            <a:endParaRPr lang="ko-KR" altLang="en-US" sz="8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50727" y="3353819"/>
            <a:ext cx="2029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71765" y="265251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2,900,000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4740" y="2974638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900,000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71765" y="3381038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2,000,000</a:t>
            </a:r>
            <a:r>
              <a:rPr lang="ko-KR" altLang="en-US" sz="8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8E73011-DC64-48EE-8B2E-EA0E37C0526E}"/>
              </a:ext>
            </a:extLst>
          </p:cNvPr>
          <p:cNvSpPr/>
          <p:nvPr/>
        </p:nvSpPr>
        <p:spPr>
          <a:xfrm>
            <a:off x="1558793" y="3663534"/>
            <a:ext cx="1917297" cy="3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입금마감일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2019-09-11 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수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 00:00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99154" y="1871696"/>
            <a:ext cx="1011246" cy="25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숙박권 확인하기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8090" y="873267"/>
            <a:ext cx="7603067" cy="537799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07285" y="999740"/>
            <a:ext cx="3238816" cy="4997442"/>
            <a:chOff x="2276277" y="736132"/>
            <a:chExt cx="3580500" cy="552465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2BFA2049-12AC-459B-984E-F44A770450D7}"/>
                </a:ext>
              </a:extLst>
            </p:cNvPr>
            <p:cNvGrpSpPr/>
            <p:nvPr/>
          </p:nvGrpSpPr>
          <p:grpSpPr>
            <a:xfrm>
              <a:off x="2276277" y="736132"/>
              <a:ext cx="3580500" cy="5524657"/>
              <a:chOff x="2560530" y="597210"/>
              <a:chExt cx="3273534" cy="552465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407F32F0-1C16-4EAE-BF83-C76FE9BB2605}"/>
                  </a:ext>
                </a:extLst>
              </p:cNvPr>
              <p:cNvSpPr/>
              <p:nvPr/>
            </p:nvSpPr>
            <p:spPr>
              <a:xfrm>
                <a:off x="2560530" y="597210"/>
                <a:ext cx="3273534" cy="5524657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/>
              <a:p>
                <a:pPr algn="l" defTabSz="822974" latinLnBrk="0"/>
                <a:endParaRPr lang="ko-KR" altLang="en-US" sz="1643" kern="0">
                  <a:solidFill>
                    <a:prstClr val="black"/>
                  </a:solidFill>
                  <a:latin typeface="Calibri" panose="020F0502020204030204"/>
                  <a:ea typeface="맑은 고딕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0E7E82E8-899D-42CF-84E3-74F20F65A04C}"/>
                  </a:ext>
                </a:extLst>
              </p:cNvPr>
              <p:cNvSpPr/>
              <p:nvPr/>
            </p:nvSpPr>
            <p:spPr>
              <a:xfrm>
                <a:off x="2560530" y="597211"/>
                <a:ext cx="3273534" cy="25733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/>
              <a:p>
                <a:pPr algn="l" defTabSz="822974" latinLnBrk="0"/>
                <a:r>
                  <a:rPr lang="en-US" altLang="ko-KR" sz="1000" b="1" kern="0">
                    <a:solidFill>
                      <a:prstClr val="black"/>
                    </a:solidFill>
                    <a:latin typeface="+mn-ea"/>
                    <a:ea typeface="+mn-ea"/>
                  </a:rPr>
                  <a:t>Window popup</a:t>
                </a:r>
                <a:endParaRPr lang="ko-KR" altLang="en-US" sz="1000" b="1" ker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4B5D1CA0-7E33-40F6-BF1A-82C4A915A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414" y="1033458"/>
              <a:ext cx="3391608" cy="5152516"/>
            </a:xfrm>
            <a:prstGeom prst="rect">
              <a:avLst/>
            </a:prstGeom>
          </p:spPr>
        </p:pic>
      </p:grpSp>
      <p:sp>
        <p:nvSpPr>
          <p:cNvPr id="52" name="텍스트 개체 틀 5"/>
          <p:cNvSpPr txBox="1">
            <a:spLocks/>
          </p:cNvSpPr>
          <p:nvPr/>
        </p:nvSpPr>
        <p:spPr>
          <a:xfrm>
            <a:off x="1080287" y="110379"/>
            <a:ext cx="4792663" cy="219075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smtClean="0"/>
              <a:t>마이페이지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예약상세</a:t>
            </a:r>
            <a:r>
              <a:rPr lang="en-US" altLang="ko-KR" sz="700" smtClean="0"/>
              <a:t>_</a:t>
            </a:r>
            <a:r>
              <a:rPr lang="ko-KR" altLang="en-US" sz="700" smtClean="0"/>
              <a:t>마켓</a:t>
            </a:r>
            <a:r>
              <a:rPr lang="en-US" altLang="ko-KR" sz="700" smtClean="0"/>
              <a:t>_</a:t>
            </a:r>
            <a:r>
              <a:rPr lang="ko-KR" altLang="en-US" sz="700" smtClean="0"/>
              <a:t>결제완료</a:t>
            </a:r>
            <a:endParaRPr lang="ko-KR" altLang="en-US" sz="700" dirty="0"/>
          </a:p>
        </p:txBody>
      </p:sp>
      <p:sp>
        <p:nvSpPr>
          <p:cNvPr id="53" name="텍스트 개체 틀 6"/>
          <p:cNvSpPr txBox="1">
            <a:spLocks/>
          </p:cNvSpPr>
          <p:nvPr/>
        </p:nvSpPr>
        <p:spPr>
          <a:xfrm>
            <a:off x="1080287" y="324692"/>
            <a:ext cx="4792663" cy="21748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dirty="0" smtClean="0"/>
              <a:t>Market_Mypage_03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495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순서도: 처리 258">
            <a:extLst>
              <a:ext uri="{FF2B5EF4-FFF2-40B4-BE49-F238E27FC236}">
                <a16:creationId xmlns:a16="http://schemas.microsoft.com/office/drawing/2014/main" xmlns="" id="{59B725D4-A56B-4B08-9439-2E582BB258A8}"/>
              </a:ext>
            </a:extLst>
          </p:cNvPr>
          <p:cNvSpPr/>
          <p:nvPr/>
        </p:nvSpPr>
        <p:spPr>
          <a:xfrm>
            <a:off x="5237361" y="3054852"/>
            <a:ext cx="2404784" cy="252776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5237360" y="3060013"/>
            <a:ext cx="2404784" cy="1353455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참좋은마켓</a:t>
            </a:r>
            <a:r>
              <a:rPr lang="ko-KR" altLang="en-US" dirty="0"/>
              <a:t> 메인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Market_main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53310"/>
              </p:ext>
            </p:extLst>
          </p:nvPr>
        </p:nvGraphicFramePr>
        <p:xfrm>
          <a:off x="7837092" y="555626"/>
          <a:ext cx="2003329" cy="4131548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신설 페이지 경로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상단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GNB 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테마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참좋은마켓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기획전 배너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참좋은마켓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상품 기획전 배너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해당 배너 상세페이지 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MAX : 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참좋은마켓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상품 리스트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한페이지당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상품 노출 개수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: 6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마켓 전체 상품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클릭 시 로그인 페이지로 이동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Market_Login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 참고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판매상태값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ERP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관리 페이지에서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구분값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변경기능 추가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ON SALE(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판매중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상품상세링크 활성화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SOLD OUT(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판매중단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상세링크 아웃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블럭처리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상품 이미지 노출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이름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상품이름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  그 이상일 경우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줄임처리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판매기간 노출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판매기간 텍스트 입력 영역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설명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설명 텍스트 입력 영역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두줄로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두줄 넘어갈 시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말줄임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판매가 영역 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ERP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 페이지에서 정가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주말 할인 관리 기능과 동일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정가 데이터 등록 및 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데이터 등록 및 노출</a:t>
                      </a: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43F02012-BD9B-47A1-B955-FC81A44C9F70}"/>
              </a:ext>
            </a:extLst>
          </p:cNvPr>
          <p:cNvGrpSpPr/>
          <p:nvPr/>
        </p:nvGrpSpPr>
        <p:grpSpPr>
          <a:xfrm>
            <a:off x="137847" y="927158"/>
            <a:ext cx="7570800" cy="1750403"/>
            <a:chOff x="48385" y="833113"/>
            <a:chExt cx="7570800" cy="246102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7C8834C1-3D4F-4D99-8002-087D7074BF41}"/>
                </a:ext>
              </a:extLst>
            </p:cNvPr>
            <p:cNvSpPr/>
            <p:nvPr/>
          </p:nvSpPr>
          <p:spPr>
            <a:xfrm>
              <a:off x="48385" y="834478"/>
              <a:ext cx="7570800" cy="245965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b="1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Banner</a:t>
              </a: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79902C86-BE7C-4AA0-B602-7584D172C8CB}"/>
                </a:ext>
              </a:extLst>
            </p:cNvPr>
            <p:cNvGrpSpPr/>
            <p:nvPr/>
          </p:nvGrpSpPr>
          <p:grpSpPr>
            <a:xfrm>
              <a:off x="84134" y="833113"/>
              <a:ext cx="7535050" cy="2442451"/>
              <a:chOff x="84134" y="839799"/>
              <a:chExt cx="2423051" cy="1192332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4E947541-EEB9-416D-A037-D18C73403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34" y="839799"/>
                <a:ext cx="2419948" cy="1192332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49A9490A-5AFB-40E2-96E0-40F291700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4" y="846175"/>
                <a:ext cx="2423051" cy="117604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8FB65EB-2715-463C-8DE4-1581CC2153FD}"/>
              </a:ext>
            </a:extLst>
          </p:cNvPr>
          <p:cNvSpPr/>
          <p:nvPr/>
        </p:nvSpPr>
        <p:spPr>
          <a:xfrm>
            <a:off x="137846" y="690716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>
            <a:off x="7309759" y="1641397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3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0" y="6588403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xmlns="" id="{59B725D4-A56B-4B08-9439-2E582BB258A8}"/>
              </a:ext>
            </a:extLst>
          </p:cNvPr>
          <p:cNvSpPr/>
          <p:nvPr/>
        </p:nvSpPr>
        <p:spPr>
          <a:xfrm>
            <a:off x="154326" y="3048705"/>
            <a:ext cx="2404784" cy="252776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154325" y="3053866"/>
            <a:ext cx="2404784" cy="1353455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143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 rot="10800000">
            <a:off x="218855" y="1641396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E7E66727-EA86-433B-B31C-567A14588E52}"/>
              </a:ext>
            </a:extLst>
          </p:cNvPr>
          <p:cNvGrpSpPr/>
          <p:nvPr/>
        </p:nvGrpSpPr>
        <p:grpSpPr>
          <a:xfrm>
            <a:off x="3694319" y="2499801"/>
            <a:ext cx="483954" cy="46224"/>
            <a:chOff x="4086016" y="2530117"/>
            <a:chExt cx="483954" cy="46224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4ED1868D-8946-44D3-9F69-BDF196BC9504}"/>
                </a:ext>
              </a:extLst>
            </p:cNvPr>
            <p:cNvSpPr/>
            <p:nvPr/>
          </p:nvSpPr>
          <p:spPr>
            <a:xfrm>
              <a:off x="4302079" y="2530117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xmlns="" id="{86403B16-F736-4FE9-BD2F-6A00408AFF70}"/>
                </a:ext>
              </a:extLst>
            </p:cNvPr>
            <p:cNvSpPr/>
            <p:nvPr/>
          </p:nvSpPr>
          <p:spPr>
            <a:xfrm>
              <a:off x="4410111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xmlns="" id="{A2A50857-8E4F-4FF9-8D9C-18769DA3B3A5}"/>
                </a:ext>
              </a:extLst>
            </p:cNvPr>
            <p:cNvSpPr/>
            <p:nvPr/>
          </p:nvSpPr>
          <p:spPr>
            <a:xfrm>
              <a:off x="4086016" y="2530117"/>
              <a:ext cx="51828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xmlns="" id="{6C67693D-0792-4773-AA8D-FBC1A0788380}"/>
                </a:ext>
              </a:extLst>
            </p:cNvPr>
            <p:cNvSpPr/>
            <p:nvPr/>
          </p:nvSpPr>
          <p:spPr>
            <a:xfrm>
              <a:off x="4194048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xmlns="" id="{BC3CC4B8-B665-4970-98EF-9EB6D8666C72}"/>
                </a:ext>
              </a:extLst>
            </p:cNvPr>
            <p:cNvSpPr/>
            <p:nvPr/>
          </p:nvSpPr>
          <p:spPr>
            <a:xfrm>
              <a:off x="4518143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144014" y="4479469"/>
            <a:ext cx="15019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캄포아리케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세트</a:t>
            </a:r>
          </a:p>
        </p:txBody>
      </p:sp>
      <p:sp>
        <p:nvSpPr>
          <p:cNvPr id="220" name="순서도: 처리 219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1199731" y="5406787"/>
            <a:ext cx="1437152" cy="1386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9C30A4B7-6E09-41EE-BD71-70D7DC6F6943}"/>
              </a:ext>
            </a:extLst>
          </p:cNvPr>
          <p:cNvSpPr txBox="1"/>
          <p:nvPr/>
        </p:nvSpPr>
        <p:spPr>
          <a:xfrm>
            <a:off x="154324" y="4667263"/>
            <a:ext cx="240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~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3509" y="3148441"/>
            <a:ext cx="548896" cy="189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ON SALE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27" name="순서도: 처리 226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1042554" y="5239485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정가 </a:t>
            </a:r>
            <a:r>
              <a:rPr lang="en-US" altLang="ko-KR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250" name="순서도: 처리 249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6201020" y="5443278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2" name="순서도: 처리 251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6165269" y="5289757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정가 </a:t>
            </a:r>
            <a:r>
              <a:rPr lang="en-US" altLang="ko-KR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253" name="순서도: 처리 252">
            <a:extLst>
              <a:ext uri="{FF2B5EF4-FFF2-40B4-BE49-F238E27FC236}">
                <a16:creationId xmlns:a16="http://schemas.microsoft.com/office/drawing/2014/main" xmlns="" id="{59B725D4-A56B-4B08-9439-2E582BB258A8}"/>
              </a:ext>
            </a:extLst>
          </p:cNvPr>
          <p:cNvSpPr/>
          <p:nvPr/>
        </p:nvSpPr>
        <p:spPr>
          <a:xfrm>
            <a:off x="2677031" y="3052488"/>
            <a:ext cx="2404784" cy="252776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2677030" y="3057649"/>
            <a:ext cx="2404784" cy="1353455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265" name="순서도: 처리 264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3687199" y="5431964"/>
            <a:ext cx="1437152" cy="1386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6" name="순서도: 처리 265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3591640" y="5262111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정가 </a:t>
            </a:r>
            <a:r>
              <a:rPr lang="en-US" altLang="ko-KR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2657338" y="4466253"/>
            <a:ext cx="15019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캄포아리케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세트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5219911" y="4432086"/>
            <a:ext cx="15019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발사믹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식초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9C30A4B7-6E09-41EE-BD71-70D7DC6F6943}"/>
              </a:ext>
            </a:extLst>
          </p:cNvPr>
          <p:cNvSpPr txBox="1"/>
          <p:nvPr/>
        </p:nvSpPr>
        <p:spPr>
          <a:xfrm>
            <a:off x="2645430" y="4647530"/>
            <a:ext cx="240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~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9C30A4B7-6E09-41EE-BD71-70D7DC6F6943}"/>
              </a:ext>
            </a:extLst>
          </p:cNvPr>
          <p:cNvSpPr txBox="1"/>
          <p:nvPr/>
        </p:nvSpPr>
        <p:spPr>
          <a:xfrm>
            <a:off x="5205761" y="4622487"/>
            <a:ext cx="240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~ 2022.01.01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발사믹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식초는 유럽 등지에서 가장 많이 나는 식초 중 하나로 꼭 유럽에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갔을때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사가야하는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 상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2754056" y="3148441"/>
            <a:ext cx="548896" cy="189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ON SALE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5324054" y="3122268"/>
            <a:ext cx="548896" cy="189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SOLD OUT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74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4" y="1013993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xmlns="" id="{FAEEF7D0-936A-44AE-B73E-6C7FE91AC308}"/>
              </a:ext>
            </a:extLst>
          </p:cNvPr>
          <p:cNvSpPr txBox="1"/>
          <p:nvPr/>
        </p:nvSpPr>
        <p:spPr>
          <a:xfrm>
            <a:off x="129799" y="2730916"/>
            <a:ext cx="13973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참좋은마켓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6" y="2678287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7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338" y="3083725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8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11" y="364149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9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179" y="4475487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0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43" y="461962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6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1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4" y="4803805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7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2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69" y="5239569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8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4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마이페이지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예약상세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취소완료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080287" y="92790"/>
            <a:ext cx="4792663" cy="2190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700" dirty="0" err="1" smtClean="0"/>
              <a:t>마이페이지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예약상세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마켓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결제완료</a:t>
            </a:r>
            <a:endParaRPr lang="ko-KR" altLang="en-US" sz="7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294967295"/>
          </p:nvPr>
        </p:nvSpPr>
        <p:spPr>
          <a:xfrm>
            <a:off x="1080287" y="339337"/>
            <a:ext cx="4792663" cy="2174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700" dirty="0" smtClean="0"/>
              <a:t>Market_Mypage_04</a:t>
            </a:r>
            <a:endParaRPr lang="ko-KR" altLang="en-US" sz="700" dirty="0"/>
          </a:p>
        </p:txBody>
      </p:sp>
      <p:sp>
        <p:nvSpPr>
          <p:cNvPr id="11" name="직사각형 10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graphicFrame>
        <p:nvGraphicFramePr>
          <p:cNvPr id="100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95593"/>
              </p:ext>
            </p:extLst>
          </p:nvPr>
        </p:nvGraphicFramePr>
        <p:xfrm>
          <a:off x="7837092" y="555626"/>
          <a:ext cx="2003329" cy="1631249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상품 공통노출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취소 단계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 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예약취소 단계 문구 메시지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상태값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취소로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426027" y="235263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15375" y="3647441"/>
            <a:ext cx="910849" cy="1802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객실 정보보기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66995"/>
              </p:ext>
            </p:extLst>
          </p:nvPr>
        </p:nvGraphicFramePr>
        <p:xfrm>
          <a:off x="1514488" y="2598851"/>
          <a:ext cx="6140722" cy="215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3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RP2106179404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주문상태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</a:rPr>
                        <a:t>취소</a:t>
                      </a:r>
                      <a:endParaRPr lang="ko-KR" altLang="en-US" sz="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배송 받을 주소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고양시 일산동구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식사동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자이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단지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215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2021-01-01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16:36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결제한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88,000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878870"/>
            <a:ext cx="6236402" cy="6402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>
            <a:stCxn id="38" idx="6"/>
            <a:endCxn id="40" idx="2"/>
          </p:cNvCxnSpPr>
          <p:nvPr/>
        </p:nvCxnSpPr>
        <p:spPr>
          <a:xfrm>
            <a:off x="3012948" y="1120453"/>
            <a:ext cx="30499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EC2C7FD-2DDF-414B-A195-EAAAFBF5E5FD}"/>
              </a:ext>
            </a:extLst>
          </p:cNvPr>
          <p:cNvSpPr/>
          <p:nvPr/>
        </p:nvSpPr>
        <p:spPr>
          <a:xfrm>
            <a:off x="2794681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89B2E1C-EBC5-40A2-8BB8-435607A25A1B}"/>
              </a:ext>
            </a:extLst>
          </p:cNvPr>
          <p:cNvSpPr txBox="1"/>
          <p:nvPr/>
        </p:nvSpPr>
        <p:spPr>
          <a:xfrm>
            <a:off x="2604694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접수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6062935" y="1011319"/>
            <a:ext cx="218267" cy="218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5872950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취소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735E5B8-8C58-46D8-A048-65DD6CA4D6FB}"/>
              </a:ext>
            </a:extLst>
          </p:cNvPr>
          <p:cNvSpPr/>
          <p:nvPr/>
        </p:nvSpPr>
        <p:spPr>
          <a:xfrm>
            <a:off x="5190573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4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9F1A306-FB4E-4381-8EC7-9561AF319E0B}"/>
              </a:ext>
            </a:extLst>
          </p:cNvPr>
          <p:cNvSpPr txBox="1"/>
          <p:nvPr/>
        </p:nvSpPr>
        <p:spPr>
          <a:xfrm>
            <a:off x="5000589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취소 요청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EC2C7FD-2DDF-414B-A195-EAAAFBF5E5FD}"/>
              </a:ext>
            </a:extLst>
          </p:cNvPr>
          <p:cNvSpPr/>
          <p:nvPr/>
        </p:nvSpPr>
        <p:spPr>
          <a:xfrm>
            <a:off x="3620830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2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89B2E1C-EBC5-40A2-8BB8-435607A25A1B}"/>
              </a:ext>
            </a:extLst>
          </p:cNvPr>
          <p:cNvSpPr txBox="1"/>
          <p:nvPr/>
        </p:nvSpPr>
        <p:spPr>
          <a:xfrm>
            <a:off x="3430845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예약 확정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9CD6D50-21C9-43AA-81F4-280780AAA656}"/>
              </a:ext>
            </a:extLst>
          </p:cNvPr>
          <p:cNvSpPr/>
          <p:nvPr/>
        </p:nvSpPr>
        <p:spPr>
          <a:xfrm>
            <a:off x="4405863" y="1011319"/>
            <a:ext cx="218267" cy="218267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3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233CCD-A61D-4C8F-9380-3557E3C5C501}"/>
              </a:ext>
            </a:extLst>
          </p:cNvPr>
          <p:cNvSpPr txBox="1"/>
          <p:nvPr/>
        </p:nvSpPr>
        <p:spPr>
          <a:xfrm>
            <a:off x="4215877" y="126979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j-ea"/>
                <a:ea typeface="+mj-ea"/>
              </a:rPr>
              <a:t>결제 완료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1559368"/>
            <a:ext cx="6251992" cy="6402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주문</a:t>
            </a:r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취소가 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algn="ctr" defTabSz="914400"/>
            <a:endParaRPr lang="en-US" altLang="ko-KR" sz="800" dirty="0" smtClean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이용해주셔서 감사합니다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타원 6">
            <a:extLst>
              <a:ext uri="{FF2B5EF4-FFF2-40B4-BE49-F238E27FC236}">
                <a16:creationId xmlns:a16="http://schemas.microsoft.com/office/drawing/2014/main" xmlns="" id="{B01B22AF-0485-4F7A-9BCB-80A2D4E0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363" y="297465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3" name="타원 6">
            <a:extLst>
              <a:ext uri="{FF2B5EF4-FFF2-40B4-BE49-F238E27FC236}">
                <a16:creationId xmlns:a16="http://schemas.microsoft.com/office/drawing/2014/main" xmlns="" id="{B01B22AF-0485-4F7A-9BCB-80A2D4E0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435" y="168827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65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graphicFrame>
        <p:nvGraphicFramePr>
          <p:cNvPr id="28" name="Group 135">
            <a:extLst>
              <a:ext uri="{FF2B5EF4-FFF2-40B4-BE49-F238E27FC236}">
                <a16:creationId xmlns:a16="http://schemas.microsoft.com/office/drawing/2014/main" xmlns="" id="{984B69EB-BC31-4B63-9947-8B83756980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1631249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결제내역에 대한 영수증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레이어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 노출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영수증 호출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48p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참고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19759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텍스트 개체 틀 5"/>
          <p:cNvSpPr txBox="1">
            <a:spLocks/>
          </p:cNvSpPr>
          <p:nvPr/>
        </p:nvSpPr>
        <p:spPr>
          <a:xfrm>
            <a:off x="1080287" y="110379"/>
            <a:ext cx="4792663" cy="219075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smtClean="0"/>
              <a:t>마이페이지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예약상세</a:t>
            </a:r>
            <a:r>
              <a:rPr lang="en-US" altLang="ko-KR" sz="700" smtClean="0"/>
              <a:t>_</a:t>
            </a:r>
            <a:r>
              <a:rPr lang="ko-KR" altLang="en-US" sz="700" smtClean="0"/>
              <a:t>마켓</a:t>
            </a:r>
            <a:r>
              <a:rPr lang="en-US" altLang="ko-KR" sz="700" smtClean="0"/>
              <a:t>_</a:t>
            </a:r>
            <a:r>
              <a:rPr lang="ko-KR" altLang="en-US" sz="700" smtClean="0"/>
              <a:t>결제완료</a:t>
            </a:r>
            <a:endParaRPr lang="ko-KR" altLang="en-US" sz="700" dirty="0"/>
          </a:p>
        </p:txBody>
      </p:sp>
      <p:sp>
        <p:nvSpPr>
          <p:cNvPr id="32" name="텍스트 개체 틀 6"/>
          <p:cNvSpPr txBox="1">
            <a:spLocks/>
          </p:cNvSpPr>
          <p:nvPr/>
        </p:nvSpPr>
        <p:spPr>
          <a:xfrm>
            <a:off x="1080287" y="324692"/>
            <a:ext cx="4792663" cy="21748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dirty="0" smtClean="0"/>
              <a:t>Market_Mypage_04</a:t>
            </a:r>
            <a:endParaRPr lang="ko-KR" altLang="en-US" sz="7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1410444" y="1009021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결제정보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3547245" y="1004080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결제내역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2B18196A-CF32-4E94-BC75-1C64F439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32304"/>
              </p:ext>
            </p:extLst>
          </p:nvPr>
        </p:nvGraphicFramePr>
        <p:xfrm>
          <a:off x="3626002" y="1288251"/>
          <a:ext cx="4029754" cy="1555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844">
                  <a:extLst>
                    <a:ext uri="{9D8B030D-6E8A-4147-A177-3AD203B41FA5}">
                      <a16:colId xmlns:a16="http://schemas.microsoft.com/office/drawing/2014/main" xmlns="" val="1617611611"/>
                    </a:ext>
                  </a:extLst>
                </a:gridCol>
                <a:gridCol w="1266806">
                  <a:extLst>
                    <a:ext uri="{9D8B030D-6E8A-4147-A177-3AD203B41FA5}">
                      <a16:colId xmlns:a16="http://schemas.microsoft.com/office/drawing/2014/main" xmlns="" val="1085584165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xmlns="" val="3022744719"/>
                    </a:ext>
                  </a:extLst>
                </a:gridCol>
                <a:gridCol w="635266">
                  <a:extLst>
                    <a:ext uri="{9D8B030D-6E8A-4147-A177-3AD203B41FA5}">
                      <a16:colId xmlns:a16="http://schemas.microsoft.com/office/drawing/2014/main" xmlns="" val="3676866071"/>
                    </a:ext>
                  </a:extLst>
                </a:gridCol>
              </a:tblGrid>
              <a:tr h="427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입금액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입금자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056107"/>
                  </a:ext>
                </a:extLst>
              </a:tr>
              <a:tr h="671262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신용카드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신한카드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854,351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003177"/>
                  </a:ext>
                </a:extLst>
              </a:tr>
              <a:tr h="427167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2020.12.20.10:11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신용카드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신한카드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승인 취소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-854,351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시스템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624494" y="1465992"/>
            <a:ext cx="0" cy="102143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504691" y="1288251"/>
            <a:ext cx="2041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xmlns="" id="{DDE84798-58AD-4F12-975E-70BD2F94499A}"/>
              </a:ext>
            </a:extLst>
          </p:cNvPr>
          <p:cNvSpPr/>
          <p:nvPr/>
        </p:nvSpPr>
        <p:spPr>
          <a:xfrm>
            <a:off x="6356075" y="2118933"/>
            <a:ext cx="580813" cy="1295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영수증 출력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50727" y="135086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latin typeface="+mj-lt"/>
                <a:ea typeface="나눔고딕" panose="020D0604000000000000" pitchFamily="50" charset="-127"/>
              </a:rPr>
              <a:t>총금액</a:t>
            </a:r>
            <a:endParaRPr lang="ko-KR" altLang="en-US" sz="800" dirty="0" smtClean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0727" y="164635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입금액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50727" y="215331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solidFill>
                  <a:srgbClr val="FF0000"/>
                </a:solidFill>
                <a:latin typeface="+mj-lt"/>
                <a:ea typeface="나눔고딕" panose="020D0604000000000000" pitchFamily="50" charset="-127"/>
              </a:rPr>
              <a:t>미납액</a:t>
            </a:r>
            <a:endParaRPr lang="ko-KR" altLang="en-US" sz="800" dirty="0" smtClean="0">
              <a:solidFill>
                <a:srgbClr val="FF0000"/>
              </a:solidFill>
              <a:latin typeface="+mj-lt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550727" y="2098010"/>
            <a:ext cx="2029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35886" y="1350863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854,351 </a:t>
            </a: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35886" y="1646354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나눔고딕" panose="020D0604000000000000" pitchFamily="50" charset="-127"/>
              </a:rPr>
              <a:t>854,351 </a:t>
            </a:r>
            <a:r>
              <a:rPr lang="ko-KR" altLang="en-US" sz="800" dirty="0" smtClean="0">
                <a:latin typeface="+mj-lt"/>
                <a:ea typeface="나눔고딕" panose="020D0604000000000000" pitchFamily="50" charset="-127"/>
              </a:rPr>
              <a:t>원</a:t>
            </a:r>
            <a:endParaRPr lang="ko-KR" altLang="en-US" sz="800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8928" y="2153313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0 </a:t>
            </a:r>
            <a:r>
              <a:rPr lang="ko-KR" altLang="en-US" sz="8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원</a:t>
            </a:r>
            <a:endParaRPr lang="ko-KR" altLang="en-US" sz="800" dirty="0" smtClean="0">
              <a:solidFill>
                <a:srgbClr val="FF0000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E73011-DC64-48EE-8B2E-EA0E37C0526E}"/>
              </a:ext>
            </a:extLst>
          </p:cNvPr>
          <p:cNvSpPr/>
          <p:nvPr/>
        </p:nvSpPr>
        <p:spPr>
          <a:xfrm>
            <a:off x="1558793" y="2503087"/>
            <a:ext cx="1917297" cy="210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  <a:latin typeface="+mj-lt"/>
              </a:rPr>
              <a:t>입금마감일 </a:t>
            </a:r>
            <a:r>
              <a:rPr lang="en-US" altLang="ko-KR" sz="800" b="1" dirty="0" smtClean="0">
                <a:solidFill>
                  <a:srgbClr val="FF0000"/>
                </a:solidFill>
                <a:latin typeface="+mj-lt"/>
              </a:rPr>
              <a:t>: 2020-12-11 (</a:t>
            </a:r>
            <a:r>
              <a:rPr lang="ko-KR" altLang="en-US" sz="800" b="1" dirty="0" smtClean="0">
                <a:solidFill>
                  <a:srgbClr val="FF0000"/>
                </a:solidFill>
                <a:latin typeface="+mj-lt"/>
              </a:rPr>
              <a:t>금</a:t>
            </a:r>
            <a:r>
              <a:rPr lang="en-US" altLang="ko-KR" sz="800" b="1" dirty="0" smtClean="0">
                <a:solidFill>
                  <a:srgbClr val="FF0000"/>
                </a:solidFill>
                <a:latin typeface="+mj-lt"/>
              </a:rPr>
              <a:t>) 00:00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" name="사각형: 둥근 모서리 4">
            <a:extLst>
              <a:ext uri="{FF2B5EF4-FFF2-40B4-BE49-F238E27FC236}">
                <a16:creationId xmlns:a16="http://schemas.microsoft.com/office/drawing/2014/main" xmlns="" id="{DDE84798-58AD-4F12-975E-70BD2F94499A}"/>
              </a:ext>
            </a:extLst>
          </p:cNvPr>
          <p:cNvSpPr/>
          <p:nvPr/>
        </p:nvSpPr>
        <p:spPr>
          <a:xfrm>
            <a:off x="6171171" y="2596541"/>
            <a:ext cx="773061" cy="1295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j-lt"/>
              </a:rPr>
              <a:t>취소 영수증 </a:t>
            </a:r>
            <a:r>
              <a:rPr lang="ko-KR" altLang="en-US" sz="700" dirty="0">
                <a:solidFill>
                  <a:schemeClr val="tx1"/>
                </a:solidFill>
                <a:latin typeface="+mj-lt"/>
              </a:rPr>
              <a:t>출력</a:t>
            </a:r>
          </a:p>
        </p:txBody>
      </p:sp>
      <p:sp>
        <p:nvSpPr>
          <p:cNvPr id="47" name="타원 118">
            <a:extLst>
              <a:ext uri="{FF2B5EF4-FFF2-40B4-BE49-F238E27FC236}">
                <a16:creationId xmlns:a16="http://schemas.microsoft.com/office/drawing/2014/main" xmlns="" id="{604F457E-1D0D-400E-9F33-0B942F1AD51A}"/>
              </a:ext>
            </a:extLst>
          </p:cNvPr>
          <p:cNvSpPr/>
          <p:nvPr/>
        </p:nvSpPr>
        <p:spPr>
          <a:xfrm>
            <a:off x="6008704" y="2447538"/>
            <a:ext cx="197378" cy="197125"/>
          </a:xfrm>
          <a:custGeom>
            <a:avLst/>
            <a:gdLst>
              <a:gd name="connsiteX0" fmla="*/ 0 w 238291"/>
              <a:gd name="connsiteY0" fmla="*/ 119146 h 238291"/>
              <a:gd name="connsiteX1" fmla="*/ 119146 w 238291"/>
              <a:gd name="connsiteY1" fmla="*/ 0 h 238291"/>
              <a:gd name="connsiteX2" fmla="*/ 238292 w 238291"/>
              <a:gd name="connsiteY2" fmla="*/ 119146 h 238291"/>
              <a:gd name="connsiteX3" fmla="*/ 119146 w 238291"/>
              <a:gd name="connsiteY3" fmla="*/ 238292 h 238291"/>
              <a:gd name="connsiteX4" fmla="*/ 0 w 238291"/>
              <a:gd name="connsiteY4" fmla="*/ 119146 h 238291"/>
              <a:gd name="connsiteX0" fmla="*/ 0 w 246028"/>
              <a:gd name="connsiteY0" fmla="*/ 119146 h 241560"/>
              <a:gd name="connsiteX1" fmla="*/ 119146 w 246028"/>
              <a:gd name="connsiteY1" fmla="*/ 0 h 241560"/>
              <a:gd name="connsiteX2" fmla="*/ 238292 w 246028"/>
              <a:gd name="connsiteY2" fmla="*/ 119146 h 241560"/>
              <a:gd name="connsiteX3" fmla="*/ 224908 w 246028"/>
              <a:gd name="connsiteY3" fmla="*/ 200354 h 241560"/>
              <a:gd name="connsiteX4" fmla="*/ 119146 w 246028"/>
              <a:gd name="connsiteY4" fmla="*/ 238292 h 241560"/>
              <a:gd name="connsiteX5" fmla="*/ 0 w 246028"/>
              <a:gd name="connsiteY5" fmla="*/ 119146 h 241560"/>
              <a:gd name="connsiteX0" fmla="*/ 0 w 243421"/>
              <a:gd name="connsiteY0" fmla="*/ 119146 h 241560"/>
              <a:gd name="connsiteX1" fmla="*/ 119146 w 243421"/>
              <a:gd name="connsiteY1" fmla="*/ 0 h 241560"/>
              <a:gd name="connsiteX2" fmla="*/ 238292 w 243421"/>
              <a:gd name="connsiteY2" fmla="*/ 119146 h 241560"/>
              <a:gd name="connsiteX3" fmla="*/ 224908 w 243421"/>
              <a:gd name="connsiteY3" fmla="*/ 200354 h 241560"/>
              <a:gd name="connsiteX4" fmla="*/ 119146 w 243421"/>
              <a:gd name="connsiteY4" fmla="*/ 238292 h 241560"/>
              <a:gd name="connsiteX5" fmla="*/ 0 w 243421"/>
              <a:gd name="connsiteY5" fmla="*/ 119146 h 241560"/>
              <a:gd name="connsiteX0" fmla="*/ 0 w 243421"/>
              <a:gd name="connsiteY0" fmla="*/ 119146 h 242623"/>
              <a:gd name="connsiteX1" fmla="*/ 119146 w 243421"/>
              <a:gd name="connsiteY1" fmla="*/ 0 h 242623"/>
              <a:gd name="connsiteX2" fmla="*/ 238292 w 243421"/>
              <a:gd name="connsiteY2" fmla="*/ 119146 h 242623"/>
              <a:gd name="connsiteX3" fmla="*/ 224908 w 243421"/>
              <a:gd name="connsiteY3" fmla="*/ 200354 h 242623"/>
              <a:gd name="connsiteX4" fmla="*/ 119146 w 243421"/>
              <a:gd name="connsiteY4" fmla="*/ 238292 h 242623"/>
              <a:gd name="connsiteX5" fmla="*/ 0 w 243421"/>
              <a:gd name="connsiteY5" fmla="*/ 119146 h 242623"/>
              <a:gd name="connsiteX0" fmla="*/ 0 w 250314"/>
              <a:gd name="connsiteY0" fmla="*/ 119146 h 259557"/>
              <a:gd name="connsiteX1" fmla="*/ 119146 w 250314"/>
              <a:gd name="connsiteY1" fmla="*/ 0 h 259557"/>
              <a:gd name="connsiteX2" fmla="*/ 238292 w 250314"/>
              <a:gd name="connsiteY2" fmla="*/ 119146 h 259557"/>
              <a:gd name="connsiteX3" fmla="*/ 246340 w 250314"/>
              <a:gd name="connsiteY3" fmla="*/ 240836 h 259557"/>
              <a:gd name="connsiteX4" fmla="*/ 119146 w 250314"/>
              <a:gd name="connsiteY4" fmla="*/ 238292 h 259557"/>
              <a:gd name="connsiteX5" fmla="*/ 0 w 250314"/>
              <a:gd name="connsiteY5" fmla="*/ 119146 h 259557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50314"/>
              <a:gd name="connsiteY0" fmla="*/ 119146 h 255096"/>
              <a:gd name="connsiteX1" fmla="*/ 119146 w 250314"/>
              <a:gd name="connsiteY1" fmla="*/ 0 h 255096"/>
              <a:gd name="connsiteX2" fmla="*/ 238292 w 250314"/>
              <a:gd name="connsiteY2" fmla="*/ 119146 h 255096"/>
              <a:gd name="connsiteX3" fmla="*/ 246340 w 250314"/>
              <a:gd name="connsiteY3" fmla="*/ 240836 h 255096"/>
              <a:gd name="connsiteX4" fmla="*/ 119146 w 250314"/>
              <a:gd name="connsiteY4" fmla="*/ 238292 h 255096"/>
              <a:gd name="connsiteX5" fmla="*/ 0 w 250314"/>
              <a:gd name="connsiteY5" fmla="*/ 119146 h 255096"/>
              <a:gd name="connsiteX0" fmla="*/ 0 w 247339"/>
              <a:gd name="connsiteY0" fmla="*/ 119146 h 255096"/>
              <a:gd name="connsiteX1" fmla="*/ 119146 w 247339"/>
              <a:gd name="connsiteY1" fmla="*/ 0 h 255096"/>
              <a:gd name="connsiteX2" fmla="*/ 238292 w 247339"/>
              <a:gd name="connsiteY2" fmla="*/ 119146 h 255096"/>
              <a:gd name="connsiteX3" fmla="*/ 246340 w 247339"/>
              <a:gd name="connsiteY3" fmla="*/ 240836 h 255096"/>
              <a:gd name="connsiteX4" fmla="*/ 119146 w 247339"/>
              <a:gd name="connsiteY4" fmla="*/ 238292 h 255096"/>
              <a:gd name="connsiteX5" fmla="*/ 0 w 247339"/>
              <a:gd name="connsiteY5" fmla="*/ 119146 h 255096"/>
              <a:gd name="connsiteX0" fmla="*/ 0 w 247339"/>
              <a:gd name="connsiteY0" fmla="*/ 119146 h 254579"/>
              <a:gd name="connsiteX1" fmla="*/ 119146 w 247339"/>
              <a:gd name="connsiteY1" fmla="*/ 0 h 254579"/>
              <a:gd name="connsiteX2" fmla="*/ 238292 w 247339"/>
              <a:gd name="connsiteY2" fmla="*/ 119146 h 254579"/>
              <a:gd name="connsiteX3" fmla="*/ 246340 w 247339"/>
              <a:gd name="connsiteY3" fmla="*/ 240836 h 254579"/>
              <a:gd name="connsiteX4" fmla="*/ 119146 w 247339"/>
              <a:gd name="connsiteY4" fmla="*/ 238292 h 254579"/>
              <a:gd name="connsiteX5" fmla="*/ 0 w 247339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54579"/>
              <a:gd name="connsiteX1" fmla="*/ 119146 w 247583"/>
              <a:gd name="connsiteY1" fmla="*/ 0 h 254579"/>
              <a:gd name="connsiteX2" fmla="*/ 238292 w 247583"/>
              <a:gd name="connsiteY2" fmla="*/ 119146 h 254579"/>
              <a:gd name="connsiteX3" fmla="*/ 246340 w 247583"/>
              <a:gd name="connsiteY3" fmla="*/ 240836 h 254579"/>
              <a:gd name="connsiteX4" fmla="*/ 119146 w 247583"/>
              <a:gd name="connsiteY4" fmla="*/ 238292 h 254579"/>
              <a:gd name="connsiteX5" fmla="*/ 0 w 247583"/>
              <a:gd name="connsiteY5" fmla="*/ 119146 h 254579"/>
              <a:gd name="connsiteX0" fmla="*/ 0 w 247583"/>
              <a:gd name="connsiteY0" fmla="*/ 119146 h 245075"/>
              <a:gd name="connsiteX1" fmla="*/ 119146 w 247583"/>
              <a:gd name="connsiteY1" fmla="*/ 0 h 245075"/>
              <a:gd name="connsiteX2" fmla="*/ 238292 w 247583"/>
              <a:gd name="connsiteY2" fmla="*/ 119146 h 245075"/>
              <a:gd name="connsiteX3" fmla="*/ 246340 w 247583"/>
              <a:gd name="connsiteY3" fmla="*/ 240836 h 245075"/>
              <a:gd name="connsiteX4" fmla="*/ 119146 w 247583"/>
              <a:gd name="connsiteY4" fmla="*/ 238292 h 245075"/>
              <a:gd name="connsiteX5" fmla="*/ 0 w 247583"/>
              <a:gd name="connsiteY5" fmla="*/ 119146 h 245075"/>
              <a:gd name="connsiteX0" fmla="*/ 0 w 241211"/>
              <a:gd name="connsiteY0" fmla="*/ 119146 h 246310"/>
              <a:gd name="connsiteX1" fmla="*/ 119146 w 241211"/>
              <a:gd name="connsiteY1" fmla="*/ 0 h 246310"/>
              <a:gd name="connsiteX2" fmla="*/ 238292 w 241211"/>
              <a:gd name="connsiteY2" fmla="*/ 119146 h 246310"/>
              <a:gd name="connsiteX3" fmla="*/ 239196 w 241211"/>
              <a:gd name="connsiteY3" fmla="*/ 228929 h 246310"/>
              <a:gd name="connsiteX4" fmla="*/ 119146 w 241211"/>
              <a:gd name="connsiteY4" fmla="*/ 238292 h 246310"/>
              <a:gd name="connsiteX5" fmla="*/ 0 w 241211"/>
              <a:gd name="connsiteY5" fmla="*/ 119146 h 246310"/>
              <a:gd name="connsiteX0" fmla="*/ 0 w 241211"/>
              <a:gd name="connsiteY0" fmla="*/ 119146 h 238969"/>
              <a:gd name="connsiteX1" fmla="*/ 119146 w 241211"/>
              <a:gd name="connsiteY1" fmla="*/ 0 h 238969"/>
              <a:gd name="connsiteX2" fmla="*/ 238292 w 241211"/>
              <a:gd name="connsiteY2" fmla="*/ 119146 h 238969"/>
              <a:gd name="connsiteX3" fmla="*/ 239196 w 241211"/>
              <a:gd name="connsiteY3" fmla="*/ 228929 h 238969"/>
              <a:gd name="connsiteX4" fmla="*/ 119146 w 241211"/>
              <a:gd name="connsiteY4" fmla="*/ 238292 h 238969"/>
              <a:gd name="connsiteX5" fmla="*/ 0 w 241211"/>
              <a:gd name="connsiteY5" fmla="*/ 119146 h 238969"/>
              <a:gd name="connsiteX0" fmla="*/ 0 w 241211"/>
              <a:gd name="connsiteY0" fmla="*/ 119146 h 238354"/>
              <a:gd name="connsiteX1" fmla="*/ 119146 w 241211"/>
              <a:gd name="connsiteY1" fmla="*/ 0 h 238354"/>
              <a:gd name="connsiteX2" fmla="*/ 238292 w 241211"/>
              <a:gd name="connsiteY2" fmla="*/ 119146 h 238354"/>
              <a:gd name="connsiteX3" fmla="*/ 239196 w 241211"/>
              <a:gd name="connsiteY3" fmla="*/ 228929 h 238354"/>
              <a:gd name="connsiteX4" fmla="*/ 119146 w 241211"/>
              <a:gd name="connsiteY4" fmla="*/ 238292 h 238354"/>
              <a:gd name="connsiteX5" fmla="*/ 0 w 241211"/>
              <a:gd name="connsiteY5" fmla="*/ 119146 h 238354"/>
              <a:gd name="connsiteX0" fmla="*/ 0 w 241628"/>
              <a:gd name="connsiteY0" fmla="*/ 119146 h 238354"/>
              <a:gd name="connsiteX1" fmla="*/ 119146 w 241628"/>
              <a:gd name="connsiteY1" fmla="*/ 0 h 238354"/>
              <a:gd name="connsiteX2" fmla="*/ 238292 w 241628"/>
              <a:gd name="connsiteY2" fmla="*/ 119146 h 238354"/>
              <a:gd name="connsiteX3" fmla="*/ 239196 w 241628"/>
              <a:gd name="connsiteY3" fmla="*/ 228929 h 238354"/>
              <a:gd name="connsiteX4" fmla="*/ 119146 w 241628"/>
              <a:gd name="connsiteY4" fmla="*/ 238292 h 238354"/>
              <a:gd name="connsiteX5" fmla="*/ 0 w 241628"/>
              <a:gd name="connsiteY5" fmla="*/ 119146 h 238354"/>
              <a:gd name="connsiteX0" fmla="*/ 0 w 241475"/>
              <a:gd name="connsiteY0" fmla="*/ 119146 h 238354"/>
              <a:gd name="connsiteX1" fmla="*/ 119146 w 241475"/>
              <a:gd name="connsiteY1" fmla="*/ 0 h 238354"/>
              <a:gd name="connsiteX2" fmla="*/ 238292 w 241475"/>
              <a:gd name="connsiteY2" fmla="*/ 119146 h 238354"/>
              <a:gd name="connsiteX3" fmla="*/ 239196 w 241475"/>
              <a:gd name="connsiteY3" fmla="*/ 228929 h 238354"/>
              <a:gd name="connsiteX4" fmla="*/ 119146 w 241475"/>
              <a:gd name="connsiteY4" fmla="*/ 238292 h 238354"/>
              <a:gd name="connsiteX5" fmla="*/ 0 w 241475"/>
              <a:gd name="connsiteY5" fmla="*/ 119146 h 238354"/>
              <a:gd name="connsiteX0" fmla="*/ 0 w 241475"/>
              <a:gd name="connsiteY0" fmla="*/ 119146 h 238293"/>
              <a:gd name="connsiteX1" fmla="*/ 119146 w 241475"/>
              <a:gd name="connsiteY1" fmla="*/ 0 h 238293"/>
              <a:gd name="connsiteX2" fmla="*/ 238292 w 241475"/>
              <a:gd name="connsiteY2" fmla="*/ 119146 h 238293"/>
              <a:gd name="connsiteX3" fmla="*/ 239196 w 241475"/>
              <a:gd name="connsiteY3" fmla="*/ 228929 h 238293"/>
              <a:gd name="connsiteX4" fmla="*/ 119146 w 241475"/>
              <a:gd name="connsiteY4" fmla="*/ 238292 h 238293"/>
              <a:gd name="connsiteX5" fmla="*/ 0 w 241475"/>
              <a:gd name="connsiteY5" fmla="*/ 119146 h 238293"/>
              <a:gd name="connsiteX0" fmla="*/ 0 w 248248"/>
              <a:gd name="connsiteY0" fmla="*/ 119146 h 246326"/>
              <a:gd name="connsiteX1" fmla="*/ 119146 w 248248"/>
              <a:gd name="connsiteY1" fmla="*/ 0 h 246326"/>
              <a:gd name="connsiteX2" fmla="*/ 238292 w 248248"/>
              <a:gd name="connsiteY2" fmla="*/ 119146 h 246326"/>
              <a:gd name="connsiteX3" fmla="*/ 237679 w 248248"/>
              <a:gd name="connsiteY3" fmla="*/ 233481 h 246326"/>
              <a:gd name="connsiteX4" fmla="*/ 119146 w 248248"/>
              <a:gd name="connsiteY4" fmla="*/ 238292 h 246326"/>
              <a:gd name="connsiteX5" fmla="*/ 0 w 248248"/>
              <a:gd name="connsiteY5" fmla="*/ 119146 h 246326"/>
              <a:gd name="connsiteX0" fmla="*/ 0 w 248248"/>
              <a:gd name="connsiteY0" fmla="*/ 119146 h 238295"/>
              <a:gd name="connsiteX1" fmla="*/ 119146 w 248248"/>
              <a:gd name="connsiteY1" fmla="*/ 0 h 238295"/>
              <a:gd name="connsiteX2" fmla="*/ 238292 w 248248"/>
              <a:gd name="connsiteY2" fmla="*/ 119146 h 238295"/>
              <a:gd name="connsiteX3" fmla="*/ 237679 w 248248"/>
              <a:gd name="connsiteY3" fmla="*/ 233481 h 238295"/>
              <a:gd name="connsiteX4" fmla="*/ 119146 w 248248"/>
              <a:gd name="connsiteY4" fmla="*/ 238292 h 238295"/>
              <a:gd name="connsiteX5" fmla="*/ 0 w 248248"/>
              <a:gd name="connsiteY5" fmla="*/ 119146 h 238295"/>
              <a:gd name="connsiteX0" fmla="*/ 0 w 240986"/>
              <a:gd name="connsiteY0" fmla="*/ 119146 h 238295"/>
              <a:gd name="connsiteX1" fmla="*/ 119146 w 240986"/>
              <a:gd name="connsiteY1" fmla="*/ 0 h 238295"/>
              <a:gd name="connsiteX2" fmla="*/ 238292 w 240986"/>
              <a:gd name="connsiteY2" fmla="*/ 119146 h 238295"/>
              <a:gd name="connsiteX3" fmla="*/ 237679 w 240986"/>
              <a:gd name="connsiteY3" fmla="*/ 233481 h 238295"/>
              <a:gd name="connsiteX4" fmla="*/ 119146 w 240986"/>
              <a:gd name="connsiteY4" fmla="*/ 238292 h 238295"/>
              <a:gd name="connsiteX5" fmla="*/ 0 w 240986"/>
              <a:gd name="connsiteY5" fmla="*/ 119146 h 238295"/>
              <a:gd name="connsiteX0" fmla="*/ 0 w 240530"/>
              <a:gd name="connsiteY0" fmla="*/ 119146 h 238295"/>
              <a:gd name="connsiteX1" fmla="*/ 119146 w 240530"/>
              <a:gd name="connsiteY1" fmla="*/ 0 h 238295"/>
              <a:gd name="connsiteX2" fmla="*/ 238292 w 240530"/>
              <a:gd name="connsiteY2" fmla="*/ 119146 h 238295"/>
              <a:gd name="connsiteX3" fmla="*/ 237679 w 240530"/>
              <a:gd name="connsiteY3" fmla="*/ 233481 h 238295"/>
              <a:gd name="connsiteX4" fmla="*/ 119146 w 240530"/>
              <a:gd name="connsiteY4" fmla="*/ 238292 h 238295"/>
              <a:gd name="connsiteX5" fmla="*/ 0 w 240530"/>
              <a:gd name="connsiteY5" fmla="*/ 119146 h 238295"/>
              <a:gd name="connsiteX0" fmla="*/ 0 w 240530"/>
              <a:gd name="connsiteY0" fmla="*/ 119146 h 238293"/>
              <a:gd name="connsiteX1" fmla="*/ 119146 w 240530"/>
              <a:gd name="connsiteY1" fmla="*/ 0 h 238293"/>
              <a:gd name="connsiteX2" fmla="*/ 238292 w 240530"/>
              <a:gd name="connsiteY2" fmla="*/ 119146 h 238293"/>
              <a:gd name="connsiteX3" fmla="*/ 237679 w 240530"/>
              <a:gd name="connsiteY3" fmla="*/ 233481 h 238293"/>
              <a:gd name="connsiteX4" fmla="*/ 119146 w 240530"/>
              <a:gd name="connsiteY4" fmla="*/ 238292 h 238293"/>
              <a:gd name="connsiteX5" fmla="*/ 0 w 240530"/>
              <a:gd name="connsiteY5" fmla="*/ 119146 h 238293"/>
              <a:gd name="connsiteX0" fmla="*/ 0 w 239239"/>
              <a:gd name="connsiteY0" fmla="*/ 119146 h 238293"/>
              <a:gd name="connsiteX1" fmla="*/ 119146 w 239239"/>
              <a:gd name="connsiteY1" fmla="*/ 0 h 238293"/>
              <a:gd name="connsiteX2" fmla="*/ 238292 w 239239"/>
              <a:gd name="connsiteY2" fmla="*/ 119146 h 238293"/>
              <a:gd name="connsiteX3" fmla="*/ 237679 w 239239"/>
              <a:gd name="connsiteY3" fmla="*/ 233481 h 238293"/>
              <a:gd name="connsiteX4" fmla="*/ 119146 w 239239"/>
              <a:gd name="connsiteY4" fmla="*/ 238292 h 238293"/>
              <a:gd name="connsiteX5" fmla="*/ 0 w 239239"/>
              <a:gd name="connsiteY5" fmla="*/ 119146 h 238293"/>
              <a:gd name="connsiteX0" fmla="*/ 0 w 247225"/>
              <a:gd name="connsiteY0" fmla="*/ 119146 h 246332"/>
              <a:gd name="connsiteX1" fmla="*/ 119146 w 247225"/>
              <a:gd name="connsiteY1" fmla="*/ 0 h 246332"/>
              <a:gd name="connsiteX2" fmla="*/ 238292 w 247225"/>
              <a:gd name="connsiteY2" fmla="*/ 119146 h 246332"/>
              <a:gd name="connsiteX3" fmla="*/ 236920 w 247225"/>
              <a:gd name="connsiteY3" fmla="*/ 234998 h 246332"/>
              <a:gd name="connsiteX4" fmla="*/ 119146 w 247225"/>
              <a:gd name="connsiteY4" fmla="*/ 238292 h 246332"/>
              <a:gd name="connsiteX5" fmla="*/ 0 w 247225"/>
              <a:gd name="connsiteY5" fmla="*/ 119146 h 246332"/>
              <a:gd name="connsiteX0" fmla="*/ 0 w 247225"/>
              <a:gd name="connsiteY0" fmla="*/ 119146 h 238520"/>
              <a:gd name="connsiteX1" fmla="*/ 119146 w 247225"/>
              <a:gd name="connsiteY1" fmla="*/ 0 h 238520"/>
              <a:gd name="connsiteX2" fmla="*/ 238292 w 247225"/>
              <a:gd name="connsiteY2" fmla="*/ 119146 h 238520"/>
              <a:gd name="connsiteX3" fmla="*/ 236920 w 247225"/>
              <a:gd name="connsiteY3" fmla="*/ 234998 h 238520"/>
              <a:gd name="connsiteX4" fmla="*/ 119146 w 247225"/>
              <a:gd name="connsiteY4" fmla="*/ 238292 h 238520"/>
              <a:gd name="connsiteX5" fmla="*/ 0 w 247225"/>
              <a:gd name="connsiteY5" fmla="*/ 119146 h 238520"/>
              <a:gd name="connsiteX0" fmla="*/ 0 w 238828"/>
              <a:gd name="connsiteY0" fmla="*/ 119146 h 238520"/>
              <a:gd name="connsiteX1" fmla="*/ 119146 w 238828"/>
              <a:gd name="connsiteY1" fmla="*/ 0 h 238520"/>
              <a:gd name="connsiteX2" fmla="*/ 238292 w 238828"/>
              <a:gd name="connsiteY2" fmla="*/ 119146 h 238520"/>
              <a:gd name="connsiteX3" fmla="*/ 236920 w 238828"/>
              <a:gd name="connsiteY3" fmla="*/ 234998 h 238520"/>
              <a:gd name="connsiteX4" fmla="*/ 119146 w 238828"/>
              <a:gd name="connsiteY4" fmla="*/ 238292 h 238520"/>
              <a:gd name="connsiteX5" fmla="*/ 0 w 238828"/>
              <a:gd name="connsiteY5" fmla="*/ 119146 h 2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28" h="238520">
                <a:moveTo>
                  <a:pt x="0" y="119146"/>
                </a:moveTo>
                <a:cubicBezTo>
                  <a:pt x="0" y="53343"/>
                  <a:pt x="53343" y="0"/>
                  <a:pt x="119146" y="0"/>
                </a:cubicBezTo>
                <a:cubicBezTo>
                  <a:pt x="184949" y="0"/>
                  <a:pt x="237631" y="54183"/>
                  <a:pt x="238292" y="119146"/>
                </a:cubicBezTo>
                <a:cubicBezTo>
                  <a:pt x="238953" y="184109"/>
                  <a:pt x="239456" y="239396"/>
                  <a:pt x="236920" y="234998"/>
                </a:cubicBezTo>
                <a:cubicBezTo>
                  <a:pt x="239485" y="236226"/>
                  <a:pt x="173049" y="239391"/>
                  <a:pt x="119146" y="238292"/>
                </a:cubicBezTo>
                <a:cubicBezTo>
                  <a:pt x="65243" y="237193"/>
                  <a:pt x="0" y="184949"/>
                  <a:pt x="0" y="119146"/>
                </a:cubicBez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/>
                <a:cs typeface="Segoe UI" panose="020B0502040204020203" pitchFamily="34" charset="0"/>
              </a:rPr>
              <a:t>1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10444" y="304675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ko-KR" altLang="en-US" dirty="0"/>
              <a:t>정보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9143"/>
              </p:ext>
            </p:extLst>
          </p:nvPr>
        </p:nvGraphicFramePr>
        <p:xfrm>
          <a:off x="1428076" y="3386277"/>
          <a:ext cx="6270609" cy="61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90"/>
                <a:gridCol w="2211114"/>
                <a:gridCol w="969456"/>
                <a:gridCol w="2165849"/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상품담당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hyn@verygoodtour.com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직통전화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팩스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사각형: 둥근 모서리 390">
            <a:extLst>
              <a:ext uri="{FF2B5EF4-FFF2-40B4-BE49-F238E27FC236}">
                <a16:creationId xmlns:a16="http://schemas.microsoft.com/office/drawing/2014/main" xmlns="" id="{1158B99D-9776-4A62-87C0-AEFF9843A239}"/>
              </a:ext>
            </a:extLst>
          </p:cNvPr>
          <p:cNvSpPr/>
          <p:nvPr/>
        </p:nvSpPr>
        <p:spPr>
          <a:xfrm>
            <a:off x="6767469" y="3108853"/>
            <a:ext cx="931216" cy="225511"/>
          </a:xfrm>
          <a:prstGeom prst="roundRect">
            <a:avLst>
              <a:gd name="adj" fmla="val 22184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  <a:effectLst/>
        </p:spPr>
        <p:txBody>
          <a:bodyPr wrap="none" lIns="70513" tIns="18000" rIns="70513" bIns="18000" anchor="ctr">
            <a:noAutofit/>
          </a:bodyPr>
          <a:lstStyle/>
          <a:p>
            <a:pPr marL="0" marR="0" lvl="0" indent="0" algn="ctr" defTabSz="7157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1:1 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문의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3133" y="878870"/>
            <a:ext cx="1260216" cy="3684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마이페이지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Left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고딕" panose="020D0604000000000000" pitchFamily="50" charset="-127"/>
              </a:rPr>
              <a:t>메뉴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878870"/>
            <a:ext cx="6236948" cy="6402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8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2804B58-D627-4051-9B81-BD7C857B0411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3390611" y="1146630"/>
            <a:ext cx="135179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EDEE3C4-E655-49AB-9768-67C7886BEFF1}"/>
              </a:ext>
            </a:extLst>
          </p:cNvPr>
          <p:cNvGrpSpPr/>
          <p:nvPr/>
        </p:nvGrpSpPr>
        <p:grpSpPr>
          <a:xfrm>
            <a:off x="2982357" y="1037496"/>
            <a:ext cx="598241" cy="473916"/>
            <a:chOff x="203841" y="1002121"/>
            <a:chExt cx="598241" cy="47391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4EC2C7FD-2DDF-414B-A195-EAAAFBF5E5FD}"/>
                </a:ext>
              </a:extLst>
            </p:cNvPr>
            <p:cNvSpPr/>
            <p:nvPr/>
          </p:nvSpPr>
          <p:spPr>
            <a:xfrm>
              <a:off x="393828" y="1002121"/>
              <a:ext cx="218267" cy="21826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89B2E1C-EBC5-40A2-8BB8-435607A25A1B}"/>
                </a:ext>
              </a:extLst>
            </p:cNvPr>
            <p:cNvSpPr txBox="1"/>
            <p:nvPr/>
          </p:nvSpPr>
          <p:spPr>
            <a:xfrm>
              <a:off x="203841" y="1260593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j-ea"/>
                  <a:ea typeface="+mj-ea"/>
                </a:rPr>
                <a:t>예약 확정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27B6C9D-2F6F-44E3-94F6-B88962BBA86D}"/>
              </a:ext>
            </a:extLst>
          </p:cNvPr>
          <p:cNvGrpSpPr/>
          <p:nvPr/>
        </p:nvGrpSpPr>
        <p:grpSpPr>
          <a:xfrm>
            <a:off x="3767390" y="1037496"/>
            <a:ext cx="598241" cy="473916"/>
            <a:chOff x="988874" y="1002121"/>
            <a:chExt cx="598241" cy="4739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9CD6D50-21C9-43AA-81F4-280780AAA656}"/>
                </a:ext>
              </a:extLst>
            </p:cNvPr>
            <p:cNvSpPr/>
            <p:nvPr/>
          </p:nvSpPr>
          <p:spPr>
            <a:xfrm>
              <a:off x="1178861" y="1002121"/>
              <a:ext cx="218267" cy="2182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0233CCD-A61D-4C8F-9380-3557E3C5C501}"/>
                </a:ext>
              </a:extLst>
            </p:cNvPr>
            <p:cNvSpPr txBox="1"/>
            <p:nvPr/>
          </p:nvSpPr>
          <p:spPr>
            <a:xfrm>
              <a:off x="988874" y="1260593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결제 </a:t>
              </a:r>
              <a:r>
                <a:rPr lang="ko-KR" altLang="en-US" sz="800" dirty="0" smtClean="0">
                  <a:latin typeface="+mj-ea"/>
                  <a:ea typeface="+mj-ea"/>
                </a:rPr>
                <a:t>완료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6BD258F4-2782-4FF0-A68A-3A5CC66CA396}"/>
              </a:ext>
            </a:extLst>
          </p:cNvPr>
          <p:cNvGrpSpPr/>
          <p:nvPr/>
        </p:nvGrpSpPr>
        <p:grpSpPr>
          <a:xfrm>
            <a:off x="4552423" y="1037496"/>
            <a:ext cx="598241" cy="473916"/>
            <a:chOff x="1773907" y="1002121"/>
            <a:chExt cx="598241" cy="4739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6735E5B8-8C58-46D8-A048-65DD6CA4D6FB}"/>
                </a:ext>
              </a:extLst>
            </p:cNvPr>
            <p:cNvSpPr/>
            <p:nvPr/>
          </p:nvSpPr>
          <p:spPr>
            <a:xfrm>
              <a:off x="1963894" y="1002121"/>
              <a:ext cx="218267" cy="21826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9F1A306-FB4E-4381-8EC7-9561AF319E0B}"/>
                </a:ext>
              </a:extLst>
            </p:cNvPr>
            <p:cNvSpPr txBox="1"/>
            <p:nvPr/>
          </p:nvSpPr>
          <p:spPr>
            <a:xfrm>
              <a:off x="1773907" y="1260593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j-ea"/>
                  <a:ea typeface="+mj-ea"/>
                </a:rPr>
                <a:t>숙박 </a:t>
              </a:r>
              <a:r>
                <a:rPr lang="ko-KR" altLang="en-US" sz="800" dirty="0">
                  <a:latin typeface="+mj-ea"/>
                  <a:ea typeface="+mj-ea"/>
                </a:rPr>
                <a:t>완료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6BD258F4-2782-4FF0-A68A-3A5CC66CA396}"/>
              </a:ext>
            </a:extLst>
          </p:cNvPr>
          <p:cNvGrpSpPr/>
          <p:nvPr/>
        </p:nvGrpSpPr>
        <p:grpSpPr>
          <a:xfrm>
            <a:off x="5400912" y="1037496"/>
            <a:ext cx="598242" cy="473916"/>
            <a:chOff x="1773907" y="1002121"/>
            <a:chExt cx="598242" cy="4739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6735E5B8-8C58-46D8-A048-65DD6CA4D6FB}"/>
                </a:ext>
              </a:extLst>
            </p:cNvPr>
            <p:cNvSpPr/>
            <p:nvPr/>
          </p:nvSpPr>
          <p:spPr>
            <a:xfrm>
              <a:off x="1963894" y="1002121"/>
              <a:ext cx="218267" cy="21826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9F1A306-FB4E-4381-8EC7-9561AF319E0B}"/>
                </a:ext>
              </a:extLst>
            </p:cNvPr>
            <p:cNvSpPr txBox="1"/>
            <p:nvPr/>
          </p:nvSpPr>
          <p:spPr>
            <a:xfrm>
              <a:off x="1773907" y="1260593"/>
              <a:ext cx="5982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j-ea"/>
                  <a:ea typeface="+mj-ea"/>
                </a:rPr>
                <a:t>예약 취소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4258F77-C9DE-41A9-8D76-518F542B0C8D}"/>
              </a:ext>
            </a:extLst>
          </p:cNvPr>
          <p:cNvSpPr/>
          <p:nvPr/>
        </p:nvSpPr>
        <p:spPr>
          <a:xfrm>
            <a:off x="1418808" y="1559368"/>
            <a:ext cx="6236948" cy="64029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결제가 완료되었습니다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</a:p>
          <a:p>
            <a:pPr algn="ctr" defTabSz="914400"/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 defTabSz="914400"/>
            <a:r>
              <a:rPr lang="ko-KR" altLang="en-US" sz="800" dirty="0" err="1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여행전</a:t>
            </a:r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숙박권을 미리 준비하시고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카운터에 제출하시면 됩니다</a:t>
            </a:r>
            <a:r>
              <a:rPr lang="en-US" altLang="ko-KR" sz="800" dirty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1410444" y="2310671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결제정보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FC72740-D38D-4F14-B8A0-183B39A0BDE0}"/>
              </a:ext>
            </a:extLst>
          </p:cNvPr>
          <p:cNvSpPr/>
          <p:nvPr/>
        </p:nvSpPr>
        <p:spPr>
          <a:xfrm>
            <a:off x="3547245" y="2305730"/>
            <a:ext cx="1804099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anchor="ctr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결제내역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2B18196A-CF32-4E94-BC75-1C64F43984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6002" y="2589901"/>
          <a:ext cx="402975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844">
                  <a:extLst>
                    <a:ext uri="{9D8B030D-6E8A-4147-A177-3AD203B41FA5}">
                      <a16:colId xmlns:a16="http://schemas.microsoft.com/office/drawing/2014/main" xmlns="" val="1617611611"/>
                    </a:ext>
                  </a:extLst>
                </a:gridCol>
                <a:gridCol w="1266806">
                  <a:extLst>
                    <a:ext uri="{9D8B030D-6E8A-4147-A177-3AD203B41FA5}">
                      <a16:colId xmlns:a16="http://schemas.microsoft.com/office/drawing/2014/main" xmlns="" val="1085584165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xmlns="" val="3022744719"/>
                    </a:ext>
                  </a:extLst>
                </a:gridCol>
                <a:gridCol w="635266">
                  <a:extLst>
                    <a:ext uri="{9D8B030D-6E8A-4147-A177-3AD203B41FA5}">
                      <a16:colId xmlns:a16="http://schemas.microsoft.com/office/drawing/2014/main" xmlns="" val="3676866071"/>
                    </a:ext>
                  </a:extLst>
                </a:gridCol>
              </a:tblGrid>
              <a:tr h="172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입금액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입금자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056107"/>
                  </a:ext>
                </a:extLst>
              </a:tr>
              <a:tr h="2347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가상계좌</a:t>
                      </a: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신한은행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800"/>
                        <a:t>56211159417911 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718191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신용카드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신한카드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003177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2020.11.12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4613691"/>
                  </a:ext>
                </a:extLst>
              </a:tr>
            </a:tbl>
          </a:graphicData>
        </a:graphic>
      </p:graphicFrame>
      <p:cxnSp>
        <p:nvCxnSpPr>
          <p:cNvPr id="62" name="직선 연결선 61"/>
          <p:cNvCxnSpPr/>
          <p:nvPr/>
        </p:nvCxnSpPr>
        <p:spPr>
          <a:xfrm>
            <a:off x="7624494" y="2767642"/>
            <a:ext cx="0" cy="102143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4">
            <a:extLst>
              <a:ext uri="{FF2B5EF4-FFF2-40B4-BE49-F238E27FC236}">
                <a16:creationId xmlns:a16="http://schemas.microsoft.com/office/drawing/2014/main" xmlns="" id="{DDE84798-58AD-4F12-975E-70BD2F94499A}"/>
              </a:ext>
            </a:extLst>
          </p:cNvPr>
          <p:cNvSpPr/>
          <p:nvPr/>
        </p:nvSpPr>
        <p:spPr>
          <a:xfrm>
            <a:off x="6294772" y="3451636"/>
            <a:ext cx="580813" cy="1425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영수증 출력</a:t>
            </a:r>
          </a:p>
        </p:txBody>
      </p:sp>
      <p:graphicFrame>
        <p:nvGraphicFramePr>
          <p:cNvPr id="77" name="Group 135">
            <a:extLst>
              <a:ext uri="{FF2B5EF4-FFF2-40B4-BE49-F238E27FC236}">
                <a16:creationId xmlns:a16="http://schemas.microsoft.com/office/drawing/2014/main" xmlns="" id="{93AF36E1-E16D-428C-ADA2-84E8D55607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5177" cy="3063809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dirty="0" smtClean="0"/>
                        <a:t>결제내역에서 영수증 출력 시 연결 화면</a:t>
                      </a:r>
                      <a:endParaRPr lang="en-US" altLang="ko-KR" sz="700" dirty="0" smtClean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/>
                        <a:t>https://office.easypay.co.kr/receipt/cardReceipt.jsp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외부 링크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새창연결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9243725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443268" y="4068795"/>
            <a:ext cx="21483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* 입금마감일 이내 결제하셔야 완료됩니다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1504691" y="2589901"/>
            <a:ext cx="2041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50727" y="265251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총금액</a:t>
            </a:r>
            <a:endParaRPr lang="ko-KR" altLang="en-US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50727" y="297463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입금액</a:t>
            </a:r>
            <a:endParaRPr lang="ko-KR" altLang="en-US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50727" y="338103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미납액</a:t>
            </a:r>
            <a:endParaRPr lang="ko-KR" altLang="en-US" sz="8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50727" y="3353819"/>
            <a:ext cx="2029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71765" y="265251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2,900,000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4740" y="2974638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900,000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71765" y="3381038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2,000,000</a:t>
            </a:r>
            <a:r>
              <a:rPr lang="ko-KR" altLang="en-US" sz="8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8E73011-DC64-48EE-8B2E-EA0E37C0526E}"/>
              </a:ext>
            </a:extLst>
          </p:cNvPr>
          <p:cNvSpPr/>
          <p:nvPr/>
        </p:nvSpPr>
        <p:spPr>
          <a:xfrm>
            <a:off x="1558793" y="3663534"/>
            <a:ext cx="1917297" cy="3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입금마감일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2019-09-11 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수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 00:00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99154" y="1871696"/>
            <a:ext cx="1011246" cy="25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숙박권 확인하기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8090" y="873267"/>
            <a:ext cx="7603067" cy="537799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07285" y="999740"/>
            <a:ext cx="3238816" cy="4997442"/>
            <a:chOff x="2276277" y="736132"/>
            <a:chExt cx="3580500" cy="552465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2BFA2049-12AC-459B-984E-F44A770450D7}"/>
                </a:ext>
              </a:extLst>
            </p:cNvPr>
            <p:cNvGrpSpPr/>
            <p:nvPr/>
          </p:nvGrpSpPr>
          <p:grpSpPr>
            <a:xfrm>
              <a:off x="2276277" y="736132"/>
              <a:ext cx="3580500" cy="5524657"/>
              <a:chOff x="2560530" y="597210"/>
              <a:chExt cx="3273534" cy="552465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407F32F0-1C16-4EAE-BF83-C76FE9BB2605}"/>
                  </a:ext>
                </a:extLst>
              </p:cNvPr>
              <p:cNvSpPr/>
              <p:nvPr/>
            </p:nvSpPr>
            <p:spPr>
              <a:xfrm>
                <a:off x="2560530" y="597210"/>
                <a:ext cx="3273534" cy="5524657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/>
              <a:p>
                <a:pPr algn="l" defTabSz="822974" latinLnBrk="0"/>
                <a:endParaRPr lang="ko-KR" altLang="en-US" sz="1643" kern="0">
                  <a:solidFill>
                    <a:prstClr val="black"/>
                  </a:solidFill>
                  <a:latin typeface="Calibri" panose="020F0502020204030204"/>
                  <a:ea typeface="맑은 고딕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0E7E82E8-899D-42CF-84E3-74F20F65A04C}"/>
                  </a:ext>
                </a:extLst>
              </p:cNvPr>
              <p:cNvSpPr/>
              <p:nvPr/>
            </p:nvSpPr>
            <p:spPr>
              <a:xfrm>
                <a:off x="2560530" y="597211"/>
                <a:ext cx="3273534" cy="25733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80788" tIns="40395" rIns="80788" bIns="40395" rtlCol="0" anchor="ctr"/>
              <a:lstStyle/>
              <a:p>
                <a:pPr algn="l" defTabSz="822974" latinLnBrk="0"/>
                <a:r>
                  <a:rPr lang="en-US" altLang="ko-KR" sz="1000" b="1" kern="0">
                    <a:solidFill>
                      <a:prstClr val="black"/>
                    </a:solidFill>
                    <a:latin typeface="+mn-ea"/>
                    <a:ea typeface="+mn-ea"/>
                  </a:rPr>
                  <a:t>Window popup</a:t>
                </a:r>
                <a:endParaRPr lang="ko-KR" altLang="en-US" sz="1000" b="1" ker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4B5D1CA0-7E33-40F6-BF1A-82C4A915A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414" y="1033458"/>
              <a:ext cx="3391608" cy="5152516"/>
            </a:xfrm>
            <a:prstGeom prst="rect">
              <a:avLst/>
            </a:prstGeom>
          </p:spPr>
        </p:pic>
      </p:grpSp>
      <p:sp>
        <p:nvSpPr>
          <p:cNvPr id="52" name="텍스트 개체 틀 5"/>
          <p:cNvSpPr txBox="1">
            <a:spLocks/>
          </p:cNvSpPr>
          <p:nvPr/>
        </p:nvSpPr>
        <p:spPr>
          <a:xfrm>
            <a:off x="1080287" y="110379"/>
            <a:ext cx="4792663" cy="219075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700" smtClean="0"/>
              <a:t>마이페이지</a:t>
            </a:r>
            <a:r>
              <a:rPr lang="en-US" altLang="ko-KR" sz="700" smtClean="0"/>
              <a:t>_</a:t>
            </a:r>
            <a:r>
              <a:rPr lang="ko-KR" altLang="en-US" sz="700" smtClean="0"/>
              <a:t>예약상세</a:t>
            </a:r>
            <a:r>
              <a:rPr lang="en-US" altLang="ko-KR" sz="700" smtClean="0"/>
              <a:t>_</a:t>
            </a:r>
            <a:r>
              <a:rPr lang="ko-KR" altLang="en-US" sz="700" smtClean="0"/>
              <a:t>마켓</a:t>
            </a:r>
            <a:r>
              <a:rPr lang="en-US" altLang="ko-KR" sz="700" smtClean="0"/>
              <a:t>_</a:t>
            </a:r>
            <a:r>
              <a:rPr lang="ko-KR" altLang="en-US" sz="700" smtClean="0"/>
              <a:t>결제완료</a:t>
            </a:r>
            <a:endParaRPr lang="ko-KR" altLang="en-US" sz="700" dirty="0"/>
          </a:p>
        </p:txBody>
      </p:sp>
      <p:sp>
        <p:nvSpPr>
          <p:cNvPr id="53" name="텍스트 개체 틀 6"/>
          <p:cNvSpPr txBox="1">
            <a:spLocks/>
          </p:cNvSpPr>
          <p:nvPr/>
        </p:nvSpPr>
        <p:spPr>
          <a:xfrm>
            <a:off x="1080287" y="324692"/>
            <a:ext cx="4792663" cy="21748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700" dirty="0" smtClean="0"/>
              <a:t>Market_Mypage_04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5081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상품상세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주문 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비회원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(version_2)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3149245"/>
            <a:ext cx="846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팀장님이 말씀하신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버젼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3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38775" y="3063315"/>
            <a:ext cx="7570799" cy="9735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846" y="2677560"/>
            <a:ext cx="7570799" cy="36370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5989796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해당페이지 상단 형식은 기존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상품상세와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동일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  <a:tr h="1415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8FB65EB-2715-463C-8DE4-1581CC2153FD}"/>
              </a:ext>
            </a:extLst>
          </p:cNvPr>
          <p:cNvSpPr/>
          <p:nvPr/>
        </p:nvSpPr>
        <p:spPr>
          <a:xfrm>
            <a:off x="137846" y="690716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43F02012-BD9B-47A1-B955-FC81A44C9F70}"/>
              </a:ext>
            </a:extLst>
          </p:cNvPr>
          <p:cNvGrpSpPr/>
          <p:nvPr/>
        </p:nvGrpSpPr>
        <p:grpSpPr>
          <a:xfrm>
            <a:off x="137847" y="927158"/>
            <a:ext cx="7570800" cy="1750403"/>
            <a:chOff x="48385" y="833113"/>
            <a:chExt cx="7570800" cy="246102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7C8834C1-3D4F-4D99-8002-087D7074BF41}"/>
                </a:ext>
              </a:extLst>
            </p:cNvPr>
            <p:cNvSpPr/>
            <p:nvPr/>
          </p:nvSpPr>
          <p:spPr>
            <a:xfrm>
              <a:off x="48385" y="834478"/>
              <a:ext cx="7570800" cy="245965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상품 </a:t>
              </a:r>
              <a:r>
                <a:rPr lang="en-US" altLang="ko-KR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IMAGE</a:t>
              </a: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79902C86-BE7C-4AA0-B602-7584D172C8CB}"/>
                </a:ext>
              </a:extLst>
            </p:cNvPr>
            <p:cNvGrpSpPr/>
            <p:nvPr/>
          </p:nvGrpSpPr>
          <p:grpSpPr>
            <a:xfrm>
              <a:off x="84134" y="833113"/>
              <a:ext cx="7535050" cy="2442451"/>
              <a:chOff x="84134" y="839799"/>
              <a:chExt cx="2423051" cy="119233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4E947541-EEB9-416D-A037-D18C73403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34" y="839799"/>
                <a:ext cx="2419948" cy="1192332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49A9490A-5AFB-40E2-96E0-40F291700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4" y="846175"/>
                <a:ext cx="2423051" cy="117604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>
            <a:off x="7309759" y="1641397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8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 rot="10800000">
            <a:off x="218855" y="1641396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AEEF7D0-936A-44AE-B73E-6C7FE91AC308}"/>
              </a:ext>
            </a:extLst>
          </p:cNvPr>
          <p:cNvSpPr txBox="1"/>
          <p:nvPr/>
        </p:nvSpPr>
        <p:spPr>
          <a:xfrm>
            <a:off x="129799" y="2730916"/>
            <a:ext cx="2061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상품코드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ZEC008-210618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2" y="2760440"/>
            <a:ext cx="367657" cy="1871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6" y="3102841"/>
            <a:ext cx="5990469" cy="91903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2291449-8824-468E-8AB2-C97C1FF6529E}"/>
              </a:ext>
            </a:extLst>
          </p:cNvPr>
          <p:cNvSpPr/>
          <p:nvPr/>
        </p:nvSpPr>
        <p:spPr>
          <a:xfrm>
            <a:off x="129799" y="4099852"/>
            <a:ext cx="15782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상품정보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9206" y="4346073"/>
            <a:ext cx="7489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209206" y="4489107"/>
            <a:ext cx="7480141" cy="1836859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621213" y="2601349"/>
              <a:ext cx="268190" cy="2588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상품설명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9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회원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r>
              <a:rPr lang="en-US" altLang="ko-KR" sz="700" dirty="0" smtClean="0"/>
              <a:t>(version_2)</a:t>
            </a:r>
            <a:endParaRPr lang="ko-KR" altLang="en-US" sz="700" dirty="0"/>
          </a:p>
        </p:txBody>
      </p:sp>
      <p:sp>
        <p:nvSpPr>
          <p:cNvPr id="27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Market_Detail_version_2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994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05080"/>
              </p:ext>
            </p:extLst>
          </p:nvPr>
        </p:nvGraphicFramePr>
        <p:xfrm>
          <a:off x="7837092" y="555626"/>
          <a:ext cx="2003329" cy="3636612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상품정보 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회원일 경우 노출 폼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 :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상품수량 선택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선택값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ERP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일인당 주문 가능 수량 제한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추가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 : 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 영역 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- 1-1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 변경에 따른 가격 변동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상품정보 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비회원일 경우 노출 폼</a:t>
                      </a: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유도 문구 추가 및 로그인 </a:t>
                      </a:r>
                      <a:r>
                        <a:rPr kumimoji="0" lang="en-US" altLang="ko-KR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ㄴ 가격의 경우 비회원 정가로 노출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주문자정보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정보 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217430" y="1387443"/>
          <a:ext cx="6773525" cy="123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</a:rPr>
                        <a:t>88,000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</a:rPr>
                        <a:t>원</a:t>
                      </a:r>
                      <a:r>
                        <a:rPr lang="ko-KR" altLang="en-US" sz="8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적립예정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17430" y="105349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09623" y="2373766"/>
            <a:ext cx="1009291" cy="18978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17314" y="2379947"/>
            <a:ext cx="201600" cy="183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이등변 삼각형 100"/>
          <p:cNvSpPr/>
          <p:nvPr/>
        </p:nvSpPr>
        <p:spPr>
          <a:xfrm rot="10800000">
            <a:off x="2368193" y="2439073"/>
            <a:ext cx="105115" cy="9061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905" y="2376856"/>
            <a:ext cx="2016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17430" y="3042906"/>
          <a:ext cx="6773525" cy="92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010-4444-4444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3"/>
                        </a:rPr>
                        <a:t>yyyyyyy@naver.com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17430" y="270895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주문자 정보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5767887" y="2827462"/>
            <a:ext cx="1357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입력항목입니다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217430" y="4493704"/>
          <a:ext cx="6773525" cy="154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010-4444-4444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 vMerge="1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45">
                <a:tc vMerge="1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217430" y="415975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배송정보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5767887" y="4278260"/>
            <a:ext cx="1357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입력항목입니다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44444" y="5165849"/>
            <a:ext cx="1009291" cy="189781"/>
          </a:xfrm>
          <a:prstGeom prst="rect">
            <a:avLst/>
          </a:prstGeom>
          <a:solidFill>
            <a:srgbClr val="558E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주소찾기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165849"/>
            <a:ext cx="2933952" cy="189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443361"/>
            <a:ext cx="4500146" cy="2237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769193"/>
            <a:ext cx="4500146" cy="22379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6">
            <a:extLst>
              <a:ext uri="{FF2B5EF4-FFF2-40B4-BE49-F238E27FC236}">
                <a16:creationId xmlns:a16="http://schemas.microsoft.com/office/drawing/2014/main" xmlns="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9" y="107335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4" name="타원 6">
            <a:extLst>
              <a:ext uri="{FF2B5EF4-FFF2-40B4-BE49-F238E27FC236}">
                <a16:creationId xmlns:a16="http://schemas.microsoft.com/office/drawing/2014/main" xmlns="" id="{40A5FD06-31EB-4694-81A6-1942B601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22" y="237037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5" name="타원 6">
            <a:extLst>
              <a:ext uri="{FF2B5EF4-FFF2-40B4-BE49-F238E27FC236}">
                <a16:creationId xmlns:a16="http://schemas.microsoft.com/office/drawing/2014/main" xmlns="" id="{BCB73B6E-2DF0-4D3A-B4C8-2CF5BE47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97" y="274553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타원 6">
            <a:extLst>
              <a:ext uri="{FF2B5EF4-FFF2-40B4-BE49-F238E27FC236}">
                <a16:creationId xmlns:a16="http://schemas.microsoft.com/office/drawing/2014/main" xmlns="" id="{79B0D612-D5C4-4781-9EB0-B188FF4E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9" y="418368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타원 6">
            <a:extLst>
              <a:ext uri="{FF2B5EF4-FFF2-40B4-BE49-F238E27FC236}">
                <a16:creationId xmlns:a16="http://schemas.microsoft.com/office/drawing/2014/main" xmlns="" id="{76FF5A1A-B719-4D8A-968E-1A31E3CD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22" y="175889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39250"/>
              </p:ext>
            </p:extLst>
          </p:nvPr>
        </p:nvGraphicFramePr>
        <p:xfrm>
          <a:off x="3358844" y="1107258"/>
          <a:ext cx="4233800" cy="124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31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</a:rPr>
                        <a:t>164,000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</a:rPr>
                        <a:t>원 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700" dirty="0" smtClean="0">
                          <a:solidFill>
                            <a:srgbClr val="C00000"/>
                          </a:solidFill>
                        </a:rPr>
                        <a:t>회원 로그인 시 </a:t>
                      </a:r>
                      <a:r>
                        <a:rPr lang="en-US" altLang="ko-KR" sz="700" dirty="0" smtClean="0">
                          <a:solidFill>
                            <a:srgbClr val="C00000"/>
                          </a:solidFill>
                        </a:rPr>
                        <a:t>88,000</a:t>
                      </a:r>
                      <a:r>
                        <a:rPr lang="ko-KR" altLang="en-US" sz="700" dirty="0" smtClean="0">
                          <a:solidFill>
                            <a:srgbClr val="C00000"/>
                          </a:solidFill>
                        </a:rPr>
                        <a:t>원으로 구매 가능</a:t>
                      </a:r>
                      <a:endParaRPr lang="en-US" altLang="ko-KR" sz="7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적립예정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사각형: 둥근 모서리 390">
            <a:extLst>
              <a:ext uri="{FF2B5EF4-FFF2-40B4-BE49-F238E27FC236}">
                <a16:creationId xmlns:a16="http://schemas.microsoft.com/office/drawing/2014/main" xmlns="" id="{1158B99D-9776-4A62-87C0-AEFF9843A239}"/>
              </a:ext>
            </a:extLst>
          </p:cNvPr>
          <p:cNvSpPr/>
          <p:nvPr/>
        </p:nvSpPr>
        <p:spPr>
          <a:xfrm>
            <a:off x="6740277" y="1459560"/>
            <a:ext cx="745805" cy="228844"/>
          </a:xfrm>
          <a:prstGeom prst="roundRect">
            <a:avLst>
              <a:gd name="adj" fmla="val 22184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  <a:effectLst/>
        </p:spPr>
        <p:txBody>
          <a:bodyPr wrap="none" lIns="70513" tIns="18000" rIns="70513" bIns="18000" anchor="ctr">
            <a:noAutofit/>
          </a:bodyPr>
          <a:lstStyle/>
          <a:p>
            <a:pPr marL="0" marR="0" lvl="0" indent="0" algn="ctr" defTabSz="715742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noProof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로그인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5442" y="2096241"/>
            <a:ext cx="1009291" cy="18978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3133" y="2102422"/>
            <a:ext cx="201600" cy="183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074012" y="2161548"/>
            <a:ext cx="105115" cy="9061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4724" y="2099331"/>
            <a:ext cx="2016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6">
            <a:extLst>
              <a:ext uri="{FF2B5EF4-FFF2-40B4-BE49-F238E27FC236}">
                <a16:creationId xmlns:a16="http://schemas.microsoft.com/office/drawing/2014/main" xmlns="" id="{40A5FD06-31EB-4694-81A6-1942B601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999" y="103348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7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회원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r>
              <a:rPr lang="en-US" altLang="ko-KR" sz="700" dirty="0" smtClean="0"/>
              <a:t>(version_2)</a:t>
            </a:r>
            <a:endParaRPr lang="ko-KR" altLang="en-US" sz="700" dirty="0"/>
          </a:p>
        </p:txBody>
      </p:sp>
      <p:sp>
        <p:nvSpPr>
          <p:cNvPr id="38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Market_Detail_version_2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19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2539491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약관동의 영역 기존과 동일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및 예약 영역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페이지에 실시간 결제 영역 추가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3-1 :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보유 포인트 조회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3-2 :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입력 후 사용 버튼 입력 시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3-5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사용 포인트 만큼 차감하여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3-4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남은 결제금액 노출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결제 시 현재 과납결제 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불가한 상태로 수정 필요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(EX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상품가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 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만원 입력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 가능</a:t>
                      </a:r>
                      <a:r>
                        <a:rPr kumimoji="1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결제수단에 맞는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PG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 호출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CD1E638-32E4-4ACF-9CE4-10972BA6F268}"/>
              </a:ext>
            </a:extLst>
          </p:cNvPr>
          <p:cNvSpPr/>
          <p:nvPr/>
        </p:nvSpPr>
        <p:spPr>
          <a:xfrm>
            <a:off x="142825" y="1096463"/>
            <a:ext cx="7526631" cy="17675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27DD6AA-C9ED-4F65-A774-243C7E974324}"/>
              </a:ext>
            </a:extLst>
          </p:cNvPr>
          <p:cNvSpPr/>
          <p:nvPr/>
        </p:nvSpPr>
        <p:spPr>
          <a:xfrm>
            <a:off x="235245" y="1235950"/>
            <a:ext cx="7364039" cy="2469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8" name="Checkbox">
            <a:extLst>
              <a:ext uri="{FF2B5EF4-FFF2-40B4-BE49-F238E27FC236}">
                <a16:creationId xmlns:a16="http://schemas.microsoft.com/office/drawing/2014/main" xmlns="" id="{C9285063-9298-4403-AC81-1E76DBC4C63D}"/>
              </a:ext>
            </a:extLst>
          </p:cNvPr>
          <p:cNvGrpSpPr/>
          <p:nvPr/>
        </p:nvGrpSpPr>
        <p:grpSpPr>
          <a:xfrm>
            <a:off x="289792" y="1292797"/>
            <a:ext cx="2646298" cy="139782"/>
            <a:chOff x="863600" y="1300918"/>
            <a:chExt cx="2646298" cy="139782"/>
          </a:xfrm>
        </p:grpSpPr>
        <p:grpSp>
          <p:nvGrpSpPr>
            <p:cNvPr id="69" name="Checkbox">
              <a:extLst>
                <a:ext uri="{FF2B5EF4-FFF2-40B4-BE49-F238E27FC236}">
                  <a16:creationId xmlns:a16="http://schemas.microsoft.com/office/drawing/2014/main" xmlns="" id="{43E62831-D6C2-4CEC-9CB7-548695758B7F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1" name="Box">
                <a:extLst>
                  <a:ext uri="{FF2B5EF4-FFF2-40B4-BE49-F238E27FC236}">
                    <a16:creationId xmlns:a16="http://schemas.microsoft.com/office/drawing/2014/main" xmlns="" id="{AC2AAE65-6206-4CD1-BBF8-9B6EC1082E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ck">
                <a:extLst>
                  <a:ext uri="{FF2B5EF4-FFF2-40B4-BE49-F238E27FC236}">
                    <a16:creationId xmlns:a16="http://schemas.microsoft.com/office/drawing/2014/main" xmlns="" id="{E174E7C6-F0EF-4F5F-9CF2-26C6FF778E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0" name="Text">
              <a:extLst>
                <a:ext uri="{FF2B5EF4-FFF2-40B4-BE49-F238E27FC236}">
                  <a16:creationId xmlns:a16="http://schemas.microsoft.com/office/drawing/2014/main" xmlns="" id="{2C06FC7B-0913-4BC1-BBBB-E1C906B7D08E}"/>
                </a:ext>
              </a:extLst>
            </p:cNvPr>
            <p:cNvSpPr txBox="1"/>
            <p:nvPr/>
          </p:nvSpPr>
          <p:spPr>
            <a:xfrm>
              <a:off x="1057304" y="1300918"/>
              <a:ext cx="2452594" cy="13978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및 개인정보취급방침을 모두 확인하였고 동의합니다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7" y="1542539"/>
            <a:ext cx="6765834" cy="1261046"/>
          </a:xfrm>
          <a:prstGeom prst="rect">
            <a:avLst/>
          </a:prstGeom>
        </p:spPr>
      </p:pic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94891" y="3290031"/>
            <a:ext cx="5445582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256710" y="3382978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black"/>
                </a:solidFill>
                <a:latin typeface="+mj-lt"/>
                <a:ea typeface="나눔고딕"/>
              </a:rPr>
              <a:t>결제 수단 </a:t>
            </a: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5518" y="37285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48454" y="3728550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15,189P)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211163" y="3728550"/>
            <a:ext cx="1084052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294776" y="3728550"/>
            <a:ext cx="580042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366766" y="4033386"/>
            <a:ext cx="4962148" cy="11464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71542" y="5182503"/>
            <a:ext cx="4962148" cy="781050"/>
            <a:chOff x="419477" y="4552950"/>
            <a:chExt cx="4962148" cy="781050"/>
          </a:xfrm>
        </p:grpSpPr>
        <p:sp>
          <p:nvSpPr>
            <p:cNvPr id="161" name="직사각형 160"/>
            <p:cNvSpPr/>
            <p:nvPr/>
          </p:nvSpPr>
          <p:spPr>
            <a:xfrm>
              <a:off x="419477" y="4552950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9477" y="4943475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3" name="Option"/>
            <p:cNvGrpSpPr/>
            <p:nvPr/>
          </p:nvGrpSpPr>
          <p:grpSpPr>
            <a:xfrm>
              <a:off x="545676" y="4679561"/>
              <a:ext cx="1190771" cy="153888"/>
              <a:chOff x="1068388" y="1862980"/>
              <a:chExt cx="1190771" cy="153888"/>
            </a:xfrm>
          </p:grpSpPr>
          <p:grpSp>
            <p:nvGrpSpPr>
              <p:cNvPr id="169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7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0" name="Text"/>
              <p:cNvSpPr txBox="1"/>
              <p:nvPr/>
            </p:nvSpPr>
            <p:spPr>
              <a:xfrm>
                <a:off x="1262091" y="1862980"/>
                <a:ext cx="9970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Option"/>
            <p:cNvGrpSpPr/>
            <p:nvPr/>
          </p:nvGrpSpPr>
          <p:grpSpPr>
            <a:xfrm>
              <a:off x="545676" y="5056643"/>
              <a:ext cx="802844" cy="153888"/>
              <a:chOff x="1068388" y="1862980"/>
              <a:chExt cx="802844" cy="153888"/>
            </a:xfrm>
          </p:grpSpPr>
          <p:grpSp>
            <p:nvGrpSpPr>
              <p:cNvPr id="1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6" name="Text"/>
              <p:cNvSpPr txBox="1"/>
              <p:nvPr/>
            </p:nvSpPr>
            <p:spPr>
              <a:xfrm>
                <a:off x="1262091" y="1862980"/>
                <a:ext cx="6091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카드결제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3" name="Option"/>
          <p:cNvGrpSpPr/>
          <p:nvPr/>
        </p:nvGrpSpPr>
        <p:grpSpPr>
          <a:xfrm>
            <a:off x="497741" y="4159567"/>
            <a:ext cx="578424" cy="140038"/>
            <a:chOff x="1068388" y="1869906"/>
            <a:chExt cx="578424" cy="140038"/>
          </a:xfrm>
        </p:grpSpPr>
        <p:grpSp>
          <p:nvGrpSpPr>
            <p:cNvPr id="18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Text"/>
            <p:cNvSpPr txBox="1"/>
            <p:nvPr/>
          </p:nvSpPr>
          <p:spPr>
            <a:xfrm>
              <a:off x="1262091" y="1869906"/>
              <a:ext cx="384721" cy="1400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BEFBAB71-24D5-4E88-99AE-84C637D9E9DE}"/>
              </a:ext>
            </a:extLst>
          </p:cNvPr>
          <p:cNvSpPr txBox="1"/>
          <p:nvPr/>
        </p:nvSpPr>
        <p:spPr>
          <a:xfrm>
            <a:off x="88014" y="296860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 및 예약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5540473" y="3291147"/>
            <a:ext cx="2094799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616234" y="338409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98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5630934" y="5975906"/>
            <a:ext cx="1941132" cy="326785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및 주문하기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5630934" y="3725623"/>
            <a:ext cx="1941132" cy="1722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8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5429D6B5-EF97-43E1-A5B8-A27370AA80C7}"/>
              </a:ext>
            </a:extLst>
          </p:cNvPr>
          <p:cNvSpPr txBox="1"/>
          <p:nvPr/>
        </p:nvSpPr>
        <p:spPr>
          <a:xfrm>
            <a:off x="6915856" y="3884502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88,000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A35D060E-5EFA-49E2-A7BA-763D95EA4C93}"/>
              </a:ext>
            </a:extLst>
          </p:cNvPr>
          <p:cNvSpPr txBox="1"/>
          <p:nvPr/>
        </p:nvSpPr>
        <p:spPr>
          <a:xfrm>
            <a:off x="5630934" y="387628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 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21122004-8780-48BF-938B-7C20ABA65F74}"/>
              </a:ext>
            </a:extLst>
          </p:cNvPr>
          <p:cNvSpPr txBox="1"/>
          <p:nvPr/>
        </p:nvSpPr>
        <p:spPr>
          <a:xfrm>
            <a:off x="5630934" y="43399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포인트사용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893287" y="555724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C00000"/>
                </a:solidFill>
                <a:latin typeface="+mj-lt"/>
                <a:ea typeface="+mj-ea"/>
              </a:rPr>
              <a:t>88,000 </a:t>
            </a:r>
            <a:r>
              <a:rPr lang="ko-KR" altLang="en-US" sz="800" b="1" dirty="0">
                <a:solidFill>
                  <a:srgbClr val="C00000"/>
                </a:solidFill>
                <a:latin typeface="+mj-lt"/>
                <a:ea typeface="+mj-ea"/>
              </a:rPr>
              <a:t>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7751858E-C5D3-41E0-81FA-A6A11E8AD40D}"/>
              </a:ext>
            </a:extLst>
          </p:cNvPr>
          <p:cNvSpPr txBox="1"/>
          <p:nvPr/>
        </p:nvSpPr>
        <p:spPr>
          <a:xfrm>
            <a:off x="7127325" y="4339929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-0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640459" y="555724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결제예정 금액</a:t>
            </a:r>
          </a:p>
        </p:txBody>
      </p:sp>
      <p:sp>
        <p:nvSpPr>
          <p:cNvPr id="57" name="타원 6">
            <a:extLst>
              <a:ext uri="{FF2B5EF4-FFF2-40B4-BE49-F238E27FC236}">
                <a16:creationId xmlns:a16="http://schemas.microsoft.com/office/drawing/2014/main" xmlns="" id="{4448D702-6EA7-4857-83A2-522CEB7C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8" y="301104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8" name="타원 6">
            <a:extLst>
              <a:ext uri="{FF2B5EF4-FFF2-40B4-BE49-F238E27FC236}">
                <a16:creationId xmlns:a16="http://schemas.microsoft.com/office/drawing/2014/main" xmlns="" id="{9BB77D71-0A08-4E0E-A932-1E5CD7F3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48" y="361452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9" name="타원 6">
            <a:extLst>
              <a:ext uri="{FF2B5EF4-FFF2-40B4-BE49-F238E27FC236}">
                <a16:creationId xmlns:a16="http://schemas.microsoft.com/office/drawing/2014/main" xmlns="" id="{8EB33363-18AE-4AB1-B4A3-912674C0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87" y="363259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xmlns="" id="{F537E4F4-4658-4C94-BE20-C4E41DDA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75" y="361452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1" name="타원 6">
            <a:extLst>
              <a:ext uri="{FF2B5EF4-FFF2-40B4-BE49-F238E27FC236}">
                <a16:creationId xmlns:a16="http://schemas.microsoft.com/office/drawing/2014/main" xmlns="" id="{382FBC4B-5D39-4ED6-8B85-0A79D6FB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98" y="555315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3" name="타원 6">
            <a:extLst>
              <a:ext uri="{FF2B5EF4-FFF2-40B4-BE49-F238E27FC236}">
                <a16:creationId xmlns:a16="http://schemas.microsoft.com/office/drawing/2014/main" xmlns="" id="{AC7E7991-2A8D-456B-AF6F-48E3D193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98" y="435041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3-5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4" name="타원 6">
            <a:extLst>
              <a:ext uri="{FF2B5EF4-FFF2-40B4-BE49-F238E27FC236}">
                <a16:creationId xmlns:a16="http://schemas.microsoft.com/office/drawing/2014/main" xmlns="" id="{94A27AF7-BF93-47F3-AA1D-B3FEB68F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834" y="595176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05132A5-6EBE-42DF-AE57-B0F05426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61" y="4215500"/>
            <a:ext cx="3090796" cy="896086"/>
          </a:xfrm>
          <a:prstGeom prst="rect">
            <a:avLst/>
          </a:prstGeom>
        </p:spPr>
      </p:pic>
      <p:sp>
        <p:nvSpPr>
          <p:cNvPr id="67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회원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r>
              <a:rPr lang="en-US" altLang="ko-KR" sz="700" dirty="0" smtClean="0"/>
              <a:t>(version_2)</a:t>
            </a:r>
            <a:endParaRPr lang="ko-KR" altLang="en-US" sz="700" dirty="0"/>
          </a:p>
        </p:txBody>
      </p:sp>
      <p:sp>
        <p:nvSpPr>
          <p:cNvPr id="73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Market_Detail_version_2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4222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092" y="555626"/>
          <a:ext cx="2003329" cy="592515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 수단 선택하여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PG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 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 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입금은행 선택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 후 결제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기본값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수정가능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1-2 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휴대폰 및 고객명 입력 후 </a:t>
                      </a:r>
                      <a:r>
                        <a:rPr kumimoji="1" lang="ko-KR" altLang="en-US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  <a:tr h="1415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5547350" y="1187207"/>
            <a:ext cx="2094799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A895DE4-F093-4D04-A20E-5BB78A36BC1E}"/>
              </a:ext>
            </a:extLst>
          </p:cNvPr>
          <p:cNvSpPr/>
          <p:nvPr/>
        </p:nvSpPr>
        <p:spPr>
          <a:xfrm>
            <a:off x="101768" y="1187207"/>
            <a:ext cx="5445582" cy="314830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263587" y="1280154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black"/>
                </a:solidFill>
                <a:latin typeface="+mj-lt"/>
                <a:ea typeface="나눔고딕"/>
              </a:rPr>
              <a:t>결제 수단 </a:t>
            </a: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528435FF-CE10-499E-BF5B-513915D824B1}"/>
              </a:ext>
            </a:extLst>
          </p:cNvPr>
          <p:cNvSpPr txBox="1"/>
          <p:nvPr/>
        </p:nvSpPr>
        <p:spPr>
          <a:xfrm>
            <a:off x="5623111" y="128015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+mj-lt"/>
                <a:ea typeface="나눔고딕"/>
              </a:rPr>
              <a:t>결제금액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나눔고딕"/>
              <a:cs typeface="+mn-cs"/>
            </a:endParaRPr>
          </a:p>
        </p:txBody>
      </p:sp>
      <p:sp>
        <p:nvSpPr>
          <p:cNvPr id="154" name="모서리가 둥근 직사각형 58">
            <a:extLst>
              <a:ext uri="{FF2B5EF4-FFF2-40B4-BE49-F238E27FC236}">
                <a16:creationId xmlns:a16="http://schemas.microsoft.com/office/drawing/2014/main" xmlns="" id="{B03F7707-5CB2-41CD-B498-2F651759760A}"/>
              </a:ext>
            </a:extLst>
          </p:cNvPr>
          <p:cNvSpPr/>
          <p:nvPr/>
        </p:nvSpPr>
        <p:spPr>
          <a:xfrm>
            <a:off x="5637811" y="3871966"/>
            <a:ext cx="1941132" cy="326785"/>
          </a:xfrm>
          <a:prstGeom prst="roundRect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05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및 주문하기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2395" y="162572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결제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55331" y="1625726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15,189P)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218040" y="1625726"/>
            <a:ext cx="1084052" cy="2127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301653" y="1625726"/>
            <a:ext cx="580042" cy="2127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378419" y="1930562"/>
            <a:ext cx="4962148" cy="11464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90259" y="3078716"/>
            <a:ext cx="4962148" cy="781050"/>
            <a:chOff x="419477" y="4552950"/>
            <a:chExt cx="4962148" cy="781050"/>
          </a:xfrm>
        </p:grpSpPr>
        <p:sp>
          <p:nvSpPr>
            <p:cNvPr id="161" name="직사각형 160"/>
            <p:cNvSpPr/>
            <p:nvPr/>
          </p:nvSpPr>
          <p:spPr>
            <a:xfrm>
              <a:off x="419477" y="4552950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9477" y="4943475"/>
              <a:ext cx="4962148" cy="39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3" name="Option"/>
            <p:cNvGrpSpPr/>
            <p:nvPr/>
          </p:nvGrpSpPr>
          <p:grpSpPr>
            <a:xfrm>
              <a:off x="545676" y="4679561"/>
              <a:ext cx="1190771" cy="153888"/>
              <a:chOff x="1068388" y="1862980"/>
              <a:chExt cx="1190771" cy="153888"/>
            </a:xfrm>
          </p:grpSpPr>
          <p:grpSp>
            <p:nvGrpSpPr>
              <p:cNvPr id="169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7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0" name="Text"/>
              <p:cNvSpPr txBox="1"/>
              <p:nvPr/>
            </p:nvSpPr>
            <p:spPr>
              <a:xfrm>
                <a:off x="1262091" y="1862980"/>
                <a:ext cx="9970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Option"/>
            <p:cNvGrpSpPr/>
            <p:nvPr/>
          </p:nvGrpSpPr>
          <p:grpSpPr>
            <a:xfrm>
              <a:off x="545676" y="5056643"/>
              <a:ext cx="802844" cy="153888"/>
              <a:chOff x="1068388" y="1862980"/>
              <a:chExt cx="802844" cy="153888"/>
            </a:xfrm>
          </p:grpSpPr>
          <p:grpSp>
            <p:nvGrpSpPr>
              <p:cNvPr id="1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6" name="Text"/>
              <p:cNvSpPr txBox="1"/>
              <p:nvPr/>
            </p:nvSpPr>
            <p:spPr>
              <a:xfrm>
                <a:off x="1262091" y="1862980"/>
                <a:ext cx="60914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latin typeface="+mj-lt"/>
                    <a:cs typeface="Segoe UI" panose="020B0502040204020203" pitchFamily="34" charset="0"/>
                  </a:rPr>
                  <a:t>카드결제</a:t>
                </a:r>
                <a:endParaRPr lang="en-US" sz="800" noProof="1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4" name="직사각형 173"/>
          <p:cNvSpPr/>
          <p:nvPr/>
        </p:nvSpPr>
        <p:spPr>
          <a:xfrm>
            <a:off x="5637811" y="1621683"/>
            <a:ext cx="1941132" cy="1722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endParaRPr lang="ko-KR" altLang="en-US" sz="8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E7E7FE35-35FE-4B8A-91A1-9B3B693B0CFD}"/>
              </a:ext>
            </a:extLst>
          </p:cNvPr>
          <p:cNvSpPr txBox="1"/>
          <p:nvPr/>
        </p:nvSpPr>
        <p:spPr>
          <a:xfrm>
            <a:off x="6900164" y="345330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C00000"/>
                </a:solidFill>
                <a:latin typeface="+mj-lt"/>
                <a:ea typeface="+mj-ea"/>
              </a:rPr>
              <a:t>88,000 </a:t>
            </a:r>
            <a:r>
              <a:rPr lang="ko-KR" altLang="en-US" sz="800" b="1" dirty="0">
                <a:solidFill>
                  <a:srgbClr val="C00000"/>
                </a:solidFill>
                <a:latin typeface="+mj-lt"/>
                <a:ea typeface="+mj-ea"/>
              </a:rPr>
              <a:t>원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4178CD82-80FE-496D-89DB-A71B4B36925B}"/>
              </a:ext>
            </a:extLst>
          </p:cNvPr>
          <p:cNvSpPr txBox="1"/>
          <p:nvPr/>
        </p:nvSpPr>
        <p:spPr>
          <a:xfrm>
            <a:off x="5647336" y="345330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결제예정 금액</a:t>
            </a:r>
          </a:p>
        </p:txBody>
      </p:sp>
      <p:grpSp>
        <p:nvGrpSpPr>
          <p:cNvPr id="183" name="Option"/>
          <p:cNvGrpSpPr/>
          <p:nvPr/>
        </p:nvGrpSpPr>
        <p:grpSpPr>
          <a:xfrm>
            <a:off x="504618" y="2056743"/>
            <a:ext cx="578424" cy="140038"/>
            <a:chOff x="1068388" y="1869906"/>
            <a:chExt cx="578424" cy="140038"/>
          </a:xfrm>
        </p:grpSpPr>
        <p:grpSp>
          <p:nvGrpSpPr>
            <p:cNvPr id="184" name="Option"/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86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Text"/>
            <p:cNvSpPr txBox="1"/>
            <p:nvPr/>
          </p:nvSpPr>
          <p:spPr>
            <a:xfrm>
              <a:off x="1262091" y="1869906"/>
              <a:ext cx="384721" cy="1400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신용카드</a:t>
              </a:r>
              <a:endParaRPr lang="en-US" sz="800" noProof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11210" y="3545569"/>
            <a:ext cx="4962148" cy="1634890"/>
            <a:chOff x="419477" y="4520101"/>
            <a:chExt cx="4962148" cy="1634890"/>
          </a:xfrm>
        </p:grpSpPr>
        <p:sp>
          <p:nvSpPr>
            <p:cNvPr id="57" name="직사각형 56"/>
            <p:cNvSpPr/>
            <p:nvPr/>
          </p:nvSpPr>
          <p:spPr>
            <a:xfrm>
              <a:off x="419477" y="4520101"/>
              <a:ext cx="4962148" cy="1634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8" name="Option"/>
            <p:cNvGrpSpPr/>
            <p:nvPr/>
          </p:nvGrpSpPr>
          <p:grpSpPr>
            <a:xfrm>
              <a:off x="545676" y="4600220"/>
              <a:ext cx="1190771" cy="140038"/>
              <a:chOff x="1068388" y="1869905"/>
              <a:chExt cx="1190771" cy="140038"/>
            </a:xfrm>
          </p:grpSpPr>
          <p:grpSp>
            <p:nvGrpSpPr>
              <p:cNvPr id="65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67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6" name="Text"/>
              <p:cNvSpPr txBox="1"/>
              <p:nvPr/>
            </p:nvSpPr>
            <p:spPr>
              <a:xfrm>
                <a:off x="1262091" y="1869905"/>
                <a:ext cx="997068" cy="1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457200"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무통장 입금 </a:t>
                </a: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가상계좌</a:t>
                </a: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)</a:t>
                </a:r>
              </a:p>
            </p:txBody>
          </p:sp>
        </p:grpSp>
        <p:sp>
          <p:nvSpPr>
            <p:cNvPr id="59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1343454" y="4968999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은행을 선택해주세요     ▼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43454" y="5193802"/>
              <a:ext cx="11384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예금주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8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참좋은여행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㈜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0861" y="4967731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입금은행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88105" y="4967731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입금자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1088" y="5526638"/>
              <a:ext cx="451761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/>
                <a:t>입금은행을 선택하시면 예약 후 전용입금 계좌번호를 안내해드립니다</a:t>
              </a:r>
              <a:r>
                <a:rPr lang="en-US" altLang="ko-KR" sz="8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입금마감일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2020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일까지 미 입금 시 주문취소 처리 됩니다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64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3506541" y="4968999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990879" y="3545569"/>
            <a:ext cx="4962148" cy="1634890"/>
            <a:chOff x="5633236" y="4520101"/>
            <a:chExt cx="4962148" cy="1634890"/>
          </a:xfrm>
        </p:grpSpPr>
        <p:sp>
          <p:nvSpPr>
            <p:cNvPr id="75" name="직사각형 74"/>
            <p:cNvSpPr/>
            <p:nvPr/>
          </p:nvSpPr>
          <p:spPr>
            <a:xfrm>
              <a:off x="5633236" y="4520101"/>
              <a:ext cx="4962148" cy="1634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6" name="Option"/>
            <p:cNvGrpSpPr/>
            <p:nvPr/>
          </p:nvGrpSpPr>
          <p:grpSpPr>
            <a:xfrm>
              <a:off x="5759435" y="4600220"/>
              <a:ext cx="802844" cy="140038"/>
              <a:chOff x="1068388" y="1869905"/>
              <a:chExt cx="802844" cy="140038"/>
            </a:xfrm>
          </p:grpSpPr>
          <p:grpSp>
            <p:nvGrpSpPr>
              <p:cNvPr id="82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4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3" name="Text"/>
              <p:cNvSpPr txBox="1"/>
              <p:nvPr/>
            </p:nvSpPr>
            <p:spPr>
              <a:xfrm>
                <a:off x="1262091" y="1869905"/>
                <a:ext cx="609141" cy="1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altLang="ko-KR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ARS </a:t>
                </a:r>
                <a:r>
                  <a:rPr lang="ko-KR" altLang="en-US" sz="800" noProof="1">
                    <a:solidFill>
                      <a:srgbClr val="5F5F5F"/>
                    </a:solidFill>
                    <a:cs typeface="Segoe UI" panose="020B0502040204020203" pitchFamily="34" charset="0"/>
                  </a:rPr>
                  <a:t>카드결제</a:t>
                </a:r>
                <a:endParaRPr lang="en-US" altLang="ko-KR" sz="800" noProof="1">
                  <a:solidFill>
                    <a:srgbClr val="5F5F5F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884847" y="5219959"/>
              <a:ext cx="4517610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결제자의 휴대폰번호와 결제금액을 입력해주시고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ARS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문자 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고객결제문자내용 </a:t>
              </a:r>
              <a:r>
                <a:rPr lang="ko-KR" altLang="en-US" sz="8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참좋은여행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)_ARS </a:t>
              </a:r>
              <a:r>
                <a:rPr lang="ko-KR" altLang="en-US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</a:t>
              </a:r>
              <a:r>
                <a:rPr lang="en-US" altLang="ko-KR" sz="8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[000000])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확인하시고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통화 버튼을 눌러 결제를 진행하시길 바랍니다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결제문자는 발송 당일에 한해 유효합니다</a:t>
              </a:r>
              <a:r>
                <a:rPr lang="en-US" altLang="ko-KR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8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6557213" y="4895014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marL="0" marR="0" lvl="0" indent="0" defTabSz="822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24620" y="489374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휴대폰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01864" y="489374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고객명</a:t>
              </a:r>
            </a:p>
          </p:txBody>
        </p:sp>
        <p:sp>
          <p:nvSpPr>
            <p:cNvPr id="81" name="사각형: 둥근 모서리 5">
              <a:extLst>
                <a:ext uri="{FF2B5EF4-FFF2-40B4-BE49-F238E27FC236}">
                  <a16:creationId xmlns:a16="http://schemas.microsoft.com/office/drawing/2014/main" xmlns="" id="{B161A5BE-ACD7-42B4-8B68-2FF3BA09A7ED}"/>
                </a:ext>
              </a:extLst>
            </p:cNvPr>
            <p:cNvSpPr/>
            <p:nvPr/>
          </p:nvSpPr>
          <p:spPr>
            <a:xfrm>
              <a:off x="8720300" y="4895014"/>
              <a:ext cx="1368000" cy="212908"/>
            </a:xfrm>
            <a:prstGeom prst="roundRect">
              <a:avLst>
                <a:gd name="adj" fmla="val 9489"/>
              </a:avLst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80788" tIns="40395" rIns="80788" bIns="40395" rtlCol="0" anchor="ctr"/>
            <a:lstStyle/>
            <a:p>
              <a:pPr defTabSz="82297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17" y="2226469"/>
            <a:ext cx="2832988" cy="8213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DC4CEC-3B3B-4268-937D-365BEACFC094}"/>
              </a:ext>
            </a:extLst>
          </p:cNvPr>
          <p:cNvSpPr txBox="1"/>
          <p:nvPr/>
        </p:nvSpPr>
        <p:spPr>
          <a:xfrm>
            <a:off x="161569" y="5193785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상품담당자</a:t>
            </a: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429826" y="5550301"/>
          <a:ext cx="7149117" cy="61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5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상품담당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TF/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홍예나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신사업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이메일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/>
                        </a:rPr>
                        <a:t>hyn@verygoodtour.com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직통전화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02-2188-4000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팩스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115134" marR="11513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980F0DAF-F8B5-4B6E-BD28-1EED80344AF7}"/>
              </a:ext>
            </a:extLst>
          </p:cNvPr>
          <p:cNvSpPr/>
          <p:nvPr/>
        </p:nvSpPr>
        <p:spPr>
          <a:xfrm>
            <a:off x="69012" y="6360470"/>
            <a:ext cx="7703387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6">
            <a:extLst>
              <a:ext uri="{FF2B5EF4-FFF2-40B4-BE49-F238E27FC236}">
                <a16:creationId xmlns:a16="http://schemas.microsoft.com/office/drawing/2014/main" xmlns="" id="{C5FA5917-0A83-4583-A7DA-09ED2EBA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6" y="1999399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타원 6">
            <a:extLst>
              <a:ext uri="{FF2B5EF4-FFF2-40B4-BE49-F238E27FC236}">
                <a16:creationId xmlns:a16="http://schemas.microsoft.com/office/drawing/2014/main" xmlns="" id="{490952AF-BC6D-4E02-B451-EEA87547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5" y="346600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9" name="타원 6">
            <a:extLst>
              <a:ext uri="{FF2B5EF4-FFF2-40B4-BE49-F238E27FC236}">
                <a16:creationId xmlns:a16="http://schemas.microsoft.com/office/drawing/2014/main" xmlns="" id="{AE308645-E083-408F-8D20-70D990E4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009" y="349583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3" name="타원 6">
            <a:extLst>
              <a:ext uri="{FF2B5EF4-FFF2-40B4-BE49-F238E27FC236}">
                <a16:creationId xmlns:a16="http://schemas.microsoft.com/office/drawing/2014/main" xmlns="" id="{C7AE7909-F1CD-486F-AF00-190EE59B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6" y="519378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519F416-8DE4-435A-898C-5DEA049292C6}"/>
              </a:ext>
            </a:extLst>
          </p:cNvPr>
          <p:cNvSpPr txBox="1"/>
          <p:nvPr/>
        </p:nvSpPr>
        <p:spPr>
          <a:xfrm>
            <a:off x="6981664" y="172630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88,000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7CF0716-D81B-4421-AF67-6C03CD41B905}"/>
              </a:ext>
            </a:extLst>
          </p:cNvPr>
          <p:cNvSpPr txBox="1"/>
          <p:nvPr/>
        </p:nvSpPr>
        <p:spPr>
          <a:xfrm>
            <a:off x="5696742" y="171808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 smtClean="0">
                <a:latin typeface="+mj-lt"/>
              </a:rPr>
              <a:t>상품금액</a:t>
            </a:r>
            <a:endParaRPr lang="ko-KR" altLang="en-US" sz="800" b="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A617301-1369-4B1A-97B6-991A55DDF511}"/>
              </a:ext>
            </a:extLst>
          </p:cNvPr>
          <p:cNvSpPr txBox="1"/>
          <p:nvPr/>
        </p:nvSpPr>
        <p:spPr>
          <a:xfrm>
            <a:off x="5696742" y="218173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atin typeface="+mj-ea"/>
                <a:ea typeface="+mj-ea"/>
              </a:defRPr>
            </a:lvl1pPr>
          </a:lstStyle>
          <a:p>
            <a:r>
              <a:rPr lang="ko-KR" altLang="en-US" sz="800" b="0" dirty="0">
                <a:latin typeface="+mj-lt"/>
              </a:rPr>
              <a:t>포인트사용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EED572D-1375-4125-B080-34DFEAFD7DA4}"/>
              </a:ext>
            </a:extLst>
          </p:cNvPr>
          <p:cNvSpPr txBox="1"/>
          <p:nvPr/>
        </p:nvSpPr>
        <p:spPr>
          <a:xfrm>
            <a:off x="7193133" y="2181730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333333"/>
                </a:solidFill>
                <a:latin typeface="+mj-lt"/>
              </a:rPr>
              <a:t>-0 </a:t>
            </a:r>
            <a:r>
              <a:rPr lang="ko-KR" altLang="en-US" sz="800" dirty="0">
                <a:solidFill>
                  <a:srgbClr val="333333"/>
                </a:solidFill>
                <a:latin typeface="+mj-lt"/>
              </a:rPr>
              <a:t>원</a:t>
            </a:r>
          </a:p>
        </p:txBody>
      </p:sp>
      <p:sp>
        <p:nvSpPr>
          <p:cNvPr id="100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마켓상품상세 페이지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회원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비회원</a:t>
            </a:r>
            <a:r>
              <a:rPr lang="en-US" altLang="ko-KR" sz="700" dirty="0" smtClean="0"/>
              <a:t>(version_2)</a:t>
            </a:r>
            <a:endParaRPr lang="ko-KR" altLang="en-US" sz="700" dirty="0"/>
          </a:p>
        </p:txBody>
      </p:sp>
      <p:sp>
        <p:nvSpPr>
          <p:cNvPr id="101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smtClean="0"/>
              <a:t>Market_Detail_version_2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070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연차 데이터 통계 추출 화면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Market_main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4016"/>
              </p:ext>
            </p:extLst>
          </p:nvPr>
        </p:nvGraphicFramePr>
        <p:xfrm>
          <a:off x="7837092" y="555626"/>
          <a:ext cx="2003329" cy="2693835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 넘버링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 1~5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까지 처음 값 표시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단위로 숫자 변경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 &lt;&lt; , &gt;&gt;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처음으로 가기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맨끝으로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가기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상품개수가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건이 넘어가지 않아 페이지 넘버링이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필요없을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비노출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strike="noStrike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 영역</a:t>
                      </a:r>
                      <a:r>
                        <a:rPr lang="en-US" altLang="ko-KR" sz="600" b="0" strike="noStrike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600" b="0" strike="noStrike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최근 </a:t>
                      </a:r>
                      <a:r>
                        <a:rPr lang="ko-KR" altLang="en-US" sz="6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등록순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 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trike="noStrike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600" b="0" strike="noStrike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개라도 없을 경우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공지사항이 없습니다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노출</a:t>
                      </a:r>
                      <a:endParaRPr lang="en-US" altLang="ko-KR" sz="6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strike="noStrike" kern="12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자주묻는질문</a:t>
                      </a:r>
                      <a:r>
                        <a:rPr lang="ko-KR" altLang="en-US" sz="600" b="0" strike="noStrike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영역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최근 </a:t>
                      </a:r>
                      <a:r>
                        <a:rPr lang="ko-KR" altLang="en-US" sz="6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등록순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 노출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endParaRPr lang="en-US" altLang="ko-KR" sz="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자주찾는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개라도 없을 경우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 찾는 질문이 없습니다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6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노출</a:t>
                      </a:r>
                      <a:endParaRPr lang="en-US" altLang="ko-KR" sz="600" b="0" strike="noStrike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340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더보기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클릭 시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 전체 목록 페이지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더보기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클릭 시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자주묻는질문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전체 목록 페이지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</a:tbl>
          </a:graphicData>
        </a:graphic>
      </p:graphicFrame>
      <p:sp>
        <p:nvSpPr>
          <p:cNvPr id="30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7407DDAD-5C2F-4ED8-B6EA-95794B8024E8}"/>
              </a:ext>
            </a:extLst>
          </p:cNvPr>
          <p:cNvSpPr txBox="1"/>
          <p:nvPr/>
        </p:nvSpPr>
        <p:spPr>
          <a:xfrm>
            <a:off x="4391707" y="3754061"/>
            <a:ext cx="1057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자주묻는질문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6923520" y="3745447"/>
            <a:ext cx="5828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4429089" y="4111718"/>
            <a:ext cx="2986261" cy="110862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C8285C50-DE76-4C11-87E6-659936C9595C}"/>
              </a:ext>
            </a:extLst>
          </p:cNvPr>
          <p:cNvSpPr txBox="1"/>
          <p:nvPr/>
        </p:nvSpPr>
        <p:spPr>
          <a:xfrm>
            <a:off x="4601617" y="4252249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Q. </a:t>
            </a:r>
            <a:r>
              <a:rPr lang="ko-KR" altLang="en-US" sz="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상품 결제를 했는데 언제 출발하나요</a:t>
            </a:r>
            <a:r>
              <a:rPr lang="en-US" altLang="ko-KR" sz="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9294AA6-3C60-46ED-9E7D-3B92A9706398}"/>
              </a:ext>
            </a:extLst>
          </p:cNvPr>
          <p:cNvSpPr txBox="1"/>
          <p:nvPr/>
        </p:nvSpPr>
        <p:spPr>
          <a:xfrm>
            <a:off x="338662" y="5750272"/>
            <a:ext cx="17769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참좋은마켓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상담전화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82BC91D9-EDFB-487D-8437-F0C4AA589042}"/>
              </a:ext>
            </a:extLst>
          </p:cNvPr>
          <p:cNvSpPr txBox="1"/>
          <p:nvPr/>
        </p:nvSpPr>
        <p:spPr>
          <a:xfrm>
            <a:off x="1366013" y="5727189"/>
            <a:ext cx="1897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02-2188-4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000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507D85D-66C7-4D37-8156-B7B3685A3795}"/>
              </a:ext>
            </a:extLst>
          </p:cNvPr>
          <p:cNvSpPr txBox="1"/>
          <p:nvPr/>
        </p:nvSpPr>
        <p:spPr>
          <a:xfrm>
            <a:off x="4462902" y="5765255"/>
            <a:ext cx="10618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A21A3450-5F72-4D52-BE38-5A3DC8E1E6D7}"/>
              </a:ext>
            </a:extLst>
          </p:cNvPr>
          <p:cNvSpPr txBox="1"/>
          <p:nvPr/>
        </p:nvSpPr>
        <p:spPr>
          <a:xfrm>
            <a:off x="5186254" y="5749866"/>
            <a:ext cx="17746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@verygoodtour.com</a:t>
            </a:r>
            <a:endParaRPr kumimoji="0" lang="ko-KR" altLang="ko-KR" sz="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" name="Picture 4" descr="C:\Users\a\Downloads\pngegg (3).png">
            <a:extLst>
              <a:ext uri="{FF2B5EF4-FFF2-40B4-BE49-F238E27FC236}">
                <a16:creationId xmlns:a16="http://schemas.microsoft.com/office/drawing/2014/main" xmlns="" id="{27BA4DCE-CB7D-4AF6-9425-05D93545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0707" y="5707586"/>
            <a:ext cx="364358" cy="364358"/>
          </a:xfrm>
          <a:prstGeom prst="rect">
            <a:avLst/>
          </a:prstGeom>
          <a:noFill/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C8285C50-DE76-4C11-87E6-659936C9595C}"/>
              </a:ext>
            </a:extLst>
          </p:cNvPr>
          <p:cNvSpPr txBox="1"/>
          <p:nvPr/>
        </p:nvSpPr>
        <p:spPr>
          <a:xfrm>
            <a:off x="4601617" y="4534781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Q.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취소하고 싶은데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어떻하나요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8285C50-DE76-4C11-87E6-659936C9595C}"/>
              </a:ext>
            </a:extLst>
          </p:cNvPr>
          <p:cNvSpPr txBox="1"/>
          <p:nvPr/>
        </p:nvSpPr>
        <p:spPr>
          <a:xfrm>
            <a:off x="4601617" y="4834467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Q.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상품은 언제쯤 올라오나요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7407DDAD-5C2F-4ED8-B6EA-95794B8024E8}"/>
              </a:ext>
            </a:extLst>
          </p:cNvPr>
          <p:cNvSpPr txBox="1"/>
          <p:nvPr/>
        </p:nvSpPr>
        <p:spPr>
          <a:xfrm>
            <a:off x="310923" y="3754061"/>
            <a:ext cx="1057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2699410" y="3745447"/>
            <a:ext cx="5828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348306" y="4111718"/>
            <a:ext cx="2933952" cy="110862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C8285C50-DE76-4C11-87E6-659936C9595C}"/>
              </a:ext>
            </a:extLst>
          </p:cNvPr>
          <p:cNvSpPr txBox="1"/>
          <p:nvPr/>
        </p:nvSpPr>
        <p:spPr>
          <a:xfrm>
            <a:off x="520833" y="4252249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아르간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판매 관련 안내사항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C8285C50-DE76-4C11-87E6-659936C9595C}"/>
              </a:ext>
            </a:extLst>
          </p:cNvPr>
          <p:cNvSpPr txBox="1"/>
          <p:nvPr/>
        </p:nvSpPr>
        <p:spPr>
          <a:xfrm>
            <a:off x="520833" y="4534781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발사믹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배송 관련 안내사항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C8285C50-DE76-4C11-87E6-659936C9595C}"/>
              </a:ext>
            </a:extLst>
          </p:cNvPr>
          <p:cNvSpPr txBox="1"/>
          <p:nvPr/>
        </p:nvSpPr>
        <p:spPr>
          <a:xfrm>
            <a:off x="520833" y="4834467"/>
            <a:ext cx="1967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 관련 안내 사항</a:t>
            </a:r>
          </a:p>
        </p:txBody>
      </p:sp>
      <p:sp>
        <p:nvSpPr>
          <p:cNvPr id="147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338662" y="5574810"/>
            <a:ext cx="2933952" cy="56732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4419445" y="5580209"/>
            <a:ext cx="2986262" cy="568281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67" y="5648598"/>
            <a:ext cx="350034" cy="418791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980F0DAF-F8B5-4B6E-BD28-1EED80344AF7}"/>
              </a:ext>
            </a:extLst>
          </p:cNvPr>
          <p:cNvSpPr/>
          <p:nvPr/>
        </p:nvSpPr>
        <p:spPr>
          <a:xfrm>
            <a:off x="69012" y="6360470"/>
            <a:ext cx="7703387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순서도: 처리 176">
            <a:extLst>
              <a:ext uri="{FF2B5EF4-FFF2-40B4-BE49-F238E27FC236}">
                <a16:creationId xmlns:a16="http://schemas.microsoft.com/office/drawing/2014/main" xmlns="" id="{59B725D4-A56B-4B08-9439-2E582BB258A8}"/>
              </a:ext>
            </a:extLst>
          </p:cNvPr>
          <p:cNvSpPr/>
          <p:nvPr/>
        </p:nvSpPr>
        <p:spPr>
          <a:xfrm>
            <a:off x="5280000" y="887829"/>
            <a:ext cx="2404784" cy="252776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5279999" y="892990"/>
            <a:ext cx="2404784" cy="1353455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183" name="순서도: 처리 182">
            <a:extLst>
              <a:ext uri="{FF2B5EF4-FFF2-40B4-BE49-F238E27FC236}">
                <a16:creationId xmlns:a16="http://schemas.microsoft.com/office/drawing/2014/main" xmlns="" id="{59B725D4-A56B-4B08-9439-2E582BB258A8}"/>
              </a:ext>
            </a:extLst>
          </p:cNvPr>
          <p:cNvSpPr/>
          <p:nvPr/>
        </p:nvSpPr>
        <p:spPr>
          <a:xfrm>
            <a:off x="196965" y="881682"/>
            <a:ext cx="2404784" cy="252776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196964" y="886843"/>
            <a:ext cx="2404784" cy="1353455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186653" y="2312446"/>
            <a:ext cx="15019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캄포아리케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세트</a:t>
            </a:r>
          </a:p>
        </p:txBody>
      </p:sp>
      <p:sp>
        <p:nvSpPr>
          <p:cNvPr id="190" name="순서도: 처리 189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1250917" y="3257696"/>
            <a:ext cx="1437152" cy="1386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9C30A4B7-6E09-41EE-BD71-70D7DC6F6943}"/>
              </a:ext>
            </a:extLst>
          </p:cNvPr>
          <p:cNvSpPr txBox="1"/>
          <p:nvPr/>
        </p:nvSpPr>
        <p:spPr>
          <a:xfrm>
            <a:off x="196963" y="2500240"/>
            <a:ext cx="240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~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" name="순서도: 처리 192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1146117" y="3102776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정가 </a:t>
            </a:r>
            <a:r>
              <a:rPr lang="en-US" altLang="ko-KR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194" name="순서도: 처리 193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6243659" y="3276255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6207908" y="3122734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정가 </a:t>
            </a:r>
            <a:r>
              <a:rPr lang="en-US" altLang="ko-KR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196" name="순서도: 처리 195">
            <a:extLst>
              <a:ext uri="{FF2B5EF4-FFF2-40B4-BE49-F238E27FC236}">
                <a16:creationId xmlns:a16="http://schemas.microsoft.com/office/drawing/2014/main" xmlns="" id="{59B725D4-A56B-4B08-9439-2E582BB258A8}"/>
              </a:ext>
            </a:extLst>
          </p:cNvPr>
          <p:cNvSpPr/>
          <p:nvPr/>
        </p:nvSpPr>
        <p:spPr>
          <a:xfrm>
            <a:off x="2719670" y="885465"/>
            <a:ext cx="2404784" cy="252776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2719669" y="890626"/>
            <a:ext cx="2404784" cy="1353455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242581" y="2415424"/>
              <a:ext cx="955892" cy="62490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3729838" y="3264941"/>
            <a:ext cx="1437152" cy="1386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88,000</a:t>
            </a:r>
            <a:r>
              <a:rPr lang="ko-KR" altLang="en-US" sz="1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strike="sngStrike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3" name="순서도: 처리 202">
            <a:extLst>
              <a:ext uri="{FF2B5EF4-FFF2-40B4-BE49-F238E27FC236}">
                <a16:creationId xmlns:a16="http://schemas.microsoft.com/office/drawing/2014/main" xmlns="" id="{2B2F7E96-28D4-4C52-A0DC-F72138BAA741}"/>
              </a:ext>
            </a:extLst>
          </p:cNvPr>
          <p:cNvSpPr/>
          <p:nvPr/>
        </p:nvSpPr>
        <p:spPr>
          <a:xfrm>
            <a:off x="3634279" y="3095088"/>
            <a:ext cx="1507625" cy="14220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정가 </a:t>
            </a:r>
            <a:r>
              <a:rPr lang="en-US" altLang="ko-KR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164,000</a:t>
            </a:r>
            <a:r>
              <a:rPr lang="ko-KR" altLang="en-US" sz="800" b="1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2699977" y="2299230"/>
            <a:ext cx="15019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캄포아리케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세트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214EAD28-C631-4583-8C54-C326E77D8E43}"/>
              </a:ext>
            </a:extLst>
          </p:cNvPr>
          <p:cNvSpPr txBox="1"/>
          <p:nvPr/>
        </p:nvSpPr>
        <p:spPr>
          <a:xfrm>
            <a:off x="5262550" y="2265063"/>
            <a:ext cx="15019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발사믹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오일 식초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9C30A4B7-6E09-41EE-BD71-70D7DC6F6943}"/>
              </a:ext>
            </a:extLst>
          </p:cNvPr>
          <p:cNvSpPr txBox="1"/>
          <p:nvPr/>
        </p:nvSpPr>
        <p:spPr>
          <a:xfrm>
            <a:off x="2688069" y="2480507"/>
            <a:ext cx="240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~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재고소진시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스페인에서 직접 만든 최상급 엑스트라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올리브 오일과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트러플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9C30A4B7-6E09-41EE-BD71-70D7DC6F6943}"/>
              </a:ext>
            </a:extLst>
          </p:cNvPr>
          <p:cNvSpPr txBox="1"/>
          <p:nvPr/>
        </p:nvSpPr>
        <p:spPr>
          <a:xfrm>
            <a:off x="5248400" y="2455464"/>
            <a:ext cx="240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2021.06.07 ~ 2022.01.01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발사믹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식초는 유럽 등지에서 가장 많이 나는 식초 중 하나로 꼭 유럽에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갔을때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사가야하는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 상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310923" y="947971"/>
            <a:ext cx="548896" cy="189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SOLD OUT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804260" y="945338"/>
            <a:ext cx="548896" cy="189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SOLD OUT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361392" y="945338"/>
            <a:ext cx="548896" cy="189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ko-KR" sz="700" b="1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SOLD OUT</a:t>
            </a:r>
            <a:endParaRPr lang="ko-KR" altLang="en-US" sz="700" b="1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228260" y="3488389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&lt;&lt;  &lt;   1  2  3  4  5 &gt;   &gt;&gt;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2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929" y="3467943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3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1" y="3690717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4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42" y="3758538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5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9" y="3754897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6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666" y="372715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5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0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페이지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34352"/>
              </p:ext>
            </p:extLst>
          </p:nvPr>
        </p:nvGraphicFramePr>
        <p:xfrm>
          <a:off x="7837092" y="555626"/>
          <a:ext cx="2003329" cy="118755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 페이지 진입 전 단계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페이지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회원으로 로그인 시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행사 페이지로 이동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dirty="0" err="1" smtClean="0"/>
                        <a:t>Market_Detail</a:t>
                      </a:r>
                      <a:r>
                        <a:rPr lang="en-US" altLang="ko-KR" sz="600" dirty="0" smtClean="0"/>
                        <a:t> _01)</a:t>
                      </a:r>
                      <a:endParaRPr lang="ko-KR" altLang="en-US" sz="700" dirty="0" smtClean="0"/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비회원으로 상품상세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이동시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비회원가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행사 페이지로 이동 </a:t>
                      </a:r>
                      <a:r>
                        <a:rPr kumimoji="0" lang="en-US" altLang="ko-KR" sz="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dirty="0" err="1" smtClean="0"/>
                        <a:t>Market_Detail</a:t>
                      </a:r>
                      <a:r>
                        <a:rPr lang="en-US" altLang="ko-KR" sz="700" dirty="0" smtClean="0"/>
                        <a:t> _02)</a:t>
                      </a:r>
                      <a:endParaRPr lang="ko-KR" altLang="en-US" sz="800" dirty="0" smtClean="0"/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8FB65EB-2715-463C-8DE4-1581CC2153FD}"/>
              </a:ext>
            </a:extLst>
          </p:cNvPr>
          <p:cNvSpPr/>
          <p:nvPr/>
        </p:nvSpPr>
        <p:spPr>
          <a:xfrm>
            <a:off x="137846" y="690716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0" y="6588403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텍스트 개체 틀 3"/>
          <p:cNvSpPr txBox="1">
            <a:spLocks/>
          </p:cNvSpPr>
          <p:nvPr/>
        </p:nvSpPr>
        <p:spPr>
          <a:xfrm>
            <a:off x="1079231" y="108006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700" dirty="0" smtClean="0"/>
              <a:t>마켓</a:t>
            </a:r>
            <a:r>
              <a:rPr lang="en-US" altLang="ko-KR" sz="700" dirty="0" smtClean="0"/>
              <a:t>_</a:t>
            </a:r>
            <a:r>
              <a:rPr lang="ko-KR" altLang="en-US" sz="700" dirty="0" smtClean="0"/>
              <a:t>로그인</a:t>
            </a:r>
            <a:endParaRPr lang="ko-KR" altLang="en-US" sz="700" dirty="0"/>
          </a:p>
        </p:txBody>
      </p:sp>
      <p:sp>
        <p:nvSpPr>
          <p:cNvPr id="63" name="텍스트 개체 틀 4"/>
          <p:cNvSpPr txBox="1">
            <a:spLocks/>
          </p:cNvSpPr>
          <p:nvPr/>
        </p:nvSpPr>
        <p:spPr>
          <a:xfrm>
            <a:off x="1079231" y="321787"/>
            <a:ext cx="4793719" cy="218267"/>
          </a:xfrm>
          <a:prstGeom prst="rect">
            <a:avLst/>
          </a:prstGeom>
        </p:spPr>
        <p:txBody>
          <a:bodyPr/>
          <a:lstStyle>
            <a:lvl1pPr marL="371464" indent="-371464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38" indent="-309553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00" dirty="0" err="1" smtClean="0"/>
              <a:t>Maket_Login</a:t>
            </a:r>
            <a:endParaRPr lang="ko-KR" altLang="en-US" sz="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85349"/>
            <a:ext cx="4902679" cy="2364089"/>
          </a:xfrm>
          <a:prstGeom prst="rect">
            <a:avLst/>
          </a:prstGeom>
        </p:spPr>
      </p:pic>
      <p:sp>
        <p:nvSpPr>
          <p:cNvPr id="65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36" y="2982674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6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190" y="2982674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7" name="타원 6">
            <a:extLst>
              <a:ext uri="{FF2B5EF4-FFF2-40B4-BE49-F238E27FC236}">
                <a16:creationId xmlns:a16="http://schemas.microsoft.com/office/drawing/2014/main" xmlns="" id="{81CD6CEE-29B0-4D0E-9C9A-8D88C5AA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190" y="2484012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23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EF60A3-2310-4153-9E83-F12BDCE7A965}"/>
              </a:ext>
            </a:extLst>
          </p:cNvPr>
          <p:cNvSpPr txBox="1"/>
          <p:nvPr/>
        </p:nvSpPr>
        <p:spPr>
          <a:xfrm>
            <a:off x="229380" y="2367352"/>
            <a:ext cx="846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상품상세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주문 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결제</a:t>
            </a:r>
            <a:r>
              <a:rPr kumimoji="1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3200" b="1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[R] 7">
            <a:extLst>
              <a:ext uri="{FF2B5EF4-FFF2-40B4-BE49-F238E27FC236}">
                <a16:creationId xmlns:a16="http://schemas.microsoft.com/office/drawing/2014/main" xmlns="" id="{921E3EA9-5200-4ADD-883A-3CED9D4728D1}"/>
              </a:ext>
            </a:extLst>
          </p:cNvPr>
          <p:cNvCxnSpPr>
            <a:cxnSpLocks/>
          </p:cNvCxnSpPr>
          <p:nvPr/>
        </p:nvCxnSpPr>
        <p:spPr>
          <a:xfrm>
            <a:off x="272480" y="3068960"/>
            <a:ext cx="89083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38775" y="3063315"/>
            <a:ext cx="7570799" cy="9735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846" y="2677560"/>
            <a:ext cx="7570799" cy="36370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마켓상품상세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Market_Detail_01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04215"/>
              </p:ext>
            </p:extLst>
          </p:nvPr>
        </p:nvGraphicFramePr>
        <p:xfrm>
          <a:off x="7837092" y="555626"/>
          <a:ext cx="2003329" cy="5989796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해당페이지 상단 형식은 기존 </a:t>
                      </a: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상품상세와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동일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29070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842739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90732"/>
                  </a:ext>
                </a:extLst>
              </a:tr>
              <a:tr h="163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735287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537567"/>
                  </a:ext>
                </a:extLst>
              </a:tr>
              <a:tr h="450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184810"/>
                  </a:ext>
                </a:extLst>
              </a:tr>
              <a:tr h="1415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8FB65EB-2715-463C-8DE4-1581CC2153FD}"/>
              </a:ext>
            </a:extLst>
          </p:cNvPr>
          <p:cNvSpPr/>
          <p:nvPr/>
        </p:nvSpPr>
        <p:spPr>
          <a:xfrm>
            <a:off x="137846" y="690716"/>
            <a:ext cx="7570799" cy="215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GNB&amp;MENU</a:t>
            </a:r>
            <a:endParaRPr kumimoji="0" lang="ko-KR" altLang="en-US" sz="8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43F02012-BD9B-47A1-B955-FC81A44C9F70}"/>
              </a:ext>
            </a:extLst>
          </p:cNvPr>
          <p:cNvGrpSpPr/>
          <p:nvPr/>
        </p:nvGrpSpPr>
        <p:grpSpPr>
          <a:xfrm>
            <a:off x="137847" y="927158"/>
            <a:ext cx="7570800" cy="1750403"/>
            <a:chOff x="48385" y="833113"/>
            <a:chExt cx="7570800" cy="246102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7C8834C1-3D4F-4D99-8002-087D7074BF41}"/>
                </a:ext>
              </a:extLst>
            </p:cNvPr>
            <p:cNvSpPr/>
            <p:nvPr/>
          </p:nvSpPr>
          <p:spPr>
            <a:xfrm>
              <a:off x="48385" y="834478"/>
              <a:ext cx="7570800" cy="245965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487" tIns="40743" rIns="81487" bIns="407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상품 </a:t>
              </a:r>
              <a:r>
                <a:rPr lang="en-US" altLang="ko-KR" sz="1000" dirty="0">
                  <a:solidFill>
                    <a:srgbClr val="5F5F5F"/>
                  </a:solidFill>
                  <a:cs typeface="Segoe UI" panose="020B0502040204020203" pitchFamily="34" charset="0"/>
                </a:rPr>
                <a:t>IMAGE</a:t>
              </a: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  <a:p>
              <a:pPr algn="ctr"/>
              <a:endParaRPr lang="en-US" altLang="ko-KR" sz="1000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79902C86-BE7C-4AA0-B602-7584D172C8CB}"/>
                </a:ext>
              </a:extLst>
            </p:cNvPr>
            <p:cNvGrpSpPr/>
            <p:nvPr/>
          </p:nvGrpSpPr>
          <p:grpSpPr>
            <a:xfrm>
              <a:off x="84134" y="833113"/>
              <a:ext cx="7535050" cy="2442451"/>
              <a:chOff x="84134" y="839799"/>
              <a:chExt cx="2423051" cy="119233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4E947541-EEB9-416D-A037-D18C73403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34" y="839799"/>
                <a:ext cx="2419948" cy="1192332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49A9490A-5AFB-40E2-96E0-40F291700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4" y="846175"/>
                <a:ext cx="2423051" cy="1176047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>
            <a:off x="7309759" y="1641397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8" name="모서리가 둥근 직사각형 154">
            <a:extLst>
              <a:ext uri="{FF2B5EF4-FFF2-40B4-BE49-F238E27FC236}">
                <a16:creationId xmlns:a16="http://schemas.microsoft.com/office/drawing/2014/main" xmlns="" id="{FA2BF077-AB23-4935-B02D-148381AA68AF}"/>
              </a:ext>
            </a:extLst>
          </p:cNvPr>
          <p:cNvSpPr/>
          <p:nvPr/>
        </p:nvSpPr>
        <p:spPr>
          <a:xfrm rot="10800000">
            <a:off x="218855" y="1641396"/>
            <a:ext cx="227677" cy="303567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&gt;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AEEF7D0-936A-44AE-B73E-6C7FE91AC308}"/>
              </a:ext>
            </a:extLst>
          </p:cNvPr>
          <p:cNvSpPr txBox="1"/>
          <p:nvPr/>
        </p:nvSpPr>
        <p:spPr>
          <a:xfrm>
            <a:off x="129799" y="2730916"/>
            <a:ext cx="2061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상품코드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ZEC008-210618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2" y="2760440"/>
            <a:ext cx="367657" cy="1871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6" y="3102841"/>
            <a:ext cx="5990469" cy="91903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2291449-8824-468E-8AB2-C97C1FF6529E}"/>
              </a:ext>
            </a:extLst>
          </p:cNvPr>
          <p:cNvSpPr/>
          <p:nvPr/>
        </p:nvSpPr>
        <p:spPr>
          <a:xfrm>
            <a:off x="129799" y="4099852"/>
            <a:ext cx="15782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상품정보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9206" y="4346073"/>
            <a:ext cx="7489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18D4BE62-5EB2-44BC-9BDD-60EA11F99A82}"/>
              </a:ext>
            </a:extLst>
          </p:cNvPr>
          <p:cNvGrpSpPr/>
          <p:nvPr/>
        </p:nvGrpSpPr>
        <p:grpSpPr>
          <a:xfrm>
            <a:off x="209206" y="4489107"/>
            <a:ext cx="7480141" cy="1836859"/>
            <a:chOff x="560653" y="1516609"/>
            <a:chExt cx="2428350" cy="2428350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86BA7D3-908D-4AF9-8C42-68F26564BF3E}"/>
                </a:ext>
              </a:extLst>
            </p:cNvPr>
            <p:cNvSpPr/>
            <p:nvPr/>
          </p:nvSpPr>
          <p:spPr>
            <a:xfrm>
              <a:off x="560653" y="1516609"/>
              <a:ext cx="2428350" cy="2428350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2D1A88E6-0ACB-4B7C-A618-CA94B471669A}"/>
                </a:ext>
              </a:extLst>
            </p:cNvPr>
            <p:cNvCxnSpPr/>
            <p:nvPr/>
          </p:nvCxnSpPr>
          <p:spPr>
            <a:xfrm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5C467D45-E475-46A0-AC10-F6FD778A7D8B}"/>
                </a:ext>
              </a:extLst>
            </p:cNvPr>
            <p:cNvCxnSpPr/>
            <p:nvPr/>
          </p:nvCxnSpPr>
          <p:spPr>
            <a:xfrm flipH="1">
              <a:off x="560653" y="1516609"/>
              <a:ext cx="2428350" cy="2428350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B87CAEA-8DE6-423B-B483-4B798D5007C0}"/>
                </a:ext>
              </a:extLst>
            </p:cNvPr>
            <p:cNvSpPr txBox="1"/>
            <p:nvPr/>
          </p:nvSpPr>
          <p:spPr bwMode="auto">
            <a:xfrm>
              <a:off x="1621213" y="2601349"/>
              <a:ext cx="268190" cy="25886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상품설명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IMAGE</a:t>
              </a:r>
            </a:p>
          </p:txBody>
        </p:sp>
      </p:grpSp>
      <p:sp>
        <p:nvSpPr>
          <p:cNvPr id="9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8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마켓상품상세</a:t>
            </a:r>
            <a:r>
              <a:rPr lang="en-US" altLang="ko-KR" dirty="0"/>
              <a:t>_</a:t>
            </a:r>
            <a:r>
              <a:rPr lang="ko-KR" altLang="en-US" dirty="0"/>
              <a:t>페이지</a:t>
            </a:r>
            <a:r>
              <a:rPr lang="en-US" altLang="ko-KR" dirty="0"/>
              <a:t>_</a:t>
            </a:r>
            <a:r>
              <a:rPr lang="ko-KR" altLang="en-US" dirty="0"/>
              <a:t>회원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Market_Detail_01</a:t>
            </a:r>
            <a:endParaRPr lang="ko-KR" altLang="en-US" dirty="0"/>
          </a:p>
        </p:txBody>
      </p:sp>
      <p:graphicFrame>
        <p:nvGraphicFramePr>
          <p:cNvPr id="56" name="Group 135">
            <a:extLst>
              <a:ext uri="{FF2B5EF4-FFF2-40B4-BE49-F238E27FC236}">
                <a16:creationId xmlns:a16="http://schemas.microsoft.com/office/drawing/2014/main" xmlns="" id="{55213458-F7C2-47E0-915A-F59A6BDC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2147"/>
              </p:ext>
            </p:extLst>
          </p:nvPr>
        </p:nvGraphicFramePr>
        <p:xfrm>
          <a:off x="7837092" y="555626"/>
          <a:ext cx="2003329" cy="2948214"/>
        </p:xfrm>
        <a:graphic>
          <a:graphicData uri="http://schemas.openxmlformats.org/drawingml/2006/table">
            <a:tbl>
              <a:tblPr/>
              <a:tblGrid>
                <a:gridCol w="212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1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1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마켓메인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선택 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상품상세페이지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535" marR="49535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상품정보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 :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상품수량 선택 영역</a:t>
                      </a:r>
                      <a:endParaRPr kumimoji="0" lang="en-US" altLang="ko-KR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선택값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ERP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일인당 주문 가능 수량 제한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추가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 : </a:t>
                      </a:r>
                      <a:r>
                        <a:rPr kumimoji="0" lang="ko-KR" altLang="en-US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 영역 </a:t>
                      </a:r>
                      <a:endParaRPr kumimoji="0" lang="en-US" altLang="ko-KR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- 1-1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 변경에 따른 가격 변동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 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주문자정보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정보 호출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459591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배송정보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유효성 체크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휴대폰번호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필수입력항목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2447" marB="4244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950056"/>
                  </a:ext>
                </a:extLst>
              </a:tr>
            </a:tbl>
          </a:graphicData>
        </a:graphic>
      </p:graphicFrame>
      <p:sp>
        <p:nvSpPr>
          <p:cNvPr id="91" name="Rectangle 411">
            <a:extLst>
              <a:ext uri="{FF2B5EF4-FFF2-40B4-BE49-F238E27FC236}">
                <a16:creationId xmlns:a16="http://schemas.microsoft.com/office/drawing/2014/main" xmlns="" id="{3EAE6C16-DBE1-4520-897E-7A5E37AD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1" y="687215"/>
            <a:ext cx="7677509" cy="13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이어서▲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66979"/>
              </p:ext>
            </p:extLst>
          </p:nvPr>
        </p:nvGraphicFramePr>
        <p:xfrm>
          <a:off x="217430" y="1387443"/>
          <a:ext cx="6773525" cy="123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참좋은마켓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스페인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트러플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오일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SET</a:t>
                      </a:r>
                      <a:endParaRPr lang="ko-KR" altLang="en-US" sz="80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</a:rPr>
                        <a:t>88,000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</a:rPr>
                        <a:t>원</a:t>
                      </a:r>
                      <a:r>
                        <a:rPr lang="ko-KR" altLang="en-US" sz="8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적립예정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17430" y="105349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09623" y="2373766"/>
            <a:ext cx="1009291" cy="18978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70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17314" y="2379947"/>
            <a:ext cx="201600" cy="183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이등변 삼각형 100"/>
          <p:cNvSpPr/>
          <p:nvPr/>
        </p:nvSpPr>
        <p:spPr>
          <a:xfrm rot="10800000">
            <a:off x="2368193" y="2439073"/>
            <a:ext cx="105115" cy="9061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905" y="2376856"/>
            <a:ext cx="2016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46147"/>
              </p:ext>
            </p:extLst>
          </p:nvPr>
        </p:nvGraphicFramePr>
        <p:xfrm>
          <a:off x="217430" y="3042906"/>
          <a:ext cx="6773525" cy="92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010-4444-4444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3"/>
                        </a:rPr>
                        <a:t>yyyyyyy@naver.com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17430" y="270895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주문자 정보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5767887" y="2827462"/>
            <a:ext cx="1357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입력항목입니다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2576"/>
              </p:ext>
            </p:extLst>
          </p:nvPr>
        </p:nvGraphicFramePr>
        <p:xfrm>
          <a:off x="217430" y="4493704"/>
          <a:ext cx="6773525" cy="154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0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010-4444-4444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45"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45">
                <a:tc vMerge="1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45">
                <a:tc vMerge="1"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217430" y="415975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배송정보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AC11488-E63A-4637-BC56-2420A95D8C2D}"/>
              </a:ext>
            </a:extLst>
          </p:cNvPr>
          <p:cNvSpPr txBox="1"/>
          <p:nvPr/>
        </p:nvSpPr>
        <p:spPr>
          <a:xfrm>
            <a:off x="5767887" y="4278260"/>
            <a:ext cx="1357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입력항목입니다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44444" y="5165849"/>
            <a:ext cx="1009291" cy="189781"/>
          </a:xfrm>
          <a:prstGeom prst="rect">
            <a:avLst/>
          </a:prstGeom>
          <a:solidFill>
            <a:srgbClr val="558E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ko-KR" altLang="en-US" sz="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주소찾기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165849"/>
            <a:ext cx="2933952" cy="189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443361"/>
            <a:ext cx="4500146" cy="2237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xmlns="" id="{6D9A22EC-F54A-488D-A971-5507AD417CF3}"/>
              </a:ext>
            </a:extLst>
          </p:cNvPr>
          <p:cNvSpPr/>
          <p:nvPr/>
        </p:nvSpPr>
        <p:spPr>
          <a:xfrm>
            <a:off x="1503839" y="5769193"/>
            <a:ext cx="4500146" cy="22379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Rectangle 411">
            <a:extLst>
              <a:ext uri="{FF2B5EF4-FFF2-40B4-BE49-F238E27FC236}">
                <a16:creationId xmlns:a16="http://schemas.microsoft.com/office/drawing/2014/main" xmlns="" id="{97367C00-2551-4761-B172-2A4868B7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1" y="6542977"/>
            <a:ext cx="7773870" cy="1251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04" tIns="46749" rIns="89904" bIns="46749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 defTabSz="996950" eaLnBrk="1" latinLnBrk="0" hangingPunct="1">
              <a:defRPr/>
            </a:pPr>
            <a:r>
              <a:rPr kumimoji="0" lang="ko-KR" altLang="en-US" sz="7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▼</a:t>
            </a:r>
            <a:endParaRPr kumimoji="0" lang="ko-KR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6">
            <a:extLst>
              <a:ext uri="{FF2B5EF4-FFF2-40B4-BE49-F238E27FC236}">
                <a16:creationId xmlns:a16="http://schemas.microsoft.com/office/drawing/2014/main" xmlns="" id="{E8BCAF9E-D876-4E5D-9EF5-4F04738B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9" y="107335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4" name="타원 6">
            <a:extLst>
              <a:ext uri="{FF2B5EF4-FFF2-40B4-BE49-F238E27FC236}">
                <a16:creationId xmlns:a16="http://schemas.microsoft.com/office/drawing/2014/main" xmlns="" id="{40A5FD06-31EB-4694-81A6-1942B601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22" y="237037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1-1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5" name="타원 6">
            <a:extLst>
              <a:ext uri="{FF2B5EF4-FFF2-40B4-BE49-F238E27FC236}">
                <a16:creationId xmlns:a16="http://schemas.microsoft.com/office/drawing/2014/main" xmlns="" id="{BCB73B6E-2DF0-4D3A-B4C8-2CF5BE47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97" y="2745530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타원 6">
            <a:extLst>
              <a:ext uri="{FF2B5EF4-FFF2-40B4-BE49-F238E27FC236}">
                <a16:creationId xmlns:a16="http://schemas.microsoft.com/office/drawing/2014/main" xmlns="" id="{79B0D612-D5C4-4781-9EB0-B188FF4E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9" y="4183685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타원 6">
            <a:extLst>
              <a:ext uri="{FF2B5EF4-FFF2-40B4-BE49-F238E27FC236}">
                <a16:creationId xmlns:a16="http://schemas.microsoft.com/office/drawing/2014/main" xmlns="" id="{76FF5A1A-B719-4D8A-968E-1A31E3CD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22" y="1758891"/>
            <a:ext cx="166662" cy="1624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none" lIns="36000" tIns="36000" rIns="36000" bIns="36000" anchor="ctr"/>
          <a:lstStyle>
            <a:lvl1pPr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700" dirty="0" smtClean="0">
                <a:solidFill>
                  <a:srgbClr val="FFFFFF"/>
                </a:solidFill>
                <a:latin typeface="+mn-ea"/>
                <a:ea typeface="+mn-ea"/>
              </a:rPr>
              <a:t>1-2</a:t>
            </a:r>
            <a:endParaRPr lang="ko-KR" altLang="en-US" sz="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rgbClr val="808080"/>
          </a:solidFill>
        </a:ln>
      </a:spPr>
      <a:bodyPr rot="0" spcFirstLastPara="0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400">
          <a:defRPr sz="700">
            <a:solidFill>
              <a:srgbClr val="5F5F5F"/>
            </a:solidFill>
            <a:latin typeface="나눔고딕" panose="020D0604000000000000" pitchFamily="50" charset="-127"/>
            <a:ea typeface="나눔고딕" panose="020D0604000000000000" pitchFamily="50" charset="-127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800" smtClean="0">
            <a:latin typeface="+mj-ea"/>
            <a:ea typeface="+mj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700" dirty="0"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700" dirty="0">
            <a:latin typeface="+mj-ea"/>
            <a:ea typeface="+mj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13357</TotalTime>
  <Words>3588</Words>
  <Application>Microsoft Office PowerPoint</Application>
  <PresentationFormat>A4 용지(210x297mm)</PresentationFormat>
  <Paragraphs>1484</Paragraphs>
  <Slides>38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52" baseType="lpstr">
      <vt:lpstr>굴림</vt:lpstr>
      <vt:lpstr>나눔고딕</vt:lpstr>
      <vt:lpstr>돋움</vt:lpstr>
      <vt:lpstr>맑은 고딕</vt:lpstr>
      <vt:lpstr>Arial</vt:lpstr>
      <vt:lpstr>Calibri</vt:lpstr>
      <vt:lpstr>Segoe UI</vt:lpstr>
      <vt:lpstr>Times New Roman</vt:lpstr>
      <vt:lpstr>Wingdings</vt:lpstr>
      <vt:lpstr>Wingdings 2</vt:lpstr>
      <vt:lpstr>1_디자인 사용자 지정</vt:lpstr>
      <vt:lpstr>디자인 사용자 지정</vt:lpstr>
      <vt:lpstr>3_디자인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권석 오</dc:creator>
  <cp:lastModifiedBy>Windows 사용자</cp:lastModifiedBy>
  <cp:revision>583</cp:revision>
  <cp:lastPrinted>2020-11-26T02:18:05Z</cp:lastPrinted>
  <dcterms:created xsi:type="dcterms:W3CDTF">2019-06-17T11:30:23Z</dcterms:created>
  <dcterms:modified xsi:type="dcterms:W3CDTF">2021-06-18T05:57:39Z</dcterms:modified>
</cp:coreProperties>
</file>