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2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E94E-4569-6995-C87C-57CE12F1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70AA1-2665-FFDC-4611-F9F85186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B12D-FAA1-E5E6-8E44-C0AC7B5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56BD-6EEB-857A-0A71-54C18D1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1F607-7B49-F618-49C9-061A744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703A-DEDB-F77B-8D84-8ADD647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65246-A3C7-7130-C782-5BAB29DD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441A0-FE13-AE25-B6DA-69A4107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FFB7D-12B0-575F-3689-C450BAD6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90D6F-14C4-05E0-7A08-515EBEDE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F759F-D5F5-6EE4-5095-A84ACF1B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3C103-267A-CDEA-378F-81081A5A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68D8-7749-2D3C-0EB3-98CB0F0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2B92-C9C4-324A-7E31-E4379AE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D9269-D6DF-9A9C-C0DA-803AD30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6897-F11B-D7C2-D842-7A1A7AE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4BFC6-AA55-CE3D-B4E3-A57DDDBD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9817A-5C31-0E2F-9535-AB2424E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DA4A-2F69-CB9E-E675-DECD908D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FE43-9CA8-007C-95E3-BCF393B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7D56-4936-7653-029D-4CFA4BF1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E3559-08A0-5687-6D8E-094813E3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7255-49D9-A676-0321-F600091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906F6-C92A-E6E7-8DB9-6E3D4DF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3D2E3-9758-FF2A-8722-CC8A5ECE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2DA3-7175-8372-126A-6DB82CE6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492B-E7AF-1BD2-56D0-25F11F85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5046D-6973-DC36-29C8-24938263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370A8-0AF8-A1C6-C8C1-DA6517D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FA9F6-B194-60F0-A02E-C51A8367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D006-69B0-49AD-DB23-ED1F51FA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E710-FD6D-6610-D142-A6B315FD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68B20-53ED-C700-9735-980BAF7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9333E-A2FE-2AEC-E262-2B7F9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EDB6-D78B-292B-64B6-4C19DD25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B1C67-B1BB-C9C6-CFFB-C30F9A22B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3DF0C-F87D-0167-FC46-523123F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EE017-DCEF-2D68-CD7D-B3148426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9EE21-28C6-1EB6-90DF-8FE4F52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FF7B-50C4-5743-DFC2-A3604215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FB1DF-B52A-7F43-C9AF-A0C6A089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AF0AE-572A-E1B2-A497-95EAB0B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8FD5B-CF15-CD01-C39C-AE141E2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FFB0A-6959-CCA7-C76B-60989EB1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AAE134-3184-1C04-C5CD-98FF5FD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05455-3356-5153-52F1-36DA3DE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8109-0AA1-963F-8097-8254D7C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6C100-541F-D090-5937-923D7F30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83C41-3642-F83A-7D1B-AB6DA3DD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CBC59-A88B-54B4-C52E-B529DBE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4D64C-5D98-169F-C62C-28D33B2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77766-7AF6-EF70-581F-0CB52BA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8EB2-C227-79EF-44C8-79EC8B4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18616-A443-C022-BB6E-CF155A27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7FBC4-10D0-E62E-F6D5-0BA22B57B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E2D0B-2293-BFCF-A192-74F75E88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B9956-4182-CA95-8AB1-F88CCC1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35220-4E88-54A0-D72D-485443D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56FB5-43B5-9E44-4C81-D06BBD5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C9829-429F-9FF9-D580-7D273A0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D785-049E-ADA4-14F8-22B2E1FC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0B11B-4093-B6DE-712E-75942A7A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91C84-E35D-C20B-5BB4-7566E16F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microsoft.com/office/2007/relationships/hdphoto" Target="../media/hdphoto8.wdp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microsoft.com/office/2007/relationships/hdphoto" Target="../media/hdphoto7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4D09-8252-65E1-5A72-8FE5EBC6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9AB69E-B603-4DE1-6B72-72243786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52192"/>
              </p:ext>
            </p:extLst>
          </p:nvPr>
        </p:nvGraphicFramePr>
        <p:xfrm>
          <a:off x="376628" y="730377"/>
          <a:ext cx="11438744" cy="53972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8592">
                  <a:extLst>
                    <a:ext uri="{9D8B030D-6E8A-4147-A177-3AD203B41FA5}">
                      <a16:colId xmlns:a16="http://schemas.microsoft.com/office/drawing/2014/main" val="4282388834"/>
                    </a:ext>
                  </a:extLst>
                </a:gridCol>
                <a:gridCol w="5302568">
                  <a:extLst>
                    <a:ext uri="{9D8B030D-6E8A-4147-A177-3AD203B41FA5}">
                      <a16:colId xmlns:a16="http://schemas.microsoft.com/office/drawing/2014/main" val="2600858642"/>
                    </a:ext>
                  </a:extLst>
                </a:gridCol>
                <a:gridCol w="2927584">
                  <a:extLst>
                    <a:ext uri="{9D8B030D-6E8A-4147-A177-3AD203B41FA5}">
                      <a16:colId xmlns:a16="http://schemas.microsoft.com/office/drawing/2014/main" val="59859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명칭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3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사용자 명령 입력 및 상태 확인 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LDplayer4 (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95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(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전체 시스템의 중앙 제어 서버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모든 </a:t>
                      </a:r>
                      <a:r>
                        <a:rPr lang="en-US" altLang="ko-KR" dirty="0">
                          <a:effectLst/>
                        </a:rPr>
                        <a:t>CCU</a:t>
                      </a:r>
                      <a:r>
                        <a:rPr lang="ko-KR" altLang="en-US" dirty="0">
                          <a:effectLst/>
                        </a:rPr>
                        <a:t>로부터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상태 수신 및 저장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사용자 제어 요청 처리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</a:t>
                      </a:r>
                      <a:r>
                        <a:rPr lang="en-US" altLang="ko-KR" dirty="0">
                          <a:effectLst/>
                        </a:rPr>
                        <a:t>MCU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Bluetooth </a:t>
                      </a:r>
                      <a:r>
                        <a:rPr lang="ko-KR" altLang="en-US" dirty="0">
                          <a:effectLst/>
                        </a:rPr>
                        <a:t>통신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할당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기기 동작 상태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대여 시간 등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CCU</a:t>
                      </a:r>
                      <a:r>
                        <a:rPr lang="en-US" dirty="0"/>
                        <a:t>(Cage Control Unit)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각 케이지에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대씩 설치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온도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습도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조도 센서 측정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내부 조명 </a:t>
                      </a:r>
                      <a:r>
                        <a:rPr lang="en-US" altLang="ko-KR" dirty="0">
                          <a:effectLst/>
                        </a:rPr>
                        <a:t>LED </a:t>
                      </a:r>
                      <a:r>
                        <a:rPr lang="ko-KR" altLang="en-US" dirty="0">
                          <a:effectLst/>
                        </a:rPr>
                        <a:t>및 상태 </a:t>
                      </a:r>
                      <a:r>
                        <a:rPr lang="en-US" altLang="ko-KR" dirty="0">
                          <a:effectLst/>
                        </a:rPr>
                        <a:t>LED </a:t>
                      </a:r>
                      <a:r>
                        <a:rPr lang="ko-KR" altLang="en-US" dirty="0">
                          <a:effectLst/>
                        </a:rPr>
                        <a:t>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창문 개폐 모터 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선풍기 모터 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LCD </a:t>
                      </a:r>
                      <a:r>
                        <a:rPr lang="ko-KR" altLang="en-US" dirty="0">
                          <a:effectLst/>
                        </a:rPr>
                        <a:t>상태 출력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Wi-Fi</a:t>
                      </a:r>
                      <a:r>
                        <a:rPr lang="ko-KR" altLang="en-US" dirty="0">
                          <a:effectLst/>
                        </a:rPr>
                        <a:t>로 서버와 직접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STM32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MCU</a:t>
                      </a:r>
                      <a:r>
                        <a:rPr lang="en-US" dirty="0"/>
                        <a:t>(Manager Control Unit)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전용 제어 보드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서버</a:t>
                      </a:r>
                      <a:r>
                        <a:rPr lang="en-US" altLang="ko-KR" dirty="0">
                          <a:effectLst/>
                        </a:rPr>
                        <a:t>(Raspberry Pi)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Bluetooth</a:t>
                      </a:r>
                      <a:r>
                        <a:rPr lang="ko-KR" altLang="en-US" dirty="0">
                          <a:effectLst/>
                        </a:rPr>
                        <a:t>로 통신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상태 전체 모니터링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제어 명령 전송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창문</a:t>
                      </a:r>
                      <a:r>
                        <a:rPr lang="en-US" altLang="ko-KR" dirty="0">
                          <a:effectLst/>
                        </a:rPr>
                        <a:t>, LED, </a:t>
                      </a:r>
                      <a:r>
                        <a:rPr lang="ko-KR" altLang="en-US" dirty="0">
                          <a:effectLst/>
                        </a:rPr>
                        <a:t>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 err="1">
                          <a:effectLst/>
                        </a:rPr>
                        <a:t>부저</a:t>
                      </a:r>
                      <a:r>
                        <a:rPr lang="ko-KR" altLang="en-US" dirty="0">
                          <a:effectLst/>
                        </a:rPr>
                        <a:t> 등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+ Bluetooth </a:t>
                      </a:r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472A-5C82-286E-AEDE-CA939AB3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9F0F71C0-E6A0-6728-08AE-70A101391A6D}"/>
              </a:ext>
            </a:extLst>
          </p:cNvPr>
          <p:cNvSpPr/>
          <p:nvPr/>
        </p:nvSpPr>
        <p:spPr>
          <a:xfrm>
            <a:off x="5506322" y="3865712"/>
            <a:ext cx="3666360" cy="22091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342C4-CB1E-F43A-BE9E-B9C2F13E6FDB}"/>
              </a:ext>
            </a:extLst>
          </p:cNvPr>
          <p:cNvSpPr txBox="1"/>
          <p:nvPr/>
        </p:nvSpPr>
        <p:spPr>
          <a:xfrm>
            <a:off x="2870661" y="152402"/>
            <a:ext cx="645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SmartCage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반려동물 임시 보관 </a:t>
            </a:r>
            <a:r>
              <a:rPr lang="en-US" altLang="ko-KR" sz="2400" b="1" dirty="0"/>
              <a:t>IoT </a:t>
            </a:r>
            <a:r>
              <a:rPr lang="ko-KR" altLang="en-US" sz="2400" b="1" dirty="0"/>
              <a:t>시스템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D7E711F-6ADB-08DD-1719-061DF668231D}"/>
              </a:ext>
            </a:extLst>
          </p:cNvPr>
          <p:cNvGrpSpPr/>
          <p:nvPr/>
        </p:nvGrpSpPr>
        <p:grpSpPr>
          <a:xfrm>
            <a:off x="10145000" y="737463"/>
            <a:ext cx="1774598" cy="1762139"/>
            <a:chOff x="10145000" y="737463"/>
            <a:chExt cx="1774598" cy="17621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44C9C8-25BB-A4AD-A47C-F094DEE73FBA}"/>
                </a:ext>
              </a:extLst>
            </p:cNvPr>
            <p:cNvSpPr/>
            <p:nvPr/>
          </p:nvSpPr>
          <p:spPr>
            <a:xfrm>
              <a:off x="10145000" y="1063104"/>
              <a:ext cx="1774598" cy="14364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0B0306A3-86AF-EC96-419B-BB23C10BA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5099" y="1384050"/>
              <a:ext cx="914400" cy="91440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09FCB6-BBEC-5676-AC93-B5F818B7417C}"/>
                </a:ext>
              </a:extLst>
            </p:cNvPr>
            <p:cNvSpPr txBox="1"/>
            <p:nvPr/>
          </p:nvSpPr>
          <p:spPr>
            <a:xfrm>
              <a:off x="10426012" y="737463"/>
              <a:ext cx="121257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b="1" dirty="0"/>
                <a:t>User</a:t>
              </a:r>
            </a:p>
            <a:p>
              <a:pPr algn="ctr"/>
              <a:r>
                <a:rPr lang="en-US" altLang="ko-KR" sz="1801" dirty="0"/>
                <a:t>LDPlayer4</a:t>
              </a:r>
              <a:endParaRPr lang="ko-KR" altLang="en-US" sz="180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D58-D097-62B9-AF87-2418FFBB682D}"/>
              </a:ext>
            </a:extLst>
          </p:cNvPr>
          <p:cNvSpPr/>
          <p:nvPr/>
        </p:nvSpPr>
        <p:spPr>
          <a:xfrm>
            <a:off x="307833" y="1153154"/>
            <a:ext cx="4226170" cy="49216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4BA19-F5F2-AF50-FC4D-71D376BB5C7C}"/>
              </a:ext>
            </a:extLst>
          </p:cNvPr>
          <p:cNvSpPr txBox="1"/>
          <p:nvPr/>
        </p:nvSpPr>
        <p:spPr>
          <a:xfrm>
            <a:off x="1931041" y="842565"/>
            <a:ext cx="979756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b="1" dirty="0"/>
              <a:t>CCU</a:t>
            </a:r>
          </a:p>
          <a:p>
            <a:pPr algn="ctr"/>
            <a:r>
              <a:rPr lang="en-US" altLang="ko-KR" sz="1801" dirty="0"/>
              <a:t>STM 32</a:t>
            </a:r>
            <a:endParaRPr lang="ko-KR" altLang="en-US" sz="180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662CC3-F28E-EEA9-628A-58C3AE659A18}"/>
              </a:ext>
            </a:extLst>
          </p:cNvPr>
          <p:cNvGrpSpPr/>
          <p:nvPr/>
        </p:nvGrpSpPr>
        <p:grpSpPr>
          <a:xfrm>
            <a:off x="3068505" y="2603222"/>
            <a:ext cx="1282722" cy="1097006"/>
            <a:chOff x="4125418" y="2515526"/>
            <a:chExt cx="1282722" cy="109700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975315F-F7E5-CEA0-1E1B-BCF59F7DA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18891">
              <a:off x="4155389" y="2515526"/>
              <a:ext cx="1222778" cy="964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1391D3-6CBB-89EE-87A7-A28654010A70}"/>
                </a:ext>
              </a:extLst>
            </p:cNvPr>
            <p:cNvSpPr txBox="1"/>
            <p:nvPr/>
          </p:nvSpPr>
          <p:spPr>
            <a:xfrm>
              <a:off x="4125418" y="3273978"/>
              <a:ext cx="12827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온습도</a:t>
              </a:r>
              <a:r>
                <a:rPr lang="ko-KR" altLang="en-US" sz="1600" dirty="0"/>
                <a:t> 센서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2111E8E-1C16-44FC-28A8-EEAB88BE0CA6}"/>
              </a:ext>
            </a:extLst>
          </p:cNvPr>
          <p:cNvGrpSpPr/>
          <p:nvPr/>
        </p:nvGrpSpPr>
        <p:grpSpPr>
          <a:xfrm>
            <a:off x="3299686" y="3935755"/>
            <a:ext cx="1085742" cy="1083401"/>
            <a:chOff x="2464034" y="3848059"/>
            <a:chExt cx="1085742" cy="1083401"/>
          </a:xfrm>
        </p:grpSpPr>
        <p:pic>
          <p:nvPicPr>
            <p:cNvPr id="2052" name="Picture 4" descr="아두이노에서 조도센서 사용하기">
              <a:extLst>
                <a:ext uri="{FF2B5EF4-FFF2-40B4-BE49-F238E27FC236}">
                  <a16:creationId xmlns:a16="http://schemas.microsoft.com/office/drawing/2014/main" id="{05EB8C02-116B-1A13-57BC-720FE50E16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8735" r="9830" b="10414"/>
            <a:stretch/>
          </p:blipFill>
          <p:spPr bwMode="auto">
            <a:xfrm rot="1800000">
              <a:off x="2464034" y="3848059"/>
              <a:ext cx="1085742" cy="8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51F659-C6A3-B215-67F6-749FA893D177}"/>
                </a:ext>
              </a:extLst>
            </p:cNvPr>
            <p:cNvSpPr txBox="1"/>
            <p:nvPr/>
          </p:nvSpPr>
          <p:spPr>
            <a:xfrm>
              <a:off x="2468138" y="4592906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조도 센서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93CAF55-15BF-35B3-7ABE-E846AE90B15E}"/>
              </a:ext>
            </a:extLst>
          </p:cNvPr>
          <p:cNvGrpSpPr/>
          <p:nvPr/>
        </p:nvGrpSpPr>
        <p:grpSpPr>
          <a:xfrm>
            <a:off x="1844477" y="4947338"/>
            <a:ext cx="1152881" cy="1035151"/>
            <a:chOff x="4190340" y="4801364"/>
            <a:chExt cx="1152881" cy="103515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6FBEF93-C800-AF1B-C03E-CF03AD7A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667" b="94167" l="6167" r="92667">
                          <a14:foregroundMark x1="42833" y1="7833" x2="42833" y2="7833"/>
                          <a14:foregroundMark x1="6333" y1="29833" x2="6333" y2="29833"/>
                          <a14:foregroundMark x1="92667" y1="56000" x2="92667" y2="56000"/>
                          <a14:foregroundMark x1="91667" y1="63167" x2="92333" y2="66667"/>
                          <a14:foregroundMark x1="63000" y1="85167" x2="63167" y2="94167"/>
                          <a14:foregroundMark x1="70833" y1="78833" x2="71333" y2="90500"/>
                          <a14:foregroundMark x1="78167" y1="77833" x2="79000" y2="85500"/>
                          <a14:foregroundMark x1="85333" y1="72000" x2="87000" y2="82000"/>
                          <a14:foregroundMark x1="87833" y1="73500" x2="84000" y2="81000"/>
                          <a14:foregroundMark x1="84000" y1="81000" x2="68167" y2="92167"/>
                          <a14:foregroundMark x1="68167" y1="92167" x2="75000" y2="76000"/>
                          <a14:foregroundMark x1="75000" y1="76000" x2="77667" y2="74000"/>
                          <a14:foregroundMark x1="87667" y1="73333" x2="88500" y2="82333"/>
                          <a14:foregroundMark x1="88500" y1="82333" x2="87833" y2="83000"/>
                          <a14:foregroundMark x1="85833" y1="84000" x2="64667" y2="94167"/>
                        </a14:backgroundRemoval>
                      </a14:imgEffect>
                    </a14:imgLayer>
                  </a14:imgProps>
                </a:ext>
              </a:extLst>
            </a:blip>
            <a:srcRect l="2269" t="3207" r="3016" b="3138"/>
            <a:stretch/>
          </p:blipFill>
          <p:spPr>
            <a:xfrm rot="18911952">
              <a:off x="4271677" y="4801364"/>
              <a:ext cx="990198" cy="97910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35C779-A2E7-74AE-F2CD-78B93929C6E4}"/>
                </a:ext>
              </a:extLst>
            </p:cNvPr>
            <p:cNvSpPr txBox="1"/>
            <p:nvPr/>
          </p:nvSpPr>
          <p:spPr>
            <a:xfrm>
              <a:off x="4190340" y="5497961"/>
              <a:ext cx="115288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Wi-Fi </a:t>
              </a:r>
              <a:r>
                <a:rPr lang="ko-KR" altLang="en-US" sz="1600" dirty="0"/>
                <a:t>모듈</a:t>
              </a:r>
            </a:p>
          </p:txBody>
        </p:sp>
      </p:grpSp>
      <p:pic>
        <p:nvPicPr>
          <p:cNvPr id="3" name="그림 2" descr="C:/Users/INTEL 30/AppData/Roaming/PolarisOffice/ETemp/19432_14294384/image6.png">
            <a:extLst>
              <a:ext uri="{FF2B5EF4-FFF2-40B4-BE49-F238E27FC236}">
                <a16:creationId xmlns:a16="http://schemas.microsoft.com/office/drawing/2014/main" id="{A66037BE-B196-96EF-9122-02CB301D711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21" y="1559921"/>
            <a:ext cx="874395" cy="874395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F761D1-B509-F4C5-E9A6-3F4314FEA773}"/>
              </a:ext>
            </a:extLst>
          </p:cNvPr>
          <p:cNvGrpSpPr/>
          <p:nvPr/>
        </p:nvGrpSpPr>
        <p:grpSpPr>
          <a:xfrm>
            <a:off x="519125" y="2423519"/>
            <a:ext cx="1122885" cy="1276709"/>
            <a:chOff x="368183" y="2335823"/>
            <a:chExt cx="1122885" cy="1276709"/>
          </a:xfrm>
        </p:grpSpPr>
        <p:pic>
          <p:nvPicPr>
            <p:cNvPr id="10" name="그림 94" descr="C:/Users/jaler/AppData/Roaming/PolarisOffice/ETemp/5516_15437576/fImage61092106827.jpeg">
              <a:extLst>
                <a:ext uri="{FF2B5EF4-FFF2-40B4-BE49-F238E27FC236}">
                  <a16:creationId xmlns:a16="http://schemas.microsoft.com/office/drawing/2014/main" id="{0C241A71-547E-61E6-9019-D9D41F289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778" b="89778" l="8000" r="89778">
                          <a14:foregroundMark x1="65333" y1="28444" x2="67556" y2="30667"/>
                          <a14:foregroundMark x1="79111" y1="60000" x2="79111" y2="60000"/>
                          <a14:foregroundMark x1="8000" y1="51556" x2="8000" y2="5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3" y="2335823"/>
              <a:ext cx="1122885" cy="1122885"/>
            </a:xfrm>
            <a:prstGeom prst="rect">
              <a:avLst/>
            </a:prstGeom>
            <a:no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095828-FF45-4520-0CE0-A21EC6C34688}"/>
                </a:ext>
              </a:extLst>
            </p:cNvPr>
            <p:cNvSpPr txBox="1"/>
            <p:nvPr/>
          </p:nvSpPr>
          <p:spPr>
            <a:xfrm>
              <a:off x="489443" y="3273978"/>
              <a:ext cx="8803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LED * 2</a:t>
              </a:r>
              <a:endParaRPr lang="ko-KR" altLang="en-US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513ED8-1145-BBF3-7EA5-2FF272C1A37F}"/>
              </a:ext>
            </a:extLst>
          </p:cNvPr>
          <p:cNvGrpSpPr/>
          <p:nvPr/>
        </p:nvGrpSpPr>
        <p:grpSpPr>
          <a:xfrm>
            <a:off x="1824210" y="2532784"/>
            <a:ext cx="1077539" cy="1171897"/>
            <a:chOff x="1673268" y="2445088"/>
            <a:chExt cx="1077539" cy="11718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1411EF0-01CF-C69F-F81E-44AB5580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6511" y1="21802" x2="36511" y2="21802"/>
                          <a14:foregroundMark x1="25761" y1="26453" x2="51724" y2="13953"/>
                          <a14:foregroundMark x1="31034" y1="25872" x2="22718" y2="29070"/>
                          <a14:foregroundMark x1="49290" y1="15407" x2="52535" y2="13081"/>
                          <a14:foregroundMark x1="52535" y1="12500" x2="23124" y2="25291"/>
                          <a14:foregroundMark x1="23124" y1="25291" x2="34686" y2="29360"/>
                          <a14:foregroundMark x1="34686" y1="29360" x2="51318" y2="17151"/>
                        </a14:backgroundRemoval>
                      </a14:imgEffect>
                    </a14:imgLayer>
                  </a14:imgProps>
                </a:ext>
              </a:extLst>
            </a:blip>
            <a:srcRect l="10788" t="9905" r="42867" b="11526"/>
            <a:stretch/>
          </p:blipFill>
          <p:spPr>
            <a:xfrm>
              <a:off x="1844971" y="2445088"/>
              <a:ext cx="734126" cy="8684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ADC2AD-48B3-153A-DD18-9DB426383895}"/>
                </a:ext>
              </a:extLst>
            </p:cNvPr>
            <p:cNvSpPr txBox="1"/>
            <p:nvPr/>
          </p:nvSpPr>
          <p:spPr>
            <a:xfrm>
              <a:off x="1673268" y="3278431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서보</a:t>
              </a:r>
              <a:r>
                <a:rPr lang="ko-KR" altLang="en-US" sz="1600" dirty="0"/>
                <a:t> 모터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6D108C-A07E-0D9E-F556-7C362430DC81}"/>
              </a:ext>
            </a:extLst>
          </p:cNvPr>
          <p:cNvGrpSpPr/>
          <p:nvPr/>
        </p:nvGrpSpPr>
        <p:grpSpPr>
          <a:xfrm>
            <a:off x="635519" y="3893752"/>
            <a:ext cx="944489" cy="1127178"/>
            <a:chOff x="484577" y="3806056"/>
            <a:chExt cx="944489" cy="112717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2A2AE31-650C-6DDA-A634-69720FC18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5636" t="25325" r="24417" b="15580"/>
            <a:stretch/>
          </p:blipFill>
          <p:spPr>
            <a:xfrm>
              <a:off x="629611" y="3806056"/>
              <a:ext cx="666554" cy="78862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7537CD-846F-DFF3-E21A-4CAA49A96578}"/>
                </a:ext>
              </a:extLst>
            </p:cNvPr>
            <p:cNvSpPr txBox="1"/>
            <p:nvPr/>
          </p:nvSpPr>
          <p:spPr>
            <a:xfrm>
              <a:off x="484577" y="4594680"/>
              <a:ext cx="944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DC</a:t>
              </a:r>
              <a:r>
                <a:rPr lang="ko-KR" altLang="en-US" sz="1600" dirty="0"/>
                <a:t> 모터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9185CC-12E5-B2D6-5056-83C71B3DF711}"/>
              </a:ext>
            </a:extLst>
          </p:cNvPr>
          <p:cNvGrpSpPr/>
          <p:nvPr/>
        </p:nvGrpSpPr>
        <p:grpSpPr>
          <a:xfrm>
            <a:off x="1760873" y="4073989"/>
            <a:ext cx="1192418" cy="945167"/>
            <a:chOff x="1609931" y="3986293"/>
            <a:chExt cx="1192418" cy="945167"/>
          </a:xfrm>
        </p:grpSpPr>
        <p:pic>
          <p:nvPicPr>
            <p:cNvPr id="14" name="그림 73" descr="C:/Users/jaler/AppData/Roaming/PolarisOffice/ETemp/5516_15437576/fImage437431895705.png">
              <a:extLst>
                <a:ext uri="{FF2B5EF4-FFF2-40B4-BE49-F238E27FC236}">
                  <a16:creationId xmlns:a16="http://schemas.microsoft.com/office/drawing/2014/main" id="{314E5D24-6CD3-67D5-6F73-95922BBE9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931" y="3986293"/>
              <a:ext cx="1192418" cy="504041"/>
            </a:xfrm>
            <a:prstGeom prst="rect">
              <a:avLst/>
            </a:prstGeom>
            <a:noFill/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F6D608-3792-459A-6341-461AA701E7C3}"/>
                </a:ext>
              </a:extLst>
            </p:cNvPr>
            <p:cNvSpPr txBox="1"/>
            <p:nvPr/>
          </p:nvSpPr>
          <p:spPr>
            <a:xfrm>
              <a:off x="1929814" y="4592906"/>
              <a:ext cx="55265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LCD</a:t>
              </a:r>
              <a:endParaRPr lang="ko-KR" altLang="en-US" sz="16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121A6-F212-9A90-E943-5FCE2FC8D369}"/>
              </a:ext>
            </a:extLst>
          </p:cNvPr>
          <p:cNvSpPr/>
          <p:nvPr/>
        </p:nvSpPr>
        <p:spPr>
          <a:xfrm>
            <a:off x="6113223" y="1154859"/>
            <a:ext cx="2452558" cy="14364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5B4B4A3-C04D-9CC7-5FB2-20670879BF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75958" y="1561550"/>
            <a:ext cx="66484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C5BD8-A682-EA50-B674-58EBAB97F53A}"/>
              </a:ext>
            </a:extLst>
          </p:cNvPr>
          <p:cNvSpPr txBox="1"/>
          <p:nvPr/>
        </p:nvSpPr>
        <p:spPr>
          <a:xfrm>
            <a:off x="6256507" y="842565"/>
            <a:ext cx="1504387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b="1" dirty="0"/>
              <a:t>Server</a:t>
            </a:r>
          </a:p>
          <a:p>
            <a:pPr algn="ctr"/>
            <a:r>
              <a:rPr lang="en-US" altLang="ko-KR" sz="1801" dirty="0"/>
              <a:t>Raspberry Pi</a:t>
            </a:r>
            <a:endParaRPr lang="ko-KR" altLang="en-US" sz="1801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6D9AD6C4-8850-C8D1-387F-2D059A0360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80075" y="1524085"/>
            <a:ext cx="914400" cy="9144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A8C1E-762C-06C6-8D43-36A83C0C7E9D}"/>
              </a:ext>
            </a:extLst>
          </p:cNvPr>
          <p:cNvSpPr txBox="1"/>
          <p:nvPr/>
        </p:nvSpPr>
        <p:spPr>
          <a:xfrm>
            <a:off x="7794742" y="1251670"/>
            <a:ext cx="4844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dirty="0"/>
              <a:t>DB</a:t>
            </a:r>
            <a:endParaRPr lang="ko-KR" altLang="en-US" sz="1801" dirty="0"/>
          </a:p>
        </p:txBody>
      </p:sp>
      <p:pic>
        <p:nvPicPr>
          <p:cNvPr id="4" name="Picture 2" descr="C:/Users/INTEL 30/AppData/Roaming/PolarisOffice/ETemp/19432_14294384/image7.png">
            <a:extLst>
              <a:ext uri="{FF2B5EF4-FFF2-40B4-BE49-F238E27FC236}">
                <a16:creationId xmlns:a16="http://schemas.microsoft.com/office/drawing/2014/main" id="{EE5171EE-62F5-3E79-4448-63FAFFD47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425" y="4244338"/>
            <a:ext cx="1240154" cy="84391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DF1123-5136-E500-1D03-8E6795041CB1}"/>
              </a:ext>
            </a:extLst>
          </p:cNvPr>
          <p:cNvSpPr txBox="1"/>
          <p:nvPr/>
        </p:nvSpPr>
        <p:spPr>
          <a:xfrm>
            <a:off x="6832023" y="3543111"/>
            <a:ext cx="1014958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MCU</a:t>
            </a:r>
            <a:endParaRPr lang="en-US" altLang="ko-KR" sz="1801" b="1" dirty="0"/>
          </a:p>
          <a:p>
            <a:pPr algn="ctr"/>
            <a:r>
              <a:rPr lang="en-US" altLang="ko-KR" sz="1801" dirty="0"/>
              <a:t>Arduino</a:t>
            </a:r>
            <a:endParaRPr lang="ko-KR" altLang="en-US" sz="180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FFACCC-A8D1-F302-9BC4-7DD32D00232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34003" y="1873108"/>
            <a:ext cx="15792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81D442-8D98-CCEB-14EF-1674CE8304F3}"/>
              </a:ext>
            </a:extLst>
          </p:cNvPr>
          <p:cNvSpPr txBox="1"/>
          <p:nvPr/>
        </p:nvSpPr>
        <p:spPr>
          <a:xfrm>
            <a:off x="4930877" y="1893679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5455AED-451E-834C-B6F4-3D756428CDF1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V="1">
            <a:off x="7339502" y="2591357"/>
            <a:ext cx="0" cy="95175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53C0F2-7D6D-35D1-374C-A79B737BD0DC}"/>
              </a:ext>
            </a:extLst>
          </p:cNvPr>
          <p:cNvSpPr txBox="1"/>
          <p:nvPr/>
        </p:nvSpPr>
        <p:spPr>
          <a:xfrm>
            <a:off x="7343865" y="2792268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BLT </a:t>
            </a:r>
            <a:r>
              <a:rPr lang="ko-KR" altLang="en-US" sz="1600" dirty="0"/>
              <a:t>통신</a:t>
            </a:r>
            <a:endParaRPr lang="en-US" altLang="ko-KR" sz="1600" dirty="0"/>
          </a:p>
          <a:p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BA78C63A-83FA-FA13-66F4-CE7F509A769C}"/>
              </a:ext>
            </a:extLst>
          </p:cNvPr>
          <p:cNvSpPr txBox="1"/>
          <p:nvPr/>
        </p:nvSpPr>
        <p:spPr>
          <a:xfrm>
            <a:off x="4707900" y="152408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502B274D-4875-AAE2-8498-DD7B0DA006CA}"/>
              </a:ext>
            </a:extLst>
          </p:cNvPr>
          <p:cNvCxnSpPr>
            <a:cxnSpLocks/>
          </p:cNvCxnSpPr>
          <p:nvPr/>
        </p:nvCxnSpPr>
        <p:spPr>
          <a:xfrm>
            <a:off x="8561991" y="1873108"/>
            <a:ext cx="15792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1985F355-9495-5832-91DB-61DAC323D4D2}"/>
              </a:ext>
            </a:extLst>
          </p:cNvPr>
          <p:cNvSpPr txBox="1"/>
          <p:nvPr/>
        </p:nvSpPr>
        <p:spPr>
          <a:xfrm>
            <a:off x="8958865" y="1893679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5E1CD829-C2FB-AD8B-318F-7793C76D6C75}"/>
              </a:ext>
            </a:extLst>
          </p:cNvPr>
          <p:cNvSpPr txBox="1"/>
          <p:nvPr/>
        </p:nvSpPr>
        <p:spPr>
          <a:xfrm>
            <a:off x="8735888" y="152408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grpSp>
        <p:nvGrpSpPr>
          <p:cNvPr id="2069" name="그룹 2068">
            <a:extLst>
              <a:ext uri="{FF2B5EF4-FFF2-40B4-BE49-F238E27FC236}">
                <a16:creationId xmlns:a16="http://schemas.microsoft.com/office/drawing/2014/main" id="{054218EB-A7D4-1D0D-EA17-940839CB67C1}"/>
              </a:ext>
            </a:extLst>
          </p:cNvPr>
          <p:cNvGrpSpPr/>
          <p:nvPr/>
        </p:nvGrpSpPr>
        <p:grpSpPr>
          <a:xfrm>
            <a:off x="5569427" y="5015804"/>
            <a:ext cx="3540149" cy="1035362"/>
            <a:chOff x="5537720" y="5015804"/>
            <a:chExt cx="3540149" cy="1035362"/>
          </a:xfrm>
        </p:grpSpPr>
        <p:grpSp>
          <p:nvGrpSpPr>
            <p:cNvPr id="2063" name="그룹 2062">
              <a:extLst>
                <a:ext uri="{FF2B5EF4-FFF2-40B4-BE49-F238E27FC236}">
                  <a16:creationId xmlns:a16="http://schemas.microsoft.com/office/drawing/2014/main" id="{0FD2959C-5AB6-6F47-996A-E925F674EF7E}"/>
                </a:ext>
              </a:extLst>
            </p:cNvPr>
            <p:cNvGrpSpPr/>
            <p:nvPr/>
          </p:nvGrpSpPr>
          <p:grpSpPr>
            <a:xfrm>
              <a:off x="5537720" y="5015804"/>
              <a:ext cx="1151006" cy="1035362"/>
              <a:chOff x="6042936" y="5015804"/>
              <a:chExt cx="1151006" cy="103536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991256DB-AE42-F10C-0D72-E0CADC8A4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7400" r="91600">
                            <a14:foregroundMark x1="91800" y1="35000" x2="91800" y2="35000"/>
                            <a14:foregroundMark x1="7400" y1="63600" x2="7400" y2="63600"/>
                          </a14:backgroundRemoval>
                        </a14:imgEffect>
                      </a14:imgLayer>
                    </a14:imgProps>
                  </a:ext>
                </a:extLst>
              </a:blip>
              <a:srcRect l="5463" t="15833" r="5175" b="16574"/>
              <a:stretch/>
            </p:blipFill>
            <p:spPr>
              <a:xfrm rot="13158470">
                <a:off x="6042936" y="5015804"/>
                <a:ext cx="1151006" cy="870626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C786F2-FE26-393D-90D2-81E0A32A0BC1}"/>
                  </a:ext>
                </a:extLst>
              </p:cNvPr>
              <p:cNvSpPr txBox="1"/>
              <p:nvPr/>
            </p:nvSpPr>
            <p:spPr>
              <a:xfrm>
                <a:off x="6127473" y="5712612"/>
                <a:ext cx="98193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BLT </a:t>
                </a:r>
                <a:r>
                  <a:rPr lang="ko-KR" altLang="en-US" sz="1600" dirty="0"/>
                  <a:t>모듈</a:t>
                </a:r>
              </a:p>
            </p:txBody>
          </p:sp>
        </p:grpSp>
        <p:grpSp>
          <p:nvGrpSpPr>
            <p:cNvPr id="2067" name="그룹 2066">
              <a:extLst>
                <a:ext uri="{FF2B5EF4-FFF2-40B4-BE49-F238E27FC236}">
                  <a16:creationId xmlns:a16="http://schemas.microsoft.com/office/drawing/2014/main" id="{A2289CCE-FF48-D889-DFF9-5FDAE8D4199A}"/>
                </a:ext>
              </a:extLst>
            </p:cNvPr>
            <p:cNvGrpSpPr/>
            <p:nvPr/>
          </p:nvGrpSpPr>
          <p:grpSpPr>
            <a:xfrm>
              <a:off x="6820457" y="5199096"/>
              <a:ext cx="1192418" cy="852070"/>
              <a:chOff x="7514203" y="5199096"/>
              <a:chExt cx="1192418" cy="852070"/>
            </a:xfrm>
          </p:grpSpPr>
          <p:pic>
            <p:nvPicPr>
              <p:cNvPr id="2060" name="그림 73" descr="C:/Users/jaler/AppData/Roaming/PolarisOffice/ETemp/5516_15437576/fImage437431895705.png">
                <a:extLst>
                  <a:ext uri="{FF2B5EF4-FFF2-40B4-BE49-F238E27FC236}">
                    <a16:creationId xmlns:a16="http://schemas.microsoft.com/office/drawing/2014/main" id="{A1624F40-D03D-0749-46C8-6AEF5D814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4203" y="5199096"/>
                <a:ext cx="1192418" cy="504041"/>
              </a:xfrm>
              <a:prstGeom prst="rect">
                <a:avLst/>
              </a:prstGeom>
              <a:noFill/>
            </p:spPr>
          </p:pic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D8FF6375-AA34-87D2-A282-1B74306F84C5}"/>
                  </a:ext>
                </a:extLst>
              </p:cNvPr>
              <p:cNvSpPr txBox="1"/>
              <p:nvPr/>
            </p:nvSpPr>
            <p:spPr>
              <a:xfrm>
                <a:off x="7834085" y="5712612"/>
                <a:ext cx="55265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LCD</a:t>
                </a:r>
                <a:endParaRPr lang="ko-KR" altLang="en-US" sz="1600" dirty="0"/>
              </a:p>
            </p:txBody>
          </p:sp>
        </p:grpSp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F36C92FF-C873-7AF3-F32C-9CDED589ED08}"/>
                </a:ext>
              </a:extLst>
            </p:cNvPr>
            <p:cNvGrpSpPr/>
            <p:nvPr/>
          </p:nvGrpSpPr>
          <p:grpSpPr>
            <a:xfrm>
              <a:off x="8072466" y="5074088"/>
              <a:ext cx="1005403" cy="977078"/>
              <a:chOff x="8788427" y="5074088"/>
              <a:chExt cx="1005403" cy="977078"/>
            </a:xfrm>
          </p:grpSpPr>
          <p:pic>
            <p:nvPicPr>
              <p:cNvPr id="1026" name="Picture 2" descr="아두이노 5핀 조이스틱 모듈 Arduino Joystick Module : 아두 ...">
                <a:extLst>
                  <a:ext uri="{FF2B5EF4-FFF2-40B4-BE49-F238E27FC236}">
                    <a16:creationId xmlns:a16="http://schemas.microsoft.com/office/drawing/2014/main" id="{1B3417B7-BCB1-9966-ED98-6F972601C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7771" b="98160" l="3212" r="97430">
                            <a14:foregroundMark x1="15418" y1="65440" x2="15418" y2="65440"/>
                            <a14:foregroundMark x1="4925" y1="71370" x2="4925" y2="71370"/>
                            <a14:foregroundMark x1="4925" y1="75869" x2="4925" y2="75869"/>
                            <a14:foregroundMark x1="7495" y1="74438" x2="3640" y2="76074"/>
                            <a14:foregroundMark x1="9636" y1="78119" x2="7066" y2="79550"/>
                            <a14:foregroundMark x1="12634" y1="81800" x2="9208" y2="82618"/>
                            <a14:foregroundMark x1="15418" y1="85276" x2="12848" y2="86094"/>
                            <a14:foregroundMark x1="15632" y1="89366" x2="23769" y2="86503"/>
                            <a14:foregroundMark x1="31692" y1="93047" x2="48394" y2="94070"/>
                            <a14:foregroundMark x1="48394" y1="94070" x2="58030" y2="88957"/>
                            <a14:foregroundMark x1="58030" y1="88957" x2="58458" y2="88753"/>
                            <a14:foregroundMark x1="44540" y1="88344" x2="38330" y2="91411"/>
                            <a14:foregroundMark x1="41756" y1="84254" x2="42612" y2="91820"/>
                            <a14:foregroundMark x1="43041" y1="95297" x2="37045" y2="98364"/>
                            <a14:foregroundMark x1="90578" y1="64417" x2="93576" y2="73620"/>
                            <a14:foregroundMark x1="41113" y1="9202" x2="57816" y2="7771"/>
                            <a14:foregroundMark x1="97216" y1="69121" x2="97216" y2="69121"/>
                            <a14:foregroundMark x1="97430" y1="68098" x2="97430" y2="680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53"/>
              <a:stretch/>
            </p:blipFill>
            <p:spPr bwMode="auto">
              <a:xfrm>
                <a:off x="8958306" y="5074088"/>
                <a:ext cx="671412" cy="680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5" name="TextBox 2064">
                <a:extLst>
                  <a:ext uri="{FF2B5EF4-FFF2-40B4-BE49-F238E27FC236}">
                    <a16:creationId xmlns:a16="http://schemas.microsoft.com/office/drawing/2014/main" id="{34D365FC-6E36-B661-28C2-CCCBD8183521}"/>
                  </a:ext>
                </a:extLst>
              </p:cNvPr>
              <p:cNvSpPr txBox="1"/>
              <p:nvPr/>
            </p:nvSpPr>
            <p:spPr>
              <a:xfrm>
                <a:off x="8788427" y="5712612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/>
                  <a:t>조이스틱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</TotalTime>
  <Pages>2</Pages>
  <Words>221</Words>
  <Characters>0</Characters>
  <Application>Microsoft Office PowerPoint</Application>
  <DocSecurity>0</DocSecurity>
  <PresentationFormat>와이드스크린</PresentationFormat>
  <Lines>0</Lines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황정태</dc:creator>
  <cp:lastModifiedBy>INTEL 29</cp:lastModifiedBy>
  <cp:revision>30</cp:revision>
  <dcterms:modified xsi:type="dcterms:W3CDTF">2025-05-28T07:39:28Z</dcterms:modified>
  <cp:version>10.105.277.55893</cp:version>
</cp:coreProperties>
</file>