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1" r:id="rId13"/>
  </p:sldMasterIdLst>
  <p:sldIdLst>
    <p:sldId id="256" r:id="rId15"/>
    <p:sldId id="257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DF7CD-92E1-FFC2-9F3A-C5F280BF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AA97E9-2996-988D-F7C3-819AE98D3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0DB64-4D77-EC27-C4CD-A5BB806F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032A-877E-4C75-B1C7-05066A5D955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284E4-6816-86C5-9FA3-FB3E58DD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30C6E-A2D9-0017-852C-85E38A95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F1B2-8123-4FF5-85B0-017F51FD7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7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7C59F-92F1-F96E-C21A-0D60CBC5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759FC-8320-D274-FAAF-0D5F7733C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A32C3-6F0C-F2EF-2C71-5C0428F0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032A-877E-4C75-B1C7-05066A5D955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6125E-26A8-493C-C446-25C2AA33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11175-4512-1093-18B4-079532AC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F1B2-8123-4FF5-85B0-017F51FD7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5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F0A25D-1646-F7AB-8CEF-740F080E3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6C64C0-1BA0-5A26-5557-DCA0A177E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1C2C8-7D2E-F3C3-0BC6-95EEAA7D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032A-877E-4C75-B1C7-05066A5D955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68ACF-A9BC-4145-73A0-E3F75AF7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20E8D-F056-5932-69B3-D7195E2F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F1B2-8123-4FF5-85B0-017F51FD7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0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C73D-B6FD-BDB4-23D5-83DC9C04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4AB84-469D-16E1-38D6-6A7E05E0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2DA48-F52C-55FB-B382-93D4E093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032A-877E-4C75-B1C7-05066A5D955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B884B-ACD8-492A-8BF2-AA86B35E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DB0B2-A549-C4D3-0988-6548C214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F1B2-8123-4FF5-85B0-017F51FD7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5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22F44-CFE0-9AF8-D6C7-71E21854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3634B-71BF-6D23-7A0B-0BE71A80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AF051-B81F-5BDB-8657-1C72E8BE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032A-877E-4C75-B1C7-05066A5D955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29602-8F3E-A903-25CE-2731995A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94072-7EE8-F353-8C61-7B919F2E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F1B2-8123-4FF5-85B0-017F51FD7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5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5CE44-8FC1-A17D-E251-828EBC26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C2D56-534D-B353-D171-394834477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5126B-401A-0BA6-AD9D-011BE9B35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E0541-B15B-D662-D8F8-0261BA7D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032A-877E-4C75-B1C7-05066A5D955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41519-AE95-52AC-137B-97AF61A2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709FD-E2AD-4D5A-D372-F133BB4E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F1B2-8123-4FF5-85B0-017F51FD7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2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0C000-12C3-F238-072E-9330F2E0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477E6-5201-691A-89EA-540B286E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05A70-BEE9-D64E-91B9-F6C303AF1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CDB22-2B50-5071-F409-48C9B9B3E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79991-A21D-E867-CED0-F66BA9EF0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89D980-2CCB-A900-A920-32625D44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032A-877E-4C75-B1C7-05066A5D955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5EB732-8378-ABA7-2CDC-9D261A23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C472B9-FCA7-639E-08E2-78028901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F1B2-8123-4FF5-85B0-017F51FD7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0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9A0E-B32C-187C-215D-D51E6D0D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913719-6D93-A8BD-E225-5F7C6EE7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032A-877E-4C75-B1C7-05066A5D955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7341F8-9DC4-F397-AE0B-79199F6E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F9ABA6-01F7-E2C4-9F7E-CC229DF1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F1B2-8123-4FF5-85B0-017F51FD7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5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5DF0DB-E7A7-67BA-1669-ECE5AB88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032A-877E-4C75-B1C7-05066A5D955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77C23-8618-FC4F-7DFA-04709E4F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44DDC-2E25-32D8-2779-D32C1544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F1B2-8123-4FF5-85B0-017F51FD7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3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4F46E-33E3-F14D-B27E-5EF70936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1F978-1910-DD2D-48F9-8E203738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335FB-C304-43F0-83B4-71536F95F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54F97-BF42-12C8-C1FD-68165660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032A-877E-4C75-B1C7-05066A5D955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BB004-907C-F93E-4303-7B234073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358D3-1BA3-28C8-02D2-8C864F18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F1B2-8123-4FF5-85B0-017F51FD7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0242-920E-A1AB-0622-D6723AE3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91A789-3E40-4FAE-8F1E-416DF03D3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3CA44-068D-5510-7116-C4E9D2CD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F9F6D-7BBF-452E-3309-56CDB45D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032A-877E-4C75-B1C7-05066A5D955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A8D08-0BDB-EB4F-B898-770A429D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4F27D-01A9-70FF-694E-64D1DB70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F1B2-8123-4FF5-85B0-017F51FD7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7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D5614-9DDE-D77E-DF94-03CD343D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965A7-2FFF-8C22-2E7C-6809B180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D88BF-BE16-EA32-DC0E-C93F36A8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032A-877E-4C75-B1C7-05066A5D955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4455A-1E52-3B17-3487-3C39E5D58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56179-15EB-FDC4-AC54-7A429F425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F1B2-8123-4FF5-85B0-017F51FD7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416388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841631038467.png"></Relationship><Relationship Id="rId3" Type="http://schemas.openxmlformats.org/officeDocument/2006/relationships/image" Target="../media/fImage39077106633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6A9FC2-0929-607D-5A86-B57E67F5A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504053"/>
              </p:ext>
            </p:extLst>
          </p:nvPr>
        </p:nvGraphicFramePr>
        <p:xfrm>
          <a:off x="63592" y="391755"/>
          <a:ext cx="12064815" cy="61845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3314">
                  <a:extLst>
                    <a:ext uri="{9D8B030D-6E8A-4147-A177-3AD203B41FA5}">
                      <a16:colId xmlns:a16="http://schemas.microsoft.com/office/drawing/2014/main" val="8620352"/>
                    </a:ext>
                  </a:extLst>
                </a:gridCol>
                <a:gridCol w="936901">
                  <a:extLst>
                    <a:ext uri="{9D8B030D-6E8A-4147-A177-3AD203B41FA5}">
                      <a16:colId xmlns:a16="http://schemas.microsoft.com/office/drawing/2014/main" val="2300283109"/>
                    </a:ext>
                  </a:extLst>
                </a:gridCol>
                <a:gridCol w="1457643">
                  <a:extLst>
                    <a:ext uri="{9D8B030D-6E8A-4147-A177-3AD203B41FA5}">
                      <a16:colId xmlns:a16="http://schemas.microsoft.com/office/drawing/2014/main" val="3919502947"/>
                    </a:ext>
                  </a:extLst>
                </a:gridCol>
                <a:gridCol w="1783822">
                  <a:extLst>
                    <a:ext uri="{9D8B030D-6E8A-4147-A177-3AD203B41FA5}">
                      <a16:colId xmlns:a16="http://schemas.microsoft.com/office/drawing/2014/main" val="625623619"/>
                    </a:ext>
                  </a:extLst>
                </a:gridCol>
                <a:gridCol w="824360">
                  <a:extLst>
                    <a:ext uri="{9D8B030D-6E8A-4147-A177-3AD203B41FA5}">
                      <a16:colId xmlns:a16="http://schemas.microsoft.com/office/drawing/2014/main" val="1795685623"/>
                    </a:ext>
                  </a:extLst>
                </a:gridCol>
                <a:gridCol w="1247820">
                  <a:extLst>
                    <a:ext uri="{9D8B030D-6E8A-4147-A177-3AD203B41FA5}">
                      <a16:colId xmlns:a16="http://schemas.microsoft.com/office/drawing/2014/main" val="630337421"/>
                    </a:ext>
                  </a:extLst>
                </a:gridCol>
                <a:gridCol w="4720955">
                  <a:extLst>
                    <a:ext uri="{9D8B030D-6E8A-4147-A177-3AD203B41FA5}">
                      <a16:colId xmlns:a16="http://schemas.microsoft.com/office/drawing/2014/main" val="489325272"/>
                    </a:ext>
                  </a:extLst>
                </a:gridCol>
              </a:tblGrid>
              <a:tr h="5055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모듈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기능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STM32 </a:t>
                      </a:r>
                      <a:r>
                        <a:rPr lang="ko-KR" altLang="en-US" sz="1100"/>
                        <a:t>핀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설정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VCC (</a:t>
                      </a:r>
                      <a:r>
                        <a:rPr lang="ko-KR" altLang="en-US" sz="1100"/>
                        <a:t>전원</a:t>
                      </a:r>
                      <a:r>
                        <a:rPr lang="en-US" altLang="ko-KR" sz="1100"/>
                        <a:t>)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신호 전압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주의사항 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비고</a:t>
                      </a:r>
                    </a:p>
                  </a:txBody>
                  <a:tcPr marL="53574" marR="53574" marT="26788" marB="26788" anchor="ctr"/>
                </a:tc>
                <a:extLst>
                  <a:ext uri="{0D108BD9-81ED-4DB2-BD59-A6C34878D82A}">
                    <a16:rowId xmlns:a16="http://schemas.microsoft.com/office/drawing/2014/main" val="4219562871"/>
                  </a:ext>
                </a:extLst>
              </a:tr>
              <a:tr h="1017928"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DHT11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온습도 센서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PA0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GPIO (bit-bang)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5V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최대 </a:t>
                      </a:r>
                      <a:r>
                        <a:rPr lang="en-US" altLang="ko-KR" sz="1100"/>
                        <a:t>5</a:t>
                      </a:r>
                      <a:r>
                        <a:rPr lang="en-US" sz="1100"/>
                        <a:t>V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10kΩ </a:t>
                      </a:r>
                      <a:r>
                        <a:rPr lang="ko-KR" altLang="en-US" sz="1100"/>
                        <a:t>풀업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/>
                        <a:t>직접 연결은 위험하므로 </a:t>
                      </a:r>
                      <a:r>
                        <a:rPr lang="ko-KR" altLang="en-US" sz="1100" b="1"/>
                        <a:t>저항 분압</a:t>
                      </a:r>
                      <a:r>
                        <a:rPr lang="ko-KR" altLang="en-US" sz="1100"/>
                        <a:t> 또는 </a:t>
                      </a:r>
                      <a:r>
                        <a:rPr lang="ko-KR" altLang="en-US" sz="1100" b="1"/>
                        <a:t>다이오드</a:t>
                      </a:r>
                      <a:r>
                        <a:rPr lang="ko-KR" altLang="en-US" sz="1100"/>
                        <a:t> 권장</a:t>
                      </a:r>
                    </a:p>
                  </a:txBody>
                  <a:tcPr marL="53574" marR="53574" marT="26788" marB="26788" anchor="ctr"/>
                </a:tc>
                <a:extLst>
                  <a:ext uri="{0D108BD9-81ED-4DB2-BD59-A6C34878D82A}">
                    <a16:rowId xmlns:a16="http://schemas.microsoft.com/office/drawing/2014/main" val="373911923"/>
                  </a:ext>
                </a:extLst>
              </a:tr>
              <a:tr h="857203"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LDR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조도 센서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PA1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ADC1_IN1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5V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 ~ 5V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분압된 전압이 </a:t>
                      </a:r>
                      <a:r>
                        <a:rPr lang="en-US" altLang="ko-KR" sz="1100" b="1"/>
                        <a:t>3.3V </a:t>
                      </a:r>
                      <a:r>
                        <a:rPr lang="ko-KR" altLang="en-US" sz="1100" b="1"/>
                        <a:t>이하</a:t>
                      </a:r>
                      <a:r>
                        <a:rPr lang="ko-KR" altLang="en-US" sz="1100"/>
                        <a:t> 되도록 저항값 설계 필수</a:t>
                      </a:r>
                    </a:p>
                  </a:txBody>
                  <a:tcPr marL="53574" marR="53574" marT="26788" marB="26788" anchor="ctr"/>
                </a:tc>
                <a:extLst>
                  <a:ext uri="{0D108BD9-81ED-4DB2-BD59-A6C34878D82A}">
                    <a16:rowId xmlns:a16="http://schemas.microsoft.com/office/drawing/2014/main" val="4260960740"/>
                  </a:ext>
                </a:extLst>
              </a:tr>
              <a:tr h="857203"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RGB LED1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조명 </a:t>
                      </a:r>
                      <a:r>
                        <a:rPr lang="en-US" altLang="ko-KR" sz="1100"/>
                        <a:t>1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PA6/PA7/PB0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TIM3_CH1~3 (PWM)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5V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3.3V </a:t>
                      </a:r>
                      <a:r>
                        <a:rPr lang="ko-KR" altLang="en-US" sz="1100"/>
                        <a:t>출력 → 약함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PWM </a:t>
                      </a:r>
                      <a:r>
                        <a:rPr lang="ko-KR" altLang="en-US" sz="1100"/>
                        <a:t>신호 약해서 </a:t>
                      </a:r>
                      <a:r>
                        <a:rPr lang="ko-KR" altLang="en-US" sz="1100" b="1"/>
                        <a:t>트랜지스터 드라이버</a:t>
                      </a:r>
                      <a:r>
                        <a:rPr lang="ko-KR" altLang="en-US" sz="1100"/>
                        <a:t> 회로 권장</a:t>
                      </a:r>
                    </a:p>
                  </a:txBody>
                  <a:tcPr marL="53574" marR="53574" marT="26788" marB="26788" anchor="ctr"/>
                </a:tc>
                <a:extLst>
                  <a:ext uri="{0D108BD9-81ED-4DB2-BD59-A6C34878D82A}">
                    <a16:rowId xmlns:a16="http://schemas.microsoft.com/office/drawing/2014/main" val="513201293"/>
                  </a:ext>
                </a:extLst>
              </a:tr>
              <a:tr h="535751"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RGB LED2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조명 </a:t>
                      </a:r>
                      <a:r>
                        <a:rPr lang="en-US" altLang="ko-KR" sz="1100"/>
                        <a:t>2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PB1/PA9/PA10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TIM3_CH4 + TIM1_CH2~3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5V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3.3V </a:t>
                      </a:r>
                      <a:r>
                        <a:rPr lang="ko-KR" altLang="en-US" sz="1100"/>
                        <a:t>출력 → 약함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마찬가지로 드라이버 회로 권장</a:t>
                      </a:r>
                    </a:p>
                  </a:txBody>
                  <a:tcPr marL="53574" marR="53574" marT="26788" marB="26788" anchor="ctr"/>
                </a:tc>
                <a:extLst>
                  <a:ext uri="{0D108BD9-81ED-4DB2-BD59-A6C34878D82A}">
                    <a16:rowId xmlns:a16="http://schemas.microsoft.com/office/drawing/2014/main" val="41289584"/>
                  </a:ext>
                </a:extLst>
              </a:tr>
              <a:tr h="696476"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Servo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문 제어 서보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PA8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TIM1_CH1 (PWM)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5V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3.3V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PWM</a:t>
                      </a:r>
                      <a:r>
                        <a:rPr lang="ko-KR" altLang="en-US" sz="1100"/>
                        <a:t>은 </a:t>
                      </a:r>
                      <a:r>
                        <a:rPr lang="en-US" altLang="ko-KR" sz="1100"/>
                        <a:t>3.3V</a:t>
                      </a:r>
                      <a:r>
                        <a:rPr lang="ko-KR" altLang="en-US" sz="1100"/>
                        <a:t>로 정상 동작</a:t>
                      </a:r>
                      <a:r>
                        <a:rPr lang="en-US" altLang="ko-KR" sz="1100"/>
                        <a:t>, </a:t>
                      </a:r>
                      <a:r>
                        <a:rPr lang="ko-KR" altLang="en-US" sz="1100" b="1"/>
                        <a:t>전원은 별도 </a:t>
                      </a:r>
                      <a:r>
                        <a:rPr lang="en-US" altLang="ko-KR" sz="1100" b="1"/>
                        <a:t>5V </a:t>
                      </a:r>
                      <a:r>
                        <a:rPr lang="ko-KR" altLang="en-US" sz="1100" b="1"/>
                        <a:t>필요</a:t>
                      </a:r>
                      <a:endParaRPr lang="ko-KR" altLang="en-US" sz="1100"/>
                    </a:p>
                  </a:txBody>
                  <a:tcPr marL="53574" marR="53574" marT="26788" marB="26788" anchor="ctr"/>
                </a:tc>
                <a:extLst>
                  <a:ext uri="{0D108BD9-81ED-4DB2-BD59-A6C34878D82A}">
                    <a16:rowId xmlns:a16="http://schemas.microsoft.com/office/drawing/2014/main" val="1795672158"/>
                  </a:ext>
                </a:extLst>
              </a:tr>
              <a:tr h="857203"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LCD1602 (I2C)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상태 표시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PB8 (SCL), PB9 (SDA)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I2C1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5V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5V </a:t>
                      </a:r>
                      <a:r>
                        <a:rPr lang="ko-KR" altLang="en-US" sz="1100" b="1"/>
                        <a:t>신호</a:t>
                      </a:r>
                      <a:endParaRPr lang="ko-KR" alt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STM32</a:t>
                      </a:r>
                      <a:r>
                        <a:rPr lang="ko-KR" altLang="en-US" sz="1100"/>
                        <a:t>는 </a:t>
                      </a:r>
                      <a:r>
                        <a:rPr lang="en-US" altLang="ko-KR" sz="1100"/>
                        <a:t>3.3V</a:t>
                      </a:r>
                      <a:r>
                        <a:rPr lang="ko-KR" altLang="en-US" sz="1100"/>
                        <a:t>이므로 반드시 </a:t>
                      </a:r>
                      <a:r>
                        <a:rPr lang="en-US" altLang="ko-KR" sz="1100" b="1"/>
                        <a:t>I2C </a:t>
                      </a:r>
                      <a:r>
                        <a:rPr lang="ko-KR" altLang="en-US" sz="1100" b="1"/>
                        <a:t>레벨 시프터</a:t>
                      </a:r>
                      <a:r>
                        <a:rPr lang="ko-KR" altLang="en-US" sz="1100"/>
                        <a:t> 필요</a:t>
                      </a:r>
                    </a:p>
                  </a:txBody>
                  <a:tcPr marL="53574" marR="53574" marT="26788" marB="26788" anchor="ctr"/>
                </a:tc>
                <a:extLst>
                  <a:ext uri="{0D108BD9-81ED-4DB2-BD59-A6C34878D82A}">
                    <a16:rowId xmlns:a16="http://schemas.microsoft.com/office/drawing/2014/main" val="482906959"/>
                  </a:ext>
                </a:extLst>
              </a:tr>
              <a:tr h="857203"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ESP8266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Wi-Fi </a:t>
                      </a:r>
                      <a:r>
                        <a:rPr lang="ko-KR" altLang="en-US" sz="1100"/>
                        <a:t>통신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PA2 (TX), PA3 (RX)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USART2</a:t>
                      </a:r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3.3V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3.3V</a:t>
                      </a:r>
                      <a:endParaRPr lang="en-US" sz="1100"/>
                    </a:p>
                  </a:txBody>
                  <a:tcPr marL="53574" marR="53574" marT="26788" marB="267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절대로 </a:t>
                      </a:r>
                      <a:r>
                        <a:rPr lang="en-US" altLang="ko-KR" sz="1100" dirty="0"/>
                        <a:t>5V </a:t>
                      </a:r>
                      <a:r>
                        <a:rPr lang="ko-KR" altLang="en-US" sz="1100" dirty="0"/>
                        <a:t>공급 금지</a:t>
                      </a:r>
                      <a:r>
                        <a:rPr lang="en-US" altLang="ko-KR" sz="1100" dirty="0"/>
                        <a:t>, TX </a:t>
                      </a:r>
                      <a:r>
                        <a:rPr lang="ko-KR" altLang="en-US" sz="1100" dirty="0"/>
                        <a:t>라인에 </a:t>
                      </a:r>
                      <a:r>
                        <a:rPr lang="ko-KR" altLang="en-US" sz="1100" b="1" dirty="0"/>
                        <a:t>저항 </a:t>
                      </a:r>
                      <a:r>
                        <a:rPr lang="ko-KR" altLang="en-US" sz="1100" b="1" dirty="0" err="1"/>
                        <a:t>분압</a:t>
                      </a:r>
                      <a:r>
                        <a:rPr lang="ko-KR" altLang="en-US" sz="1100" dirty="0"/>
                        <a:t> 필요</a:t>
                      </a:r>
                    </a:p>
                  </a:txBody>
                  <a:tcPr marL="53574" marR="53574" marT="26788" marB="26788" anchor="ctr"/>
                </a:tc>
                <a:extLst>
                  <a:ext uri="{0D108BD9-81ED-4DB2-BD59-A6C34878D82A}">
                    <a16:rowId xmlns:a16="http://schemas.microsoft.com/office/drawing/2014/main" val="334305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096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842010" y="1384935"/>
          <a:ext cx="4428490" cy="34124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8845"/>
                <a:gridCol w="1123315"/>
                <a:gridCol w="1122680"/>
                <a:gridCol w="1263650"/>
              </a:tblGrid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STM32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인터페이스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핀번호/포트명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방향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기능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DHT11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PC10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온도, 습도 측정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Servo motor1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PB7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케이지문 작동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Servo motor2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PB6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케이지 창문 작동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ESP RX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PC7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WiFi 수신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ESP TX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PC6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WiFi 송신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3*LED Red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PA6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3색LED점등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3*LED Green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PA7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3색LED점등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3*LED Blue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PB0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3색LED점등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Dc motor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PA10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선풍기 작동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CDS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PA0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조도 측정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텍스트 상자 5"/>
          <p:cNvSpPr txBox="1">
            <a:spLocks/>
          </p:cNvSpPr>
          <p:nvPr/>
        </p:nvSpPr>
        <p:spPr>
          <a:xfrm rot="0">
            <a:off x="3810000" y="2286000"/>
            <a:ext cx="4572635" cy="27749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/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6" descr="C:/Users/INTEL 30/AppData/Roaming/PolarisOffice/ETemp/8552_17104296/fImage841638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2190" y="1809750"/>
            <a:ext cx="4524375" cy="2552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3"/>
          <p:cNvGraphicFramePr>
            <a:graphicFrameLocks noGrp="1"/>
          </p:cNvGraphicFramePr>
          <p:nvPr/>
        </p:nvGraphicFramePr>
        <p:xfrm>
          <a:off x="1131570" y="525145"/>
          <a:ext cx="4428490" cy="580961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8845"/>
                <a:gridCol w="1123315"/>
                <a:gridCol w="1122680"/>
                <a:gridCol w="1263650"/>
              </a:tblGrid>
              <a:tr h="27686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ARD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인터페이스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핀번호/포트명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방향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기능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I2C SDA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A4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LCD 데이터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I2C SDL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A5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LCD 클럭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BLE RX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블루투스 수신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BLE TX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블루투스 송신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JOY VRX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조이스틱 X축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JOY VRY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조이스틱 Y축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JOY SW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조이스틱 스위치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STM32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인터페이스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핀번호/포트명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방향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기능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DHT11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PC10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온도, 습도 측정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Servo motor1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PB7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케이지문 작동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Servo motor2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PB6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케이지 창문 작동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ESP RX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PC7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WiFi 수신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ESP TX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PC6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WiFi 송신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3*LED Red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PA6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3색LED점등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3*LED Green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PA7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3색LED점등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3*LED Blue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PB0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3색LED점등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Dc motor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PA10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선풍기 작동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CDS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PA0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조도 측정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14" descr="C:/Users/INTEL 30/AppData/Roaming/PolarisOffice/ETemp/8552_17104296/fImage84163103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2190" y="3783330"/>
            <a:ext cx="4524375" cy="2552700"/>
          </a:xfrm>
          <a:prstGeom prst="rect"/>
          <a:noFill/>
        </p:spPr>
      </p:pic>
      <p:sp>
        <p:nvSpPr>
          <p:cNvPr id="4" name="텍스트 상자 15"/>
          <p:cNvSpPr txBox="1">
            <a:spLocks/>
          </p:cNvSpPr>
          <p:nvPr/>
        </p:nvSpPr>
        <p:spPr>
          <a:xfrm rot="0">
            <a:off x="3810000" y="2286000"/>
            <a:ext cx="4572635" cy="27749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/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6" descr="C:/Users/INTEL 30/AppData/Roaming/PolarisOffice/ETemp/8552_17104296/fImage39077106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72250" y="525145"/>
            <a:ext cx="3181350" cy="29051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56</Paragraphs>
  <Words>182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INTEL 29</dc:creator>
  <cp:lastModifiedBy>jalerx6809</cp:lastModifiedBy>
  <cp:version>10.105.277.55893</cp:version>
  <dcterms:modified xsi:type="dcterms:W3CDTF">2025-05-29T10:21:47Z</dcterms:modified>
</cp:coreProperties>
</file>