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9" r:id="rId4"/>
    <p:sldId id="258" r:id="rId5"/>
    <p:sldId id="311" r:id="rId6"/>
    <p:sldId id="312" r:id="rId7"/>
    <p:sldId id="313" r:id="rId8"/>
    <p:sldId id="314" r:id="rId9"/>
    <p:sldId id="315" r:id="rId10"/>
    <p:sldId id="322" r:id="rId11"/>
    <p:sldId id="323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4" r:id="rId24"/>
    <p:sldId id="275" r:id="rId25"/>
    <p:sldId id="276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16" r:id="rId45"/>
    <p:sldId id="301" r:id="rId46"/>
    <p:sldId id="299" r:id="rId47"/>
    <p:sldId id="302" r:id="rId48"/>
    <p:sldId id="319" r:id="rId49"/>
    <p:sldId id="317" r:id="rId50"/>
    <p:sldId id="304" r:id="rId51"/>
    <p:sldId id="303" r:id="rId52"/>
    <p:sldId id="305" r:id="rId53"/>
    <p:sldId id="320" r:id="rId54"/>
    <p:sldId id="318" r:id="rId55"/>
    <p:sldId id="307" r:id="rId56"/>
    <p:sldId id="306" r:id="rId57"/>
    <p:sldId id="308" r:id="rId58"/>
    <p:sldId id="309" r:id="rId59"/>
    <p:sldId id="321" r:id="rId60"/>
    <p:sldId id="310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88802" autoAdjust="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10"/>
    </p:cViewPr>
  </p:sorterViewPr>
  <p:notesViewPr>
    <p:cSldViewPr snapToGrid="0">
      <p:cViewPr varScale="1">
        <p:scale>
          <a:sx n="91" d="100"/>
          <a:sy n="91" d="100"/>
        </p:scale>
        <p:origin x="34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DA8BF-5522-46D5-9C5C-697C805ED0FC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C076B-E2AF-42C2-A6D8-7585EB8D61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30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인프라를 가상화 시키고 그 위에 다시 커널을 올려야 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기존의 인프라를 그대로 사용하게 해주면 안되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C076B-E2AF-42C2-A6D8-7585EB8D61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8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인프라를 가상화 시키고 그 위에 다시 커널을 올려야 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기존의 인프라를 그대로 사용하게 해주면 안되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C076B-E2AF-42C2-A6D8-7585EB8D61D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79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C076B-E2AF-42C2-A6D8-7585EB8D61D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2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C076B-E2AF-42C2-A6D8-7585EB8D61D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8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C076B-E2AF-42C2-A6D8-7585EB8D61D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0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55F4D2-7F1A-4054-A78C-8F06CBFA9B2F}"/>
              </a:ext>
            </a:extLst>
          </p:cNvPr>
          <p:cNvSpPr/>
          <p:nvPr userDrawn="1"/>
        </p:nvSpPr>
        <p:spPr>
          <a:xfrm>
            <a:off x="0" y="1703416"/>
            <a:ext cx="12192000" cy="1915604"/>
          </a:xfrm>
          <a:prstGeom prst="rect">
            <a:avLst/>
          </a:prstGeom>
          <a:gradFill flip="none" rotWithShape="1">
            <a:gsLst>
              <a:gs pos="0">
                <a:srgbClr val="A50021">
                  <a:shade val="30000"/>
                  <a:satMod val="115000"/>
                </a:srgbClr>
              </a:gs>
              <a:gs pos="50000">
                <a:srgbClr val="A50021">
                  <a:shade val="67500"/>
                  <a:satMod val="115000"/>
                </a:srgbClr>
              </a:gs>
              <a:gs pos="100000">
                <a:srgbClr val="A50021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5D29B2-CEF6-4861-89B5-6BC756175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9256"/>
            <a:ext cx="9144000" cy="1909763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37763B-17B3-4095-B88E-E059F8160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1095"/>
            <a:ext cx="9144000" cy="1655762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9364FE-B287-4CEE-8ED3-EF9BA289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150301"/>
            <a:ext cx="356252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48ECE7-86BD-44B5-B527-27E792CD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0301"/>
            <a:ext cx="2743200" cy="365125"/>
          </a:xfrm>
        </p:spPr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Picture 2" descr="C:\Documents and Settings\SungHo Chin\바탕 화면\SW 뉴딜 제안서\PPT\logo&amp;ui(2)\globalsymbol_koreng2_large.gif">
            <a:extLst>
              <a:ext uri="{FF2B5EF4-FFF2-40B4-BE49-F238E27FC236}">
                <a16:creationId xmlns:a16="http://schemas.microsoft.com/office/drawing/2014/main" id="{64D40BDE-EF75-48EE-8ADD-74811466EC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342574"/>
            <a:ext cx="2134743" cy="577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89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8BFA8-3A9D-45E1-B8A7-BDB01AB8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CFFEC-1EA6-4378-9070-1BBAB833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B1A46-B0D4-44DD-B323-DCCBF6CC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24244-36FD-499D-87AA-3145D4F0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DE4680-5CAD-4742-901B-23464609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00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E1C3E9-51AD-48C7-8E7C-D17E3A373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9C98FD-0F16-421B-BB2A-DCD880CDE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F4064-60C1-48DB-8CD8-BF7D4EDF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2352C-A658-47AC-B341-39913ADA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FC140-E5E7-45F4-8BE7-2B4C315C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7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89657-CAE1-4B2E-A036-8DCBC611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8626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25DF0-D97A-4F28-B471-B332C2466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69"/>
            <a:ext cx="10515600" cy="508639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CAA36CCF-3F79-443E-ACA1-CE74F63E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51F0A32D-D9D0-4738-BA14-1FC8CDF1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4F679FA-1245-4092-A0E1-B327B27EF70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06679"/>
            <a:ext cx="10515600" cy="0"/>
          </a:xfrm>
          <a:prstGeom prst="line">
            <a:avLst/>
          </a:prstGeom>
          <a:ln w="571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635850D-F174-4FFC-AED9-DD2380D17A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6259585"/>
            <a:ext cx="10515600" cy="0"/>
          </a:xfrm>
          <a:prstGeom prst="line">
            <a:avLst/>
          </a:prstGeom>
          <a:ln w="571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77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A0FC4-5857-4D3C-9257-DEC0999B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B47AB-B353-4BF1-B337-FC77986B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768023-ADB3-451F-AAC4-CDAB8196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CC7BF7-6E84-4524-B3CA-B328E37E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56CF04-D32A-4793-9D88-177A5809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8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E8BBF-A035-4EE8-91FD-F73DB0F1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420AB-97CD-4A85-914F-4A74BFF91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59565-D2F3-4D2E-A130-7AD7BB809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46CC9-9E04-490D-BDDE-8BB57307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51495-6C02-4EB0-8747-52685152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9EF067-88DB-4BD2-9A3A-79FFB278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1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169AE-EADD-44AE-853C-014A6EA0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AF4BBA-BE05-4D0C-BC5D-56A196A59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B70CD2-3531-45F0-8592-4DEE40A5C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310E64-DC3A-4775-8C04-D4C7290BF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8F70BF-0B4C-4B5C-9074-202135ACC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7B65A0-EA9C-4441-A4E9-4588EE2E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A51BCC-661D-43B2-B07C-56190092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1D1199-5BA7-4565-AD60-8F774027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0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B142B-4E35-4F61-A6A9-D496CA7B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FFF5E0-05D8-4F1E-9C73-E92A1180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769E6B-AFB6-4A42-B41F-81407C26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42278A-675D-4F23-A2EB-7A434C9D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4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B2ACE-45DB-4DE0-BF81-9005654A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30F5E4-667F-4F01-9AA3-465E362A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3C4B56-35AD-4D24-BB6C-74305555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23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E5D54-6847-48D1-8032-80765C8E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99F61-183F-4C73-9C97-F52902D3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9E553B-56D4-40D9-B141-D81D476E6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DCA0C1-FA3C-4512-B1A9-9197950B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6984E-6280-4625-9669-571A8CC9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3F8D96-3C1F-429B-84EA-41DE0E46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04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B6510-2FA9-41CB-A4CF-EF56287F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5A82EC-C4B0-4056-9300-95019DFC0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19FD07-B3C0-4703-8AA0-879FB05E8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0FFC4-645A-48F7-B657-1492EC68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F66CC-B6E1-45CC-868C-C81BD559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FE347-404D-431A-81E7-F105AC8C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1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9DF24E-FF17-428D-A8C8-75DCEA14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86ED6-35FB-45F0-A264-CA69D08F5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6F69A-125C-4817-BD91-34FE2AE2B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0"/>
            <a:ext cx="2928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6C99A-70AB-4BDA-AD90-570EFFF36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Distributed and Cloud Computing Lab.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9B87DE-4DF9-41F8-AB9B-1EB2BBC5F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3131E-57C5-408A-8D70-3AC90B957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5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lpinelinux.org/about/" TargetMode="Externa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l-cdn.alpinelinux.org/alpine/MIRRORS.txt" TargetMode="External"/><Relationship Id="rId4" Type="http://schemas.openxmlformats.org/officeDocument/2006/relationships/hyperlink" Target="https://alpinelinux.org/download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network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root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group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1E646-B36C-4588-BE86-013BAD1CA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클라우드 컴퓨팅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44DF62-CB4C-48DF-9441-F960B8CA5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30D2AA-8B63-4A3E-B930-EFFD99CF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FE1422-16B7-42D3-B063-D08F4F82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Korea Univ.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44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90151-C1F4-43DE-9BB2-C90FAF71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Roadmap - DevOps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609C0C-748B-48EF-8749-13FB29A3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01805A-FF32-4375-9AF9-26A10E68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" name="내용 개체 틀 7" descr="DevOps">
            <a:extLst>
              <a:ext uri="{FF2B5EF4-FFF2-40B4-BE49-F238E27FC236}">
                <a16:creationId xmlns:a16="http://schemas.microsoft.com/office/drawing/2014/main" id="{1A76E8C0-EA5C-48E6-8C45-FA2D08FA3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96" y="1096395"/>
            <a:ext cx="9584785" cy="5086350"/>
          </a:xfrm>
        </p:spPr>
      </p:pic>
    </p:spTree>
    <p:extLst>
      <p:ext uri="{BB962C8B-B14F-4D97-AF65-F5344CB8AC3E}">
        <p14:creationId xmlns:p14="http://schemas.microsoft.com/office/powerpoint/2010/main" val="351298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E4258-A96F-4216-9B35-F2CD0288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Roadmap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CA62CA4-A56B-471D-B138-D5F7B8C5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9441" y="889083"/>
            <a:ext cx="3240000" cy="3240000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253638-867E-4748-810A-FF5CB117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B89203-0212-42C4-AEBB-0C6981E0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33546D03-00F2-4592-A347-3A27FA22D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2561" y="1339083"/>
            <a:ext cx="2340000" cy="23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9798DA-733E-4EBA-9D8E-CE4D2E0DCAAA}"/>
              </a:ext>
            </a:extLst>
          </p:cNvPr>
          <p:cNvSpPr txBox="1"/>
          <p:nvPr/>
        </p:nvSpPr>
        <p:spPr>
          <a:xfrm>
            <a:off x="1653853" y="4995174"/>
            <a:ext cx="8961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We don’t have enough time,</a:t>
            </a:r>
          </a:p>
          <a:p>
            <a:pPr algn="ctr"/>
            <a:r>
              <a:rPr lang="en-US" altLang="ko-KR" sz="3200" b="1" dirty="0"/>
              <a:t>and this is Cloud Computing class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22FA3-5205-4309-AAFA-743AF6C8EA92}"/>
              </a:ext>
            </a:extLst>
          </p:cNvPr>
          <p:cNvSpPr txBox="1"/>
          <p:nvPr/>
        </p:nvSpPr>
        <p:spPr>
          <a:xfrm>
            <a:off x="2622163" y="3917956"/>
            <a:ext cx="2574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800000"/>
                </a:solidFill>
              </a:rPr>
              <a:t>Deploy</a:t>
            </a:r>
            <a:endParaRPr lang="ko-KR" altLang="en-US" sz="3200" b="1" dirty="0">
              <a:solidFill>
                <a:srgbClr val="8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046AF-F332-4AA9-BB0C-6207247F8AA6}"/>
              </a:ext>
            </a:extLst>
          </p:cNvPr>
          <p:cNvSpPr txBox="1"/>
          <p:nvPr/>
        </p:nvSpPr>
        <p:spPr>
          <a:xfrm>
            <a:off x="6545283" y="3917956"/>
            <a:ext cx="2574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800000"/>
                </a:solidFill>
              </a:rPr>
              <a:t>Operate</a:t>
            </a:r>
            <a:endParaRPr lang="ko-KR" altLang="en-US" sz="32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40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90151-C1F4-43DE-9BB2-C90FAF71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Setting: Alpine Linux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609C0C-748B-48EF-8749-13FB29A3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01805A-FF32-4375-9AF9-26A10E68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50E1762-DA5A-4DAD-8C9D-816140587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2666" y="2349000"/>
            <a:ext cx="8866667" cy="2160000"/>
          </a:xfrm>
        </p:spPr>
      </p:pic>
    </p:spTree>
    <p:extLst>
      <p:ext uri="{BB962C8B-B14F-4D97-AF65-F5344CB8AC3E}">
        <p14:creationId xmlns:p14="http://schemas.microsoft.com/office/powerpoint/2010/main" val="176964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90151-C1F4-43DE-9BB2-C90FAF71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Alpine Linux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609C0C-748B-48EF-8749-13FB29A3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01805A-FF32-4375-9AF9-26A10E68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21A004-1F5D-4F9B-8D76-46AC16F83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7572"/>
            <a:ext cx="10515600" cy="31442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b="1" dirty="0"/>
              <a:t>Alpine Linux </a:t>
            </a:r>
            <a:r>
              <a:rPr lang="en-US" altLang="ko-KR" dirty="0"/>
              <a:t>is an independent, non-commercial, general purpose Linux distribution designed for power users who appreciate security, simplicity and resource efficiency.</a:t>
            </a:r>
          </a:p>
          <a:p>
            <a:pPr marL="0" indent="0" algn="just">
              <a:buNone/>
            </a:pPr>
            <a:r>
              <a:rPr lang="en-US" altLang="ko-KR" b="1" dirty="0"/>
              <a:t>Alpine Linux </a:t>
            </a:r>
            <a:r>
              <a:rPr lang="en-US" altLang="ko-KR" dirty="0"/>
              <a:t>is built around </a:t>
            </a:r>
            <a:r>
              <a:rPr lang="en-US" altLang="ko-KR" dirty="0" err="1"/>
              <a:t>musl</a:t>
            </a:r>
            <a:r>
              <a:rPr lang="en-US" altLang="ko-KR" dirty="0"/>
              <a:t> </a:t>
            </a:r>
            <a:r>
              <a:rPr lang="en-US" altLang="ko-KR" dirty="0" err="1"/>
              <a:t>libc</a:t>
            </a:r>
            <a:r>
              <a:rPr lang="en-US" altLang="ko-KR" dirty="0"/>
              <a:t> and </a:t>
            </a:r>
            <a:r>
              <a:rPr lang="en-US" altLang="ko-KR" dirty="0" err="1"/>
              <a:t>busybox</a:t>
            </a:r>
            <a:r>
              <a:rPr lang="en-US" altLang="ko-KR" dirty="0"/>
              <a:t>. This makes it smaller and more resource efficient than traditional GNU/Linux distributions. </a:t>
            </a:r>
            <a:r>
              <a:rPr lang="en-US" altLang="ko-KR" b="1" dirty="0"/>
              <a:t>A container requires no more than 8 MB and a minimal installation to disk requires around 130 MB of storage.</a:t>
            </a:r>
            <a:endParaRPr lang="ko-KR" altLang="en-US" sz="2400" b="1" dirty="0"/>
          </a:p>
        </p:txBody>
      </p:sp>
      <p:pic>
        <p:nvPicPr>
          <p:cNvPr id="46" name="내용 개체 틀 7">
            <a:extLst>
              <a:ext uri="{FF2B5EF4-FFF2-40B4-BE49-F238E27FC236}">
                <a16:creationId xmlns:a16="http://schemas.microsoft.com/office/drawing/2014/main" id="{F55A7A9D-BB80-443F-B509-AEC549FA9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6000" y="1258464"/>
            <a:ext cx="4680000" cy="114009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73C6AC1-9875-4E12-812F-AC43F9F3E2F1}"/>
              </a:ext>
            </a:extLst>
          </p:cNvPr>
          <p:cNvSpPr/>
          <p:nvPr/>
        </p:nvSpPr>
        <p:spPr>
          <a:xfrm>
            <a:off x="7912602" y="5868000"/>
            <a:ext cx="344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https://alpinelinux.org/about/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170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7931B-D0AA-44FE-A2CA-7DCBE332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Alpine Linux</a:t>
            </a:r>
            <a:endParaRPr lang="ko-KR" altLang="en-US" b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552908-C07E-4F75-BD64-AB2E9AF7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2BDE52-572D-4D2A-AFEB-8C005D9A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1" name="내용 개체 틀 10" descr="다운로드">
            <a:extLst>
              <a:ext uri="{FF2B5EF4-FFF2-40B4-BE49-F238E27FC236}">
                <a16:creationId xmlns:a16="http://schemas.microsoft.com/office/drawing/2014/main" id="{7DD4C326-2479-4509-9E38-E19B4D5B2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50" y="1166628"/>
            <a:ext cx="3535900" cy="3548573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DF1EB1-7D04-4ACF-A6B0-E1C901D46710}"/>
              </a:ext>
            </a:extLst>
          </p:cNvPr>
          <p:cNvSpPr/>
          <p:nvPr/>
        </p:nvSpPr>
        <p:spPr>
          <a:xfrm>
            <a:off x="7379699" y="5868000"/>
            <a:ext cx="397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4"/>
              </a:rPr>
              <a:t>https://alpinelinux.org/downloads/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270FE7-8A3C-4E17-8A29-E92B66596F05}"/>
              </a:ext>
            </a:extLst>
          </p:cNvPr>
          <p:cNvSpPr/>
          <p:nvPr/>
        </p:nvSpPr>
        <p:spPr>
          <a:xfrm>
            <a:off x="3378204" y="4911088"/>
            <a:ext cx="5435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Or use mirrors</a:t>
            </a:r>
          </a:p>
          <a:p>
            <a:r>
              <a:rPr lang="ko-KR" altLang="en-US" dirty="0">
                <a:hlinkClick r:id="rId5"/>
              </a:rPr>
              <a:t>http://dl-cdn.alpinelinux.org/alpine/MIRRORS.txt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04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61556-D40E-467C-8515-02F04023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Alpine Linux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358EA1-2232-4E64-81A9-2D7086F1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03BF33-5285-460C-B7C8-83DBC52A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1" name="내용 개체 틀 10" descr="가상 머신 새로 만들기&#10;">
            <a:extLst>
              <a:ext uri="{FF2B5EF4-FFF2-40B4-BE49-F238E27FC236}">
                <a16:creationId xmlns:a16="http://schemas.microsoft.com/office/drawing/2014/main" id="{43E53367-53C7-41D5-BCDA-5C31E83CF7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1843857"/>
            <a:ext cx="6630325" cy="3591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183D45-9EB4-4B86-88CF-D6264EE7AE50}"/>
              </a:ext>
            </a:extLst>
          </p:cNvPr>
          <p:cNvSpPr/>
          <p:nvPr/>
        </p:nvSpPr>
        <p:spPr>
          <a:xfrm>
            <a:off x="2705100" y="2266945"/>
            <a:ext cx="1085850" cy="662443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D1ADD-D99D-4BA0-A5DB-F2230F82E4E9}"/>
              </a:ext>
            </a:extLst>
          </p:cNvPr>
          <p:cNvSpPr txBox="1"/>
          <p:nvPr/>
        </p:nvSpPr>
        <p:spPr>
          <a:xfrm>
            <a:off x="1739043" y="2367333"/>
            <a:ext cx="846707" cy="461665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00000"/>
                </a:solidFill>
              </a:rPr>
              <a:t>Click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6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76255-014D-4B77-AD25-38888A8D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Alpine Linux</a:t>
            </a:r>
            <a:endParaRPr lang="ko-KR" altLang="en-US" dirty="0"/>
          </a:p>
        </p:txBody>
      </p:sp>
      <p:pic>
        <p:nvPicPr>
          <p:cNvPr id="7" name="내용 개체 틀 6" descr="가상 머신 만들기">
            <a:extLst>
              <a:ext uri="{FF2B5EF4-FFF2-40B4-BE49-F238E27FC236}">
                <a16:creationId xmlns:a16="http://schemas.microsoft.com/office/drawing/2014/main" id="{79BC460B-309E-47C8-A1A3-94D7CE04F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207" y="1424698"/>
            <a:ext cx="4915586" cy="44297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B42ACE-EF33-48A1-9222-878B8E20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8CBD6E-CAB2-4770-AEB6-E86FAEC7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4B6B9D-2AFC-4D15-9351-89684C934D1A}"/>
              </a:ext>
            </a:extLst>
          </p:cNvPr>
          <p:cNvSpPr/>
          <p:nvPr/>
        </p:nvSpPr>
        <p:spPr>
          <a:xfrm>
            <a:off x="3914774" y="2724150"/>
            <a:ext cx="4538663" cy="590549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7051D-F149-4167-855D-94723CF568EC}"/>
              </a:ext>
            </a:extLst>
          </p:cNvPr>
          <p:cNvSpPr txBox="1"/>
          <p:nvPr/>
        </p:nvSpPr>
        <p:spPr>
          <a:xfrm>
            <a:off x="6965233" y="1245013"/>
            <a:ext cx="4388567" cy="1569660"/>
          </a:xfrm>
          <a:prstGeom prst="rect">
            <a:avLst/>
          </a:prstGeom>
          <a:solidFill>
            <a:schemeClr val="bg1"/>
          </a:solidFill>
          <a:ln w="12700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800000"/>
                </a:solidFill>
              </a:rPr>
              <a:t>1. Select:</a:t>
            </a:r>
          </a:p>
          <a:p>
            <a:r>
              <a:rPr lang="en-US" altLang="ko-KR" sz="2400" b="1" dirty="0">
                <a:solidFill>
                  <a:srgbClr val="800000"/>
                </a:solidFill>
              </a:rPr>
              <a:t>Type: Linux</a:t>
            </a:r>
          </a:p>
          <a:p>
            <a:r>
              <a:rPr lang="en-US" altLang="ko-KR" sz="2400" b="1" dirty="0">
                <a:solidFill>
                  <a:srgbClr val="800000"/>
                </a:solidFill>
              </a:rPr>
              <a:t>Version: Other Linux</a:t>
            </a:r>
          </a:p>
          <a:p>
            <a:r>
              <a:rPr lang="en-US" altLang="ko-KR" sz="2400" b="1" dirty="0">
                <a:solidFill>
                  <a:srgbClr val="800000"/>
                </a:solidFill>
              </a:rPr>
              <a:t>arch as what you downloaded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E5F62-D9C3-48E4-855F-99F0F16BBEAC}"/>
              </a:ext>
            </a:extLst>
          </p:cNvPr>
          <p:cNvSpPr txBox="1"/>
          <p:nvPr/>
        </p:nvSpPr>
        <p:spPr>
          <a:xfrm>
            <a:off x="838200" y="3924703"/>
            <a:ext cx="2920724" cy="1200329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800000"/>
                </a:solidFill>
              </a:rPr>
              <a:t>2. Select:</a:t>
            </a:r>
            <a:br>
              <a:rPr lang="en-US" altLang="ko-KR" sz="2400" b="1" dirty="0">
                <a:solidFill>
                  <a:srgbClr val="800000"/>
                </a:solidFill>
              </a:rPr>
            </a:br>
            <a:r>
              <a:rPr lang="en-US" altLang="ko-KR" sz="2400" b="1" dirty="0">
                <a:solidFill>
                  <a:srgbClr val="800000"/>
                </a:solidFill>
              </a:rPr>
              <a:t>Create new virtual hard disk now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DC8F23-E23E-4FA6-8471-0D87E4AA145C}"/>
              </a:ext>
            </a:extLst>
          </p:cNvPr>
          <p:cNvSpPr/>
          <p:nvPr/>
        </p:nvSpPr>
        <p:spPr>
          <a:xfrm>
            <a:off x="3914773" y="4533900"/>
            <a:ext cx="4538663" cy="229618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199282-AB9B-481C-92EE-686ED0B12FAC}"/>
              </a:ext>
            </a:extLst>
          </p:cNvPr>
          <p:cNvSpPr txBox="1"/>
          <p:nvPr/>
        </p:nvSpPr>
        <p:spPr>
          <a:xfrm>
            <a:off x="7554150" y="3878536"/>
            <a:ext cx="3799650" cy="83099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800000"/>
                </a:solidFill>
              </a:rPr>
              <a:t>Name and size of memory</a:t>
            </a:r>
            <a:br>
              <a:rPr lang="en-US" altLang="ko-KR" sz="2400" b="1" dirty="0">
                <a:solidFill>
                  <a:srgbClr val="800000"/>
                </a:solidFill>
              </a:rPr>
            </a:br>
            <a:r>
              <a:rPr lang="en-US" altLang="ko-KR" sz="2400" b="1" dirty="0">
                <a:solidFill>
                  <a:srgbClr val="800000"/>
                </a:solidFill>
              </a:rPr>
              <a:t>as you wanted 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1C7F18-0BE9-46BD-80FB-058FCBB1F31F}"/>
              </a:ext>
            </a:extLst>
          </p:cNvPr>
          <p:cNvSpPr/>
          <p:nvPr/>
        </p:nvSpPr>
        <p:spPr>
          <a:xfrm>
            <a:off x="6886575" y="5457825"/>
            <a:ext cx="885825" cy="396616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9E803-CC93-4194-9858-BE4AD1E69EE0}"/>
              </a:ext>
            </a:extLst>
          </p:cNvPr>
          <p:cNvSpPr txBox="1"/>
          <p:nvPr/>
        </p:nvSpPr>
        <p:spPr>
          <a:xfrm>
            <a:off x="7862935" y="5419768"/>
            <a:ext cx="1186543" cy="461665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00000"/>
                </a:solidFill>
              </a:rPr>
              <a:t>3. Click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5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46A8A-6266-48FA-B6E8-33BD392E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Alpine Linux</a:t>
            </a:r>
            <a:endParaRPr lang="ko-KR" altLang="en-US" dirty="0"/>
          </a:p>
        </p:txBody>
      </p:sp>
      <p:pic>
        <p:nvPicPr>
          <p:cNvPr id="7" name="내용 개체 틀 6" descr="가상 하드 디스크 만들기">
            <a:extLst>
              <a:ext uri="{FF2B5EF4-FFF2-40B4-BE49-F238E27FC236}">
                <a16:creationId xmlns:a16="http://schemas.microsoft.com/office/drawing/2014/main" id="{1DA57DF1-D8AD-404A-9704-6A864139A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44" y="1481856"/>
            <a:ext cx="4744112" cy="4315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056422-6B79-421F-8807-55997914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27047-FC76-4738-8450-714B79F5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B522F-7744-4F4A-9515-9F92E050B826}"/>
              </a:ext>
            </a:extLst>
          </p:cNvPr>
          <p:cNvSpPr txBox="1"/>
          <p:nvPr/>
        </p:nvSpPr>
        <p:spPr>
          <a:xfrm>
            <a:off x="4291012" y="3224071"/>
            <a:ext cx="3609975" cy="83099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800000"/>
                </a:solidFill>
              </a:rPr>
              <a:t>I don’t know what this is.</a:t>
            </a:r>
          </a:p>
          <a:p>
            <a:pPr algn="ctr"/>
            <a:r>
              <a:rPr lang="en-US" altLang="ko-KR" sz="2400" b="1" dirty="0">
                <a:solidFill>
                  <a:srgbClr val="800000"/>
                </a:solidFill>
              </a:rPr>
              <a:t>Using the default.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50786C-CE04-426C-BF83-4CEC3A31F52B}"/>
              </a:ext>
            </a:extLst>
          </p:cNvPr>
          <p:cNvSpPr/>
          <p:nvPr/>
        </p:nvSpPr>
        <p:spPr>
          <a:xfrm>
            <a:off x="6805612" y="5400667"/>
            <a:ext cx="885825" cy="396616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D6059-8C1A-4DB9-9E3D-05B6F66C49A7}"/>
              </a:ext>
            </a:extLst>
          </p:cNvPr>
          <p:cNvSpPr txBox="1"/>
          <p:nvPr/>
        </p:nvSpPr>
        <p:spPr>
          <a:xfrm>
            <a:off x="7781972" y="5362610"/>
            <a:ext cx="846707" cy="461665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00000"/>
                </a:solidFill>
              </a:rPr>
              <a:t>Click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5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02B31-9B5B-4CAE-8AD8-72E78E57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Alpine Linux</a:t>
            </a:r>
            <a:endParaRPr lang="ko-KR" altLang="en-US" dirty="0"/>
          </a:p>
        </p:txBody>
      </p:sp>
      <p:pic>
        <p:nvPicPr>
          <p:cNvPr id="7" name="내용 개체 틀 6" descr="가상 머신 켜기">
            <a:extLst>
              <a:ext uri="{FF2B5EF4-FFF2-40B4-BE49-F238E27FC236}">
                <a16:creationId xmlns:a16="http://schemas.microsoft.com/office/drawing/2014/main" id="{8FBCA171-DAA5-4DAA-AD9B-20405F739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1843857"/>
            <a:ext cx="6630325" cy="3591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1B48BD-CD0C-48B9-B68F-8DAA0A4B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C88B3-A70C-460A-BE6B-D67FD914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35A2F7-0F36-47F9-95C4-8A9D485BEED7}"/>
              </a:ext>
            </a:extLst>
          </p:cNvPr>
          <p:cNvSpPr/>
          <p:nvPr/>
        </p:nvSpPr>
        <p:spPr>
          <a:xfrm>
            <a:off x="2736851" y="2806700"/>
            <a:ext cx="2273300" cy="508000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275FF-B069-4A84-AF1B-2EA29A948034}"/>
              </a:ext>
            </a:extLst>
          </p:cNvPr>
          <p:cNvSpPr txBox="1"/>
          <p:nvPr/>
        </p:nvSpPr>
        <p:spPr>
          <a:xfrm>
            <a:off x="1457372" y="2645201"/>
            <a:ext cx="1187184" cy="83099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800000"/>
                </a:solidFill>
              </a:rPr>
              <a:t>Double</a:t>
            </a:r>
            <a:br>
              <a:rPr lang="en-US" altLang="ko-KR" sz="2400" b="1" dirty="0">
                <a:solidFill>
                  <a:srgbClr val="800000"/>
                </a:solidFill>
              </a:rPr>
            </a:br>
            <a:r>
              <a:rPr lang="en-US" altLang="ko-KR" sz="2400" b="1" dirty="0">
                <a:solidFill>
                  <a:srgbClr val="800000"/>
                </a:solidFill>
              </a:rPr>
              <a:t>Click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7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ACE69-FA3B-4BE3-82D7-0FF05EC2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Alpine Linux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C2BC01-0B6B-4853-B0B5-D2FBB8F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F53514-3CA9-4373-8639-5B137A7B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1" name="내용 개체 틀 10" descr="시동 디스크 선택">
            <a:extLst>
              <a:ext uri="{FF2B5EF4-FFF2-40B4-BE49-F238E27FC236}">
                <a16:creationId xmlns:a16="http://schemas.microsoft.com/office/drawing/2014/main" id="{14C8B916-A484-4C9C-BACF-FC46333B0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82" y="2009577"/>
            <a:ext cx="2943636" cy="2838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6FAE1E-E0B9-45BD-B991-6115ABB4CDA0}"/>
              </a:ext>
            </a:extLst>
          </p:cNvPr>
          <p:cNvSpPr txBox="1"/>
          <p:nvPr/>
        </p:nvSpPr>
        <p:spPr>
          <a:xfrm>
            <a:off x="7667672" y="3981598"/>
            <a:ext cx="846707" cy="461665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00000"/>
                </a:solidFill>
              </a:rPr>
              <a:t>Click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B4BDA9-CA84-4F01-8487-227D35C63CE3}"/>
              </a:ext>
            </a:extLst>
          </p:cNvPr>
          <p:cNvSpPr/>
          <p:nvPr/>
        </p:nvSpPr>
        <p:spPr>
          <a:xfrm>
            <a:off x="7177088" y="4019550"/>
            <a:ext cx="380999" cy="357187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7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C6F6-C25B-4B32-BC41-FFE8346D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78083-C9AB-430A-87B5-25F413DF3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Machine Virtualization Overhead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Docker? Container?</a:t>
            </a:r>
          </a:p>
          <a:p>
            <a:pPr marL="514350" indent="-514350">
              <a:buAutoNum type="arabicPeriod"/>
            </a:pPr>
            <a:r>
              <a:rPr lang="en-US" altLang="ko-KR" dirty="0"/>
              <a:t>Class Roadmap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dirty="0"/>
              <a:t>Setting</a:t>
            </a:r>
          </a:p>
          <a:p>
            <a:pPr marL="514350" indent="-514350">
              <a:buAutoNum type="arabicPeriod"/>
            </a:pPr>
            <a:r>
              <a:rPr lang="en-US" altLang="ko-KR" dirty="0"/>
              <a:t>Alpine Linux</a:t>
            </a:r>
          </a:p>
          <a:p>
            <a:pPr marL="514350" indent="-514350">
              <a:buAutoNum type="arabicPeriod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Build</a:t>
            </a:r>
          </a:p>
          <a:p>
            <a:pPr marL="971550" lvl="1" indent="-514350">
              <a:buAutoNum type="arabicPeriod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Isolation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dirty="0"/>
              <a:t>Assignment 1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25EA1C-CED4-41CF-B46C-6F67AFA4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1A8508-E2B8-4B16-9B7F-D1CA4646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256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4C912-BC64-4DDE-BBF3-A9A7067F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Alpine Linux</a:t>
            </a:r>
            <a:endParaRPr lang="ko-KR" altLang="en-US" dirty="0"/>
          </a:p>
        </p:txBody>
      </p:sp>
      <p:pic>
        <p:nvPicPr>
          <p:cNvPr id="7" name="내용 개체 틀 6" descr="시동 디스크 선택">
            <a:extLst>
              <a:ext uri="{FF2B5EF4-FFF2-40B4-BE49-F238E27FC236}">
                <a16:creationId xmlns:a16="http://schemas.microsoft.com/office/drawing/2014/main" id="{102B2E99-A8C6-42CE-9878-2F4794819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82" y="2009577"/>
            <a:ext cx="2943636" cy="2838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526EAC-C6CC-44A8-B192-F5D78465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7A8A9E-29D7-4F34-9994-203640CE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E8E1EF-FBEB-4AEA-A5BE-955C11A849E8}"/>
              </a:ext>
            </a:extLst>
          </p:cNvPr>
          <p:cNvSpPr txBox="1"/>
          <p:nvPr/>
        </p:nvSpPr>
        <p:spPr>
          <a:xfrm>
            <a:off x="3824449" y="3198167"/>
            <a:ext cx="4543103" cy="461665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800000"/>
                </a:solidFill>
              </a:rPr>
              <a:t>1. Select what you downloaded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166D9C-B233-4421-9C1A-7909DE3EE8B2}"/>
              </a:ext>
            </a:extLst>
          </p:cNvPr>
          <p:cNvSpPr/>
          <p:nvPr/>
        </p:nvSpPr>
        <p:spPr>
          <a:xfrm>
            <a:off x="4810125" y="4019550"/>
            <a:ext cx="2486025" cy="357187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1F093-35B0-4DFF-B5F4-8549CA98C4D2}"/>
              </a:ext>
            </a:extLst>
          </p:cNvPr>
          <p:cNvSpPr txBox="1"/>
          <p:nvPr/>
        </p:nvSpPr>
        <p:spPr>
          <a:xfrm>
            <a:off x="6872796" y="4424859"/>
            <a:ext cx="1186543" cy="461665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00000"/>
                </a:solidFill>
              </a:rPr>
              <a:t>2. Click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82F84E-35A8-4022-A8BD-1830BBEAB63F}"/>
              </a:ext>
            </a:extLst>
          </p:cNvPr>
          <p:cNvSpPr/>
          <p:nvPr/>
        </p:nvSpPr>
        <p:spPr>
          <a:xfrm>
            <a:off x="5912644" y="4452939"/>
            <a:ext cx="876252" cy="390648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48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A5E46-DF2C-4E02-9D29-82C7C820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Alpine Linux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65B24E-EC42-45F2-94A2-425F453D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EDAAE8-B3F8-4AAC-85E4-CEB4C64D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1" name="내용 개체 틀 10" descr="alpine login">
            <a:extLst>
              <a:ext uri="{FF2B5EF4-FFF2-40B4-BE49-F238E27FC236}">
                <a16:creationId xmlns:a16="http://schemas.microsoft.com/office/drawing/2014/main" id="{2458A10F-41F2-4150-8CDD-A720D33D0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9" b="4548"/>
          <a:stretch/>
        </p:blipFill>
        <p:spPr>
          <a:xfrm>
            <a:off x="2656994" y="1728100"/>
            <a:ext cx="6878010" cy="3822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EA1AEC-4670-4B41-849E-0D932BCCB543}"/>
              </a:ext>
            </a:extLst>
          </p:cNvPr>
          <p:cNvSpPr txBox="1"/>
          <p:nvPr/>
        </p:nvSpPr>
        <p:spPr>
          <a:xfrm>
            <a:off x="5054304" y="3408736"/>
            <a:ext cx="2083391" cy="461665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800000"/>
                </a:solidFill>
              </a:rPr>
              <a:t>Login as </a:t>
            </a:r>
            <a:r>
              <a:rPr lang="en-US" altLang="ko-KR" sz="2400" b="1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root</a:t>
            </a:r>
            <a:endParaRPr lang="ko-KR" altLang="en-US" sz="2400" b="1" dirty="0">
              <a:solidFill>
                <a:srgbClr val="8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12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A8587-8A77-40CC-A1C2-022F3A8A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Alpine Linux</a:t>
            </a:r>
            <a:endParaRPr lang="ko-KR" altLang="en-US" dirty="0"/>
          </a:p>
        </p:txBody>
      </p:sp>
      <p:pic>
        <p:nvPicPr>
          <p:cNvPr id="7" name="내용 개체 틀 6" descr="setup-alpine">
            <a:extLst>
              <a:ext uri="{FF2B5EF4-FFF2-40B4-BE49-F238E27FC236}">
                <a16:creationId xmlns:a16="http://schemas.microsoft.com/office/drawing/2014/main" id="{FA33A94E-0180-496C-ADDA-7E1402263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0" b="4551"/>
          <a:stretch/>
        </p:blipFill>
        <p:spPr>
          <a:xfrm>
            <a:off x="2656995" y="1728447"/>
            <a:ext cx="6878010" cy="3822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856A88-9F64-422F-9AB5-9DCFEDE9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4BFA6-5324-495E-BF50-A905ED6E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A1362-EED3-4BB8-8B04-E4167DF3109D}"/>
              </a:ext>
            </a:extLst>
          </p:cNvPr>
          <p:cNvSpPr txBox="1"/>
          <p:nvPr/>
        </p:nvSpPr>
        <p:spPr>
          <a:xfrm>
            <a:off x="4814243" y="3408737"/>
            <a:ext cx="2563522" cy="461665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$ setup-alpine</a:t>
            </a:r>
            <a:endParaRPr lang="ko-KR" altLang="en-US" sz="2400" b="1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73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F5578-489F-4E4B-8112-346A8667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Alpine Linux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4D7FE-0467-4301-B903-811ADC2F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keyboard layout [none]:</a:t>
            </a:r>
          </a:p>
          <a:p>
            <a:r>
              <a:rPr lang="en-US" altLang="ko-KR" dirty="0"/>
              <a:t>Enter system hostname … [localhost]:</a:t>
            </a:r>
          </a:p>
          <a:p>
            <a:r>
              <a:rPr lang="en-US" altLang="ko-KR" dirty="0"/>
              <a:t>Which one do you want to … [etho0]:</a:t>
            </a:r>
          </a:p>
          <a:p>
            <a:r>
              <a:rPr lang="en-US" altLang="ko-KR" dirty="0"/>
              <a:t>IP address for eth0? … [</a:t>
            </a:r>
            <a:r>
              <a:rPr lang="en-US" altLang="ko-KR" dirty="0" err="1"/>
              <a:t>dhcp</a:t>
            </a:r>
            <a:r>
              <a:rPr lang="en-US" altLang="ko-KR" dirty="0"/>
              <a:t>]:</a:t>
            </a:r>
          </a:p>
          <a:p>
            <a:r>
              <a:rPr lang="en-US" altLang="ko-KR" dirty="0"/>
              <a:t>Do you want to do any … [no]:</a:t>
            </a:r>
          </a:p>
          <a:p>
            <a:r>
              <a:rPr lang="en-US" altLang="ko-KR" b="1" dirty="0"/>
              <a:t>New password: </a:t>
            </a:r>
            <a:r>
              <a:rPr lang="en-US" altLang="ko-KR" b="1" dirty="0">
                <a:solidFill>
                  <a:srgbClr val="800000"/>
                </a:solidFill>
              </a:rPr>
              <a:t>1234</a:t>
            </a:r>
          </a:p>
          <a:p>
            <a:r>
              <a:rPr lang="en-US" altLang="ko-KR" b="1" dirty="0"/>
              <a:t>Retype password: </a:t>
            </a:r>
            <a:r>
              <a:rPr lang="en-US" altLang="ko-KR" b="1" dirty="0">
                <a:solidFill>
                  <a:srgbClr val="800000"/>
                </a:solidFill>
              </a:rPr>
              <a:t>1234</a:t>
            </a:r>
          </a:p>
          <a:p>
            <a:r>
              <a:rPr lang="en-US" altLang="ko-KR" dirty="0"/>
              <a:t>Which </a:t>
            </a:r>
            <a:r>
              <a:rPr lang="en-US" altLang="ko-KR" dirty="0" err="1"/>
              <a:t>timezone</a:t>
            </a:r>
            <a:r>
              <a:rPr lang="en-US" altLang="ko-KR" dirty="0"/>
              <a:t> are you in? … [UTC]:</a:t>
            </a:r>
          </a:p>
          <a:p>
            <a:r>
              <a:rPr lang="en-US" altLang="ko-KR" dirty="0"/>
              <a:t>HTTP/FTP proxy URL? … [none]:</a:t>
            </a:r>
          </a:p>
          <a:p>
            <a:r>
              <a:rPr lang="en-US" altLang="ko-KR" b="1" dirty="0"/>
              <a:t>Enter mirror number … [f]: </a:t>
            </a:r>
            <a:r>
              <a:rPr lang="en-US" altLang="ko-KR" b="1" dirty="0">
                <a:solidFill>
                  <a:srgbClr val="800000"/>
                </a:solidFill>
              </a:rPr>
              <a:t>23</a:t>
            </a:r>
            <a:endParaRPr lang="ko-KR" altLang="en-US" b="1" dirty="0">
              <a:solidFill>
                <a:srgbClr val="800000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DC6445-0F43-486F-92E0-F6743BB5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D3845F-3C6A-4744-BB90-E542A8AE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42016-EBAD-4EC7-955F-9ABB5306D318}"/>
              </a:ext>
            </a:extLst>
          </p:cNvPr>
          <p:cNvSpPr txBox="1"/>
          <p:nvPr/>
        </p:nvSpPr>
        <p:spPr>
          <a:xfrm>
            <a:off x="5085404" y="3716556"/>
            <a:ext cx="4671439" cy="83099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800000"/>
                </a:solidFill>
              </a:rPr>
              <a:t>Make sure </a:t>
            </a:r>
            <a:r>
              <a:rPr lang="en-US" altLang="ko-KR" sz="2400" b="1" dirty="0" err="1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NumLock</a:t>
            </a:r>
            <a:r>
              <a:rPr lang="en-US" altLang="ko-KR" sz="2400" b="1" dirty="0">
                <a:solidFill>
                  <a:srgbClr val="800000"/>
                </a:solidFill>
              </a:rPr>
              <a:t> is turned on.</a:t>
            </a:r>
          </a:p>
          <a:p>
            <a:r>
              <a:rPr lang="en-US" altLang="ko-KR" sz="2400" b="1" dirty="0">
                <a:solidFill>
                  <a:srgbClr val="800000"/>
                </a:solidFill>
              </a:rPr>
              <a:t>You should remember password.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D4902-F938-4CC7-90B5-5F4A67F17C36}"/>
              </a:ext>
            </a:extLst>
          </p:cNvPr>
          <p:cNvSpPr txBox="1"/>
          <p:nvPr/>
        </p:nvSpPr>
        <p:spPr>
          <a:xfrm>
            <a:off x="6242523" y="5679085"/>
            <a:ext cx="4842223" cy="461665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00000"/>
                </a:solidFill>
              </a:rPr>
              <a:t>Choose close one automatically: f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80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73821-3564-404C-8D57-6F1D78DB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Alpine Linux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EDAC7-8F57-412E-9109-F1D02907B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Which SSH server? … [</a:t>
            </a:r>
            <a:r>
              <a:rPr lang="en-US" altLang="ko-KR" dirty="0" err="1"/>
              <a:t>openssh</a:t>
            </a:r>
            <a:r>
              <a:rPr lang="en-US" altLang="ko-KR" dirty="0"/>
              <a:t>]:</a:t>
            </a:r>
          </a:p>
          <a:p>
            <a:r>
              <a:rPr lang="en-US" altLang="ko-KR" dirty="0"/>
              <a:t>Which NTP client to run? … [</a:t>
            </a:r>
            <a:r>
              <a:rPr lang="en-US" altLang="ko-KR" dirty="0" err="1"/>
              <a:t>chrony</a:t>
            </a:r>
            <a:r>
              <a:rPr lang="en-US" altLang="ko-KR" dirty="0"/>
              <a:t>]:</a:t>
            </a:r>
          </a:p>
          <a:p>
            <a:r>
              <a:rPr lang="en-US" altLang="ko-KR" b="1" dirty="0"/>
              <a:t>Which disk(s) would you … [none]: </a:t>
            </a:r>
            <a:r>
              <a:rPr lang="en-US" altLang="ko-KR" b="1" dirty="0" err="1">
                <a:solidFill>
                  <a:srgbClr val="800000"/>
                </a:solidFill>
              </a:rPr>
              <a:t>sda</a:t>
            </a:r>
            <a:endParaRPr lang="en-US" altLang="ko-KR" b="1" dirty="0">
              <a:solidFill>
                <a:srgbClr val="800000"/>
              </a:solidFill>
            </a:endParaRPr>
          </a:p>
          <a:p>
            <a:r>
              <a:rPr lang="en-US" altLang="ko-KR" b="1" dirty="0"/>
              <a:t>How would you like to use it? … [?]: </a:t>
            </a:r>
            <a:r>
              <a:rPr lang="en-US" altLang="ko-KR" b="1" dirty="0">
                <a:solidFill>
                  <a:srgbClr val="800000"/>
                </a:solidFill>
              </a:rPr>
              <a:t>sys</a:t>
            </a:r>
          </a:p>
          <a:p>
            <a:r>
              <a:rPr lang="en-US" altLang="ko-KR" b="1" dirty="0"/>
              <a:t>WARNING: Erase the above … [y/N]: </a:t>
            </a:r>
            <a:r>
              <a:rPr lang="en-US" altLang="ko-KR" b="1" dirty="0">
                <a:solidFill>
                  <a:srgbClr val="800000"/>
                </a:solidFill>
              </a:rPr>
              <a:t>y</a:t>
            </a:r>
          </a:p>
          <a:p>
            <a:r>
              <a:rPr lang="en-US" altLang="ko-KR" b="1" dirty="0"/>
              <a:t>[opt] Proceed anyway? (</a:t>
            </a:r>
            <a:r>
              <a:rPr lang="en-US" altLang="ko-KR" b="1" dirty="0" err="1"/>
              <a:t>y,N</a:t>
            </a:r>
            <a:r>
              <a:rPr lang="en-US" altLang="ko-KR" b="1" dirty="0"/>
              <a:t>): </a:t>
            </a:r>
            <a:r>
              <a:rPr lang="en-US" altLang="ko-KR" b="1" dirty="0">
                <a:solidFill>
                  <a:srgbClr val="800000"/>
                </a:solidFill>
              </a:rPr>
              <a:t>y</a:t>
            </a:r>
            <a:endParaRPr lang="ko-KR" altLang="en-US" b="1" dirty="0">
              <a:solidFill>
                <a:srgbClr val="800000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9B5C01-30FB-4F98-AA9F-1673C488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5DF0F6-9E97-40BA-B432-7A2F2ECF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95F5C-A865-448F-A298-72A3C054AAF1}"/>
              </a:ext>
            </a:extLst>
          </p:cNvPr>
          <p:cNvSpPr txBox="1"/>
          <p:nvPr/>
        </p:nvSpPr>
        <p:spPr>
          <a:xfrm>
            <a:off x="8033695" y="2646173"/>
            <a:ext cx="1862498" cy="461665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00000"/>
                </a:solidFill>
              </a:rPr>
              <a:t>ATTENTION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EE161-770C-496D-BA68-E385E66B50FE}"/>
              </a:ext>
            </a:extLst>
          </p:cNvPr>
          <p:cNvSpPr txBox="1"/>
          <p:nvPr/>
        </p:nvSpPr>
        <p:spPr>
          <a:xfrm>
            <a:off x="3537961" y="4880870"/>
            <a:ext cx="5116081" cy="461665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800000"/>
                </a:solidFill>
              </a:rPr>
              <a:t>If you do wrong, just restart the VM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843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99038-FB80-452A-8EA3-C249F36D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Alpine Linux</a:t>
            </a:r>
            <a:endParaRPr lang="ko-KR" altLang="en-US" dirty="0"/>
          </a:p>
        </p:txBody>
      </p:sp>
      <p:pic>
        <p:nvPicPr>
          <p:cNvPr id="7" name="내용 개체 틀 6" descr="가상 머신 닫기">
            <a:extLst>
              <a:ext uri="{FF2B5EF4-FFF2-40B4-BE49-F238E27FC236}">
                <a16:creationId xmlns:a16="http://schemas.microsoft.com/office/drawing/2014/main" id="{1437A1CD-0F67-42C6-AF66-D233D1E6F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29" y="2844121"/>
            <a:ext cx="2619741" cy="1590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FFABC6-92BA-4D8B-A529-FA503C50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7BD2F3-1AE0-493F-8A7C-C6B94DD4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5239B0-B1E2-4F3C-9FC3-0E05EAB2952C}"/>
              </a:ext>
            </a:extLst>
          </p:cNvPr>
          <p:cNvSpPr/>
          <p:nvPr/>
        </p:nvSpPr>
        <p:spPr>
          <a:xfrm>
            <a:off x="5248274" y="3543300"/>
            <a:ext cx="2047875" cy="314325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AB4FB-0719-43F9-A02E-A4E1E22F8425}"/>
              </a:ext>
            </a:extLst>
          </p:cNvPr>
          <p:cNvSpPr txBox="1"/>
          <p:nvPr/>
        </p:nvSpPr>
        <p:spPr>
          <a:xfrm>
            <a:off x="3698499" y="3981599"/>
            <a:ext cx="1186543" cy="461665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800000"/>
                </a:solidFill>
              </a:rPr>
              <a:t>2. Click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0B9F49-AA8D-4BF6-BB01-AF5A288324C4}"/>
              </a:ext>
            </a:extLst>
          </p:cNvPr>
          <p:cNvSpPr/>
          <p:nvPr/>
        </p:nvSpPr>
        <p:spPr>
          <a:xfrm>
            <a:off x="4983956" y="4057651"/>
            <a:ext cx="816769" cy="309562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8AFA1-0AD8-4258-B942-6AA6A7E8687B}"/>
              </a:ext>
            </a:extLst>
          </p:cNvPr>
          <p:cNvSpPr txBox="1"/>
          <p:nvPr/>
        </p:nvSpPr>
        <p:spPr>
          <a:xfrm>
            <a:off x="7391664" y="3469629"/>
            <a:ext cx="1379545" cy="461665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00000"/>
                </a:solidFill>
              </a:rPr>
              <a:t>1. Select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12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37C47-8156-43D9-B137-79491955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Alpine Linux</a:t>
            </a:r>
            <a:endParaRPr lang="ko-KR" altLang="en-US" dirty="0"/>
          </a:p>
        </p:txBody>
      </p:sp>
      <p:pic>
        <p:nvPicPr>
          <p:cNvPr id="8" name="내용 개체 틀 7" descr="가상 머신 설정">
            <a:extLst>
              <a:ext uri="{FF2B5EF4-FFF2-40B4-BE49-F238E27FC236}">
                <a16:creationId xmlns:a16="http://schemas.microsoft.com/office/drawing/2014/main" id="{E087B645-834C-44AE-B8BB-1522273B8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1843857"/>
            <a:ext cx="6630325" cy="3591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AEDA5C-3CB6-4758-B60C-E261DEB0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8E5BE9-1DB3-45DB-A7D5-67B7A841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9D6E77-9AA6-431B-ACE8-C73333199746}"/>
              </a:ext>
            </a:extLst>
          </p:cNvPr>
          <p:cNvSpPr/>
          <p:nvPr/>
        </p:nvSpPr>
        <p:spPr>
          <a:xfrm>
            <a:off x="2736851" y="2806700"/>
            <a:ext cx="2273300" cy="508000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BA807-3DDD-429F-989F-3203371D8496}"/>
              </a:ext>
            </a:extLst>
          </p:cNvPr>
          <p:cNvSpPr txBox="1"/>
          <p:nvPr/>
        </p:nvSpPr>
        <p:spPr>
          <a:xfrm>
            <a:off x="1589940" y="2645201"/>
            <a:ext cx="922048" cy="83099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800000"/>
                </a:solidFill>
              </a:rPr>
              <a:t>Right</a:t>
            </a:r>
            <a:br>
              <a:rPr lang="en-US" altLang="ko-KR" sz="2400" b="1" dirty="0">
                <a:solidFill>
                  <a:srgbClr val="800000"/>
                </a:solidFill>
              </a:rPr>
            </a:br>
            <a:r>
              <a:rPr lang="en-US" altLang="ko-KR" sz="2400" b="1" dirty="0">
                <a:solidFill>
                  <a:srgbClr val="800000"/>
                </a:solidFill>
              </a:rPr>
              <a:t>Click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35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27EF5-D7CB-4D1D-9D9A-15778572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Alpine Linux</a:t>
            </a:r>
            <a:endParaRPr lang="ko-KR" altLang="en-US" dirty="0"/>
          </a:p>
        </p:txBody>
      </p:sp>
      <p:pic>
        <p:nvPicPr>
          <p:cNvPr id="7" name="내용 개체 틀 6" descr="가상 머신 설정">
            <a:extLst>
              <a:ext uri="{FF2B5EF4-FFF2-40B4-BE49-F238E27FC236}">
                <a16:creationId xmlns:a16="http://schemas.microsoft.com/office/drawing/2014/main" id="{7CE17CD0-CF3D-46F8-B2D0-EC83BDF8B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14" y="1972462"/>
            <a:ext cx="2667372" cy="33342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471578-AAEF-4608-AD3F-28428423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59D6CA-02B4-46A8-A7D6-5D7DAA01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D20930-2470-4504-9748-BC271ABDB2A0}"/>
              </a:ext>
            </a:extLst>
          </p:cNvPr>
          <p:cNvSpPr/>
          <p:nvPr/>
        </p:nvSpPr>
        <p:spPr>
          <a:xfrm>
            <a:off x="4711700" y="1924050"/>
            <a:ext cx="2768599" cy="342900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058E2-7832-4CEA-B973-E67A5E9A8DB1}"/>
              </a:ext>
            </a:extLst>
          </p:cNvPr>
          <p:cNvSpPr txBox="1"/>
          <p:nvPr/>
        </p:nvSpPr>
        <p:spPr>
          <a:xfrm>
            <a:off x="3761210" y="1864667"/>
            <a:ext cx="846707" cy="461665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800000"/>
                </a:solidFill>
              </a:rPr>
              <a:t>Click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3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F5BF3-012F-4504-B7FE-245F65B0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Alpine Linux</a:t>
            </a:r>
            <a:endParaRPr lang="ko-KR" altLang="en-US" dirty="0"/>
          </a:p>
        </p:txBody>
      </p:sp>
      <p:pic>
        <p:nvPicPr>
          <p:cNvPr id="7" name="내용 개체 틀 6" descr="가상 머신 저장소 설정">
            <a:extLst>
              <a:ext uri="{FF2B5EF4-FFF2-40B4-BE49-F238E27FC236}">
                <a16:creationId xmlns:a16="http://schemas.microsoft.com/office/drawing/2014/main" id="{D196CEA4-1BB2-477F-854D-C99DDBF08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5" y="1548540"/>
            <a:ext cx="7087589" cy="4182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8CA61C-E77A-4A9C-8A00-F65140E6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8D5FE6-4C7D-4B4C-8CEF-758DEB37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FCD083-2AC5-40B0-931A-180CEED0B47C}"/>
              </a:ext>
            </a:extLst>
          </p:cNvPr>
          <p:cNvSpPr/>
          <p:nvPr/>
        </p:nvSpPr>
        <p:spPr>
          <a:xfrm>
            <a:off x="2552205" y="2790825"/>
            <a:ext cx="1545926" cy="442913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A5B77-C345-4E35-BFE7-7DDCCB0B90F1}"/>
              </a:ext>
            </a:extLst>
          </p:cNvPr>
          <p:cNvSpPr txBox="1"/>
          <p:nvPr/>
        </p:nvSpPr>
        <p:spPr>
          <a:xfrm>
            <a:off x="1221099" y="2784475"/>
            <a:ext cx="1186543" cy="461665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800000"/>
                </a:solidFill>
              </a:rPr>
              <a:t>1. Click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62505F-5220-464A-AD18-0A1A63C86183}"/>
              </a:ext>
            </a:extLst>
          </p:cNvPr>
          <p:cNvSpPr/>
          <p:nvPr/>
        </p:nvSpPr>
        <p:spPr>
          <a:xfrm>
            <a:off x="7972426" y="5334000"/>
            <a:ext cx="879474" cy="384175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55A1C-2892-4522-A3D4-2C97EB441627}"/>
              </a:ext>
            </a:extLst>
          </p:cNvPr>
          <p:cNvSpPr txBox="1"/>
          <p:nvPr/>
        </p:nvSpPr>
        <p:spPr>
          <a:xfrm>
            <a:off x="8990435" y="5291270"/>
            <a:ext cx="1186543" cy="461665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00000"/>
                </a:solidFill>
              </a:rPr>
              <a:t>3. Click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531CCF-97C1-4320-9BB5-F7299B64DA45}"/>
              </a:ext>
            </a:extLst>
          </p:cNvPr>
          <p:cNvSpPr/>
          <p:nvPr/>
        </p:nvSpPr>
        <p:spPr>
          <a:xfrm>
            <a:off x="6169819" y="5103019"/>
            <a:ext cx="330994" cy="300037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B4C8D-71EE-4D34-AA90-CE41BE9C491A}"/>
              </a:ext>
            </a:extLst>
          </p:cNvPr>
          <p:cNvSpPr txBox="1"/>
          <p:nvPr/>
        </p:nvSpPr>
        <p:spPr>
          <a:xfrm>
            <a:off x="1901947" y="5016065"/>
            <a:ext cx="4129337" cy="461665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800000"/>
                </a:solidFill>
              </a:rPr>
              <a:t>2. Click and confirm Remove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22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02B31-9B5B-4CAE-8AD8-72E78E57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Alpine Linux</a:t>
            </a:r>
            <a:endParaRPr lang="ko-KR" altLang="en-US" dirty="0"/>
          </a:p>
        </p:txBody>
      </p:sp>
      <p:pic>
        <p:nvPicPr>
          <p:cNvPr id="7" name="내용 개체 틀 6" descr="가상 머신 켜기">
            <a:extLst>
              <a:ext uri="{FF2B5EF4-FFF2-40B4-BE49-F238E27FC236}">
                <a16:creationId xmlns:a16="http://schemas.microsoft.com/office/drawing/2014/main" id="{8FBCA171-DAA5-4DAA-AD9B-20405F739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1843857"/>
            <a:ext cx="6630325" cy="3591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1B48BD-CD0C-48B9-B68F-8DAA0A4B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C88B3-A70C-460A-BE6B-D67FD914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35A2F7-0F36-47F9-95C4-8A9D485BEED7}"/>
              </a:ext>
            </a:extLst>
          </p:cNvPr>
          <p:cNvSpPr/>
          <p:nvPr/>
        </p:nvSpPr>
        <p:spPr>
          <a:xfrm>
            <a:off x="2736851" y="2806700"/>
            <a:ext cx="2273300" cy="508000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275FF-B069-4A84-AF1B-2EA29A948034}"/>
              </a:ext>
            </a:extLst>
          </p:cNvPr>
          <p:cNvSpPr txBox="1"/>
          <p:nvPr/>
        </p:nvSpPr>
        <p:spPr>
          <a:xfrm>
            <a:off x="1457372" y="2645201"/>
            <a:ext cx="1187184" cy="83099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800000"/>
                </a:solidFill>
              </a:rPr>
              <a:t>Double</a:t>
            </a:r>
            <a:br>
              <a:rPr lang="en-US" altLang="ko-KR" sz="2400" b="1" dirty="0">
                <a:solidFill>
                  <a:srgbClr val="800000"/>
                </a:solidFill>
              </a:rPr>
            </a:br>
            <a:r>
              <a:rPr lang="en-US" altLang="ko-KR" sz="2400" b="1" dirty="0">
                <a:solidFill>
                  <a:srgbClr val="800000"/>
                </a:solidFill>
              </a:rPr>
              <a:t>Click</a:t>
            </a:r>
            <a:endParaRPr lang="ko-KR" alt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2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441BB-3D15-45F1-89B2-64E71370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Virtualization Overhead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889437-2592-4617-9279-619DF1B1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86A1CD-85CD-4BA7-99E6-FE3BAFDD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6BB91-AF50-46F2-AB8A-00EB215D547A}"/>
              </a:ext>
            </a:extLst>
          </p:cNvPr>
          <p:cNvSpPr/>
          <p:nvPr/>
        </p:nvSpPr>
        <p:spPr>
          <a:xfrm>
            <a:off x="2175510" y="5086350"/>
            <a:ext cx="7840980" cy="738723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Infrastructure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EB831B-06D7-4BC6-A36D-245728DDC5BE}"/>
              </a:ext>
            </a:extLst>
          </p:cNvPr>
          <p:cNvSpPr/>
          <p:nvPr/>
        </p:nvSpPr>
        <p:spPr>
          <a:xfrm>
            <a:off x="2175510" y="4187032"/>
            <a:ext cx="7840980" cy="738723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Hypervisor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188FD1-31A7-4161-A3EF-BF4E47C8F4E8}"/>
              </a:ext>
            </a:extLst>
          </p:cNvPr>
          <p:cNvSpPr/>
          <p:nvPr/>
        </p:nvSpPr>
        <p:spPr>
          <a:xfrm>
            <a:off x="2179412" y="2914650"/>
            <a:ext cx="2487838" cy="111205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Virtualized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Infrastructure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ED1C98-1374-4680-91F6-CA4EEDDC5B18}"/>
              </a:ext>
            </a:extLst>
          </p:cNvPr>
          <p:cNvSpPr/>
          <p:nvPr/>
        </p:nvSpPr>
        <p:spPr>
          <a:xfrm>
            <a:off x="4854032" y="2914650"/>
            <a:ext cx="2487838" cy="111205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Virtualized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Infrastructure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702AFE-3B1A-4E99-ADE5-996DDD7B6CA8}"/>
              </a:ext>
            </a:extLst>
          </p:cNvPr>
          <p:cNvSpPr/>
          <p:nvPr/>
        </p:nvSpPr>
        <p:spPr>
          <a:xfrm>
            <a:off x="7528652" y="2914650"/>
            <a:ext cx="2487838" cy="111205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Virtualized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Infrastructure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E6A1EA-167E-4AAD-8CF3-2BEFA34C4094}"/>
              </a:ext>
            </a:extLst>
          </p:cNvPr>
          <p:cNvSpPr/>
          <p:nvPr/>
        </p:nvSpPr>
        <p:spPr>
          <a:xfrm>
            <a:off x="2175510" y="1641727"/>
            <a:ext cx="2487838" cy="111205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Guest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F114AE-DD94-45F5-8277-7AD7E3F40580}"/>
              </a:ext>
            </a:extLst>
          </p:cNvPr>
          <p:cNvSpPr/>
          <p:nvPr/>
        </p:nvSpPr>
        <p:spPr>
          <a:xfrm>
            <a:off x="4854032" y="1641726"/>
            <a:ext cx="2487838" cy="111205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Guest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8DB6D8-7B69-4A8E-BBB2-05CC37D5148F}"/>
              </a:ext>
            </a:extLst>
          </p:cNvPr>
          <p:cNvSpPr/>
          <p:nvPr/>
        </p:nvSpPr>
        <p:spPr>
          <a:xfrm>
            <a:off x="7528652" y="1641726"/>
            <a:ext cx="2487838" cy="111205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Guest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1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6FE7B-347F-46A6-91F9-2E0AF49C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Alpine Linux</a:t>
            </a:r>
            <a:endParaRPr lang="ko-KR" altLang="en-US" dirty="0"/>
          </a:p>
        </p:txBody>
      </p:sp>
      <p:pic>
        <p:nvPicPr>
          <p:cNvPr id="7" name="내용 개체 틀 6" descr="alpine 켜기">
            <a:extLst>
              <a:ext uri="{FF2B5EF4-FFF2-40B4-BE49-F238E27FC236}">
                <a16:creationId xmlns:a16="http://schemas.microsoft.com/office/drawing/2014/main" id="{B5E82BEA-666E-4214-AA01-40415C8D0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7" b="4542"/>
          <a:stretch/>
        </p:blipFill>
        <p:spPr>
          <a:xfrm>
            <a:off x="2656995" y="1728616"/>
            <a:ext cx="6878010" cy="3821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8C0D7A-07F0-4352-A9B7-B9C02684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993369-FD05-4E14-9A7A-68A0A210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6D6D7-9172-4061-9FEA-80ADF8274C92}"/>
              </a:ext>
            </a:extLst>
          </p:cNvPr>
          <p:cNvSpPr txBox="1"/>
          <p:nvPr/>
        </p:nvSpPr>
        <p:spPr>
          <a:xfrm>
            <a:off x="4585233" y="3312248"/>
            <a:ext cx="3021533" cy="646331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00000"/>
                </a:solidFill>
              </a:rPr>
              <a:t>Login as </a:t>
            </a:r>
            <a:r>
              <a:rPr lang="en-US" altLang="ko-KR" sz="3600" b="1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906190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5DC3-9CF5-4904-882A-C3D0224A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Alpine Linux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6FAF2-204E-4A13-97BB-D4F88BB47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000"/>
              </a:lnSpc>
              <a:buNone/>
            </a:pP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ifconfig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eth0  Link </a:t>
            </a:r>
            <a:r>
              <a:rPr lang="en-US" altLang="ko-K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encap:Ethernet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HWaddr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08:00:27:63:79:A1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2400" b="1" dirty="0" err="1">
                <a:latin typeface="Consolas" panose="020B0609020204030204" pitchFamily="49" charset="0"/>
              </a:rPr>
              <a:t>inet</a:t>
            </a:r>
            <a:r>
              <a:rPr lang="en-US" altLang="ko-KR" sz="2400" b="1" dirty="0">
                <a:latin typeface="Consolas" panose="020B0609020204030204" pitchFamily="49" charset="0"/>
              </a:rPr>
              <a:t> addr:10.0.2.15 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Bcast:0.0.0.0  Mask:255.255.255.0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...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RX bytes:17368 (16.9 KiB)  TX bytes:17494 (17.0 KiB)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ko-KR" sz="2000" b="1" dirty="0"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ping korea.ac.kr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PING </a:t>
            </a:r>
            <a:r>
              <a:rPr lang="en-US" altLang="ko-KR" sz="2400" b="1" dirty="0">
                <a:latin typeface="Consolas" panose="020B0609020204030204" pitchFamily="49" charset="0"/>
              </a:rPr>
              <a:t>korea.ac.kr (163.152.6.10)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56 data bytes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64 bytes from 163.152.6.10: seq=0 </a:t>
            </a:r>
            <a:r>
              <a:rPr lang="en-US" altLang="ko-K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ttl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=42 time=10.146 </a:t>
            </a:r>
            <a:r>
              <a:rPr lang="en-US" altLang="ko-K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ms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64 bytes from 163.152.6.10: seq=1 </a:t>
            </a:r>
            <a:r>
              <a:rPr lang="en-US" altLang="ko-K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ttl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=42 time=12.248 </a:t>
            </a:r>
            <a:r>
              <a:rPr lang="en-US" altLang="ko-K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ms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 packets transmitted, 7 packets received, </a:t>
            </a:r>
            <a:r>
              <a:rPr lang="en-US" altLang="ko-KR" sz="2400" b="1" dirty="0">
                <a:latin typeface="Consolas" panose="020B0609020204030204" pitchFamily="49" charset="0"/>
              </a:rPr>
              <a:t>0% packet loss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round-trip min/avg/max = 1.790/12.607/19.965 </a:t>
            </a:r>
            <a:r>
              <a:rPr lang="en-US" altLang="ko-K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ms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9A164E-515A-4912-9611-45809453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72DDF-3991-41F1-A1BA-04B042B9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136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5DC3-9CF5-4904-882A-C3D0224A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Docker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6FAF2-204E-4A13-97BB-D4F88BB47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000"/>
              </a:lnSpc>
              <a:buNone/>
            </a:pP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3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apk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update &amp;&amp; </a:t>
            </a:r>
            <a:r>
              <a:rPr lang="en-US" altLang="ko-KR" sz="3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apk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add docker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fetch http://mirrors.tuna.tsinghua.edu.cn/alpine/ ...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v3.8.1 [http://mirrors.tuna.tsinghua.edu.cn/alpine/v3.8/main]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OK: 5679 distinct packages available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b="1" dirty="0">
                <a:latin typeface="Consolas" panose="020B0609020204030204" pitchFamily="49" charset="0"/>
              </a:rPr>
              <a:t>ERROR: unsatisfiable constraints: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b="1" dirty="0">
                <a:latin typeface="Consolas" panose="020B0609020204030204" pitchFamily="49" charset="0"/>
              </a:rPr>
              <a:t>  docker (missing):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b="1" dirty="0">
                <a:latin typeface="Consolas" panose="020B0609020204030204" pitchFamily="49" charset="0"/>
              </a:rPr>
              <a:t>    required by: world[docker]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9A164E-515A-4912-9611-45809453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72DDF-3991-41F1-A1BA-04B042B9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25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5DC3-9CF5-4904-882A-C3D0224A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Docker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6FAF2-204E-4A13-97BB-D4F88BB47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000"/>
              </a:lnSpc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vi /</a:t>
            </a:r>
            <a:r>
              <a:rPr lang="en-US" altLang="ko-KR" sz="3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etc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3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apk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/repositories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ko-KR" sz="2000" b="1" dirty="0"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#/media/</a:t>
            </a:r>
            <a:r>
              <a:rPr lang="en-US" altLang="ko-K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cdrom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apks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http://mirrors.tuna.tsinghua.edu.cn/alpine/v3.8/main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b="1" dirty="0">
                <a:latin typeface="Consolas" panose="020B0609020204030204" pitchFamily="49" charset="0"/>
              </a:rPr>
              <a:t>http://mirrors.tuna.tsinghua.edu.cn/alpine/v3.8/community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#http://mirrors.tuna.tsinghua.edu.cn/alpine/edge/main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#http://mirrors.tuna.tsinghua.edu.cn/alpine/edge/community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#http://mirrors.tuna.tsinghua.edu.cn/alpine/edge/testing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9A164E-515A-4912-9611-45809453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72DDF-3991-41F1-A1BA-04B042B9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C91A1-78EA-4CF2-B35E-C1CE0CA90906}"/>
              </a:ext>
            </a:extLst>
          </p:cNvPr>
          <p:cNvSpPr txBox="1"/>
          <p:nvPr/>
        </p:nvSpPr>
        <p:spPr>
          <a:xfrm>
            <a:off x="1873508" y="2756603"/>
            <a:ext cx="8445005" cy="1754326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00000"/>
                </a:solidFill>
              </a:rPr>
              <a:t>Uncomment the community repository.</a:t>
            </a:r>
          </a:p>
          <a:p>
            <a:pPr algn="ctr"/>
            <a:r>
              <a:rPr lang="en-US" altLang="ko-KR" sz="3600" b="1" dirty="0">
                <a:solidFill>
                  <a:srgbClr val="800000"/>
                </a:solidFill>
              </a:rPr>
              <a:t>Delete as </a:t>
            </a:r>
            <a:r>
              <a:rPr lang="en-US" altLang="ko-KR" sz="3600" b="1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Del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key</a:t>
            </a:r>
            <a:endParaRPr lang="en-US" altLang="ko-KR" sz="3600" b="1" dirty="0">
              <a:solidFill>
                <a:srgbClr val="800000"/>
              </a:solidFill>
            </a:endParaRPr>
          </a:p>
          <a:p>
            <a:pPr algn="ctr"/>
            <a:r>
              <a:rPr lang="en-US" altLang="ko-KR" sz="3600" b="1" dirty="0">
                <a:solidFill>
                  <a:srgbClr val="800000"/>
                </a:solidFill>
              </a:rPr>
              <a:t>Save as </a:t>
            </a:r>
            <a:r>
              <a:rPr lang="en-US" altLang="ko-KR" sz="3600" b="1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r>
              <a:rPr lang="en-US" altLang="ko-KR" sz="3600" b="1" dirty="0" err="1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wq</a:t>
            </a:r>
            <a:endParaRPr lang="en-US" altLang="ko-KR" sz="3600" b="1" dirty="0">
              <a:solidFill>
                <a:srgbClr val="8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696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5DC3-9CF5-4904-882A-C3D0224A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Docker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6FAF2-204E-4A13-97BB-D4F88BB47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000"/>
              </a:lnSpc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3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apk</a:t>
            </a:r>
            <a:r>
              <a:rPr lang="en-US" altLang="ko-KR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 update &amp;&amp; </a:t>
            </a:r>
            <a:r>
              <a:rPr lang="en-US" altLang="ko-KR" sz="3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apk</a:t>
            </a:r>
            <a:r>
              <a:rPr lang="en-US" altLang="ko-KR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 add docker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fetch http://mirrors.tuna.tsinghua.edu.cn/alpine/ ...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fetch http://mirrors.tuna.tsinghua.edu.cn/alpine/ ... 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OK: 9540 distinct packages available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(1/9) Installing ca-certificates (20171114-r3)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(8/9) Installing docker (18.06.1-r0)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Executing docker-18.06.1-r0.pre-install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(9/9) Installing docker-</a:t>
            </a:r>
            <a:r>
              <a:rPr lang="en-US" altLang="ko-K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openrc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(18.06.1-r0)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Executing busybox-1.28.4-r1.trigger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Executing ca-certificates-20171114-r3.trigger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400" b="1" dirty="0">
                <a:latin typeface="Consolas" panose="020B0609020204030204" pitchFamily="49" charset="0"/>
              </a:rPr>
              <a:t>OK: 252 </a:t>
            </a:r>
            <a:r>
              <a:rPr lang="en-US" altLang="ko-KR" sz="2400" b="1" dirty="0" err="1">
                <a:latin typeface="Consolas" panose="020B0609020204030204" pitchFamily="49" charset="0"/>
              </a:rPr>
              <a:t>MiB</a:t>
            </a:r>
            <a:r>
              <a:rPr lang="en-US" altLang="ko-KR" sz="2400" b="1" dirty="0">
                <a:latin typeface="Consolas" panose="020B0609020204030204" pitchFamily="49" charset="0"/>
              </a:rPr>
              <a:t> in 54 packages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9A164E-515A-4912-9611-45809453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72DDF-3991-41F1-A1BA-04B042B9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108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5DC3-9CF5-4904-882A-C3D0224A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Docker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6FAF2-204E-4A13-97BB-D4F88BB47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000"/>
              </a:lnSpc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$ docker version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Client: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Version:           18.06.1-ce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API version:       1.38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Go version:        go1.10.1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Git commit:        d72f525745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Built:             Wed Sep  5 20:39:22 2018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OS/Arch:           </a:t>
            </a:r>
            <a:r>
              <a:rPr lang="en-US" altLang="ko-KR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linux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/amd64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Experimental:      false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b="1" dirty="0">
                <a:latin typeface="Consolas" panose="020B0609020204030204" pitchFamily="49" charset="0"/>
              </a:rPr>
              <a:t>Cannot connect to the Docker daemon ... Is the docker daemon running?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ko-KR" sz="1800" b="1" dirty="0"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rc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-update add docker boot &amp;&amp; service docker start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b="1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* service docker added to </a:t>
            </a:r>
            <a:r>
              <a:rPr lang="en-US" altLang="ko-KR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runlevel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boot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* Caching service dependencies ...        [ ok ]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* Mounting </a:t>
            </a:r>
            <a:r>
              <a:rPr lang="en-US" altLang="ko-KR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cgroup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filesystem ...          [ ok ]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* /var/log/docker.log: creating file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* /var/log/docker.log: correcting owner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b="1" dirty="0">
                <a:latin typeface="Consolas" panose="020B0609020204030204" pitchFamily="49" charset="0"/>
              </a:rPr>
              <a:t> * Starting docker ...                     [ ok ]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ko-KR" sz="2000" b="1" dirty="0"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9A164E-515A-4912-9611-45809453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72DDF-3991-41F1-A1BA-04B042B9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29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5DC3-9CF5-4904-882A-C3D0224A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Docker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6FAF2-204E-4A13-97BB-D4F88BB47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000"/>
              </a:lnSpc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$ docker version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b="1" dirty="0">
                <a:latin typeface="Consolas" panose="020B0609020204030204" pitchFamily="49" charset="0"/>
              </a:rPr>
              <a:t>Client: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b="1" dirty="0">
                <a:latin typeface="Consolas" panose="020B0609020204030204" pitchFamily="49" charset="0"/>
              </a:rPr>
              <a:t> Version:           18.06.1-ce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API version:       1.38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Go version:        go1.10.1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Git commit:        d72f525745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Built:             Wed Sep  5 20:39:22 2018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OS/Arch:           </a:t>
            </a:r>
            <a:r>
              <a:rPr lang="en-US" altLang="ko-KR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linux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/amd64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Experimental:      false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b="1" dirty="0">
                <a:latin typeface="Consolas" panose="020B0609020204030204" pitchFamily="49" charset="0"/>
              </a:rPr>
              <a:t>Server: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b="1" dirty="0">
                <a:latin typeface="Consolas" panose="020B0609020204030204" pitchFamily="49" charset="0"/>
              </a:rPr>
              <a:t> Engine: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b="1" dirty="0">
                <a:latin typeface="Consolas" panose="020B0609020204030204" pitchFamily="49" charset="0"/>
              </a:rPr>
              <a:t>  Version:          18.06.1-ce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API version:      1.38 (minimum version 1.12)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Go version:       go1.10.1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Git commit:       v18.06.1-ce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Built:            Wed Sep  5 20:38:41 2018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OS/Arch:          </a:t>
            </a:r>
            <a:r>
              <a:rPr lang="en-US" altLang="ko-KR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linux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/amd64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Experimental:     false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9A164E-515A-4912-9611-45809453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72DDF-3991-41F1-A1BA-04B042B9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25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5DC3-9CF5-4904-882A-C3D0224A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Etc.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6FAF2-204E-4A13-97BB-D4F88BB47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000"/>
              </a:lnSpc>
              <a:buNone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3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apk</a:t>
            </a:r>
            <a:r>
              <a:rPr lang="en-US" altLang="ko-KR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 add curl git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(1/7) Installing nghttp2-libs (1.32.0-r0)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(7/7) Installing git (2.18.0-r0)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Executing busybox-1.28.4-r1.trigger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b="1" dirty="0">
                <a:latin typeface="Consolas" panose="020B0609020204030204" pitchFamily="49" charset="0"/>
              </a:rPr>
              <a:t>OK: 266 </a:t>
            </a:r>
            <a:r>
              <a:rPr lang="en-US" altLang="ko-KR" sz="2000" b="1" dirty="0" err="1">
                <a:latin typeface="Consolas" panose="020B0609020204030204" pitchFamily="49" charset="0"/>
              </a:rPr>
              <a:t>MiB</a:t>
            </a:r>
            <a:r>
              <a:rPr lang="en-US" altLang="ko-KR" sz="2000" b="1" dirty="0">
                <a:latin typeface="Consolas" panose="020B0609020204030204" pitchFamily="49" charset="0"/>
              </a:rPr>
              <a:t> in 61 packages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$ curl --version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b="1" dirty="0">
                <a:latin typeface="Consolas" panose="020B0609020204030204" pitchFamily="49" charset="0"/>
              </a:rPr>
              <a:t>curl 7.61.1 (x86_64-alpine-linux-musl) ...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ko-KR" sz="20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$ git --version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b="1" dirty="0">
                <a:latin typeface="Consolas" panose="020B0609020204030204" pitchFamily="49" charset="0"/>
              </a:rPr>
              <a:t>git version 2.18.0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ko-KR" sz="20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9A164E-515A-4912-9611-45809453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72DDF-3991-41F1-A1BA-04B042B9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23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5DC3-9CF5-4904-882A-C3D0224A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Setting: Etc.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6FAF2-204E-4A13-97BB-D4F88BB47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00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$ git clone \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ko-KR" sz="32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  https://github.com/KU-Cloud/hello-docker.git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Cloning into 'hello-docker'...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remote: Counting objects: 7, done.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remote: Compressing objects: 100% (6/6), done.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remote: Total 7 (delta 0), reused 7 (delta 0), pack-reused 0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2000" b="1" dirty="0">
                <a:latin typeface="Consolas" panose="020B0609020204030204" pitchFamily="49" charset="0"/>
              </a:rPr>
              <a:t>Unpacking objects: 100% (7/7), done.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ko-KR" sz="20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$ cd ./hello-docker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9A164E-515A-4912-9611-45809453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72DDF-3991-41F1-A1BA-04B042B9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161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5DC3-9CF5-4904-882A-C3D0224A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Docker: </a:t>
            </a:r>
            <a:r>
              <a:rPr lang="en-US" altLang="ko-KR" dirty="0">
                <a:latin typeface="Consolas" panose="020B0609020204030204" pitchFamily="49" charset="0"/>
              </a:rPr>
              <a:t>build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6FAF2-204E-4A13-97BB-D4F88BB47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357"/>
            <a:ext cx="7808416" cy="673332"/>
          </a:xfrm>
        </p:spPr>
        <p:txBody>
          <a:bodyPr>
            <a:normAutofit/>
          </a:bodyPr>
          <a:lstStyle/>
          <a:p>
            <a:pPr marL="0" indent="0">
              <a:lnSpc>
                <a:spcPts val="1000"/>
              </a:lnSpc>
              <a:buNone/>
            </a:pPr>
            <a:endParaRPr lang="en-US" altLang="ko-KR" sz="3200" dirty="0">
              <a:latin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docker </a:t>
            </a:r>
            <a:r>
              <a:rPr lang="en-US" altLang="ko-KR" sz="3600" b="1" u="sng" dirty="0">
                <a:solidFill>
                  <a:srgbClr val="8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b="1" u="sng" dirty="0">
                <a:solidFill>
                  <a:srgbClr val="800000"/>
                </a:solidFill>
                <a:latin typeface="Consolas" panose="020B0609020204030204" pitchFamily="49" charset="0"/>
              </a:rPr>
              <a:t>–t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b="1" u="sng" dirty="0">
                <a:solidFill>
                  <a:srgbClr val="800000"/>
                </a:solidFill>
                <a:latin typeface="Consolas" panose="020B0609020204030204" pitchFamily="49" charset="0"/>
              </a:rPr>
              <a:t>hello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3600" b="1" u="sng" dirty="0">
                <a:solidFill>
                  <a:srgbClr val="800000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b="1" u="sng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9A164E-515A-4912-9611-45809453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72DDF-3991-41F1-A1BA-04B042B9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5F8D8-AD08-45DF-ACBD-8E3B0AEC698E}"/>
              </a:ext>
            </a:extLst>
          </p:cNvPr>
          <p:cNvSpPr txBox="1"/>
          <p:nvPr/>
        </p:nvSpPr>
        <p:spPr>
          <a:xfrm>
            <a:off x="1706486" y="1936139"/>
            <a:ext cx="2042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/>
              <a:t>command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AD04DB1-D968-4C0B-81D1-9B29677F11A0}"/>
              </a:ext>
            </a:extLst>
          </p:cNvPr>
          <p:cNvCxnSpPr>
            <a:cxnSpLocks/>
          </p:cNvCxnSpPr>
          <p:nvPr/>
        </p:nvCxnSpPr>
        <p:spPr>
          <a:xfrm flipV="1">
            <a:off x="3748841" y="1555195"/>
            <a:ext cx="0" cy="968431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4FF3F5-4865-413A-A63A-4DF12E416C34}"/>
              </a:ext>
            </a:extLst>
          </p:cNvPr>
          <p:cNvCxnSpPr>
            <a:cxnSpLocks/>
          </p:cNvCxnSpPr>
          <p:nvPr/>
        </p:nvCxnSpPr>
        <p:spPr>
          <a:xfrm flipV="1">
            <a:off x="4948644" y="1555194"/>
            <a:ext cx="0" cy="1945177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F4C0D6-A35E-4C5F-B29D-E7149D7C64A8}"/>
              </a:ext>
            </a:extLst>
          </p:cNvPr>
          <p:cNvSpPr txBox="1"/>
          <p:nvPr/>
        </p:nvSpPr>
        <p:spPr>
          <a:xfrm>
            <a:off x="1868540" y="2915596"/>
            <a:ext cx="3095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/>
              <a:t>option: give tag</a:t>
            </a:r>
            <a:endParaRPr lang="ko-KR" altLang="en-US" sz="3200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6EED39B-439C-45FF-B409-61B1651867B8}"/>
              </a:ext>
            </a:extLst>
          </p:cNvPr>
          <p:cNvCxnSpPr>
            <a:cxnSpLocks/>
          </p:cNvCxnSpPr>
          <p:nvPr/>
        </p:nvCxnSpPr>
        <p:spPr>
          <a:xfrm flipV="1">
            <a:off x="6057008" y="1555195"/>
            <a:ext cx="0" cy="3050769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892918-BCE7-4C35-9DAE-98ADD4A70C37}"/>
              </a:ext>
            </a:extLst>
          </p:cNvPr>
          <p:cNvSpPr txBox="1"/>
          <p:nvPr/>
        </p:nvSpPr>
        <p:spPr>
          <a:xfrm>
            <a:off x="3566070" y="4012876"/>
            <a:ext cx="2490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/>
              <a:t>image name</a:t>
            </a:r>
            <a:endParaRPr lang="ko-KR" altLang="en-US" sz="3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B9C902-1C9E-4B74-B92A-CD3586311D91}"/>
              </a:ext>
            </a:extLst>
          </p:cNvPr>
          <p:cNvCxnSpPr>
            <a:cxnSpLocks/>
          </p:cNvCxnSpPr>
          <p:nvPr/>
        </p:nvCxnSpPr>
        <p:spPr>
          <a:xfrm flipV="1">
            <a:off x="7323313" y="1555196"/>
            <a:ext cx="0" cy="2527066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A26F3C-7A46-4B83-BDA9-B828CF16D117}"/>
              </a:ext>
            </a:extLst>
          </p:cNvPr>
          <p:cNvSpPr txBox="1"/>
          <p:nvPr/>
        </p:nvSpPr>
        <p:spPr>
          <a:xfrm>
            <a:off x="7344149" y="3497487"/>
            <a:ext cx="800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tag</a:t>
            </a:r>
            <a:endParaRPr lang="ko-KR" altLang="en-US" sz="32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4415BE-CE0A-4265-90A3-BE98C86F3D46}"/>
              </a:ext>
            </a:extLst>
          </p:cNvPr>
          <p:cNvCxnSpPr>
            <a:cxnSpLocks/>
          </p:cNvCxnSpPr>
          <p:nvPr/>
        </p:nvCxnSpPr>
        <p:spPr>
          <a:xfrm flipV="1">
            <a:off x="8083753" y="1555194"/>
            <a:ext cx="0" cy="1301807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A45C70-C74E-4F1A-B38E-5B15B2E104A9}"/>
              </a:ext>
            </a:extLst>
          </p:cNvPr>
          <p:cNvSpPr txBox="1"/>
          <p:nvPr/>
        </p:nvSpPr>
        <p:spPr>
          <a:xfrm>
            <a:off x="8083753" y="2265683"/>
            <a:ext cx="2533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context path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083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90151-C1F4-43DE-9BB2-C90FAF71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Container? Docker?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609C0C-748B-48EF-8749-13FB29A3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01805A-FF32-4375-9AF9-26A10E68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5EB739E4-5218-4411-85F2-C0B27ED1F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549" y="2349000"/>
            <a:ext cx="9086902" cy="2160000"/>
          </a:xfrm>
        </p:spPr>
      </p:pic>
    </p:spTree>
    <p:extLst>
      <p:ext uri="{BB962C8B-B14F-4D97-AF65-F5344CB8AC3E}">
        <p14:creationId xmlns:p14="http://schemas.microsoft.com/office/powerpoint/2010/main" val="4047581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8E442-C203-4D60-8FEF-204A22E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Docker: </a:t>
            </a:r>
            <a:r>
              <a:rPr lang="en-US" altLang="ko-KR" dirty="0">
                <a:latin typeface="Consolas" panose="020B0609020204030204" pitchFamily="49" charset="0"/>
              </a:rPr>
              <a:t>build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0D895-BC04-443C-B8C8-F29EE940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cat ./</a:t>
            </a:r>
            <a:r>
              <a:rPr lang="en-US" altLang="ko-KR" sz="3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Dockerfile</a:t>
            </a:r>
            <a:endParaRPr lang="en-US" altLang="ko-KR" sz="36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3200" b="1" dirty="0">
                <a:latin typeface="Consolas" panose="020B0609020204030204" pitchFamily="49" charset="0"/>
              </a:rPr>
              <a:t>FROM </a:t>
            </a:r>
            <a:r>
              <a:rPr lang="en-US" altLang="ko-KR" sz="3200" dirty="0">
                <a:latin typeface="Consolas" panose="020B0609020204030204" pitchFamily="49" charset="0"/>
              </a:rPr>
              <a:t>node:6-alpine</a:t>
            </a:r>
          </a:p>
          <a:p>
            <a:pPr marL="0" indent="0">
              <a:buNone/>
            </a:pPr>
            <a:r>
              <a:rPr lang="en-US" altLang="ko-KR" sz="3200" b="1" dirty="0">
                <a:latin typeface="Consolas" panose="020B0609020204030204" pitchFamily="49" charset="0"/>
              </a:rPr>
              <a:t>WORKDIR </a:t>
            </a:r>
            <a:r>
              <a:rPr lang="en-US" altLang="ko-KR" sz="3200" dirty="0">
                <a:latin typeface="Consolas" panose="020B0609020204030204" pitchFamily="49" charset="0"/>
              </a:rPr>
              <a:t>/</a:t>
            </a:r>
            <a:r>
              <a:rPr lang="en-US" altLang="ko-KR" sz="3200" dirty="0" err="1">
                <a:latin typeface="Consolas" panose="020B0609020204030204" pitchFamily="49" charset="0"/>
              </a:rPr>
              <a:t>usr</a:t>
            </a:r>
            <a:r>
              <a:rPr lang="en-US" altLang="ko-KR" sz="3200" dirty="0">
                <a:latin typeface="Consolas" panose="020B0609020204030204" pitchFamily="49" charset="0"/>
              </a:rPr>
              <a:t>/</a:t>
            </a:r>
            <a:r>
              <a:rPr lang="en-US" altLang="ko-KR" sz="3200" dirty="0" err="1">
                <a:latin typeface="Consolas" panose="020B0609020204030204" pitchFamily="49" charset="0"/>
              </a:rPr>
              <a:t>src</a:t>
            </a:r>
            <a:r>
              <a:rPr lang="en-US" altLang="ko-KR" sz="3200" dirty="0"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endParaRPr lang="en-US" altLang="ko-KR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3200" b="1" dirty="0">
                <a:latin typeface="Consolas" panose="020B0609020204030204" pitchFamily="49" charset="0"/>
              </a:rPr>
              <a:t>COPY </a:t>
            </a:r>
            <a:r>
              <a:rPr lang="en-US" altLang="ko-KR" sz="3200" dirty="0">
                <a:latin typeface="Consolas" panose="020B0609020204030204" pitchFamily="49" charset="0"/>
              </a:rPr>
              <a:t>index.js package*.json ./</a:t>
            </a:r>
            <a:endParaRPr lang="en-US" altLang="ko-KR" sz="3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3200" b="1" dirty="0">
                <a:latin typeface="Consolas" panose="020B0609020204030204" pitchFamily="49" charset="0"/>
              </a:rPr>
              <a:t>RUN </a:t>
            </a:r>
            <a:r>
              <a:rPr lang="en-US" altLang="ko-KR" sz="3200" dirty="0" err="1">
                <a:latin typeface="Consolas" panose="020B0609020204030204" pitchFamily="49" charset="0"/>
              </a:rPr>
              <a:t>npm</a:t>
            </a:r>
            <a:r>
              <a:rPr lang="en-US" altLang="ko-KR" sz="3200" dirty="0">
                <a:latin typeface="Consolas" panose="020B0609020204030204" pitchFamily="49" charset="0"/>
              </a:rPr>
              <a:t> install</a:t>
            </a:r>
          </a:p>
          <a:p>
            <a:pPr marL="0" indent="0">
              <a:buNone/>
            </a:pPr>
            <a:endParaRPr lang="en-US" altLang="ko-KR" sz="3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3200" b="1" dirty="0">
                <a:latin typeface="Consolas" panose="020B0609020204030204" pitchFamily="49" charset="0"/>
              </a:rPr>
              <a:t>EXPOSE </a:t>
            </a:r>
            <a:r>
              <a:rPr lang="en-US" altLang="ko-KR" sz="3200" dirty="0">
                <a:latin typeface="Consolas" panose="020B0609020204030204" pitchFamily="49" charset="0"/>
              </a:rPr>
              <a:t>8080</a:t>
            </a:r>
          </a:p>
          <a:p>
            <a:pPr marL="0" indent="0">
              <a:buNone/>
            </a:pPr>
            <a:r>
              <a:rPr lang="en-US" altLang="ko-KR" sz="3200" b="1" dirty="0">
                <a:latin typeface="Consolas" panose="020B0609020204030204" pitchFamily="49" charset="0"/>
              </a:rPr>
              <a:t>CMD </a:t>
            </a:r>
            <a:r>
              <a:rPr lang="en-US" altLang="ko-KR" sz="3200" dirty="0">
                <a:latin typeface="Consolas" panose="020B0609020204030204" pitchFamily="49" charset="0"/>
              </a:rPr>
              <a:t>["</a:t>
            </a:r>
            <a:r>
              <a:rPr lang="en-US" altLang="ko-KR" sz="3200" dirty="0" err="1">
                <a:latin typeface="Consolas" panose="020B0609020204030204" pitchFamily="49" charset="0"/>
              </a:rPr>
              <a:t>npm</a:t>
            </a:r>
            <a:r>
              <a:rPr lang="en-US" altLang="ko-KR" sz="3200" dirty="0">
                <a:latin typeface="Consolas" panose="020B0609020204030204" pitchFamily="49" charset="0"/>
              </a:rPr>
              <a:t>", "start"]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279C-4441-42D5-A02F-7165078D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587EC-525E-4A5E-972B-27533C0C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27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B2F49-04CE-455E-BCB5-C2BEC868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Docker: </a:t>
            </a:r>
            <a:r>
              <a:rPr lang="en-US" altLang="ko-KR" dirty="0">
                <a:latin typeface="Consolas" panose="020B0609020204030204" pitchFamily="49" charset="0"/>
              </a:rPr>
              <a:t>build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BC2B9-D518-454E-82A9-8F189C254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b="1" dirty="0"/>
              <a:t>Docker can build images automatically by reading the instructions from a </a:t>
            </a:r>
            <a:r>
              <a:rPr lang="en-US" altLang="ko-KR" b="1" dirty="0" err="1"/>
              <a:t>Dockerfile</a:t>
            </a:r>
            <a:r>
              <a:rPr lang="en-US" altLang="ko-KR" b="1" dirty="0"/>
              <a:t>. </a:t>
            </a:r>
            <a:r>
              <a:rPr lang="en-US" altLang="ko-KR" dirty="0"/>
              <a:t>A </a:t>
            </a:r>
            <a:r>
              <a:rPr lang="en-US" altLang="ko-KR" dirty="0" err="1"/>
              <a:t>Dockerfile</a:t>
            </a:r>
            <a:r>
              <a:rPr lang="en-US" altLang="ko-KR" dirty="0"/>
              <a:t> is a text document that contains all the commands a user could call on the command line to assemble an image. Using docker build users can create an automated build that executes several command-line instructions in succession.</a:t>
            </a:r>
          </a:p>
          <a:p>
            <a:pPr marL="0" indent="0" algn="just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7145A1-D997-4CE7-9594-2A252357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BCCFCA-AACE-4077-BA42-85FA8FFC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D02F7-2016-4B9D-993F-7F3D08D9596C}"/>
              </a:ext>
            </a:extLst>
          </p:cNvPr>
          <p:cNvSpPr/>
          <p:nvPr/>
        </p:nvSpPr>
        <p:spPr>
          <a:xfrm>
            <a:off x="5689108" y="5868000"/>
            <a:ext cx="5664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https://docs.docker.com/engine/reference/builder/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7853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8E442-C203-4D60-8FEF-204A22E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Docker: </a:t>
            </a:r>
            <a:r>
              <a:rPr lang="en-US" altLang="ko-KR" dirty="0">
                <a:latin typeface="Consolas" panose="020B0609020204030204" pitchFamily="49" charset="0"/>
              </a:rPr>
              <a:t>history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0D895-BC04-443C-B8C8-F29EE940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docker images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REPOSITORY TAG      IMAGE ID     CREATED        SIZE</a:t>
            </a:r>
          </a:p>
          <a:p>
            <a:pPr marL="0" indent="0">
              <a:buNone/>
            </a:pPr>
            <a:r>
              <a:rPr lang="en-US" altLang="ko-KR" sz="2400" b="1" dirty="0">
                <a:latin typeface="Consolas" panose="020B0609020204030204" pitchFamily="49" charset="0"/>
              </a:rPr>
              <a:t>hello      0.1      b12c48a54d09 </a:t>
            </a:r>
            <a:r>
              <a:rPr lang="en-US" altLang="ko-KR" sz="2400" dirty="0">
                <a:latin typeface="Consolas" panose="020B0609020204030204" pitchFamily="49" charset="0"/>
              </a:rPr>
              <a:t>42 minutes ago 69MB</a:t>
            </a:r>
          </a:p>
          <a:p>
            <a:pPr marL="0" indent="0">
              <a:buNone/>
            </a:pPr>
            <a:r>
              <a:rPr lang="en-US" altLang="ko-KR" sz="2400" b="1" dirty="0">
                <a:latin typeface="Consolas" panose="020B0609020204030204" pitchFamily="49" charset="0"/>
              </a:rPr>
              <a:t>node       8-alpine df48b68da02a</a:t>
            </a:r>
            <a:r>
              <a:rPr lang="en-US" altLang="ko-KR" sz="2400" dirty="0">
                <a:latin typeface="Consolas" panose="020B0609020204030204" pitchFamily="49" charset="0"/>
              </a:rPr>
              <a:t> 3 days ago     65.7MB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docker history {node image ID}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IMAGE        CREATED     </a:t>
            </a:r>
            <a:r>
              <a:rPr lang="en-US" altLang="ko-KR" sz="1800" dirty="0" err="1">
                <a:latin typeface="Consolas" panose="020B0609020204030204" pitchFamily="49" charset="0"/>
              </a:rPr>
              <a:t>CREATED</a:t>
            </a:r>
            <a:r>
              <a:rPr lang="en-US" altLang="ko-KR" sz="1800" dirty="0">
                <a:latin typeface="Consolas" panose="020B0609020204030204" pitchFamily="49" charset="0"/>
              </a:rPr>
              <a:t> BY                                      SIZE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ac75c1f95b80 3 days ago  /bin/</a:t>
            </a:r>
            <a:r>
              <a:rPr lang="en-US" altLang="ko-KR" sz="1800" dirty="0" err="1">
                <a:latin typeface="Consolas" panose="020B0609020204030204" pitchFamily="49" charset="0"/>
              </a:rPr>
              <a:t>sh</a:t>
            </a:r>
            <a:r>
              <a:rPr lang="en-US" altLang="ko-KR" sz="1800" dirty="0">
                <a:latin typeface="Consolas" panose="020B0609020204030204" pitchFamily="49" charset="0"/>
              </a:rPr>
              <a:t> -c #(</a:t>
            </a:r>
            <a:r>
              <a:rPr lang="en-US" altLang="ko-KR" sz="1800" dirty="0" err="1">
                <a:latin typeface="Consolas" panose="020B0609020204030204" pitchFamily="49" charset="0"/>
              </a:rPr>
              <a:t>nop</a:t>
            </a:r>
            <a:r>
              <a:rPr lang="en-US" altLang="ko-KR" sz="1800" dirty="0">
                <a:latin typeface="Consolas" panose="020B0609020204030204" pitchFamily="49" charset="0"/>
              </a:rPr>
              <a:t>)  CMD ["node"]                 0B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&lt;missing&gt;    3 days ago  /bin/</a:t>
            </a:r>
            <a:r>
              <a:rPr lang="en-US" altLang="ko-KR" sz="1800" dirty="0" err="1">
                <a:latin typeface="Consolas" panose="020B0609020204030204" pitchFamily="49" charset="0"/>
              </a:rPr>
              <a:t>sh</a:t>
            </a:r>
            <a:r>
              <a:rPr lang="en-US" altLang="ko-KR" sz="1800" dirty="0">
                <a:latin typeface="Consolas" panose="020B0609020204030204" pitchFamily="49" charset="0"/>
              </a:rPr>
              <a:t> -c </a:t>
            </a:r>
            <a:r>
              <a:rPr lang="en-US" altLang="ko-KR" sz="1800" dirty="0" err="1">
                <a:latin typeface="Consolas" panose="020B0609020204030204" pitchFamily="49" charset="0"/>
              </a:rPr>
              <a:t>apk</a:t>
            </a:r>
            <a:r>
              <a:rPr lang="en-US" altLang="ko-KR" sz="1800" dirty="0">
                <a:latin typeface="Consolas" panose="020B0609020204030204" pitchFamily="49" charset="0"/>
              </a:rPr>
              <a:t> add --no-cache --virtual .</a:t>
            </a:r>
            <a:r>
              <a:rPr lang="en-US" altLang="ko-KR" sz="1800" dirty="0" err="1">
                <a:latin typeface="Consolas" panose="020B0609020204030204" pitchFamily="49" charset="0"/>
              </a:rPr>
              <a:t>bui</a:t>
            </a:r>
            <a:r>
              <a:rPr lang="en-US" altLang="ko-KR" sz="1800" dirty="0">
                <a:latin typeface="Consolas" panose="020B0609020204030204" pitchFamily="49" charset="0"/>
              </a:rPr>
              <a:t>…   4.5MB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&lt;missing&gt;    3 days ago  /bin/</a:t>
            </a:r>
            <a:r>
              <a:rPr lang="en-US" altLang="ko-KR" sz="1800" dirty="0" err="1">
                <a:latin typeface="Consolas" panose="020B0609020204030204" pitchFamily="49" charset="0"/>
              </a:rPr>
              <a:t>sh</a:t>
            </a:r>
            <a:r>
              <a:rPr lang="en-US" altLang="ko-KR" sz="1800" dirty="0">
                <a:latin typeface="Consolas" panose="020B0609020204030204" pitchFamily="49" charset="0"/>
              </a:rPr>
              <a:t> -c #(</a:t>
            </a:r>
            <a:r>
              <a:rPr lang="en-US" altLang="ko-KR" sz="1800" dirty="0" err="1">
                <a:latin typeface="Consolas" panose="020B0609020204030204" pitchFamily="49" charset="0"/>
              </a:rPr>
              <a:t>nop</a:t>
            </a:r>
            <a:r>
              <a:rPr lang="en-US" altLang="ko-KR" sz="1800" dirty="0">
                <a:latin typeface="Consolas" panose="020B0609020204030204" pitchFamily="49" charset="0"/>
              </a:rPr>
              <a:t>)  ENV YARN_VERSION=1.6.0       0B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279C-4441-42D5-A02F-7165078D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587EC-525E-4A5E-972B-27533C0C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50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8E442-C203-4D60-8FEF-204A22E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Docker: </a:t>
            </a:r>
            <a:r>
              <a:rPr lang="en-US" altLang="ko-KR" dirty="0">
                <a:latin typeface="Consolas" panose="020B0609020204030204" pitchFamily="49" charset="0"/>
              </a:rPr>
              <a:t>history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0D895-BC04-443C-B8C8-F29EE940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docker history {your image ID}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IMAGE        CREATED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CREATED</a:t>
            </a:r>
            <a:r>
              <a:rPr lang="en-US" altLang="ko-KR" sz="1600" dirty="0">
                <a:latin typeface="Consolas" panose="020B0609020204030204" pitchFamily="49" charset="0"/>
              </a:rPr>
              <a:t> BY                                      SIZE</a:t>
            </a:r>
          </a:p>
          <a:p>
            <a:pPr marL="0" indent="0"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b12c48a54d09 About an hour ago  /bin/</a:t>
            </a:r>
            <a:r>
              <a:rPr lang="en-US" altLang="ko-KR" sz="1600" b="1" dirty="0" err="1">
                <a:latin typeface="Consolas" panose="020B0609020204030204" pitchFamily="49" charset="0"/>
              </a:rPr>
              <a:t>sh</a:t>
            </a:r>
            <a:r>
              <a:rPr lang="en-US" altLang="ko-KR" sz="1600" b="1" dirty="0">
                <a:latin typeface="Consolas" panose="020B0609020204030204" pitchFamily="49" charset="0"/>
              </a:rPr>
              <a:t> -c #(</a:t>
            </a:r>
            <a:r>
              <a:rPr lang="en-US" altLang="ko-KR" sz="1600" b="1" dirty="0" err="1">
                <a:latin typeface="Consolas" panose="020B0609020204030204" pitchFamily="49" charset="0"/>
              </a:rPr>
              <a:t>nop</a:t>
            </a:r>
            <a:r>
              <a:rPr lang="en-US" altLang="ko-KR" sz="1600" b="1" dirty="0"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CMD ["</a:t>
            </a:r>
            <a:r>
              <a:rPr lang="en-US" altLang="ko-KR" sz="1600" b="1" dirty="0" err="1">
                <a:latin typeface="Consolas" panose="020B0609020204030204" pitchFamily="49" charset="0"/>
              </a:rPr>
              <a:t>npm</a:t>
            </a:r>
            <a:r>
              <a:rPr lang="en-US" altLang="ko-KR" sz="1600" b="1" dirty="0">
                <a:latin typeface="Consolas" panose="020B0609020204030204" pitchFamily="49" charset="0"/>
              </a:rPr>
              <a:t>" "start"]          </a:t>
            </a:r>
            <a:r>
              <a:rPr lang="en-US" altLang="ko-KR" sz="1600" dirty="0">
                <a:latin typeface="Consolas" panose="020B0609020204030204" pitchFamily="49" charset="0"/>
              </a:rPr>
              <a:t>0B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cfa9be2948f7 About an hour ago  /bin/</a:t>
            </a:r>
            <a:r>
              <a:rPr lang="en-US" altLang="ko-KR" sz="1600" dirty="0" err="1">
                <a:latin typeface="Consolas" panose="020B0609020204030204" pitchFamily="49" charset="0"/>
              </a:rPr>
              <a:t>sh</a:t>
            </a:r>
            <a:r>
              <a:rPr lang="en-US" altLang="ko-KR" sz="1600" dirty="0">
                <a:latin typeface="Consolas" panose="020B0609020204030204" pitchFamily="49" charset="0"/>
              </a:rPr>
              <a:t> -c #(</a:t>
            </a:r>
            <a:r>
              <a:rPr lang="en-US" altLang="ko-KR" sz="1600" dirty="0" err="1">
                <a:latin typeface="Consolas" panose="020B0609020204030204" pitchFamily="49" charset="0"/>
              </a:rPr>
              <a:t>nop</a:t>
            </a:r>
            <a:r>
              <a:rPr lang="en-US" altLang="ko-KR" sz="1600" dirty="0">
                <a:latin typeface="Consolas" panose="020B0609020204030204" pitchFamily="49" charset="0"/>
              </a:rPr>
              <a:t>)  </a:t>
            </a:r>
            <a:r>
              <a:rPr lang="en-US" altLang="ko-KR" sz="1600" b="1" dirty="0">
                <a:latin typeface="Consolas" panose="020B0609020204030204" pitchFamily="49" charset="0"/>
              </a:rPr>
              <a:t>EXPOSE 8080                  </a:t>
            </a:r>
            <a:r>
              <a:rPr lang="en-US" altLang="ko-KR" sz="1600" dirty="0">
                <a:latin typeface="Consolas" panose="020B0609020204030204" pitchFamily="49" charset="0"/>
              </a:rPr>
              <a:t>0B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72d445df59a4 About an hour ago  /bin/</a:t>
            </a:r>
            <a:r>
              <a:rPr lang="en-US" altLang="ko-KR" sz="1600" dirty="0" err="1">
                <a:latin typeface="Consolas" panose="020B0609020204030204" pitchFamily="49" charset="0"/>
              </a:rPr>
              <a:t>sh</a:t>
            </a:r>
            <a:r>
              <a:rPr lang="en-US" altLang="ko-KR" sz="1600" dirty="0">
                <a:latin typeface="Consolas" panose="020B0609020204030204" pitchFamily="49" charset="0"/>
              </a:rPr>
              <a:t> -c </a:t>
            </a:r>
            <a:r>
              <a:rPr lang="en-US" altLang="ko-KR" sz="1600" dirty="0" err="1">
                <a:latin typeface="Consolas" panose="020B0609020204030204" pitchFamily="49" charset="0"/>
              </a:rPr>
              <a:t>npm</a:t>
            </a:r>
            <a:r>
              <a:rPr lang="en-US" altLang="ko-KR" sz="1600" dirty="0">
                <a:latin typeface="Consolas" panose="020B0609020204030204" pitchFamily="49" charset="0"/>
              </a:rPr>
              <a:t> install                          3.35MB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69e216d2f92a About an hour ago  /bin/</a:t>
            </a:r>
            <a:r>
              <a:rPr lang="en-US" altLang="ko-KR" sz="1600" dirty="0" err="1">
                <a:latin typeface="Consolas" panose="020B0609020204030204" pitchFamily="49" charset="0"/>
              </a:rPr>
              <a:t>sh</a:t>
            </a:r>
            <a:r>
              <a:rPr lang="en-US" altLang="ko-KR" sz="1600" dirty="0">
                <a:latin typeface="Consolas" panose="020B0609020204030204" pitchFamily="49" charset="0"/>
              </a:rPr>
              <a:t> -c #(</a:t>
            </a:r>
            <a:r>
              <a:rPr lang="en-US" altLang="ko-KR" sz="1600" dirty="0" err="1">
                <a:latin typeface="Consolas" panose="020B0609020204030204" pitchFamily="49" charset="0"/>
              </a:rPr>
              <a:t>nop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latin typeface="Consolas" panose="020B0609020204030204" pitchFamily="49" charset="0"/>
              </a:rPr>
              <a:t>COPY multi:a940535f0516c11</a:t>
            </a:r>
            <a:r>
              <a:rPr lang="en-US" altLang="ko-KR" sz="1600" dirty="0">
                <a:latin typeface="Consolas" panose="020B0609020204030204" pitchFamily="49" charset="0"/>
              </a:rPr>
              <a:t>…   17.2kB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8c9da153728a About an hour ago  /bin/</a:t>
            </a:r>
            <a:r>
              <a:rPr lang="en-US" altLang="ko-KR" sz="1600" dirty="0" err="1">
                <a:latin typeface="Consolas" panose="020B0609020204030204" pitchFamily="49" charset="0"/>
              </a:rPr>
              <a:t>sh</a:t>
            </a:r>
            <a:r>
              <a:rPr lang="en-US" altLang="ko-KR" sz="1600" dirty="0">
                <a:latin typeface="Consolas" panose="020B0609020204030204" pitchFamily="49" charset="0"/>
              </a:rPr>
              <a:t> -c #(</a:t>
            </a:r>
            <a:r>
              <a:rPr lang="en-US" altLang="ko-KR" sz="1600" dirty="0" err="1">
                <a:latin typeface="Consolas" panose="020B0609020204030204" pitchFamily="49" charset="0"/>
              </a:rPr>
              <a:t>nop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latin typeface="Consolas" panose="020B0609020204030204" pitchFamily="49" charset="0"/>
              </a:rPr>
              <a:t>WORKDIR /</a:t>
            </a:r>
            <a:r>
              <a:rPr lang="en-US" altLang="ko-KR" sz="1600" b="1" dirty="0" err="1">
                <a:latin typeface="Consolas" panose="020B0609020204030204" pitchFamily="49" charset="0"/>
              </a:rPr>
              <a:t>usr</a:t>
            </a:r>
            <a:r>
              <a:rPr lang="en-US" altLang="ko-KR" sz="1600" b="1" dirty="0">
                <a:latin typeface="Consolas" panose="020B0609020204030204" pitchFamily="49" charset="0"/>
              </a:rPr>
              <a:t>/</a:t>
            </a:r>
            <a:r>
              <a:rPr lang="en-US" altLang="ko-KR" sz="1600" b="1" dirty="0" err="1">
                <a:latin typeface="Consolas" panose="020B0609020204030204" pitchFamily="49" charset="0"/>
              </a:rPr>
              <a:t>src</a:t>
            </a:r>
            <a:r>
              <a:rPr lang="en-US" altLang="ko-KR" sz="1600" b="1" dirty="0">
                <a:latin typeface="Consolas" panose="020B0609020204030204" pitchFamily="49" charset="0"/>
              </a:rPr>
              <a:t>/app          </a:t>
            </a:r>
            <a:r>
              <a:rPr lang="en-US" altLang="ko-KR" sz="1600" dirty="0">
                <a:latin typeface="Consolas" panose="020B0609020204030204" pitchFamily="49" charset="0"/>
              </a:rPr>
              <a:t>0B</a:t>
            </a:r>
          </a:p>
          <a:p>
            <a:pPr marL="0" indent="0"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df48b68da02a 3 days ago         /bin/</a:t>
            </a:r>
            <a:r>
              <a:rPr lang="en-US" altLang="ko-KR" sz="1600" b="1" dirty="0" err="1">
                <a:latin typeface="Consolas" panose="020B0609020204030204" pitchFamily="49" charset="0"/>
              </a:rPr>
              <a:t>sh</a:t>
            </a:r>
            <a:r>
              <a:rPr lang="en-US" altLang="ko-KR" sz="1600" b="1" dirty="0">
                <a:latin typeface="Consolas" panose="020B0609020204030204" pitchFamily="49" charset="0"/>
              </a:rPr>
              <a:t> -c #(</a:t>
            </a:r>
            <a:r>
              <a:rPr lang="en-US" altLang="ko-KR" sz="1600" b="1" dirty="0" err="1">
                <a:latin typeface="Consolas" panose="020B0609020204030204" pitchFamily="49" charset="0"/>
              </a:rPr>
              <a:t>nop</a:t>
            </a:r>
            <a:r>
              <a:rPr lang="en-US" altLang="ko-KR" sz="1600" b="1" dirty="0">
                <a:latin typeface="Consolas" panose="020B0609020204030204" pitchFamily="49" charset="0"/>
              </a:rPr>
              <a:t>)  CMD ["node"]                 </a:t>
            </a:r>
            <a:r>
              <a:rPr lang="en-US" altLang="ko-KR" sz="1600" dirty="0">
                <a:latin typeface="Consolas" panose="020B0609020204030204" pitchFamily="49" charset="0"/>
              </a:rPr>
              <a:t>0B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&lt;missing&gt;    3 days ago         /bin/</a:t>
            </a:r>
            <a:r>
              <a:rPr lang="en-US" altLang="ko-KR" sz="1600" dirty="0" err="1">
                <a:latin typeface="Consolas" panose="020B0609020204030204" pitchFamily="49" charset="0"/>
              </a:rPr>
              <a:t>sh</a:t>
            </a:r>
            <a:r>
              <a:rPr lang="en-US" altLang="ko-KR" sz="1600" dirty="0">
                <a:latin typeface="Consolas" panose="020B0609020204030204" pitchFamily="49" charset="0"/>
              </a:rPr>
              <a:t> -c 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 add --no-cache --virtual .</a:t>
            </a:r>
            <a:r>
              <a:rPr lang="en-US" altLang="ko-KR" sz="1600" dirty="0" err="1">
                <a:latin typeface="Consolas" panose="020B0609020204030204" pitchFamily="49" charset="0"/>
              </a:rPr>
              <a:t>bui</a:t>
            </a:r>
            <a:r>
              <a:rPr lang="en-US" altLang="ko-KR" sz="1600" dirty="0">
                <a:latin typeface="Consolas" panose="020B0609020204030204" pitchFamily="49" charset="0"/>
              </a:rPr>
              <a:t>…   4.53MB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&lt;missing&gt;    3 days ago         /bin/</a:t>
            </a:r>
            <a:r>
              <a:rPr lang="en-US" altLang="ko-KR" sz="1600" dirty="0" err="1">
                <a:latin typeface="Consolas" panose="020B0609020204030204" pitchFamily="49" charset="0"/>
              </a:rPr>
              <a:t>sh</a:t>
            </a:r>
            <a:r>
              <a:rPr lang="en-US" altLang="ko-KR" sz="1600" dirty="0">
                <a:latin typeface="Consolas" panose="020B0609020204030204" pitchFamily="49" charset="0"/>
              </a:rPr>
              <a:t> -c #(</a:t>
            </a:r>
            <a:r>
              <a:rPr lang="en-US" altLang="ko-KR" sz="1600" dirty="0" err="1">
                <a:latin typeface="Consolas" panose="020B0609020204030204" pitchFamily="49" charset="0"/>
              </a:rPr>
              <a:t>nop</a:t>
            </a:r>
            <a:r>
              <a:rPr lang="en-US" altLang="ko-KR" sz="1600" dirty="0">
                <a:latin typeface="Consolas" panose="020B0609020204030204" pitchFamily="49" charset="0"/>
              </a:rPr>
              <a:t>)  ENV YARN_VERSION=1.9.4       0B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279C-4441-42D5-A02F-7165078D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587EC-525E-4A5E-972B-27533C0C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404EB-07C5-4FE0-BC8C-367DC186E2B4}"/>
              </a:ext>
            </a:extLst>
          </p:cNvPr>
          <p:cNvSpPr/>
          <p:nvPr/>
        </p:nvSpPr>
        <p:spPr>
          <a:xfrm>
            <a:off x="838199" y="5530632"/>
            <a:ext cx="1051559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Note: The &lt;missing&gt; lines in the docker history output indicate that those layers were built on another system and are not available locally. This can be ignored.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003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73151-6843-4439-9E98-8C5F64C0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Docker: Layer Concept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346E1B-6652-472E-9CD0-DEFE1165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1B62A0-163A-4DE2-98E1-1ED66295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AAA39F-23D7-4B84-95BC-FB118890667F}"/>
              </a:ext>
            </a:extLst>
          </p:cNvPr>
          <p:cNvSpPr/>
          <p:nvPr/>
        </p:nvSpPr>
        <p:spPr>
          <a:xfrm>
            <a:off x="3699164" y="3901725"/>
            <a:ext cx="4605252" cy="3651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df48b68da02a...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898DA5-EB9F-49D7-BC12-CDAAC659BCFB}"/>
              </a:ext>
            </a:extLst>
          </p:cNvPr>
          <p:cNvSpPr/>
          <p:nvPr/>
        </p:nvSpPr>
        <p:spPr>
          <a:xfrm>
            <a:off x="3699164" y="4345070"/>
            <a:ext cx="4605252" cy="3651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&lt;missing&gt;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05530B-0C4F-4350-89B1-6C16A2D8A35C}"/>
              </a:ext>
            </a:extLst>
          </p:cNvPr>
          <p:cNvSpPr/>
          <p:nvPr/>
        </p:nvSpPr>
        <p:spPr>
          <a:xfrm>
            <a:off x="3699164" y="4788415"/>
            <a:ext cx="4605252" cy="36512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EE0AFB-C4C6-4609-BE58-5B2C2BC3A040}"/>
              </a:ext>
            </a:extLst>
          </p:cNvPr>
          <p:cNvSpPr/>
          <p:nvPr/>
        </p:nvSpPr>
        <p:spPr>
          <a:xfrm>
            <a:off x="3699164" y="5231760"/>
            <a:ext cx="4605252" cy="3651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&lt;missing&gt;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65094E-E883-4070-B0F9-F039187C9CEA}"/>
              </a:ext>
            </a:extLst>
          </p:cNvPr>
          <p:cNvSpPr/>
          <p:nvPr/>
        </p:nvSpPr>
        <p:spPr>
          <a:xfrm>
            <a:off x="3699164" y="3459841"/>
            <a:ext cx="4605252" cy="365125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8c9da153728a...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C0C9AA-05E4-45C4-92D2-99C166C5FF2F}"/>
              </a:ext>
            </a:extLst>
          </p:cNvPr>
          <p:cNvSpPr/>
          <p:nvPr/>
        </p:nvSpPr>
        <p:spPr>
          <a:xfrm>
            <a:off x="3699164" y="3016496"/>
            <a:ext cx="4605252" cy="365125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69e216d2f92a...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3D2D3A-DC66-4678-872C-4B3CB545CB3C}"/>
              </a:ext>
            </a:extLst>
          </p:cNvPr>
          <p:cNvSpPr/>
          <p:nvPr/>
        </p:nvSpPr>
        <p:spPr>
          <a:xfrm>
            <a:off x="3699164" y="2573151"/>
            <a:ext cx="4605252" cy="365125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72d445df59a4...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B86B86-BBAF-4371-9E39-DFCAEDE8C8D0}"/>
              </a:ext>
            </a:extLst>
          </p:cNvPr>
          <p:cNvSpPr/>
          <p:nvPr/>
        </p:nvSpPr>
        <p:spPr>
          <a:xfrm>
            <a:off x="3699164" y="2129806"/>
            <a:ext cx="4605252" cy="365125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cfa9be2948f7...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B90594-C397-4F82-819E-F460DECA5CC0}"/>
              </a:ext>
            </a:extLst>
          </p:cNvPr>
          <p:cNvSpPr/>
          <p:nvPr/>
        </p:nvSpPr>
        <p:spPr>
          <a:xfrm>
            <a:off x="3699164" y="1686461"/>
            <a:ext cx="4605252" cy="365125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b12c48a54d09...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6A5D525A-372E-4DD8-93EE-1C8D1C2BE063}"/>
              </a:ext>
            </a:extLst>
          </p:cNvPr>
          <p:cNvSpPr/>
          <p:nvPr/>
        </p:nvSpPr>
        <p:spPr>
          <a:xfrm>
            <a:off x="3158837" y="3901725"/>
            <a:ext cx="349134" cy="169516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8DB01230-62E2-4320-AAB3-B1D8E8E3BAD7}"/>
              </a:ext>
            </a:extLst>
          </p:cNvPr>
          <p:cNvSpPr/>
          <p:nvPr/>
        </p:nvSpPr>
        <p:spPr>
          <a:xfrm>
            <a:off x="3158837" y="1686461"/>
            <a:ext cx="349134" cy="2177615"/>
          </a:xfrm>
          <a:prstGeom prst="leftBrac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696B2B-E189-44B8-96DA-B45255842D75}"/>
              </a:ext>
            </a:extLst>
          </p:cNvPr>
          <p:cNvSpPr txBox="1"/>
          <p:nvPr/>
        </p:nvSpPr>
        <p:spPr>
          <a:xfrm>
            <a:off x="1363737" y="4564639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node:6-alpine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24C40-2FA6-4700-97AA-4E8C4257800A}"/>
              </a:ext>
            </a:extLst>
          </p:cNvPr>
          <p:cNvSpPr txBox="1"/>
          <p:nvPr/>
        </p:nvSpPr>
        <p:spPr>
          <a:xfrm>
            <a:off x="731448" y="2452102"/>
            <a:ext cx="233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What we build today</a:t>
            </a:r>
          </a:p>
          <a:p>
            <a:pPr algn="r"/>
            <a:r>
              <a:rPr lang="en-US" altLang="ko-KR" dirty="0"/>
              <a:t>hello:0.1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9087EE-EB99-4578-9750-0696199ECF3D}"/>
              </a:ext>
            </a:extLst>
          </p:cNvPr>
          <p:cNvSpPr txBox="1"/>
          <p:nvPr/>
        </p:nvSpPr>
        <p:spPr>
          <a:xfrm>
            <a:off x="8610600" y="345773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WORKDIR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849E1B-3D7F-4B49-8D20-A7E704606BD5}"/>
              </a:ext>
            </a:extLst>
          </p:cNvPr>
          <p:cNvSpPr txBox="1"/>
          <p:nvPr/>
        </p:nvSpPr>
        <p:spPr>
          <a:xfrm>
            <a:off x="8610600" y="3016496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COPY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89159B-FFE7-4E19-B7F2-FA60A2CA6BA3}"/>
              </a:ext>
            </a:extLst>
          </p:cNvPr>
          <p:cNvSpPr txBox="1"/>
          <p:nvPr/>
        </p:nvSpPr>
        <p:spPr>
          <a:xfrm>
            <a:off x="8610600" y="257104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RUN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B0A2B6-982B-48A2-86DE-0C31B80672B8}"/>
              </a:ext>
            </a:extLst>
          </p:cNvPr>
          <p:cNvSpPr txBox="1"/>
          <p:nvPr/>
        </p:nvSpPr>
        <p:spPr>
          <a:xfrm>
            <a:off x="8610599" y="212980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EXPOSE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A942D0-57A4-4235-9333-A114DF1D0D69}"/>
              </a:ext>
            </a:extLst>
          </p:cNvPr>
          <p:cNvSpPr txBox="1"/>
          <p:nvPr/>
        </p:nvSpPr>
        <p:spPr>
          <a:xfrm>
            <a:off x="8610599" y="168225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CMD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9971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8E442-C203-4D60-8FEF-204A22E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Docker: </a:t>
            </a:r>
            <a:r>
              <a:rPr lang="en-US" altLang="ko-KR" dirty="0">
                <a:latin typeface="Consolas" panose="020B0609020204030204" pitchFamily="49" charset="0"/>
              </a:rPr>
              <a:t>run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0D895-BC04-443C-B8C8-F29EE940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docker </a:t>
            </a:r>
            <a:r>
              <a:rPr lang="en-US" altLang="ko-KR" sz="3600" b="1" u="sng" dirty="0">
                <a:solidFill>
                  <a:srgbClr val="800000"/>
                </a:solidFill>
                <a:latin typeface="Consolas" panose="020B0609020204030204" pitchFamily="49" charset="0"/>
              </a:rPr>
              <a:t>run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b="1" u="sng" dirty="0">
                <a:solidFill>
                  <a:srgbClr val="800000"/>
                </a:solidFill>
                <a:latin typeface="Consolas" panose="020B0609020204030204" pitchFamily="49" charset="0"/>
              </a:rPr>
              <a:t>-d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b="1" u="sng" dirty="0">
                <a:solidFill>
                  <a:srgbClr val="800000"/>
                </a:solidFill>
                <a:latin typeface="Consolas" panose="020B0609020204030204" pitchFamily="49" charset="0"/>
              </a:rPr>
              <a:t>--rm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b="1" u="sng" dirty="0">
                <a:solidFill>
                  <a:srgbClr val="800000"/>
                </a:solidFill>
                <a:latin typeface="Consolas" panose="020B0609020204030204" pitchFamily="49" charset="0"/>
              </a:rPr>
              <a:t>hello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3600" b="1" u="sng" dirty="0">
                <a:solidFill>
                  <a:srgbClr val="800000"/>
                </a:solidFill>
                <a:latin typeface="Consolas" panose="020B0609020204030204" pitchFamily="49" charset="0"/>
              </a:rPr>
              <a:t>0.1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279C-4441-42D5-A02F-7165078D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587EC-525E-4A5E-972B-27533C0C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206BB-AB7D-48AD-A9D1-4C257349EE01}"/>
              </a:ext>
            </a:extLst>
          </p:cNvPr>
          <p:cNvSpPr txBox="1"/>
          <p:nvPr/>
        </p:nvSpPr>
        <p:spPr>
          <a:xfrm>
            <a:off x="1523606" y="1961077"/>
            <a:ext cx="2042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/>
              <a:t>command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04F6D4C-06D0-4042-B41C-4338731F54B2}"/>
              </a:ext>
            </a:extLst>
          </p:cNvPr>
          <p:cNvCxnSpPr>
            <a:cxnSpLocks/>
          </p:cNvCxnSpPr>
          <p:nvPr/>
        </p:nvCxnSpPr>
        <p:spPr>
          <a:xfrm flipV="1">
            <a:off x="3565961" y="1580133"/>
            <a:ext cx="0" cy="968431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240F06-2E07-430F-A0E5-B2CB12484B53}"/>
              </a:ext>
            </a:extLst>
          </p:cNvPr>
          <p:cNvSpPr txBox="1"/>
          <p:nvPr/>
        </p:nvSpPr>
        <p:spPr>
          <a:xfrm>
            <a:off x="4427515" y="5092818"/>
            <a:ext cx="4756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option: detach container</a:t>
            </a:r>
            <a:endParaRPr lang="ko-KR" altLang="en-US" sz="32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B33C00-6186-475E-AA43-F12BB04956C8}"/>
              </a:ext>
            </a:extLst>
          </p:cNvPr>
          <p:cNvCxnSpPr>
            <a:cxnSpLocks/>
          </p:cNvCxnSpPr>
          <p:nvPr/>
        </p:nvCxnSpPr>
        <p:spPr>
          <a:xfrm flipV="1">
            <a:off x="4427515" y="1580134"/>
            <a:ext cx="0" cy="4097459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9432D0-6C00-4D0D-AE37-AC24C00F5F59}"/>
              </a:ext>
            </a:extLst>
          </p:cNvPr>
          <p:cNvCxnSpPr>
            <a:cxnSpLocks/>
          </p:cNvCxnSpPr>
          <p:nvPr/>
        </p:nvCxnSpPr>
        <p:spPr>
          <a:xfrm flipV="1">
            <a:off x="5452752" y="1580134"/>
            <a:ext cx="0" cy="3282811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214A2B-77C3-4DED-AC39-68D1E4733765}"/>
              </a:ext>
            </a:extLst>
          </p:cNvPr>
          <p:cNvSpPr txBox="1"/>
          <p:nvPr/>
        </p:nvSpPr>
        <p:spPr>
          <a:xfrm>
            <a:off x="5452752" y="3785727"/>
            <a:ext cx="58410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option:</a:t>
            </a:r>
          </a:p>
          <a:p>
            <a:r>
              <a:rPr lang="en-US" altLang="ko-KR" sz="3200" b="1" dirty="0"/>
              <a:t>remove container when it stop</a:t>
            </a:r>
            <a:endParaRPr lang="ko-KR" altLang="en-US" sz="3200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F1167A0-A972-47A6-82C5-FB7D4A6E00FB}"/>
              </a:ext>
            </a:extLst>
          </p:cNvPr>
          <p:cNvCxnSpPr>
            <a:cxnSpLocks/>
          </p:cNvCxnSpPr>
          <p:nvPr/>
        </p:nvCxnSpPr>
        <p:spPr>
          <a:xfrm flipV="1">
            <a:off x="6805955" y="1580134"/>
            <a:ext cx="0" cy="1944462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1EBDFA-6C9F-4B4A-8963-FF3FA2C16024}"/>
              </a:ext>
            </a:extLst>
          </p:cNvPr>
          <p:cNvSpPr txBox="1"/>
          <p:nvPr/>
        </p:nvSpPr>
        <p:spPr>
          <a:xfrm>
            <a:off x="6805955" y="2939821"/>
            <a:ext cx="3701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image name to run</a:t>
            </a:r>
            <a:endParaRPr lang="ko-KR" altLang="en-US" sz="3200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FD8A680-3F23-41DB-8AFC-4A51A48811DB}"/>
              </a:ext>
            </a:extLst>
          </p:cNvPr>
          <p:cNvCxnSpPr>
            <a:cxnSpLocks/>
          </p:cNvCxnSpPr>
          <p:nvPr/>
        </p:nvCxnSpPr>
        <p:spPr>
          <a:xfrm flipV="1">
            <a:off x="8072260" y="1573621"/>
            <a:ext cx="0" cy="1177892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1A08D1-8D2E-4664-8B4B-12FB53691F7D}"/>
              </a:ext>
            </a:extLst>
          </p:cNvPr>
          <p:cNvSpPr txBox="1"/>
          <p:nvPr/>
        </p:nvSpPr>
        <p:spPr>
          <a:xfrm>
            <a:off x="8108063" y="2162567"/>
            <a:ext cx="800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tag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83829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8E442-C203-4D60-8FEF-204A22E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Docker: </a:t>
            </a:r>
            <a:r>
              <a:rPr lang="en-US" altLang="ko-KR" dirty="0">
                <a:latin typeface="Consolas" panose="020B0609020204030204" pitchFamily="49" charset="0"/>
              </a:rPr>
              <a:t>run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0D895-BC04-443C-B8C8-F29EE940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docker run -d --rm hello:0.1</a:t>
            </a:r>
          </a:p>
          <a:p>
            <a:pPr marL="0" indent="0">
              <a:buNone/>
            </a:pPr>
            <a:r>
              <a:rPr lang="en-US" altLang="ko-KR" sz="3200" dirty="0">
                <a:latin typeface="Consolas" panose="020B0609020204030204" pitchFamily="49" charset="0"/>
              </a:rPr>
              <a:t>cfabec52293e...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docker </a:t>
            </a:r>
            <a:r>
              <a:rPr lang="en-US" altLang="ko-KR" sz="3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ps</a:t>
            </a:r>
            <a:endParaRPr lang="en-US" altLang="ko-KR" sz="36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CONTAINER ID  IMAGE      COMMAND      ... PORTS     NAMES</a:t>
            </a:r>
          </a:p>
          <a:p>
            <a:pPr marL="0" indent="0">
              <a:buNone/>
            </a:pPr>
            <a:r>
              <a:rPr lang="en-US" altLang="ko-KR" sz="2000" b="1" dirty="0">
                <a:latin typeface="Consolas" panose="020B0609020204030204" pitchFamily="49" charset="0"/>
              </a:rPr>
              <a:t>cfabec52293e  </a:t>
            </a:r>
            <a:r>
              <a:rPr lang="en-US" altLang="ko-KR" sz="2000" dirty="0">
                <a:latin typeface="Consolas" panose="020B0609020204030204" pitchFamily="49" charset="0"/>
              </a:rPr>
              <a:t>hello:0.1  "</a:t>
            </a:r>
            <a:r>
              <a:rPr lang="en-US" altLang="ko-KR" sz="2000" dirty="0" err="1">
                <a:latin typeface="Consolas" panose="020B0609020204030204" pitchFamily="49" charset="0"/>
              </a:rPr>
              <a:t>npm</a:t>
            </a:r>
            <a:r>
              <a:rPr lang="en-US" altLang="ko-KR" sz="2000" dirty="0">
                <a:latin typeface="Consolas" panose="020B0609020204030204" pitchFamily="49" charset="0"/>
              </a:rPr>
              <a:t> start"  ...</a:t>
            </a:r>
            <a:r>
              <a:rPr lang="en-US" altLang="ko-KR" sz="2000" b="1" dirty="0">
                <a:latin typeface="Consolas" panose="020B0609020204030204" pitchFamily="49" charset="0"/>
              </a:rPr>
              <a:t> 8080/</a:t>
            </a:r>
            <a:r>
              <a:rPr lang="en-US" altLang="ko-KR" sz="2000" b="1" dirty="0" err="1">
                <a:latin typeface="Consolas" panose="020B0609020204030204" pitchFamily="49" charset="0"/>
              </a:rPr>
              <a:t>tcp</a:t>
            </a:r>
            <a:r>
              <a:rPr lang="en-US" altLang="ko-KR" sz="2000" b="1" dirty="0">
                <a:latin typeface="Consolas" panose="020B0609020204030204" pitchFamily="49" charset="0"/>
              </a:rPr>
              <a:t>  </a:t>
            </a:r>
            <a:r>
              <a:rPr lang="en-US" altLang="ko-KR" sz="2000" dirty="0" err="1">
                <a:latin typeface="Consolas" panose="020B0609020204030204" pitchFamily="49" charset="0"/>
              </a:rPr>
              <a:t>admiring_hoover</a:t>
            </a:r>
            <a:endParaRPr lang="en-US" altLang="ko-KR" sz="32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3200" dirty="0"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279C-4441-42D5-A02F-7165078D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587EC-525E-4A5E-972B-27533C0C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835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8E442-C203-4D60-8FEF-204A22EA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86264"/>
          </a:xfrm>
        </p:spPr>
        <p:txBody>
          <a:bodyPr/>
          <a:lstStyle/>
          <a:p>
            <a:r>
              <a:rPr lang="en-US" altLang="ko-KR"/>
              <a:t>Docker: </a:t>
            </a:r>
            <a:r>
              <a:rPr lang="en-US" altLang="ko-KR">
                <a:latin typeface="Consolas" panose="020B0609020204030204" pitchFamily="49" charset="0"/>
              </a:rPr>
              <a:t>run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0D895-BC04-443C-B8C8-F29EE940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curl http://localhost:8080 </a:t>
            </a:r>
          </a:p>
          <a:p>
            <a:pPr marL="0" indent="0">
              <a:buNone/>
            </a:pPr>
            <a:r>
              <a:rPr lang="en-US" altLang="ko-KR" sz="3200" b="1" dirty="0">
                <a:latin typeface="Consolas" panose="020B0609020204030204" pitchFamily="49" charset="0"/>
              </a:rPr>
              <a:t>curl: (7) Failed to connect to localhost port 8080: Connection refused</a:t>
            </a:r>
          </a:p>
          <a:p>
            <a:pPr marL="0" indent="0">
              <a:buNone/>
            </a:pPr>
            <a:endParaRPr lang="en-US" altLang="ko-KR" sz="32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3200" dirty="0"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279C-4441-42D5-A02F-7165078D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587EC-525E-4A5E-972B-27533C0C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ED3131E-57C5-408A-8D70-3AC90B9579FF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96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8E442-C203-4D60-8FEF-204A22E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Docker: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0D895-BC04-443C-B8C8-F29EE940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docker inspect {your container ID} \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 | grep </a:t>
            </a:r>
            <a:r>
              <a:rPr lang="en-US" altLang="ko-KR" sz="3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IPAddress</a:t>
            </a:r>
            <a:endParaRPr lang="en-US" altLang="ko-KR" sz="36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3200" dirty="0">
                <a:latin typeface="Consolas" panose="020B0609020204030204" pitchFamily="49" charset="0"/>
              </a:rPr>
              <a:t> "</a:t>
            </a:r>
            <a:r>
              <a:rPr lang="en-US" altLang="ko-KR" sz="3200" dirty="0" err="1">
                <a:latin typeface="Consolas" panose="020B0609020204030204" pitchFamily="49" charset="0"/>
              </a:rPr>
              <a:t>SecondaryIPAddresses</a:t>
            </a:r>
            <a:r>
              <a:rPr lang="en-US" altLang="ko-KR" sz="3200" dirty="0">
                <a:latin typeface="Consolas" panose="020B0609020204030204" pitchFamily="49" charset="0"/>
              </a:rPr>
              <a:t>": null,</a:t>
            </a:r>
          </a:p>
          <a:p>
            <a:pPr marL="0" indent="0">
              <a:buNone/>
            </a:pPr>
            <a:r>
              <a:rPr lang="en-US" altLang="ko-KR" sz="3200" dirty="0">
                <a:latin typeface="Consolas" panose="020B0609020204030204" pitchFamily="49" charset="0"/>
              </a:rPr>
              <a:t> "</a:t>
            </a:r>
            <a:r>
              <a:rPr lang="en-US" altLang="ko-KR" sz="3200" dirty="0" err="1">
                <a:latin typeface="Consolas" panose="020B0609020204030204" pitchFamily="49" charset="0"/>
              </a:rPr>
              <a:t>IPAddress</a:t>
            </a:r>
            <a:r>
              <a:rPr lang="en-US" altLang="ko-KR" sz="3200" dirty="0">
                <a:latin typeface="Consolas" panose="020B0609020204030204" pitchFamily="49" charset="0"/>
              </a:rPr>
              <a:t>": "</a:t>
            </a:r>
            <a:r>
              <a:rPr lang="en-US" altLang="ko-KR" sz="3200" b="1" dirty="0">
                <a:latin typeface="Consolas" panose="020B0609020204030204" pitchFamily="49" charset="0"/>
              </a:rPr>
              <a:t>172.17.0.2</a:t>
            </a:r>
            <a:r>
              <a:rPr lang="en-US" altLang="ko-KR" sz="32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altLang="ko-KR" sz="3200" dirty="0">
                <a:latin typeface="Consolas" panose="020B0609020204030204" pitchFamily="49" charset="0"/>
              </a:rPr>
              <a:t>    "</a:t>
            </a:r>
            <a:r>
              <a:rPr lang="en-US" altLang="ko-KR" sz="3200" dirty="0" err="1">
                <a:latin typeface="Consolas" panose="020B0609020204030204" pitchFamily="49" charset="0"/>
              </a:rPr>
              <a:t>IPAddress</a:t>
            </a:r>
            <a:r>
              <a:rPr lang="en-US" altLang="ko-KR" sz="3200" dirty="0">
                <a:latin typeface="Consolas" panose="020B0609020204030204" pitchFamily="49" charset="0"/>
              </a:rPr>
              <a:t>": "172.17.0.2",</a:t>
            </a:r>
            <a:endParaRPr lang="en-US" altLang="ko-KR" sz="32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curl http://172.17.0.2:8080 </a:t>
            </a:r>
          </a:p>
          <a:p>
            <a:pPr marL="0" lvl="0" indent="0">
              <a:buNone/>
            </a:pPr>
            <a:r>
              <a:rPr lang="en-US" altLang="ko-KR" sz="3200" b="1" dirty="0">
                <a:solidFill>
                  <a:prstClr val="black"/>
                </a:solidFill>
                <a:latin typeface="Consolas" panose="020B0609020204030204" pitchFamily="49" charset="0"/>
              </a:rPr>
              <a:t>Hello Container! &lt;</a:t>
            </a:r>
            <a:r>
              <a:rPr lang="en-US" altLang="ko-KR" sz="3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3200" b="1" dirty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>
              <a:buNone/>
            </a:pPr>
            <a:r>
              <a:rPr lang="en-US" altLang="ko-KR" sz="3200" b="1" dirty="0">
                <a:solidFill>
                  <a:prstClr val="black"/>
                </a:solidFill>
                <a:latin typeface="Consolas" panose="020B0609020204030204" pitchFamily="49" charset="0"/>
              </a:rPr>
              <a:t>Total memory size of container: 238.15625 </a:t>
            </a:r>
            <a:r>
              <a:rPr lang="en-US" altLang="ko-KR" sz="3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MiB</a:t>
            </a:r>
            <a:endParaRPr lang="en-US" altLang="ko-KR" sz="32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3200" dirty="0"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279C-4441-42D5-A02F-7165078D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587EC-525E-4A5E-972B-27533C0C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82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2F902-7D68-4F1B-9711-2DF442F8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Docker: Network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E8F18A-F5AE-4114-900E-2E7B2A51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B4D209-0786-4299-9F02-1EF96FFD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8ACA5C-9CD5-45E3-BFFE-2499200E2881}"/>
              </a:ext>
            </a:extLst>
          </p:cNvPr>
          <p:cNvSpPr/>
          <p:nvPr/>
        </p:nvSpPr>
        <p:spPr>
          <a:xfrm>
            <a:off x="838199" y="5797332"/>
            <a:ext cx="105155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Note: This diagram is EXTREMELY simplified.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D9839B2-D507-4D92-8B7B-0ADBE1E8B5B3}"/>
              </a:ext>
            </a:extLst>
          </p:cNvPr>
          <p:cNvGrpSpPr/>
          <p:nvPr/>
        </p:nvGrpSpPr>
        <p:grpSpPr>
          <a:xfrm>
            <a:off x="3282991" y="1619251"/>
            <a:ext cx="5595538" cy="3196678"/>
            <a:chOff x="3282991" y="2019301"/>
            <a:chExt cx="5595538" cy="319667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A0C3068-CC68-41A4-9719-2330946F4E71}"/>
                </a:ext>
              </a:extLst>
            </p:cNvPr>
            <p:cNvGrpSpPr/>
            <p:nvPr/>
          </p:nvGrpSpPr>
          <p:grpSpPr>
            <a:xfrm>
              <a:off x="4870409" y="3087730"/>
              <a:ext cx="2420702" cy="1313230"/>
              <a:chOff x="4870409" y="3620292"/>
              <a:chExt cx="2420702" cy="131323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43E965A-ACE9-45D7-BE76-78CDF90CB80D}"/>
                  </a:ext>
                </a:extLst>
              </p:cNvPr>
              <p:cNvSpPr/>
              <p:nvPr/>
            </p:nvSpPr>
            <p:spPr>
              <a:xfrm>
                <a:off x="4870409" y="3989624"/>
                <a:ext cx="2420702" cy="943898"/>
              </a:xfrm>
              <a:prstGeom prst="rect">
                <a:avLst/>
              </a:prstGeom>
              <a:noFill/>
              <a:ln w="28575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Container</a:t>
                </a:r>
              </a:p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cfabec52293e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172.17.0.2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2FD960-B0B3-4EAF-BCF8-950FBB64858C}"/>
                  </a:ext>
                </a:extLst>
              </p:cNvPr>
              <p:cNvSpPr txBox="1"/>
              <p:nvPr/>
            </p:nvSpPr>
            <p:spPr>
              <a:xfrm>
                <a:off x="5141595" y="3620292"/>
                <a:ext cx="1878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EXPOSED 8080</a:t>
                </a:r>
                <a:endParaRPr lang="ko-KR" altLang="en-US" dirty="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078D13-5241-4965-B3BA-F4CF3E004E19}"/>
                </a:ext>
              </a:extLst>
            </p:cNvPr>
            <p:cNvSpPr/>
            <p:nvPr/>
          </p:nvSpPr>
          <p:spPr>
            <a:xfrm>
              <a:off x="3282991" y="2019301"/>
              <a:ext cx="5595538" cy="3196678"/>
            </a:xfrm>
            <a:prstGeom prst="rect">
              <a:avLst/>
            </a:prstGeom>
            <a:noFill/>
            <a:ln w="28575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HOST (In fact,  VM on VirtualBox)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10.0.2.6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93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A915E-4E38-4304-AE33-2BBEB994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Container? Docker?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65D6226-F8F3-4645-A012-B10076013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762125"/>
            <a:ext cx="6191250" cy="3333750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73683D-BBBC-4391-A325-0942DA99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05F28E-88A3-41BF-B9A0-23C5C10A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517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8E442-C203-4D60-8FEF-204A22E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Docker: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0D895-BC04-443C-B8C8-F29EE940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docker run -d --rm \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b="1" u="sng" dirty="0">
                <a:solidFill>
                  <a:srgbClr val="800000"/>
                </a:solidFill>
                <a:latin typeface="Consolas" panose="020B0609020204030204" pitchFamily="49" charset="0"/>
              </a:rPr>
              <a:t>-p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b="1" u="sng" dirty="0">
                <a:solidFill>
                  <a:srgbClr val="800000"/>
                </a:solidFill>
                <a:latin typeface="Consolas" panose="020B0609020204030204" pitchFamily="49" charset="0"/>
              </a:rPr>
              <a:t>1234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3600" b="1" u="sng" dirty="0">
                <a:solidFill>
                  <a:srgbClr val="800000"/>
                </a:solidFill>
                <a:latin typeface="Consolas" panose="020B0609020204030204" pitchFamily="49" charset="0"/>
              </a:rPr>
              <a:t>8080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hello:0.1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279C-4441-42D5-A02F-7165078D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587EC-525E-4A5E-972B-27533C0C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50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FD8A680-3F23-41DB-8AFC-4A51A48811DB}"/>
              </a:ext>
            </a:extLst>
          </p:cNvPr>
          <p:cNvCxnSpPr>
            <a:cxnSpLocks/>
          </p:cNvCxnSpPr>
          <p:nvPr/>
        </p:nvCxnSpPr>
        <p:spPr>
          <a:xfrm flipV="1">
            <a:off x="1422079" y="2190389"/>
            <a:ext cx="0" cy="3487204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1A08D1-8D2E-4664-8B4B-12FB53691F7D}"/>
              </a:ext>
            </a:extLst>
          </p:cNvPr>
          <p:cNvSpPr txBox="1"/>
          <p:nvPr/>
        </p:nvSpPr>
        <p:spPr>
          <a:xfrm>
            <a:off x="1422079" y="5092818"/>
            <a:ext cx="9892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option: publish or expose container to host interface</a:t>
            </a:r>
            <a:endParaRPr lang="ko-KR" altLang="en-US" sz="3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A273DA5-E69E-4573-A2B2-3F48E1C10B11}"/>
              </a:ext>
            </a:extLst>
          </p:cNvPr>
          <p:cNvCxnSpPr>
            <a:cxnSpLocks/>
          </p:cNvCxnSpPr>
          <p:nvPr/>
        </p:nvCxnSpPr>
        <p:spPr>
          <a:xfrm flipV="1">
            <a:off x="2447316" y="2190389"/>
            <a:ext cx="0" cy="222796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E7E701-8AD6-4DCF-9068-E326D4A13741}"/>
              </a:ext>
            </a:extLst>
          </p:cNvPr>
          <p:cNvSpPr txBox="1"/>
          <p:nvPr/>
        </p:nvSpPr>
        <p:spPr>
          <a:xfrm>
            <a:off x="2447316" y="3878421"/>
            <a:ext cx="1884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host port</a:t>
            </a:r>
            <a:endParaRPr lang="ko-KR" altLang="en-US" sz="3200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5F7AA6-9921-443B-87CE-630FAAF097C4}"/>
              </a:ext>
            </a:extLst>
          </p:cNvPr>
          <p:cNvCxnSpPr>
            <a:cxnSpLocks/>
          </p:cNvCxnSpPr>
          <p:nvPr/>
        </p:nvCxnSpPr>
        <p:spPr>
          <a:xfrm flipV="1">
            <a:off x="3680370" y="2190389"/>
            <a:ext cx="0" cy="1238611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190DBE-254B-4154-BADD-0763C2D2EA7C}"/>
              </a:ext>
            </a:extLst>
          </p:cNvPr>
          <p:cNvSpPr txBox="1"/>
          <p:nvPr/>
        </p:nvSpPr>
        <p:spPr>
          <a:xfrm>
            <a:off x="3680370" y="2844225"/>
            <a:ext cx="283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container port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70726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8E442-C203-4D60-8FEF-204A22E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Docker: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0D895-BC04-443C-B8C8-F29EE940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docker </a:t>
            </a:r>
            <a:r>
              <a:rPr lang="en-US" altLang="ko-KR" sz="3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ps</a:t>
            </a:r>
            <a:endParaRPr lang="en-US" altLang="ko-KR" sz="36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CONTAINER ID  IMAGE      COMMAND      ... PORTS     NAMES</a:t>
            </a:r>
          </a:p>
          <a:p>
            <a:pPr marL="0" indent="0">
              <a:buNone/>
            </a:pPr>
            <a:r>
              <a:rPr lang="en-US" altLang="ko-KR" sz="2000" b="1" dirty="0">
                <a:latin typeface="Consolas" panose="020B0609020204030204" pitchFamily="49" charset="0"/>
              </a:rPr>
              <a:t>cfabec52293e  hello:0.1  "</a:t>
            </a:r>
            <a:r>
              <a:rPr lang="en-US" altLang="ko-KR" sz="2000" b="1" dirty="0" err="1">
                <a:latin typeface="Consolas" panose="020B0609020204030204" pitchFamily="49" charset="0"/>
              </a:rPr>
              <a:t>npm</a:t>
            </a:r>
            <a:r>
              <a:rPr lang="en-US" altLang="ko-KR" sz="2000" b="1" dirty="0">
                <a:latin typeface="Consolas" panose="020B0609020204030204" pitchFamily="49" charset="0"/>
              </a:rPr>
              <a:t> start"  </a:t>
            </a:r>
            <a:r>
              <a:rPr lang="en-US" altLang="ko-KR" sz="2000" dirty="0">
                <a:latin typeface="Consolas" panose="020B0609020204030204" pitchFamily="49" charset="0"/>
              </a:rPr>
              <a:t>...</a:t>
            </a:r>
            <a:r>
              <a:rPr lang="en-US" altLang="ko-KR" sz="2000" b="1" dirty="0">
                <a:latin typeface="Consolas" panose="020B0609020204030204" pitchFamily="49" charset="0"/>
              </a:rPr>
              <a:t> 8080/</a:t>
            </a:r>
            <a:r>
              <a:rPr lang="en-US" altLang="ko-KR" sz="2000" b="1" dirty="0" err="1">
                <a:latin typeface="Consolas" panose="020B0609020204030204" pitchFamily="49" charset="0"/>
              </a:rPr>
              <a:t>tcp</a:t>
            </a:r>
            <a:r>
              <a:rPr lang="en-US" altLang="ko-KR" sz="2000" b="1" dirty="0">
                <a:latin typeface="Consolas" panose="020B0609020204030204" pitchFamily="49" charset="0"/>
              </a:rPr>
              <a:t>  </a:t>
            </a:r>
            <a:r>
              <a:rPr lang="en-US" altLang="ko-KR" sz="2000" dirty="0" err="1">
                <a:latin typeface="Consolas" panose="020B0609020204030204" pitchFamily="49" charset="0"/>
              </a:rPr>
              <a:t>admiring_hoover</a:t>
            </a:r>
            <a:endParaRPr lang="en-US" altLang="ko-KR" sz="32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docker stop {your container ID}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docker </a:t>
            </a:r>
            <a:r>
              <a:rPr lang="en-US" altLang="ko-KR" sz="3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ps</a:t>
            </a:r>
            <a:endParaRPr lang="en-US" altLang="ko-KR" sz="36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ko-KR" sz="2000" dirty="0">
                <a:solidFill>
                  <a:prstClr val="black"/>
                </a:solidFill>
                <a:latin typeface="Consolas" panose="020B0609020204030204" pitchFamily="49" charset="0"/>
              </a:rPr>
              <a:t>CONTAINER ID  IMAGE      COMMAND      ... PORTS     NAMES</a:t>
            </a:r>
          </a:p>
          <a:p>
            <a:pPr marL="0" lv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docker run -d --rm \</a:t>
            </a:r>
          </a:p>
          <a:p>
            <a:pPr marL="0" lv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–p 1234:8080  hello:0.1</a:t>
            </a:r>
          </a:p>
          <a:p>
            <a:pPr marL="0" lvl="0" indent="0">
              <a:buNone/>
            </a:pPr>
            <a:r>
              <a:rPr lang="en-US" altLang="ko-KR" sz="3300" dirty="0">
                <a:latin typeface="Consolas" panose="020B0609020204030204" pitchFamily="49" charset="0"/>
              </a:rPr>
              <a:t>A6be38ebadf0e18c5e9e90dea7207409cc12edc...</a:t>
            </a:r>
            <a:endParaRPr lang="en-US" altLang="ko-KR" sz="3300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279C-4441-42D5-A02F-7165078D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587EC-525E-4A5E-972B-27533C0C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8838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8E442-C203-4D60-8FEF-204A22E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Docker: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0D895-BC04-443C-B8C8-F29EE940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curl http://localhost:1234</a:t>
            </a:r>
          </a:p>
          <a:p>
            <a:pPr marL="0" indent="0">
              <a:buNone/>
            </a:pPr>
            <a:r>
              <a:rPr lang="en-US" altLang="ko-KR" sz="3200" dirty="0">
                <a:latin typeface="Consolas" panose="020B0609020204030204" pitchFamily="49" charset="0"/>
              </a:rPr>
              <a:t>Hello Container!</a:t>
            </a:r>
          </a:p>
          <a:p>
            <a:pPr marL="0" indent="0">
              <a:buNone/>
            </a:pPr>
            <a:r>
              <a:rPr lang="en-US" altLang="ko-KR" sz="3200" dirty="0">
                <a:latin typeface="Consolas" panose="020B0609020204030204" pitchFamily="49" charset="0"/>
              </a:rPr>
              <a:t>Total memory size of container: </a:t>
            </a:r>
            <a:r>
              <a:rPr lang="en-US" altLang="ko-KR" sz="3200" b="1" dirty="0">
                <a:latin typeface="Consolas" panose="020B0609020204030204" pitchFamily="49" charset="0"/>
              </a:rPr>
              <a:t>238.15625 </a:t>
            </a:r>
            <a:r>
              <a:rPr lang="en-US" altLang="ko-KR" sz="3200" b="1" dirty="0" err="1">
                <a:latin typeface="Consolas" panose="020B0609020204030204" pitchFamily="49" charset="0"/>
              </a:rPr>
              <a:t>MiB</a:t>
            </a:r>
            <a:endParaRPr lang="en-US" altLang="ko-KR" sz="32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3200" dirty="0"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279C-4441-42D5-A02F-7165078D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587EC-525E-4A5E-972B-27533C0C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0D1D7-A56C-45DB-A7C6-7DB9E48F54AE}"/>
              </a:ext>
            </a:extLst>
          </p:cNvPr>
          <p:cNvSpPr txBox="1"/>
          <p:nvPr/>
        </p:nvSpPr>
        <p:spPr>
          <a:xfrm>
            <a:off x="5402028" y="3310600"/>
            <a:ext cx="1387945" cy="646331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00000"/>
                </a:solidFill>
              </a:rPr>
              <a:t>Voilà!</a:t>
            </a:r>
            <a:endParaRPr lang="en-US" altLang="ko-KR" sz="3600" b="1" dirty="0">
              <a:solidFill>
                <a:srgbClr val="8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99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2F902-7D68-4F1B-9711-2DF442F8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Docker: Network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E8F18A-F5AE-4114-900E-2E7B2A51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B4D209-0786-4299-9F02-1EF96FFD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53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984D3C-075E-4964-94A8-043D36EDB3FF}"/>
              </a:ext>
            </a:extLst>
          </p:cNvPr>
          <p:cNvGrpSpPr/>
          <p:nvPr/>
        </p:nvGrpSpPr>
        <p:grpSpPr>
          <a:xfrm>
            <a:off x="3282991" y="1441178"/>
            <a:ext cx="5595538" cy="3374751"/>
            <a:chOff x="3282991" y="1841228"/>
            <a:chExt cx="5595538" cy="33747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324E0FF-8C52-404A-B1D6-076B3BADD9D8}"/>
                </a:ext>
              </a:extLst>
            </p:cNvPr>
            <p:cNvGrpSpPr/>
            <p:nvPr/>
          </p:nvGrpSpPr>
          <p:grpSpPr>
            <a:xfrm>
              <a:off x="4870409" y="3087730"/>
              <a:ext cx="2420702" cy="1313230"/>
              <a:chOff x="4870409" y="3620292"/>
              <a:chExt cx="2420702" cy="131323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6D5DB29-9BFA-4E03-AB78-D27FF687E6C6}"/>
                  </a:ext>
                </a:extLst>
              </p:cNvPr>
              <p:cNvSpPr/>
              <p:nvPr/>
            </p:nvSpPr>
            <p:spPr>
              <a:xfrm>
                <a:off x="4870409" y="3989624"/>
                <a:ext cx="2420702" cy="943898"/>
              </a:xfrm>
              <a:prstGeom prst="rect">
                <a:avLst/>
              </a:prstGeom>
              <a:noFill/>
              <a:ln w="28575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Container</a:t>
                </a:r>
              </a:p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cfabec52293e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172.17.0.2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62AF4E-47EB-40F3-8F93-D859DBC546B4}"/>
                  </a:ext>
                </a:extLst>
              </p:cNvPr>
              <p:cNvSpPr txBox="1"/>
              <p:nvPr/>
            </p:nvSpPr>
            <p:spPr>
              <a:xfrm>
                <a:off x="5141595" y="3620292"/>
                <a:ext cx="1878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EXPOSED 8080</a:t>
                </a:r>
                <a:endParaRPr lang="ko-KR" altLang="en-US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079718-1A98-497C-847B-C4E267A17EDD}"/>
                </a:ext>
              </a:extLst>
            </p:cNvPr>
            <p:cNvGrpSpPr/>
            <p:nvPr/>
          </p:nvGrpSpPr>
          <p:grpSpPr>
            <a:xfrm>
              <a:off x="3282991" y="1841228"/>
              <a:ext cx="5595538" cy="3374751"/>
              <a:chOff x="3282991" y="1841228"/>
              <a:chExt cx="5595538" cy="337475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BDBA4A1-6264-4BBB-AA3C-33FFE76FD01C}"/>
                  </a:ext>
                </a:extLst>
              </p:cNvPr>
              <p:cNvSpPr/>
              <p:nvPr/>
            </p:nvSpPr>
            <p:spPr>
              <a:xfrm>
                <a:off x="3282991" y="2019301"/>
                <a:ext cx="5595538" cy="3196678"/>
              </a:xfrm>
              <a:prstGeom prst="rect">
                <a:avLst/>
              </a:prstGeom>
              <a:noFill/>
              <a:ln w="28575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HOST (In fact,  VM on VirtualBox)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en-US" altLang="ko-KR" dirty="0">
                    <a:solidFill>
                      <a:schemeClr val="tx1"/>
                    </a:solidFill>
                  </a:rPr>
                  <a:t>10.0.2.6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4783FAB-ECBC-4B82-9FD9-5655DB90A20C}"/>
                  </a:ext>
                </a:extLst>
              </p:cNvPr>
              <p:cNvSpPr/>
              <p:nvPr/>
            </p:nvSpPr>
            <p:spPr>
              <a:xfrm>
                <a:off x="3425866" y="1841228"/>
                <a:ext cx="1066800" cy="3561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1234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4AB0E60-D1F5-4E49-B716-00D709F9A60B}"/>
              </a:ext>
            </a:extLst>
          </p:cNvPr>
          <p:cNvCxnSpPr>
            <a:stCxn id="8" idx="1"/>
            <a:endCxn id="3" idx="2"/>
          </p:cNvCxnSpPr>
          <p:nvPr/>
        </p:nvCxnSpPr>
        <p:spPr>
          <a:xfrm rot="10800000">
            <a:off x="3959267" y="1797324"/>
            <a:ext cx="1182329" cy="1075022"/>
          </a:xfrm>
          <a:prstGeom prst="bentConnector2">
            <a:avLst/>
          </a:prstGeom>
          <a:ln w="28575">
            <a:solidFill>
              <a:srgbClr val="8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26BE1C-1538-424A-A667-644045F4B63D}"/>
              </a:ext>
            </a:extLst>
          </p:cNvPr>
          <p:cNvSpPr/>
          <p:nvPr/>
        </p:nvSpPr>
        <p:spPr>
          <a:xfrm>
            <a:off x="838199" y="5797332"/>
            <a:ext cx="105155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Note: This diagram is EXTREMELY simplified.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2900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8E442-C203-4D60-8FEF-204A22E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Docker: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0D895-BC04-443C-B8C8-F29EE9401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5525"/>
            <a:ext cx="10515600" cy="2676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>
                <a:latin typeface="+mn-lt"/>
              </a:rPr>
              <a:t>If you want to know more about the Docker network,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$ docker network --help</a:t>
            </a:r>
          </a:p>
          <a:p>
            <a:pPr marL="0" indent="0">
              <a:buNone/>
            </a:pPr>
            <a:r>
              <a:rPr lang="en-US" altLang="ko-KR" sz="3200" dirty="0">
                <a:latin typeface="+mn-lt"/>
              </a:rPr>
              <a:t>or, </a:t>
            </a:r>
            <a:r>
              <a:rPr lang="en-US" altLang="ko-KR" sz="3200" dirty="0">
                <a:latin typeface="+mn-lt"/>
                <a:hlinkClick r:id="rId2"/>
              </a:rPr>
              <a:t>https://docs.docker.com/network/</a:t>
            </a:r>
            <a:r>
              <a:rPr lang="en-US" altLang="ko-KR" sz="3200" dirty="0">
                <a:latin typeface="+mn-lt"/>
              </a:rPr>
              <a:t> </a:t>
            </a:r>
          </a:p>
          <a:p>
            <a:pPr marL="0" indent="0">
              <a:buNone/>
            </a:pPr>
            <a:endParaRPr lang="en-US" altLang="ko-KR" sz="3600" dirty="0">
              <a:latin typeface="+mn-lt"/>
            </a:endParaRPr>
          </a:p>
          <a:p>
            <a:pPr marL="0" indent="0">
              <a:buNone/>
            </a:pPr>
            <a:endParaRPr lang="en-US" altLang="ko-KR" sz="3200" dirty="0">
              <a:latin typeface="+mn-l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279C-4441-42D5-A02F-7165078D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587EC-525E-4A5E-972B-27533C0C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774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8E442-C203-4D60-8FEF-204A22E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Docker: Isolation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0D895-BC04-443C-B8C8-F29EE940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docker run -d --rm -p 1234:8080 \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b="1" u="sng" dirty="0">
                <a:solidFill>
                  <a:srgbClr val="800000"/>
                </a:solidFill>
                <a:latin typeface="Consolas" panose="020B0609020204030204" pitchFamily="49" charset="0"/>
              </a:rPr>
              <a:t>-m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b="1" u="sng" dirty="0">
                <a:solidFill>
                  <a:srgbClr val="800000"/>
                </a:solidFill>
                <a:latin typeface="Consolas" panose="020B0609020204030204" pitchFamily="49" charset="0"/>
              </a:rPr>
              <a:t>128MB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b="1" u="sng" dirty="0">
                <a:solidFill>
                  <a:srgbClr val="800000"/>
                </a:solidFill>
                <a:latin typeface="Consolas" panose="020B0609020204030204" pitchFamily="49" charset="0"/>
              </a:rPr>
              <a:t>--memory-swap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b="1" u="sng" dirty="0">
                <a:solidFill>
                  <a:srgbClr val="800000"/>
                </a:solidFill>
                <a:latin typeface="Consolas" panose="020B0609020204030204" pitchFamily="49" charset="0"/>
              </a:rPr>
              <a:t>-1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hello:0.1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279C-4441-42D5-A02F-7165078D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587EC-525E-4A5E-972B-27533C0C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55</a:t>
            </a:fld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15F7AA6-9921-443B-87CE-630FAAF097C4}"/>
              </a:ext>
            </a:extLst>
          </p:cNvPr>
          <p:cNvCxnSpPr>
            <a:cxnSpLocks/>
          </p:cNvCxnSpPr>
          <p:nvPr/>
        </p:nvCxnSpPr>
        <p:spPr>
          <a:xfrm flipV="1">
            <a:off x="1452559" y="2190390"/>
            <a:ext cx="0" cy="3520454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190DBE-254B-4154-BADD-0763C2D2EA7C}"/>
              </a:ext>
            </a:extLst>
          </p:cNvPr>
          <p:cNvSpPr txBox="1"/>
          <p:nvPr/>
        </p:nvSpPr>
        <p:spPr>
          <a:xfrm>
            <a:off x="1476461" y="5126069"/>
            <a:ext cx="4076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option: memory limit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BD6A2E7-32ED-4D6D-9085-7F399E30EE43}"/>
              </a:ext>
            </a:extLst>
          </p:cNvPr>
          <p:cNvCxnSpPr>
            <a:cxnSpLocks/>
          </p:cNvCxnSpPr>
          <p:nvPr/>
        </p:nvCxnSpPr>
        <p:spPr>
          <a:xfrm flipV="1">
            <a:off x="2552610" y="2190390"/>
            <a:ext cx="0" cy="2614366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4B43A3-192F-4268-8343-66C477FEB4C0}"/>
              </a:ext>
            </a:extLst>
          </p:cNvPr>
          <p:cNvSpPr txBox="1"/>
          <p:nvPr/>
        </p:nvSpPr>
        <p:spPr>
          <a:xfrm>
            <a:off x="2552610" y="4219981"/>
            <a:ext cx="2745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size of to limit</a:t>
            </a:r>
            <a:endParaRPr lang="ko-KR" altLang="en-US" sz="32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45B05ED-D4E8-4BD4-96F3-410855464AD7}"/>
              </a:ext>
            </a:extLst>
          </p:cNvPr>
          <p:cNvCxnSpPr>
            <a:cxnSpLocks/>
          </p:cNvCxnSpPr>
          <p:nvPr/>
        </p:nvCxnSpPr>
        <p:spPr>
          <a:xfrm flipV="1">
            <a:off x="5074137" y="2190390"/>
            <a:ext cx="0" cy="1675028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AEE19C-B479-4B85-973F-4DF44DB6F9C8}"/>
              </a:ext>
            </a:extLst>
          </p:cNvPr>
          <p:cNvSpPr txBox="1"/>
          <p:nvPr/>
        </p:nvSpPr>
        <p:spPr>
          <a:xfrm>
            <a:off x="5074137" y="3283184"/>
            <a:ext cx="5158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option: memory </a:t>
            </a:r>
            <a:r>
              <a:rPr lang="en-US" altLang="ko-KR" sz="3200" b="1" dirty="0" err="1"/>
              <a:t>sawp</a:t>
            </a:r>
            <a:r>
              <a:rPr lang="en-US" altLang="ko-KR" sz="3200" b="1" dirty="0"/>
              <a:t> limit</a:t>
            </a:r>
            <a:endParaRPr lang="ko-KR" altLang="en-US" sz="32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DCD8D6F-4129-4F6A-8C38-A7B17447173B}"/>
              </a:ext>
            </a:extLst>
          </p:cNvPr>
          <p:cNvCxnSpPr>
            <a:cxnSpLocks/>
          </p:cNvCxnSpPr>
          <p:nvPr/>
        </p:nvCxnSpPr>
        <p:spPr>
          <a:xfrm flipV="1">
            <a:off x="7196654" y="2190390"/>
            <a:ext cx="0" cy="951821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EFC368-4861-4E95-A6E7-CD24AD5C439D}"/>
              </a:ext>
            </a:extLst>
          </p:cNvPr>
          <p:cNvSpPr txBox="1"/>
          <p:nvPr/>
        </p:nvSpPr>
        <p:spPr>
          <a:xfrm>
            <a:off x="7196654" y="2557436"/>
            <a:ext cx="3125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unlimited swap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744296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8E442-C203-4D60-8FEF-204A22E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Docker: Isolation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0D895-BC04-443C-B8C8-F29EE940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docker stop {your container ID}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docker run -d --rm –p 1234:8080 \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-m 128MB --memory-swap -1 hello:0.1</a:t>
            </a:r>
          </a:p>
          <a:p>
            <a:pPr marL="0" lvl="0" indent="0">
              <a:buNone/>
            </a:pPr>
            <a:r>
              <a:rPr lang="en-US" altLang="ko-KR" sz="3300" dirty="0">
                <a:latin typeface="Consolas" panose="020B0609020204030204" pitchFamily="49" charset="0"/>
              </a:rPr>
              <a:t>503ed041b548...</a:t>
            </a:r>
            <a:endParaRPr lang="en-US" altLang="ko-KR" sz="3300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279C-4441-42D5-A02F-7165078D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587EC-525E-4A5E-972B-27533C0C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770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8E442-C203-4D60-8FEF-204A22E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Docker: Isolation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0D895-BC04-443C-B8C8-F29EE940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curl http://localhost:8080 </a:t>
            </a:r>
          </a:p>
          <a:p>
            <a:pPr marL="0" indent="0">
              <a:buNone/>
            </a:pPr>
            <a:r>
              <a:rPr lang="en-US" altLang="ko-KR" sz="3200" dirty="0">
                <a:latin typeface="Consolas" panose="020B0609020204030204" pitchFamily="49" charset="0"/>
              </a:rPr>
              <a:t>Hello Container!</a:t>
            </a:r>
          </a:p>
          <a:p>
            <a:pPr marL="0" indent="0">
              <a:buNone/>
            </a:pPr>
            <a:r>
              <a:rPr lang="en-US" altLang="ko-KR" sz="3200" dirty="0">
                <a:latin typeface="Consolas" panose="020B0609020204030204" pitchFamily="49" charset="0"/>
              </a:rPr>
              <a:t>Total memory size of container: </a:t>
            </a:r>
            <a:r>
              <a:rPr lang="en-US" altLang="ko-KR" sz="3200" b="1" dirty="0">
                <a:latin typeface="Consolas" panose="020B0609020204030204" pitchFamily="49" charset="0"/>
              </a:rPr>
              <a:t>238.15625 </a:t>
            </a:r>
            <a:r>
              <a:rPr lang="en-US" altLang="ko-KR" sz="3200" b="1" dirty="0" err="1">
                <a:latin typeface="Consolas" panose="020B0609020204030204" pitchFamily="49" charset="0"/>
              </a:rPr>
              <a:t>MiB</a:t>
            </a:r>
            <a:endParaRPr lang="en-US" altLang="ko-KR" sz="32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3200" dirty="0"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279C-4441-42D5-A02F-7165078D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587EC-525E-4A5E-972B-27533C0C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0D1D7-A56C-45DB-A7C6-7DB9E48F54AE}"/>
              </a:ext>
            </a:extLst>
          </p:cNvPr>
          <p:cNvSpPr txBox="1"/>
          <p:nvPr/>
        </p:nvSpPr>
        <p:spPr>
          <a:xfrm>
            <a:off x="5368081" y="3310600"/>
            <a:ext cx="1455848" cy="646331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00000"/>
                </a:solidFill>
              </a:rPr>
              <a:t>Why?</a:t>
            </a:r>
            <a:endParaRPr lang="en-US" altLang="ko-KR" sz="3600" b="1" dirty="0">
              <a:solidFill>
                <a:srgbClr val="8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0679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8E442-C203-4D60-8FEF-204A22E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Docker: Isolation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0D895-BC04-443C-B8C8-F29EE940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cat /sys/fs/</a:t>
            </a:r>
            <a:r>
              <a:rPr lang="en-US" altLang="ko-KR" sz="3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cgroup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/memory/docker/{your container ID}/</a:t>
            </a:r>
            <a:r>
              <a:rPr lang="en-US" altLang="ko-KR" sz="3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memory.limit_in_bytes</a:t>
            </a:r>
            <a:endParaRPr lang="en-US" altLang="ko-KR" sz="36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Consolas" panose="020B0609020204030204" pitchFamily="49" charset="0"/>
              </a:rPr>
              <a:t>134217728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279C-4441-42D5-A02F-7165078D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587EC-525E-4A5E-972B-27533C0C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187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8E442-C203-4D60-8FEF-204A22E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Docker: clean 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0D895-BC04-443C-B8C8-F29EE940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docker stop $(docker </a:t>
            </a:r>
            <a:r>
              <a:rPr lang="en-US" altLang="ko-KR" sz="3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ps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-a -q)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$ docker rm $(docker </a:t>
            </a:r>
            <a:r>
              <a:rPr lang="en-US" altLang="ko-KR" sz="3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ps</a:t>
            </a:r>
            <a:r>
              <a:rPr lang="en-US" altLang="ko-KR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  -a -q)</a:t>
            </a:r>
            <a:endParaRPr lang="en-US" altLang="ko-KR" sz="3600" b="1" dirty="0"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279C-4441-42D5-A02F-7165078D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587EC-525E-4A5E-972B-27533C0C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2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5432C-5149-42C6-BD18-FF2DD25F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Container? Docker?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D4BE8-9193-4BE1-AA46-A8300A27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chroot</a:t>
            </a:r>
          </a:p>
          <a:p>
            <a:pPr marL="0" indent="0" algn="just">
              <a:buNone/>
            </a:pPr>
            <a:r>
              <a:rPr lang="en-US" altLang="ko-KR" dirty="0"/>
              <a:t>A </a:t>
            </a:r>
            <a:r>
              <a:rPr lang="en-US" altLang="ko-KR" b="1" dirty="0">
                <a:latin typeface="Consolas" panose="020B0609020204030204" pitchFamily="49" charset="0"/>
              </a:rPr>
              <a:t>chroot</a:t>
            </a:r>
            <a:r>
              <a:rPr lang="en-US" altLang="ko-KR" dirty="0"/>
              <a:t> on Unix operating systems is an operation that </a:t>
            </a:r>
            <a:r>
              <a:rPr lang="en-US" altLang="ko-KR" b="1" dirty="0"/>
              <a:t>changes the apparent root directory for the current running process and its children</a:t>
            </a:r>
            <a:r>
              <a:rPr lang="en-US" altLang="ko-KR" dirty="0"/>
              <a:t>. A program that is run in such a modified environment cannot name (and therefore normally cannot access) files outside the designated directory tree. The modified environment is called a </a:t>
            </a:r>
            <a:r>
              <a:rPr lang="en-US" altLang="ko-KR" b="1" dirty="0"/>
              <a:t>chroot jail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0369B0-E721-48D2-9195-158C6F02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3F3B8A-A609-4903-81CE-6F1C649D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B5D8A5-1758-4620-8F8B-14FD32330354}"/>
              </a:ext>
            </a:extLst>
          </p:cNvPr>
          <p:cNvSpPr/>
          <p:nvPr/>
        </p:nvSpPr>
        <p:spPr>
          <a:xfrm>
            <a:off x="7210743" y="5868000"/>
            <a:ext cx="4143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https://en.wikipedia.org/wiki/Chroot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51476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C519-9CBD-4927-8B59-A028EA68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070CF-4F0B-41DF-92F8-C53462E9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69"/>
            <a:ext cx="10515600" cy="5086394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/>
              <a:t>Write </a:t>
            </a:r>
            <a:r>
              <a:rPr lang="en-US" altLang="ko-KR" dirty="0" err="1"/>
              <a:t>Dockerfile</a:t>
            </a:r>
            <a:r>
              <a:rPr lang="en-US" altLang="ko-KR" dirty="0"/>
              <a:t> that assembles what we build today, but it should start from </a:t>
            </a:r>
            <a:r>
              <a:rPr lang="en-US" altLang="ko-KR" dirty="0" err="1">
                <a:latin typeface="Consolas" panose="020B0609020204030204" pitchFamily="49" charset="0"/>
              </a:rPr>
              <a:t>alpine:latest</a:t>
            </a:r>
            <a:r>
              <a:rPr lang="en-US" altLang="ko-KR" dirty="0"/>
              <a:t>.</a:t>
            </a:r>
          </a:p>
          <a:p>
            <a:pPr lvl="1" algn="just"/>
            <a:r>
              <a:rPr lang="en-US" altLang="ko-KR" dirty="0"/>
              <a:t>Top two layers </a:t>
            </a:r>
            <a:r>
              <a:rPr lang="en-US" altLang="ko-KR" b="1" dirty="0"/>
              <a:t>must</a:t>
            </a:r>
            <a:r>
              <a:rPr lang="en-US" altLang="ko-KR" dirty="0"/>
              <a:t> be </a:t>
            </a:r>
            <a:r>
              <a:rPr lang="en-US" altLang="ko-KR" b="1" dirty="0"/>
              <a:t>CMD</a:t>
            </a:r>
            <a:r>
              <a:rPr lang="en-US" altLang="ko-KR" dirty="0"/>
              <a:t> and </a:t>
            </a:r>
            <a:r>
              <a:rPr lang="en-US" altLang="ko-KR" b="1" dirty="0"/>
              <a:t>EXPOSE</a:t>
            </a:r>
            <a:r>
              <a:rPr lang="en-US" altLang="ko-KR" dirty="0"/>
              <a:t> instruction.</a:t>
            </a:r>
          </a:p>
          <a:p>
            <a:pPr lvl="1" algn="just"/>
            <a:r>
              <a:rPr lang="en-US" altLang="ko-KR" dirty="0"/>
              <a:t>You can use following code:</a:t>
            </a:r>
          </a:p>
          <a:p>
            <a:pPr lvl="2" algn="just"/>
            <a:r>
              <a:rPr lang="en-US" altLang="ko-KR" dirty="0">
                <a:latin typeface="Consolas" panose="020B0609020204030204" pitchFamily="49" charset="0"/>
              </a:rPr>
              <a:t>RUN 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 add </a:t>
            </a:r>
            <a:r>
              <a:rPr lang="en-US" altLang="ko-KR" dirty="0" err="1">
                <a:latin typeface="Consolas" panose="020B0609020204030204" pitchFamily="49" charset="0"/>
              </a:rPr>
              <a:t>nodejs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 algn="just"/>
            <a:r>
              <a:rPr lang="en-US" altLang="ko-KR" dirty="0">
                <a:latin typeface="Consolas" panose="020B0609020204030204" pitchFamily="49" charset="0"/>
              </a:rPr>
              <a:t>RUN 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 add </a:t>
            </a:r>
            <a:r>
              <a:rPr lang="en-US" altLang="ko-KR" dirty="0" err="1">
                <a:latin typeface="Consolas" panose="020B0609020204030204" pitchFamily="49" charset="0"/>
              </a:rPr>
              <a:t>npm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 algn="just"/>
            <a:r>
              <a:rPr lang="en-US" altLang="ko-KR" dirty="0">
                <a:latin typeface="Consolas" panose="020B0609020204030204" pitchFamily="49" charset="0"/>
              </a:rPr>
              <a:t>RUN </a:t>
            </a:r>
            <a:r>
              <a:rPr lang="en-US" altLang="ko-KR" dirty="0" err="1">
                <a:latin typeface="Consolas" panose="020B0609020204030204" pitchFamily="49" charset="0"/>
              </a:rPr>
              <a:t>npm</a:t>
            </a:r>
            <a:r>
              <a:rPr lang="en-US" altLang="ko-KR" dirty="0">
                <a:latin typeface="Consolas" panose="020B0609020204030204" pitchFamily="49" charset="0"/>
              </a:rPr>
              <a:t> install</a:t>
            </a:r>
          </a:p>
          <a:p>
            <a:pPr lvl="1" algn="just"/>
            <a:r>
              <a:rPr lang="en-US" altLang="ko-KR" dirty="0"/>
              <a:t>You </a:t>
            </a:r>
            <a:r>
              <a:rPr lang="en-US" altLang="ko-KR" b="1" dirty="0"/>
              <a:t>must</a:t>
            </a:r>
            <a:r>
              <a:rPr lang="en-US" altLang="ko-KR" dirty="0"/>
              <a:t> describe each line of </a:t>
            </a:r>
            <a:r>
              <a:rPr lang="en-US" altLang="ko-KR" dirty="0" err="1"/>
              <a:t>Dockerfile</a:t>
            </a:r>
            <a:r>
              <a:rPr lang="en-US" altLang="ko-KR" dirty="0"/>
              <a:t> you wrote in </a:t>
            </a:r>
            <a:r>
              <a:rPr lang="en-US" altLang="ko-KR" b="1" dirty="0"/>
              <a:t>DETAIL</a:t>
            </a:r>
            <a:r>
              <a:rPr lang="en-US" altLang="ko-KR" dirty="0"/>
              <a:t>.</a:t>
            </a:r>
          </a:p>
          <a:p>
            <a:pPr lvl="1" algn="just"/>
            <a:r>
              <a:rPr lang="en-US" altLang="ko-KR" dirty="0"/>
              <a:t>You do not need to use </a:t>
            </a:r>
            <a:r>
              <a:rPr lang="en-US" altLang="ko-KR" b="1" dirty="0">
                <a:latin typeface="Consolas" panose="020B0609020204030204" pitchFamily="49" charset="0"/>
              </a:rPr>
              <a:t>COPY</a:t>
            </a:r>
            <a:r>
              <a:rPr lang="en-US" altLang="ko-KR" dirty="0"/>
              <a:t> instruction. (optional)</a:t>
            </a:r>
          </a:p>
          <a:p>
            <a:pPr lvl="1" algn="just"/>
            <a:r>
              <a:rPr lang="en-US" altLang="ko-KR" b="1" dirty="0"/>
              <a:t>Minimize</a:t>
            </a:r>
            <a:r>
              <a:rPr lang="en-US" altLang="ko-KR" dirty="0"/>
              <a:t> layers of your image. (optional)</a:t>
            </a:r>
          </a:p>
          <a:p>
            <a:pPr lvl="2" algn="just"/>
            <a:r>
              <a:rPr lang="en-US" altLang="ko-KR" dirty="0"/>
              <a:t>I think 5 is minimum.</a:t>
            </a:r>
          </a:p>
          <a:p>
            <a:pPr algn="just"/>
            <a:r>
              <a:rPr lang="en-US" altLang="ko-KR" dirty="0"/>
              <a:t>Submit your </a:t>
            </a:r>
            <a:r>
              <a:rPr lang="en-US" altLang="ko-KR" dirty="0" err="1"/>
              <a:t>Dockerfile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B0395F-2E1E-4C02-B573-96677571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BC730-D036-4C21-8C91-413CA1AF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4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FAD03-AD57-4944-9478-265C92D7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Container? Docker?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417B4-E143-441A-8FFD-AE837B641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cgroup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altLang="ko-KR" b="1" dirty="0" err="1"/>
              <a:t>cgroups</a:t>
            </a:r>
            <a:r>
              <a:rPr lang="en-US" altLang="ko-KR" dirty="0"/>
              <a:t> (abbreviated from control groups) is a Linux kernel feature that </a:t>
            </a:r>
            <a:r>
              <a:rPr lang="en-US" altLang="ko-KR" b="1" dirty="0"/>
              <a:t>limits, accounts for, and isolates the resource usage </a:t>
            </a:r>
            <a:r>
              <a:rPr lang="en-US" altLang="ko-KR" dirty="0"/>
              <a:t>(CPU, memory, disk I/O, network, etc.) of a collection of processes.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BFEFF0-3165-46F9-9517-2BEC5C2B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2D9A8-9972-4FD0-BB51-6DC0B4ED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3FB771-8D36-48C1-AD1D-799FCD80FB16}"/>
              </a:ext>
            </a:extLst>
          </p:cNvPr>
          <p:cNvSpPr/>
          <p:nvPr/>
        </p:nvSpPr>
        <p:spPr>
          <a:xfrm>
            <a:off x="7044030" y="5868000"/>
            <a:ext cx="4309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https://en.wikipedia.org/wiki/Cgroups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140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441BB-3D15-45F1-89B2-64E71370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Container? Docker?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889437-2592-4617-9279-619DF1B1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86A1CD-85CD-4BA7-99E6-FE3BAFDD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6BB91-AF50-46F2-AB8A-00EB215D547A}"/>
              </a:ext>
            </a:extLst>
          </p:cNvPr>
          <p:cNvSpPr/>
          <p:nvPr/>
        </p:nvSpPr>
        <p:spPr>
          <a:xfrm>
            <a:off x="2175510" y="5086350"/>
            <a:ext cx="7840980" cy="738723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Infrastructure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EB831B-06D7-4BC6-A36D-245728DDC5BE}"/>
              </a:ext>
            </a:extLst>
          </p:cNvPr>
          <p:cNvSpPr/>
          <p:nvPr/>
        </p:nvSpPr>
        <p:spPr>
          <a:xfrm>
            <a:off x="2175510" y="4187032"/>
            <a:ext cx="7840980" cy="738723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Host OS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188FD1-31A7-4161-A3EF-BF4E47C8F4E8}"/>
              </a:ext>
            </a:extLst>
          </p:cNvPr>
          <p:cNvSpPr/>
          <p:nvPr/>
        </p:nvSpPr>
        <p:spPr>
          <a:xfrm>
            <a:off x="2179412" y="2015060"/>
            <a:ext cx="2487838" cy="111205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App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ED1C98-1374-4680-91F6-CA4EEDDC5B18}"/>
              </a:ext>
            </a:extLst>
          </p:cNvPr>
          <p:cNvSpPr/>
          <p:nvPr/>
        </p:nvSpPr>
        <p:spPr>
          <a:xfrm>
            <a:off x="4854032" y="2015060"/>
            <a:ext cx="2487838" cy="111205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App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702AFE-3B1A-4E99-ADE5-996DDD7B6CA8}"/>
              </a:ext>
            </a:extLst>
          </p:cNvPr>
          <p:cNvSpPr/>
          <p:nvPr/>
        </p:nvSpPr>
        <p:spPr>
          <a:xfrm>
            <a:off x="7528652" y="2015060"/>
            <a:ext cx="2487838" cy="111205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App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A40BCD-C8AB-411B-923D-B37003BED27C}"/>
              </a:ext>
            </a:extLst>
          </p:cNvPr>
          <p:cNvSpPr/>
          <p:nvPr/>
        </p:nvSpPr>
        <p:spPr>
          <a:xfrm>
            <a:off x="2175510" y="3287714"/>
            <a:ext cx="7840980" cy="738723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Container Engine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EF175B-0420-4C40-8753-112FB5E8FCD0}"/>
              </a:ext>
            </a:extLst>
          </p:cNvPr>
          <p:cNvSpPr txBox="1"/>
          <p:nvPr/>
        </p:nvSpPr>
        <p:spPr>
          <a:xfrm>
            <a:off x="2175511" y="1195424"/>
            <a:ext cx="784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Apps are OS-level virtualized, and share the host kernel.</a:t>
            </a:r>
          </a:p>
          <a:p>
            <a:pPr algn="ctr"/>
            <a:r>
              <a:rPr lang="en-US" altLang="ko-KR" b="1" dirty="0"/>
              <a:t>They are in the isolated space and cannot access the host directly.</a:t>
            </a:r>
          </a:p>
        </p:txBody>
      </p:sp>
    </p:spTree>
    <p:extLst>
      <p:ext uri="{BB962C8B-B14F-4D97-AF65-F5344CB8AC3E}">
        <p14:creationId xmlns:p14="http://schemas.microsoft.com/office/powerpoint/2010/main" val="221430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90151-C1F4-43DE-9BB2-C90FAF71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Container? Docker?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609C0C-748B-48EF-8749-13FB29A3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and Cloud Computing Lab.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01805A-FF32-4375-9AF9-26A10E68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131E-57C5-408A-8D70-3AC90B9579F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5EB739E4-5218-4411-85F2-C0B27ED1F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549" y="2349000"/>
            <a:ext cx="9086902" cy="2160000"/>
          </a:xfrm>
        </p:spPr>
      </p:pic>
    </p:spTree>
    <p:extLst>
      <p:ext uri="{BB962C8B-B14F-4D97-AF65-F5344CB8AC3E}">
        <p14:creationId xmlns:p14="http://schemas.microsoft.com/office/powerpoint/2010/main" val="265695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4019</TotalTime>
  <Words>2951</Words>
  <Application>Microsoft Office PowerPoint</Application>
  <PresentationFormat>와이드스크린</PresentationFormat>
  <Paragraphs>536</Paragraphs>
  <Slides>60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5" baseType="lpstr">
      <vt:lpstr>나눔바른고딕</vt:lpstr>
      <vt:lpstr>맑은 고딕</vt:lpstr>
      <vt:lpstr>Arial</vt:lpstr>
      <vt:lpstr>Consolas</vt:lpstr>
      <vt:lpstr>Office 테마</vt:lpstr>
      <vt:lpstr>클라우드 컴퓨팅</vt:lpstr>
      <vt:lpstr>목차</vt:lpstr>
      <vt:lpstr>Machine Virtualization Overhead</vt:lpstr>
      <vt:lpstr>Container? Docker?</vt:lpstr>
      <vt:lpstr>Container? Docker?</vt:lpstr>
      <vt:lpstr>Container? Docker?</vt:lpstr>
      <vt:lpstr>Container? Docker?</vt:lpstr>
      <vt:lpstr>Container? Docker?</vt:lpstr>
      <vt:lpstr>Container? Docker?</vt:lpstr>
      <vt:lpstr>Class Roadmap - DevOps</vt:lpstr>
      <vt:lpstr>Class Roadmap</vt:lpstr>
      <vt:lpstr>Setting: Alpine Linux</vt:lpstr>
      <vt:lpstr>Setting: Alpine Linux</vt:lpstr>
      <vt:lpstr>Setting: Alpine Linux</vt:lpstr>
      <vt:lpstr>Setting: Alpine Linux</vt:lpstr>
      <vt:lpstr>Setting: Alpine Linux</vt:lpstr>
      <vt:lpstr>Setting: Alpine Linux</vt:lpstr>
      <vt:lpstr>Setting: Alpine Linux</vt:lpstr>
      <vt:lpstr>Setting: Alpine Linux</vt:lpstr>
      <vt:lpstr>Setting: Alpine Linux</vt:lpstr>
      <vt:lpstr>Setting: Alpine Linux</vt:lpstr>
      <vt:lpstr>Setting: Alpine Linux</vt:lpstr>
      <vt:lpstr>Setting: Alpine Linux</vt:lpstr>
      <vt:lpstr>Setting: Alpine Linux</vt:lpstr>
      <vt:lpstr>Setting: Alpine Linux</vt:lpstr>
      <vt:lpstr>Setting: Alpine Linux</vt:lpstr>
      <vt:lpstr>Setting: Alpine Linux</vt:lpstr>
      <vt:lpstr>Setting: Alpine Linux</vt:lpstr>
      <vt:lpstr>Setting: Alpine Linux</vt:lpstr>
      <vt:lpstr>Setting: Alpine Linux</vt:lpstr>
      <vt:lpstr>Setting: Alpine Linux</vt:lpstr>
      <vt:lpstr>Setting: Docker</vt:lpstr>
      <vt:lpstr>Setting: Docker</vt:lpstr>
      <vt:lpstr>Setting: Docker</vt:lpstr>
      <vt:lpstr>Setting: Docker</vt:lpstr>
      <vt:lpstr>Setting: Docker</vt:lpstr>
      <vt:lpstr>Setting: Etc.</vt:lpstr>
      <vt:lpstr>Setting: Etc.</vt:lpstr>
      <vt:lpstr>Docker: build</vt:lpstr>
      <vt:lpstr>Docker: build</vt:lpstr>
      <vt:lpstr>Docker: build</vt:lpstr>
      <vt:lpstr>Docker: history</vt:lpstr>
      <vt:lpstr>Docker: history</vt:lpstr>
      <vt:lpstr>Docker: Layer Concept</vt:lpstr>
      <vt:lpstr>Docker: run</vt:lpstr>
      <vt:lpstr>Docker: run</vt:lpstr>
      <vt:lpstr>Docker: run</vt:lpstr>
      <vt:lpstr>Docker: Network</vt:lpstr>
      <vt:lpstr>Docker: Network</vt:lpstr>
      <vt:lpstr>Docker: Network</vt:lpstr>
      <vt:lpstr>Docker: Network</vt:lpstr>
      <vt:lpstr>Docker: Network</vt:lpstr>
      <vt:lpstr>Docker: Network</vt:lpstr>
      <vt:lpstr>Docker: Network</vt:lpstr>
      <vt:lpstr>Docker: Isolation</vt:lpstr>
      <vt:lpstr>Docker: Isolation</vt:lpstr>
      <vt:lpstr>Docker: Isolation</vt:lpstr>
      <vt:lpstr>Docker: Isolation</vt:lpstr>
      <vt:lpstr>Docker: clean up</vt:lpstr>
      <vt:lpstr>Assignment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승현</dc:creator>
  <cp:lastModifiedBy>Seunghyun Hwang</cp:lastModifiedBy>
  <cp:revision>128</cp:revision>
  <dcterms:created xsi:type="dcterms:W3CDTF">2018-07-20T10:38:34Z</dcterms:created>
  <dcterms:modified xsi:type="dcterms:W3CDTF">2018-11-07T08:14:52Z</dcterms:modified>
</cp:coreProperties>
</file>