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64" r:id="rId3"/>
    <p:sldId id="268" r:id="rId4"/>
    <p:sldId id="309" r:id="rId5"/>
    <p:sldId id="271" r:id="rId6"/>
    <p:sldId id="285" r:id="rId7"/>
    <p:sldId id="286" r:id="rId8"/>
    <p:sldId id="276" r:id="rId9"/>
    <p:sldId id="273" r:id="rId10"/>
    <p:sldId id="287" r:id="rId11"/>
    <p:sldId id="288" r:id="rId12"/>
    <p:sldId id="274" r:id="rId13"/>
    <p:sldId id="289" r:id="rId14"/>
    <p:sldId id="290" r:id="rId15"/>
    <p:sldId id="292" r:id="rId16"/>
    <p:sldId id="293" r:id="rId17"/>
    <p:sldId id="294" r:id="rId18"/>
    <p:sldId id="277" r:id="rId19"/>
    <p:sldId id="278" r:id="rId20"/>
    <p:sldId id="296" r:id="rId21"/>
    <p:sldId id="295" r:id="rId22"/>
    <p:sldId id="297" r:id="rId23"/>
    <p:sldId id="298" r:id="rId24"/>
    <p:sldId id="279" r:id="rId25"/>
    <p:sldId id="300" r:id="rId26"/>
    <p:sldId id="301" r:id="rId27"/>
    <p:sldId id="299" r:id="rId28"/>
    <p:sldId id="302" r:id="rId29"/>
    <p:sldId id="280" r:id="rId30"/>
    <p:sldId id="303" r:id="rId31"/>
    <p:sldId id="282" r:id="rId32"/>
    <p:sldId id="283" r:id="rId33"/>
    <p:sldId id="305" r:id="rId34"/>
    <p:sldId id="306" r:id="rId35"/>
    <p:sldId id="307" r:id="rId36"/>
    <p:sldId id="310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FF3300"/>
    <a:srgbClr val="FFFF66"/>
    <a:srgbClr val="E0FFC1"/>
    <a:srgbClr val="DDE852"/>
    <a:srgbClr val="EFFFEF"/>
    <a:srgbClr val="FFFFB7"/>
    <a:srgbClr val="FFFFEB"/>
    <a:srgbClr val="EBE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5324" autoAdjust="0"/>
  </p:normalViewPr>
  <p:slideViewPr>
    <p:cSldViewPr showGuides="1">
      <p:cViewPr>
        <p:scale>
          <a:sx n="75" d="100"/>
          <a:sy n="75" d="100"/>
        </p:scale>
        <p:origin x="-1266" y="258"/>
      </p:cViewPr>
      <p:guideLst>
        <p:guide orient="horz" pos="14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5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8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9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6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0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FEC2-81FD-47F6-A6CF-3C82A27BF9F4}" type="datetimeFigureOut">
              <a:rPr lang="ko-KR" altLang="en-US" smtClean="0"/>
              <a:t>2014-06-24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CEE1-00D4-4F4C-A2CC-88F30D1C0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포인트가 6개인 별 2"/>
          <p:cNvSpPr/>
          <p:nvPr/>
        </p:nvSpPr>
        <p:spPr>
          <a:xfrm>
            <a:off x="7378051" y="2276872"/>
            <a:ext cx="1296144" cy="1296144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2618910"/>
            <a:ext cx="888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2904468" y="2672537"/>
            <a:ext cx="936104" cy="603068"/>
            <a:chOff x="6804248" y="3501008"/>
            <a:chExt cx="936104" cy="603068"/>
          </a:xfrm>
        </p:grpSpPr>
        <p:sp>
          <p:nvSpPr>
            <p:cNvPr id="12" name="한쪽 모서리가 잘린 사각형 11"/>
            <p:cNvSpPr/>
            <p:nvPr/>
          </p:nvSpPr>
          <p:spPr>
            <a:xfrm>
              <a:off x="7272300" y="3501008"/>
              <a:ext cx="468052" cy="396045"/>
            </a:xfrm>
            <a:prstGeom prst="snip1Rect">
              <a:avLst>
                <a:gd name="adj" fmla="val 4711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804248" y="3717412"/>
              <a:ext cx="936104" cy="2520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>
              <a:off x="6948264" y="3933056"/>
              <a:ext cx="144016" cy="17102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>
              <a:off x="7452320" y="3933056"/>
              <a:ext cx="144016" cy="17102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웃는 얼굴 15"/>
          <p:cNvSpPr/>
          <p:nvPr/>
        </p:nvSpPr>
        <p:spPr>
          <a:xfrm>
            <a:off x="683568" y="2588045"/>
            <a:ext cx="864344" cy="772052"/>
          </a:xfrm>
          <a:prstGeom prst="smileyFace">
            <a:avLst/>
          </a:prstGeom>
          <a:solidFill>
            <a:srgbClr val="CC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81822" y="2636083"/>
            <a:ext cx="888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32779" y="1052736"/>
            <a:ext cx="362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가지 버전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464" y="36450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고객용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54740" y="36450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기사용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5454" y="3645024"/>
            <a:ext cx="22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관리자용 프로그램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3750" y="3645024"/>
            <a:ext cx="221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최종 관리자용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4509120"/>
            <a:ext cx="159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수거 신청</a:t>
            </a:r>
            <a:endParaRPr lang="en-US" altLang="ko-KR" sz="1600" dirty="0" smtClean="0"/>
          </a:p>
          <a:p>
            <a:r>
              <a:rPr lang="ko-KR" altLang="en-US" sz="1600" dirty="0" smtClean="0"/>
              <a:t>포인트 받기</a:t>
            </a:r>
            <a:endParaRPr lang="en-US" altLang="ko-KR" sz="1600" dirty="0" smtClean="0"/>
          </a:p>
          <a:p>
            <a:r>
              <a:rPr lang="ko-KR" altLang="en-US" sz="1600" dirty="0" smtClean="0"/>
              <a:t>쇼핑 주문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613832" y="4509120"/>
            <a:ext cx="217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신청 확인</a:t>
            </a:r>
            <a:endParaRPr lang="en-US" altLang="ko-KR" sz="1600" dirty="0" smtClean="0"/>
          </a:p>
          <a:p>
            <a:r>
              <a:rPr lang="ko-KR" altLang="en-US" sz="1600" dirty="0" smtClean="0"/>
              <a:t>포인트 주고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받기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062104" y="4509120"/>
            <a:ext cx="167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포인트 주기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293790" y="4494606"/>
            <a:ext cx="1670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포인트 주기</a:t>
            </a:r>
            <a:endParaRPr lang="en-US" altLang="ko-KR" sz="1600" dirty="0" smtClean="0"/>
          </a:p>
          <a:p>
            <a:r>
              <a:rPr lang="ko-KR" altLang="en-US" sz="1600" dirty="0" smtClean="0"/>
              <a:t>직원 관리</a:t>
            </a:r>
            <a:endParaRPr lang="en-US" altLang="ko-KR" sz="1600" dirty="0" smtClean="0"/>
          </a:p>
          <a:p>
            <a:r>
              <a:rPr lang="ko-KR" altLang="en-US" sz="1600" dirty="0" smtClean="0"/>
              <a:t>포인트 관리</a:t>
            </a:r>
            <a:endParaRPr lang="en-US" altLang="ko-KR" sz="1600" dirty="0" smtClean="0"/>
          </a:p>
          <a:p>
            <a:r>
              <a:rPr lang="ko-KR" altLang="en-US" sz="1600" dirty="0" smtClean="0"/>
              <a:t>포괄적인 관리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89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588224" y="1916832"/>
            <a:ext cx="1584176" cy="760953"/>
          </a:xfrm>
          <a:prstGeom prst="rect">
            <a:avLst/>
          </a:prstGeom>
          <a:solidFill>
            <a:srgbClr val="FF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588224" y="1949109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516574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4253" y="2478619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83408" y="4797152"/>
            <a:ext cx="1574330" cy="227048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96" y="2780928"/>
            <a:ext cx="585788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4068" y="2805355"/>
            <a:ext cx="996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수거기사 </a:t>
            </a:r>
            <a:r>
              <a:rPr lang="en-US" altLang="ko-KR" sz="700" b="1" dirty="0" smtClean="0"/>
              <a:t>: 000</a:t>
            </a:r>
          </a:p>
          <a:p>
            <a:r>
              <a:rPr lang="ko-KR" altLang="en-US" sz="700" b="1" dirty="0" smtClean="0"/>
              <a:t>담당지역 </a:t>
            </a:r>
            <a:r>
              <a:rPr lang="en-US" altLang="ko-KR" sz="700" b="1" dirty="0" smtClean="0"/>
              <a:t>: 000</a:t>
            </a:r>
          </a:p>
          <a:p>
            <a:endParaRPr lang="en-US" altLang="ko-KR" sz="700" b="1" dirty="0" smtClean="0"/>
          </a:p>
          <a:p>
            <a:r>
              <a:rPr lang="ko-KR" altLang="en-US" sz="700" b="1" dirty="0" smtClean="0"/>
              <a:t>좋아요</a:t>
            </a:r>
            <a:endParaRPr lang="en-US" altLang="ko-KR" sz="700" b="1" dirty="0" smtClean="0"/>
          </a:p>
          <a:p>
            <a:r>
              <a:rPr lang="en-US" altLang="ko-KR" sz="600" b="1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76" y="3108600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635896" y="3501008"/>
            <a:ext cx="1800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수거 신청 시 참조 사항</a:t>
            </a:r>
            <a:r>
              <a:rPr lang="en-US" altLang="ko-KR" sz="500" b="1" dirty="0" smtClean="0"/>
              <a:t> </a:t>
            </a:r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취급 요령에 맞게 재활용품을 분리 수거</a:t>
            </a:r>
            <a:r>
              <a:rPr lang="en-US" altLang="ko-KR" sz="500" dirty="0" smtClean="0"/>
              <a:t>. (</a:t>
            </a:r>
            <a:r>
              <a:rPr lang="ko-KR" altLang="en-US" sz="500" dirty="0" smtClean="0"/>
              <a:t>요령</a:t>
            </a:r>
            <a:r>
              <a:rPr lang="en-US" altLang="ko-KR" sz="500" dirty="0" smtClean="0"/>
              <a:t>link</a:t>
            </a:r>
            <a:r>
              <a:rPr lang="en-US" altLang="ko-KR" sz="500" dirty="0"/>
              <a:t>)</a:t>
            </a:r>
            <a:endParaRPr lang="en-US" altLang="ko-KR" sz="500" dirty="0" smtClean="0"/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물량의 </a:t>
            </a:r>
            <a:r>
              <a:rPr lang="ko-KR" altLang="en-US" sz="500" dirty="0"/>
              <a:t>양은 두 </a:t>
            </a:r>
            <a:r>
              <a:rPr lang="ko-KR" altLang="en-US" sz="500" dirty="0" smtClean="0"/>
              <a:t>봉투 이상</a:t>
            </a:r>
            <a:r>
              <a:rPr lang="en-US" altLang="ko-KR" sz="500" dirty="0" smtClean="0"/>
              <a:t>. </a:t>
            </a:r>
            <a:endParaRPr lang="en-US" altLang="ko-KR" sz="500" dirty="0"/>
          </a:p>
          <a:p>
            <a:r>
              <a:rPr lang="en-US" altLang="ko-KR" sz="500" dirty="0" smtClean="0"/>
              <a:t>3. </a:t>
            </a:r>
            <a:r>
              <a:rPr lang="ko-KR" altLang="en-US" sz="500" dirty="0" smtClean="0"/>
              <a:t>날짜 지정 제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방문 시간 지정 불가</a:t>
            </a:r>
            <a:r>
              <a:rPr lang="en-US" altLang="ko-KR" sz="500" dirty="0" smtClean="0"/>
              <a:t>.</a:t>
            </a:r>
            <a:endParaRPr lang="en-US" altLang="ko-KR" sz="500" dirty="0"/>
          </a:p>
          <a:p>
            <a:r>
              <a:rPr lang="en-US" altLang="ko-KR" sz="500" dirty="0" smtClean="0"/>
              <a:t>4. </a:t>
            </a:r>
            <a:r>
              <a:rPr lang="ko-KR" altLang="en-US" sz="500" dirty="0" smtClean="0"/>
              <a:t>방문 </a:t>
            </a:r>
            <a:r>
              <a:rPr lang="ko-KR" altLang="en-US" sz="500" dirty="0"/>
              <a:t>수거 유형 </a:t>
            </a:r>
            <a:r>
              <a:rPr lang="ko-KR" altLang="en-US" sz="500" dirty="0" smtClean="0"/>
              <a:t>결정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4.1 </a:t>
            </a:r>
            <a:r>
              <a:rPr lang="ko-KR" altLang="en-US" sz="500" dirty="0" smtClean="0"/>
              <a:t>방문 후 직접 판매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4.2 </a:t>
            </a:r>
            <a:r>
              <a:rPr lang="ko-KR" altLang="en-US" sz="500" dirty="0" smtClean="0"/>
              <a:t>부재 중 간접 판매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현관 앞에 두세요</a:t>
            </a:r>
            <a:r>
              <a:rPr lang="en-US" altLang="ko-KR" sz="500" dirty="0" smtClean="0"/>
              <a:t>!)</a:t>
            </a:r>
            <a:endParaRPr lang="en-US" altLang="ko-KR" sz="500" dirty="0"/>
          </a:p>
          <a:p>
            <a:r>
              <a:rPr lang="en-US" altLang="ko-KR" sz="500" dirty="0" smtClean="0"/>
              <a:t>5. </a:t>
            </a:r>
            <a:r>
              <a:rPr lang="ko-KR" altLang="en-US" sz="500" dirty="0" smtClean="0"/>
              <a:t>참조사항 </a:t>
            </a:r>
            <a:r>
              <a:rPr lang="ko-KR" altLang="en-US" sz="500" dirty="0"/>
              <a:t>필독 후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수거신청</a:t>
            </a:r>
            <a:r>
              <a:rPr lang="en-US" altLang="ko-KR" sz="500" dirty="0" smtClean="0"/>
              <a:t>. </a:t>
            </a:r>
            <a:endParaRPr lang="ko-KR" altLang="en-US" sz="500" dirty="0"/>
          </a:p>
          <a:p>
            <a:endParaRPr lang="en-US" altLang="ko-KR" sz="6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83087" y="4558421"/>
            <a:ext cx="1574330" cy="227048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12890" y="4556126"/>
            <a:ext cx="444527" cy="46807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79912" y="4554637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3152" y="4798219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572032" y="2329585"/>
            <a:ext cx="1800168" cy="2323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07274" y="2032273"/>
            <a:ext cx="157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수거 신청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 신청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396154" y="2780928"/>
            <a:ext cx="0" cy="388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588224" y="3284984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94639" y="335699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신청하시겠습니까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2607" y="3721274"/>
            <a:ext cx="157776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Yes , no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389837" y="4120142"/>
            <a:ext cx="0" cy="388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607274" y="4674992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613689" y="4747000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신청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6588224" y="5715587"/>
            <a:ext cx="2448272" cy="1025781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 베이스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00CC00"/>
                </a:solidFill>
              </a:rPr>
              <a:t>이준환 고객 신청</a:t>
            </a:r>
            <a:endParaRPr lang="ko-KR" altLang="en-US" sz="12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516574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4253" y="2478619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83408" y="4797152"/>
            <a:ext cx="1574330" cy="227048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96" y="2780928"/>
            <a:ext cx="585788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4068" y="2805355"/>
            <a:ext cx="996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수거기사 </a:t>
            </a:r>
            <a:r>
              <a:rPr lang="en-US" altLang="ko-KR" sz="700" b="1" dirty="0" smtClean="0"/>
              <a:t>: 000</a:t>
            </a:r>
          </a:p>
          <a:p>
            <a:r>
              <a:rPr lang="ko-KR" altLang="en-US" sz="700" b="1" dirty="0" smtClean="0"/>
              <a:t>담당지역 </a:t>
            </a:r>
            <a:r>
              <a:rPr lang="en-US" altLang="ko-KR" sz="700" b="1" dirty="0" smtClean="0"/>
              <a:t>: 000</a:t>
            </a:r>
          </a:p>
          <a:p>
            <a:endParaRPr lang="en-US" altLang="ko-KR" sz="700" b="1" dirty="0" smtClean="0"/>
          </a:p>
          <a:p>
            <a:r>
              <a:rPr lang="ko-KR" altLang="en-US" sz="700" b="1" dirty="0" smtClean="0"/>
              <a:t>좋아요</a:t>
            </a:r>
            <a:endParaRPr lang="en-US" altLang="ko-KR" sz="700" b="1" dirty="0" smtClean="0"/>
          </a:p>
          <a:p>
            <a:r>
              <a:rPr lang="en-US" altLang="ko-KR" sz="600" b="1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76" y="3108600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635896" y="3501008"/>
            <a:ext cx="1800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수거 신청 시 참조 사항</a:t>
            </a:r>
            <a:r>
              <a:rPr lang="en-US" altLang="ko-KR" sz="500" b="1" dirty="0" smtClean="0"/>
              <a:t> </a:t>
            </a:r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취급 요령에 맞게 재활용품을 분리 수거</a:t>
            </a:r>
            <a:r>
              <a:rPr lang="en-US" altLang="ko-KR" sz="500" dirty="0" smtClean="0"/>
              <a:t>. (</a:t>
            </a:r>
            <a:r>
              <a:rPr lang="ko-KR" altLang="en-US" sz="500" dirty="0" smtClean="0"/>
              <a:t>요령</a:t>
            </a:r>
            <a:r>
              <a:rPr lang="en-US" altLang="ko-KR" sz="500" dirty="0" smtClean="0"/>
              <a:t>link</a:t>
            </a:r>
            <a:r>
              <a:rPr lang="en-US" altLang="ko-KR" sz="500" dirty="0"/>
              <a:t>)</a:t>
            </a:r>
            <a:endParaRPr lang="en-US" altLang="ko-KR" sz="500" dirty="0" smtClean="0"/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물량의 </a:t>
            </a:r>
            <a:r>
              <a:rPr lang="ko-KR" altLang="en-US" sz="500" dirty="0"/>
              <a:t>양은 두 </a:t>
            </a:r>
            <a:r>
              <a:rPr lang="ko-KR" altLang="en-US" sz="500" dirty="0" smtClean="0"/>
              <a:t>봉투 이상</a:t>
            </a:r>
            <a:r>
              <a:rPr lang="en-US" altLang="ko-KR" sz="500" dirty="0" smtClean="0"/>
              <a:t>. </a:t>
            </a:r>
            <a:endParaRPr lang="en-US" altLang="ko-KR" sz="500" dirty="0"/>
          </a:p>
          <a:p>
            <a:r>
              <a:rPr lang="en-US" altLang="ko-KR" sz="500" dirty="0" smtClean="0"/>
              <a:t>3. </a:t>
            </a:r>
            <a:r>
              <a:rPr lang="ko-KR" altLang="en-US" sz="500" dirty="0" smtClean="0"/>
              <a:t>날짜 지정 제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방문 시간 지정 불가</a:t>
            </a:r>
            <a:r>
              <a:rPr lang="en-US" altLang="ko-KR" sz="500" dirty="0" smtClean="0"/>
              <a:t>.</a:t>
            </a:r>
            <a:endParaRPr lang="en-US" altLang="ko-KR" sz="500" dirty="0"/>
          </a:p>
          <a:p>
            <a:r>
              <a:rPr lang="en-US" altLang="ko-KR" sz="500" dirty="0" smtClean="0"/>
              <a:t>4. </a:t>
            </a:r>
            <a:r>
              <a:rPr lang="ko-KR" altLang="en-US" sz="500" dirty="0" smtClean="0"/>
              <a:t>방문 </a:t>
            </a:r>
            <a:r>
              <a:rPr lang="ko-KR" altLang="en-US" sz="500" dirty="0"/>
              <a:t>수거 유형 </a:t>
            </a:r>
            <a:r>
              <a:rPr lang="ko-KR" altLang="en-US" sz="500" dirty="0" smtClean="0"/>
              <a:t>결정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4.1 </a:t>
            </a:r>
            <a:r>
              <a:rPr lang="ko-KR" altLang="en-US" sz="500" dirty="0" smtClean="0"/>
              <a:t>방문 후 직접 판매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4.2 </a:t>
            </a:r>
            <a:r>
              <a:rPr lang="ko-KR" altLang="en-US" sz="500" dirty="0" smtClean="0"/>
              <a:t>부재 중 간접 판매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현관 앞에 두세요</a:t>
            </a:r>
            <a:r>
              <a:rPr lang="en-US" altLang="ko-KR" sz="500" dirty="0" smtClean="0"/>
              <a:t>!)</a:t>
            </a:r>
            <a:endParaRPr lang="en-US" altLang="ko-KR" sz="500" dirty="0"/>
          </a:p>
          <a:p>
            <a:r>
              <a:rPr lang="en-US" altLang="ko-KR" sz="500" dirty="0" smtClean="0"/>
              <a:t>5. </a:t>
            </a:r>
            <a:r>
              <a:rPr lang="ko-KR" altLang="en-US" sz="500" dirty="0" smtClean="0"/>
              <a:t>참조사항 </a:t>
            </a:r>
            <a:r>
              <a:rPr lang="ko-KR" altLang="en-US" sz="500" dirty="0"/>
              <a:t>필독 후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수거신청</a:t>
            </a:r>
            <a:r>
              <a:rPr lang="en-US" altLang="ko-KR" sz="500" dirty="0" smtClean="0"/>
              <a:t>. </a:t>
            </a:r>
            <a:endParaRPr lang="ko-KR" altLang="en-US" sz="500" dirty="0"/>
          </a:p>
          <a:p>
            <a:endParaRPr lang="en-US" altLang="ko-KR" sz="6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83087" y="4558421"/>
            <a:ext cx="1574330" cy="227048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12890" y="4556126"/>
            <a:ext cx="444527" cy="46807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79912" y="4554637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3152" y="4798219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220072" y="3548649"/>
            <a:ext cx="1296144" cy="1032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588224" y="3284984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94639" y="335699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취소하시겠습니까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2607" y="3721274"/>
            <a:ext cx="157776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Yes , no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389837" y="4120142"/>
            <a:ext cx="0" cy="388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607274" y="4674992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613689" y="4747000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취소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6588224" y="5715587"/>
            <a:ext cx="2448272" cy="1025781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 베이스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rgbClr val="00CC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flipV="1">
            <a:off x="7154763" y="3923531"/>
            <a:ext cx="216024" cy="26611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72797" y="1987208"/>
            <a:ext cx="293360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수거 신청 부분은 고객의 </a:t>
            </a:r>
            <a:r>
              <a:rPr lang="en-US" altLang="ko-KR" sz="1100" dirty="0" smtClean="0"/>
              <a:t>R</a:t>
            </a:r>
            <a:r>
              <a:rPr lang="ko-KR" altLang="en-US" sz="1100" dirty="0" smtClean="0"/>
              <a:t>부자를 이용하는 가장 핵심적인 서비스로 신청 과정과 취소 과정이 간단해야 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또한 별도의 관리 없이 고객의 신청과 취소가 자동적으로 데이터베이스에 반영되어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복잡함을 피하는 것이 필요하다 생각됨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좋아요 클릭 부분은</a:t>
            </a:r>
            <a:endParaRPr lang="en-US" altLang="ko-KR" sz="1100" dirty="0" smtClean="0"/>
          </a:p>
          <a:p>
            <a:r>
              <a:rPr lang="ko-KR" altLang="en-US" sz="1100" dirty="0" smtClean="0"/>
              <a:t>친절한 상위 수거기사에게 인센티브를 부여하는 장치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518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110660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8653" y="2938382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/>
              <a:t>.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13,500 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6792" y="2519591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3722994" y="2557226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66906" y="2661056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생활용품</a:t>
            </a:r>
            <a:endParaRPr lang="en-US" altLang="ko-KR" sz="7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0" name="포인트가 5개인 별 9"/>
          <p:cNvSpPr/>
          <p:nvPr/>
        </p:nvSpPr>
        <p:spPr>
          <a:xfrm>
            <a:off x="4211234" y="2564904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05835" y="2659214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중고장터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79" y="2891353"/>
            <a:ext cx="386673" cy="37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596792" y="3284984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9477" y="3709717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93148" y="4134450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29" y="3329056"/>
            <a:ext cx="401049" cy="3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4078985" y="2743853"/>
            <a:ext cx="0" cy="25208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3352636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고무 장갑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7,900 p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83304" y="2568935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4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110660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8653" y="2938382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/>
              <a:t>.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13,500 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6792" y="2519591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3722994" y="2557226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66906" y="2661056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생활용품</a:t>
            </a:r>
            <a:endParaRPr lang="en-US" altLang="ko-KR" sz="7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0" name="포인트가 5개인 별 9"/>
          <p:cNvSpPr/>
          <p:nvPr/>
        </p:nvSpPr>
        <p:spPr>
          <a:xfrm>
            <a:off x="4211234" y="2564904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05835" y="2659214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중고장터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79" y="2891353"/>
            <a:ext cx="386673" cy="37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596792" y="3284984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9477" y="3709717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93148" y="4134450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29" y="3329056"/>
            <a:ext cx="401049" cy="3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4078985" y="2743853"/>
            <a:ext cx="0" cy="25208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3352636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고무 장갑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7,900 p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83304" y="2568935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6800" y="2520454"/>
            <a:ext cx="1898650" cy="2737346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77135"/>
            <a:ext cx="604257" cy="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677906" y="2541206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 smtClean="0"/>
              <a:t>.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416936" y="2777135"/>
            <a:ext cx="0" cy="579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11824" y="3064182"/>
            <a:ext cx="508248" cy="153888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437622" y="2833191"/>
            <a:ext cx="10975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가격 </a:t>
            </a:r>
            <a:r>
              <a:rPr lang="en-US" altLang="ko-KR" sz="700" b="1" dirty="0" smtClean="0"/>
              <a:t>: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  <a:p>
            <a:r>
              <a:rPr lang="ko-KR" altLang="en-US" sz="700" b="1" dirty="0" smtClean="0"/>
              <a:t> </a:t>
            </a:r>
            <a:endParaRPr lang="en-US" altLang="ko-KR" sz="700" b="1" dirty="0" smtClean="0"/>
          </a:p>
          <a:p>
            <a:r>
              <a:rPr lang="en-US" altLang="ko-KR" sz="700" b="1" dirty="0" smtClean="0"/>
              <a:t>        </a:t>
            </a:r>
            <a:r>
              <a:rPr lang="ko-KR" altLang="en-US" sz="700" b="1" dirty="0" smtClean="0"/>
              <a:t>구매하기</a:t>
            </a:r>
            <a:endParaRPr lang="en-US" altLang="ko-KR" sz="700" b="1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680346" y="3501008"/>
            <a:ext cx="1558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상세설명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r>
              <a:rPr lang="en-US" altLang="ko-KR" sz="600" dirty="0" smtClean="0"/>
              <a:t> </a:t>
            </a:r>
            <a:r>
              <a:rPr lang="ko-KR" altLang="en-US" sz="600" dirty="0" smtClean="0"/>
              <a:t>이 상품은 </a:t>
            </a:r>
            <a:r>
              <a:rPr lang="en-US" altLang="ko-KR" sz="600" dirty="0" smtClean="0"/>
              <a:t>-----</a:t>
            </a:r>
          </a:p>
          <a:p>
            <a:r>
              <a:rPr lang="en-US" altLang="ko-KR" sz="600" dirty="0" smtClean="0"/>
              <a:t>-----------</a:t>
            </a:r>
          </a:p>
          <a:p>
            <a:r>
              <a:rPr lang="en-US" altLang="ko-KR" sz="600" dirty="0" smtClean="0"/>
              <a:t>----------</a:t>
            </a:r>
          </a:p>
          <a:p>
            <a:r>
              <a:rPr lang="en-US" altLang="ko-KR" sz="600" dirty="0" smtClean="0"/>
              <a:t>---------</a:t>
            </a:r>
          </a:p>
          <a:p>
            <a:r>
              <a:rPr lang="en-US" altLang="ko-KR" sz="600" dirty="0" smtClean="0"/>
              <a:t>-------.</a:t>
            </a:r>
          </a:p>
          <a:p>
            <a:r>
              <a:rPr lang="en-US" altLang="ko-KR" sz="600" dirty="0"/>
              <a:t> </a:t>
            </a:r>
            <a:r>
              <a:rPr lang="en-US" altLang="ko-KR" sz="600" dirty="0" smtClean="0"/>
              <a:t>          </a:t>
            </a:r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/>
          </a:p>
          <a:p>
            <a:endParaRPr lang="en-US" altLang="ko-KR" sz="600" dirty="0" smtClean="0"/>
          </a:p>
          <a:p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34474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110660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8653" y="2938382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/>
              <a:t>.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13,500 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6792" y="2519591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3722994" y="2557226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66906" y="2661056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생활용품</a:t>
            </a:r>
            <a:endParaRPr lang="en-US" altLang="ko-KR" sz="7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0" name="포인트가 5개인 별 9"/>
          <p:cNvSpPr/>
          <p:nvPr/>
        </p:nvSpPr>
        <p:spPr>
          <a:xfrm>
            <a:off x="4211234" y="2564904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05835" y="2659214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중고장터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79" y="2891353"/>
            <a:ext cx="386673" cy="37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596792" y="3284984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9477" y="3709717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93148" y="4134450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29" y="3329056"/>
            <a:ext cx="401049" cy="3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4078985" y="2743853"/>
            <a:ext cx="0" cy="25208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3352636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고무 장갑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7,900 p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83304" y="2568935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6800" y="2520454"/>
            <a:ext cx="1898650" cy="2737346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677906" y="2541206"/>
            <a:ext cx="17581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고객성명 </a:t>
            </a:r>
            <a:r>
              <a:rPr lang="en-US" altLang="ko-KR" sz="700" b="1" dirty="0" smtClean="0"/>
              <a:t>: </a:t>
            </a:r>
            <a:r>
              <a:rPr lang="ko-KR" altLang="en-US" sz="700" b="1" dirty="0" smtClean="0"/>
              <a:t>이보라</a:t>
            </a:r>
            <a:endParaRPr lang="en-US" altLang="ko-KR" sz="700" b="1" dirty="0" smtClean="0"/>
          </a:p>
          <a:p>
            <a:r>
              <a:rPr lang="ko-KR" altLang="en-US" sz="700" b="1" dirty="0" smtClean="0"/>
              <a:t>번호 </a:t>
            </a:r>
            <a:r>
              <a:rPr lang="en-US" altLang="ko-KR" sz="700" b="1" dirty="0" smtClean="0"/>
              <a:t>: 000-000-0000  [</a:t>
            </a:r>
            <a:r>
              <a:rPr lang="ko-KR" altLang="en-US" sz="700" b="1" dirty="0" smtClean="0"/>
              <a:t>변경</a:t>
            </a:r>
            <a:r>
              <a:rPr lang="en-US" altLang="ko-KR" sz="700" b="1" dirty="0" smtClean="0"/>
              <a:t>]</a:t>
            </a:r>
          </a:p>
          <a:p>
            <a:r>
              <a:rPr lang="ko-KR" altLang="en-US" sz="700" b="1" dirty="0" smtClean="0"/>
              <a:t>주소 </a:t>
            </a:r>
            <a:r>
              <a:rPr lang="en-US" altLang="ko-KR" sz="700" b="1" dirty="0" smtClean="0"/>
              <a:t>:</a:t>
            </a:r>
            <a:r>
              <a:rPr lang="en-US" altLang="ko-KR" sz="700" b="1" dirty="0"/>
              <a:t> </a:t>
            </a:r>
            <a:r>
              <a:rPr lang="ko-KR" altLang="en-US" sz="700" b="1" dirty="0" smtClean="0"/>
              <a:t>인천시 부평구 </a:t>
            </a:r>
            <a:r>
              <a:rPr lang="ko-KR" altLang="en-US" sz="700" b="1" dirty="0" err="1" smtClean="0"/>
              <a:t>리젠시아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[</a:t>
            </a:r>
            <a:r>
              <a:rPr lang="ko-KR" altLang="en-US" sz="700" b="1" dirty="0" smtClean="0"/>
              <a:t>변경</a:t>
            </a:r>
            <a:r>
              <a:rPr lang="en-US" altLang="ko-KR" sz="700" b="1" dirty="0" smtClean="0"/>
              <a:t>]</a:t>
            </a:r>
          </a:p>
          <a:p>
            <a:r>
              <a:rPr lang="ko-KR" altLang="en-US" sz="700" b="1" dirty="0" smtClean="0"/>
              <a:t>배송 시 요청사항</a:t>
            </a:r>
            <a:r>
              <a:rPr lang="en-US" altLang="ko-KR" sz="700" b="1" dirty="0"/>
              <a:t> </a:t>
            </a:r>
            <a:r>
              <a:rPr lang="en-US" altLang="ko-KR" sz="700" b="1" dirty="0" smtClean="0"/>
              <a:t>: </a:t>
            </a:r>
            <a:r>
              <a:rPr lang="ko-KR" altLang="en-US" sz="700" b="1" dirty="0" smtClean="0"/>
              <a:t>입력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r>
              <a:rPr lang="ko-KR" altLang="en-US" sz="700" b="1" dirty="0" smtClean="0"/>
              <a:t>신청 물품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endParaRPr lang="en-US" altLang="ko-KR" sz="700" b="1" dirty="0" smtClean="0"/>
          </a:p>
          <a:p>
            <a:endParaRPr lang="en-US" altLang="ko-KR" sz="700" b="1" dirty="0"/>
          </a:p>
          <a:p>
            <a:endParaRPr lang="en-US" altLang="ko-KR" sz="700" b="1" dirty="0" smtClean="0"/>
          </a:p>
          <a:p>
            <a:endParaRPr lang="en-US" altLang="ko-KR" sz="7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48394" y="4141865"/>
            <a:ext cx="1641093" cy="94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7427" y="4574779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734728" y="4365105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741078" y="4797153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73562" y="4165050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결제 포인트                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79912" y="4381074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현재 포인트                  </a:t>
            </a:r>
            <a:r>
              <a:rPr lang="en-US" altLang="ko-KR" sz="700" b="1" dirty="0" smtClean="0"/>
              <a:t>3,200p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86262" y="4597098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잔여 포인트               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-10,300p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98380" y="4855963"/>
            <a:ext cx="1535620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785856" y="4844872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결제하기</a:t>
            </a:r>
            <a:endParaRPr lang="en-US" altLang="ko-KR" sz="700" b="1" dirty="0" smtClean="0"/>
          </a:p>
        </p:txBody>
      </p:sp>
      <p:cxnSp>
        <p:nvCxnSpPr>
          <p:cNvPr id="15" name="직선 화살표 연결선 14"/>
          <p:cNvCxnSpPr>
            <a:stCxn id="80" idx="3"/>
          </p:cNvCxnSpPr>
          <p:nvPr/>
        </p:nvCxnSpPr>
        <p:spPr>
          <a:xfrm flipV="1">
            <a:off x="5344798" y="2684293"/>
            <a:ext cx="811378" cy="2260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282224" y="2348880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288639" y="2420888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포인트가 부족합니다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충전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06607" y="2785170"/>
            <a:ext cx="157776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Yes , no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19" y="3381219"/>
            <a:ext cx="604257" cy="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266546" y="3545458"/>
            <a:ext cx="109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가격 </a:t>
            </a:r>
            <a:r>
              <a:rPr lang="en-US" altLang="ko-KR" sz="700" b="1" dirty="0" smtClean="0"/>
              <a:t>: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  <a:p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     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095487" y="3095204"/>
            <a:ext cx="0" cy="333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221834" y="3488793"/>
            <a:ext cx="1800200" cy="1129905"/>
          </a:xfrm>
          <a:prstGeom prst="rect">
            <a:avLst/>
          </a:prstGeom>
          <a:solidFill>
            <a:srgbClr val="FF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346800" y="3603035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r>
              <a:rPr lang="en-US" altLang="ko-KR" sz="1000" dirty="0" smtClean="0"/>
              <a:t>2000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r>
              <a:rPr lang="en-US" altLang="ko-KR" sz="1000" dirty="0" smtClean="0"/>
              <a:t>5000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직접 입력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394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110660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8653" y="2938382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r>
              <a:rPr lang="en-US" altLang="ko-KR" sz="700" b="1" dirty="0"/>
              <a:t>.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13,500 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6792" y="2519591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3722994" y="2557226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66906" y="2661056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생활용품</a:t>
            </a:r>
            <a:endParaRPr lang="en-US" altLang="ko-KR" sz="7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0" name="포인트가 5개인 별 9"/>
          <p:cNvSpPr/>
          <p:nvPr/>
        </p:nvSpPr>
        <p:spPr>
          <a:xfrm>
            <a:off x="4211234" y="2564904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05835" y="2659214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중고장터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79" y="2891353"/>
            <a:ext cx="386673" cy="37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596792" y="3284984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589477" y="3709717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93148" y="4134450"/>
            <a:ext cx="191862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29" y="3329056"/>
            <a:ext cx="401049" cy="3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4078985" y="2743853"/>
            <a:ext cx="0" cy="25208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7944" y="3352636"/>
            <a:ext cx="1558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고무 장갑</a:t>
            </a:r>
            <a:endParaRPr lang="en-US" altLang="ko-KR" sz="700" b="1" dirty="0" smtClean="0"/>
          </a:p>
          <a:p>
            <a:r>
              <a:rPr lang="en-US" altLang="ko-KR" sz="600" b="1" dirty="0" smtClean="0">
                <a:solidFill>
                  <a:srgbClr val="00FF00"/>
                </a:solidFill>
              </a:rPr>
              <a:t>7,900 p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83304" y="2568935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6800" y="2520454"/>
            <a:ext cx="1898650" cy="2737346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677906" y="2541206"/>
            <a:ext cx="17581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고객성명 </a:t>
            </a:r>
            <a:r>
              <a:rPr lang="en-US" altLang="ko-KR" sz="700" b="1" dirty="0" smtClean="0"/>
              <a:t>: </a:t>
            </a:r>
            <a:r>
              <a:rPr lang="ko-KR" altLang="en-US" sz="700" b="1" dirty="0" smtClean="0"/>
              <a:t>이보라</a:t>
            </a:r>
            <a:endParaRPr lang="en-US" altLang="ko-KR" sz="700" b="1" dirty="0" smtClean="0"/>
          </a:p>
          <a:p>
            <a:r>
              <a:rPr lang="ko-KR" altLang="en-US" sz="700" b="1" dirty="0" smtClean="0"/>
              <a:t>번호 </a:t>
            </a:r>
            <a:r>
              <a:rPr lang="en-US" altLang="ko-KR" sz="700" b="1" dirty="0" smtClean="0"/>
              <a:t>: 000-000-0000  [</a:t>
            </a:r>
            <a:r>
              <a:rPr lang="ko-KR" altLang="en-US" sz="700" b="1" dirty="0" smtClean="0"/>
              <a:t>변경</a:t>
            </a:r>
            <a:r>
              <a:rPr lang="en-US" altLang="ko-KR" sz="700" b="1" dirty="0" smtClean="0"/>
              <a:t>]</a:t>
            </a:r>
          </a:p>
          <a:p>
            <a:r>
              <a:rPr lang="ko-KR" altLang="en-US" sz="700" b="1" dirty="0" smtClean="0"/>
              <a:t>주소 </a:t>
            </a:r>
            <a:r>
              <a:rPr lang="en-US" altLang="ko-KR" sz="700" b="1" dirty="0" smtClean="0"/>
              <a:t>:</a:t>
            </a:r>
            <a:r>
              <a:rPr lang="en-US" altLang="ko-KR" sz="700" b="1" dirty="0"/>
              <a:t> </a:t>
            </a:r>
            <a:r>
              <a:rPr lang="ko-KR" altLang="en-US" sz="700" b="1" dirty="0" smtClean="0"/>
              <a:t>인천시 부평구 </a:t>
            </a:r>
            <a:r>
              <a:rPr lang="ko-KR" altLang="en-US" sz="700" b="1" dirty="0" err="1" smtClean="0"/>
              <a:t>리젠시아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[</a:t>
            </a:r>
            <a:r>
              <a:rPr lang="ko-KR" altLang="en-US" sz="700" b="1" dirty="0" smtClean="0"/>
              <a:t>변경</a:t>
            </a:r>
            <a:r>
              <a:rPr lang="en-US" altLang="ko-KR" sz="700" b="1" dirty="0" smtClean="0"/>
              <a:t>]</a:t>
            </a:r>
          </a:p>
          <a:p>
            <a:r>
              <a:rPr lang="ko-KR" altLang="en-US" sz="700" b="1" dirty="0" smtClean="0"/>
              <a:t>배송 시 요청사항</a:t>
            </a:r>
            <a:r>
              <a:rPr lang="en-US" altLang="ko-KR" sz="700" b="1" dirty="0"/>
              <a:t> </a:t>
            </a:r>
            <a:r>
              <a:rPr lang="en-US" altLang="ko-KR" sz="700" b="1" dirty="0" smtClean="0"/>
              <a:t>: </a:t>
            </a:r>
            <a:r>
              <a:rPr lang="ko-KR" altLang="en-US" sz="700" b="1" dirty="0" smtClean="0"/>
              <a:t>입력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r>
              <a:rPr lang="ko-KR" altLang="en-US" sz="700" b="1" dirty="0" smtClean="0"/>
              <a:t>신청 물품</a:t>
            </a:r>
            <a:endParaRPr lang="en-US" altLang="ko-KR" sz="700" b="1" dirty="0" smtClean="0"/>
          </a:p>
          <a:p>
            <a:endParaRPr lang="en-US" altLang="ko-KR" sz="700" b="1" dirty="0"/>
          </a:p>
          <a:p>
            <a:endParaRPr lang="en-US" altLang="ko-KR" sz="700" b="1" dirty="0" smtClean="0"/>
          </a:p>
          <a:p>
            <a:endParaRPr lang="en-US" altLang="ko-KR" sz="700" b="1" dirty="0"/>
          </a:p>
          <a:p>
            <a:endParaRPr lang="en-US" altLang="ko-KR" sz="700" b="1" dirty="0" smtClean="0"/>
          </a:p>
          <a:p>
            <a:endParaRPr lang="en-US" altLang="ko-KR" sz="7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48394" y="4141865"/>
            <a:ext cx="1641093" cy="94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7427" y="4574779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734728" y="4365105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741078" y="4797153"/>
            <a:ext cx="162936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73562" y="4165050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결제 포인트                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79912" y="4381074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현재 포인트                  </a:t>
            </a:r>
            <a:r>
              <a:rPr lang="en-US" altLang="ko-KR" sz="700" b="1" dirty="0" smtClean="0"/>
              <a:t>3,200p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86262" y="4597098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잔여 포인트               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-10,300p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98380" y="4855963"/>
            <a:ext cx="1535620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785856" y="4844872"/>
            <a:ext cx="1558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결제하기</a:t>
            </a:r>
            <a:endParaRPr lang="en-US" altLang="ko-KR" sz="700" b="1" dirty="0" smtClean="0"/>
          </a:p>
        </p:txBody>
      </p:sp>
      <p:cxnSp>
        <p:nvCxnSpPr>
          <p:cNvPr id="15" name="직선 화살표 연결선 14"/>
          <p:cNvCxnSpPr>
            <a:stCxn id="80" idx="3"/>
          </p:cNvCxnSpPr>
          <p:nvPr/>
        </p:nvCxnSpPr>
        <p:spPr>
          <a:xfrm flipV="1">
            <a:off x="5344798" y="3502169"/>
            <a:ext cx="811378" cy="1442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19" y="3381219"/>
            <a:ext cx="604257" cy="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266546" y="3545458"/>
            <a:ext cx="109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가격 </a:t>
            </a:r>
            <a:r>
              <a:rPr lang="en-US" altLang="ko-KR" sz="700" b="1" dirty="0" smtClean="0"/>
              <a:t>: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  <a:p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    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300192" y="3065879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6306607" y="3137887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결제승인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비번 입력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4575" y="3502169"/>
            <a:ext cx="157776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비밀번호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43997" y="3810862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394566" y="3805009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확인</a:t>
            </a:r>
            <a:endParaRPr lang="en-US" altLang="ko-KR" sz="700" b="1" dirty="0" smtClean="0"/>
          </a:p>
        </p:txBody>
      </p:sp>
      <p:sp>
        <p:nvSpPr>
          <p:cNvPr id="105" name="직사각형 104"/>
          <p:cNvSpPr/>
          <p:nvPr/>
        </p:nvSpPr>
        <p:spPr>
          <a:xfrm>
            <a:off x="7135003" y="3810862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54904" y="3805009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mtClean="0"/>
              <a:t>취소</a:t>
            </a:r>
            <a:endParaRPr lang="en-US" altLang="ko-KR" sz="7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03801" y="2663334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만약 포인트가 충분하다면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107" name="직사각형 106"/>
          <p:cNvSpPr/>
          <p:nvPr/>
        </p:nvSpPr>
        <p:spPr>
          <a:xfrm>
            <a:off x="6325592" y="4671710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332007" y="4743718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결제성공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747405" y="5070739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6797974" y="5064886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확인</a:t>
            </a:r>
            <a:endParaRPr lang="en-US" altLang="ko-KR" sz="700" b="1" dirty="0" smtClean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7102822" y="4077072"/>
            <a:ext cx="3207" cy="542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72797" y="1987208"/>
            <a:ext cx="29336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상점 부분은 생활용품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중고장터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인테리어 소품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등등 다양한 기획을 통해 그 분야를 넓혀가야 하는 부분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err="1" smtClean="0"/>
              <a:t>결제시</a:t>
            </a:r>
            <a:r>
              <a:rPr lang="ko-KR" altLang="en-US" sz="1100" dirty="0" smtClean="0"/>
              <a:t> 주문 신청이 데이터베이스에 등록</a:t>
            </a:r>
            <a:endParaRPr lang="en-US" altLang="ko-KR" sz="1100" dirty="0" smtClean="0"/>
          </a:p>
          <a:p>
            <a:r>
              <a:rPr lang="ko-KR" altLang="en-US" sz="1100" dirty="0" smtClean="0"/>
              <a:t>동일 사람이 다양한 물품 신청 시에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묶음 배송할 수 있는 식별 기준이 있어야 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6152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5177961" y="2491605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72797" y="1987208"/>
            <a:ext cx="2933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나중에 추가되는 페이지 </a:t>
            </a:r>
            <a:r>
              <a:rPr lang="en-US" altLang="ko-KR" sz="1100" dirty="0" smtClean="0"/>
              <a:t>or </a:t>
            </a:r>
            <a:r>
              <a:rPr lang="ko-KR" altLang="en-US" sz="1100" dirty="0" smtClean="0"/>
              <a:t>중요도가 떨어지는 항목은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더보기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란에</a:t>
            </a:r>
            <a:r>
              <a:rPr lang="ko-KR" altLang="en-US" sz="1100" dirty="0" smtClean="0"/>
              <a:t> 추가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3600450" y="2523401"/>
            <a:ext cx="1908507" cy="1485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563888" y="30689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공지사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항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26012" y="30689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문의하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63888" y="3676382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39952" y="2696317"/>
            <a:ext cx="86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Q&amp;A</a:t>
            </a:r>
            <a:endParaRPr lang="ko-KR" altLang="en-US" sz="1200" b="1" dirty="0"/>
          </a:p>
        </p:txBody>
      </p:sp>
      <p:sp>
        <p:nvSpPr>
          <p:cNvPr id="77" name="포인트가 8개인 별 76"/>
          <p:cNvSpPr/>
          <p:nvPr/>
        </p:nvSpPr>
        <p:spPr>
          <a:xfrm>
            <a:off x="3752897" y="3356992"/>
            <a:ext cx="302347" cy="302347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다리꼴 77"/>
          <p:cNvSpPr/>
          <p:nvPr/>
        </p:nvSpPr>
        <p:spPr>
          <a:xfrm rot="16200000">
            <a:off x="3824138" y="2746865"/>
            <a:ext cx="217501" cy="21750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다리꼴 78"/>
          <p:cNvSpPr/>
          <p:nvPr/>
        </p:nvSpPr>
        <p:spPr>
          <a:xfrm rot="16200000">
            <a:off x="3709426" y="2827028"/>
            <a:ext cx="94191" cy="543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869557" y="3056885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주문내역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포인트가 4개인 별 80"/>
          <p:cNvSpPr/>
          <p:nvPr/>
        </p:nvSpPr>
        <p:spPr>
          <a:xfrm>
            <a:off x="5102047" y="2794645"/>
            <a:ext cx="227116" cy="201531"/>
          </a:xfrm>
          <a:prstGeom prst="star4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00450" y="2523401"/>
            <a:ext cx="1908507" cy="1485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7961" y="2491605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563888" y="30689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공지사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항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26012" y="30689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문의하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기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676382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2696317"/>
            <a:ext cx="86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Q&amp;A</a:t>
            </a:r>
            <a:endParaRPr lang="ko-KR" altLang="en-US" sz="1200" b="1" dirty="0"/>
          </a:p>
        </p:txBody>
      </p:sp>
      <p:sp>
        <p:nvSpPr>
          <p:cNvPr id="53" name="포인트가 8개인 별 52"/>
          <p:cNvSpPr/>
          <p:nvPr/>
        </p:nvSpPr>
        <p:spPr>
          <a:xfrm>
            <a:off x="3752897" y="3356992"/>
            <a:ext cx="302347" cy="302347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/>
          <p:cNvSpPr/>
          <p:nvPr/>
        </p:nvSpPr>
        <p:spPr>
          <a:xfrm rot="16200000">
            <a:off x="3824138" y="2746865"/>
            <a:ext cx="217501" cy="21750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/>
          <p:cNvSpPr/>
          <p:nvPr/>
        </p:nvSpPr>
        <p:spPr>
          <a:xfrm rot="16200000">
            <a:off x="3709426" y="2827028"/>
            <a:ext cx="94191" cy="543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69557" y="3056885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주문내역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포인트가 4개인 별 4"/>
          <p:cNvSpPr/>
          <p:nvPr/>
        </p:nvSpPr>
        <p:spPr>
          <a:xfrm>
            <a:off x="5102047" y="2794645"/>
            <a:ext cx="227116" cy="201531"/>
          </a:xfrm>
          <a:prstGeom prst="star4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624890" y="2587611"/>
            <a:ext cx="1029929" cy="266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51177"/>
              </p:ext>
            </p:extLst>
          </p:nvPr>
        </p:nvGraphicFramePr>
        <p:xfrm>
          <a:off x="971408" y="1594587"/>
          <a:ext cx="1528336" cy="1410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8336"/>
              </a:tblGrid>
              <a:tr h="352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</a:t>
                      </a:r>
                      <a:endParaRPr lang="ko-KR" altLang="en-US" sz="1400" dirty="0"/>
                    </a:p>
                  </a:txBody>
                  <a:tcPr/>
                </a:tc>
              </a:tr>
              <a:tr h="352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시세표</a:t>
                      </a:r>
                      <a:endParaRPr lang="ko-KR" altLang="en-US" sz="1400" dirty="0"/>
                    </a:p>
                  </a:txBody>
                  <a:tcPr/>
                </a:tc>
              </a:tr>
              <a:tr h="352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배송건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52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등등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V="1">
            <a:off x="4686424" y="1556792"/>
            <a:ext cx="1757784" cy="1278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13314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게시판 형태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367898" y="2929264"/>
            <a:ext cx="1076310" cy="127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597749" y="2508282"/>
            <a:ext cx="1898650" cy="2737346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68" y="2921151"/>
            <a:ext cx="604257" cy="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362890" y="2996952"/>
            <a:ext cx="10975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휴지 </a:t>
            </a:r>
            <a:r>
              <a:rPr lang="en-US" altLang="ko-KR" sz="700" b="1" dirty="0" smtClean="0"/>
              <a:t>30</a:t>
            </a:r>
            <a:r>
              <a:rPr lang="ko-KR" altLang="en-US" sz="700" b="1" dirty="0" err="1" smtClean="0"/>
              <a:t>롤</a:t>
            </a:r>
            <a:endParaRPr lang="en-US" altLang="ko-KR" sz="700" b="1" dirty="0" smtClean="0"/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700" b="1" dirty="0" smtClean="0"/>
              <a:t>가격 </a:t>
            </a:r>
            <a:r>
              <a:rPr lang="en-US" altLang="ko-KR" sz="700" b="1" dirty="0" smtClean="0"/>
              <a:t>: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13,500P</a:t>
            </a:r>
          </a:p>
          <a:p>
            <a:r>
              <a:rPr lang="ko-KR" altLang="en-US" sz="700" b="1" dirty="0" smtClean="0"/>
              <a:t> </a:t>
            </a:r>
            <a:endParaRPr lang="en-US" altLang="ko-KR" sz="700" b="1" dirty="0" smtClean="0"/>
          </a:p>
          <a:p>
            <a:r>
              <a:rPr lang="en-US" altLang="ko-KR" sz="700" b="1" dirty="0" smtClean="0"/>
              <a:t>        </a:t>
            </a:r>
          </a:p>
        </p:txBody>
      </p:sp>
      <p:sp>
        <p:nvSpPr>
          <p:cNvPr id="75" name="한쪽 모서리가 잘린 사각형 74"/>
          <p:cNvSpPr/>
          <p:nvPr/>
        </p:nvSpPr>
        <p:spPr>
          <a:xfrm flipH="1">
            <a:off x="6588224" y="2492896"/>
            <a:ext cx="963034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71424" y="2502788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티켓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22715" y="2483371"/>
            <a:ext cx="766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주문내</a:t>
            </a:r>
            <a:r>
              <a:rPr lang="ko-KR" altLang="en-US" sz="900" b="1" dirty="0"/>
              <a:t>역</a:t>
            </a:r>
            <a:r>
              <a:rPr lang="en-US" altLang="ko-KR" sz="900" b="1" dirty="0" smtClean="0"/>
              <a:t>.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2699792" y="3573016"/>
            <a:ext cx="1080120" cy="435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27584" y="3140968"/>
            <a:ext cx="1800200" cy="2356240"/>
          </a:xfrm>
          <a:prstGeom prst="rect">
            <a:avLst/>
          </a:prstGeom>
          <a:solidFill>
            <a:srgbClr val="FF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52550" y="3255210"/>
            <a:ext cx="16561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계정 관리</a:t>
            </a:r>
            <a:endParaRPr lang="en-US" altLang="ko-KR" sz="10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 (</a:t>
            </a:r>
            <a:r>
              <a:rPr lang="ko-KR" altLang="en-US" sz="700" dirty="0" smtClean="0"/>
              <a:t>주소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비번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메일</a:t>
            </a:r>
            <a:r>
              <a:rPr lang="en-US" altLang="ko-KR" sz="700" dirty="0"/>
              <a:t> </a:t>
            </a:r>
            <a:r>
              <a:rPr lang="ko-KR" altLang="en-US" sz="700" dirty="0" smtClean="0"/>
              <a:t>등 개인정보 관리</a:t>
            </a:r>
            <a:r>
              <a:rPr lang="en-US" altLang="ko-KR" sz="700" dirty="0" smtClean="0"/>
              <a:t>)</a:t>
            </a:r>
          </a:p>
          <a:p>
            <a:endParaRPr lang="en-US" altLang="ko-KR" sz="700" dirty="0"/>
          </a:p>
          <a:p>
            <a:r>
              <a:rPr lang="ko-KR" altLang="en-US" sz="1000" dirty="0" err="1" smtClean="0"/>
              <a:t>어플</a:t>
            </a:r>
            <a:r>
              <a:rPr lang="ko-KR" altLang="en-US" sz="1000" dirty="0" smtClean="0"/>
              <a:t> 설정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어플</a:t>
            </a:r>
            <a:r>
              <a:rPr lang="ko-KR" altLang="en-US" sz="1000" dirty="0" smtClean="0"/>
              <a:t> 정보</a:t>
            </a:r>
            <a:endParaRPr lang="en-US" altLang="ko-KR" sz="1000" dirty="0" smtClean="0"/>
          </a:p>
          <a:p>
            <a:r>
              <a:rPr lang="en-US" altLang="ko-KR" sz="700" dirty="0" smtClean="0"/>
              <a:t>  (</a:t>
            </a:r>
            <a:r>
              <a:rPr lang="ko-KR" altLang="en-US" sz="700" dirty="0" smtClean="0"/>
              <a:t>회사소개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제휴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이용약관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버전정보 등등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34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91763" y="182356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63866" y="4686226"/>
            <a:ext cx="6120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err="1" smtClean="0">
                <a:latin typeface="Lucida Calligraphy" pitchFamily="66" charset="0"/>
              </a:rPr>
              <a:t>OI.Team</a:t>
            </a:r>
            <a:endParaRPr lang="ko-KR" altLang="en-US" sz="600" dirty="0">
              <a:latin typeface="Lucida Calligraphy" pitchFamily="66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71" y="2707129"/>
            <a:ext cx="2140865" cy="12259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70756" y="4161780"/>
            <a:ext cx="119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기사용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신청확인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9" y="2709201"/>
            <a:ext cx="963034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한쪽 모서리가 잘린 사각형 54"/>
          <p:cNvSpPr/>
          <p:nvPr/>
        </p:nvSpPr>
        <p:spPr>
          <a:xfrm>
            <a:off x="4572000" y="2708920"/>
            <a:ext cx="940594" cy="240036"/>
          </a:xfrm>
          <a:prstGeom prst="snip1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682541" y="2713162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4958" y="2708920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17915"/>
              </p:ext>
            </p:extLst>
          </p:nvPr>
        </p:nvGraphicFramePr>
        <p:xfrm>
          <a:off x="3609976" y="2968287"/>
          <a:ext cx="1322064" cy="21889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22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신청고객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부재중 방문</a:t>
                      </a:r>
                      <a:r>
                        <a:rPr lang="en-US" altLang="ko-KR" sz="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5045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72797" y="1987208"/>
            <a:ext cx="2933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기사 </a:t>
            </a:r>
            <a:r>
              <a:rPr lang="ko-KR" altLang="en-US" sz="1100" dirty="0" err="1" smtClean="0"/>
              <a:t>어플의</a:t>
            </a:r>
            <a:r>
              <a:rPr lang="ko-KR" altLang="en-US" sz="1100" dirty="0" smtClean="0"/>
              <a:t> 첫 화면은 기본적으로 홈의 기능을 수행하며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기사들의 모든 활동들이 집약되어있는 만큼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간결하고 깔끔한 기획이 필요함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이 부분에 사업의 성공여부가 달려있다고 봐도 무방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2" name="순서도: 연결자 11"/>
          <p:cNvSpPr/>
          <p:nvPr/>
        </p:nvSpPr>
        <p:spPr>
          <a:xfrm>
            <a:off x="4666868" y="3235836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8" name="순서도: 연결자 117"/>
          <p:cNvSpPr/>
          <p:nvPr/>
        </p:nvSpPr>
        <p:spPr>
          <a:xfrm>
            <a:off x="4668019" y="3577140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19" name="순서도: 연결자 118"/>
          <p:cNvSpPr/>
          <p:nvPr/>
        </p:nvSpPr>
        <p:spPr>
          <a:xfrm>
            <a:off x="4668019" y="3891460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557079" y="3140968"/>
            <a:ext cx="0" cy="2046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12354" y="3097396"/>
            <a:ext cx="216390" cy="301727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4889748" y="3430897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" name="가로로 말린 두루마리 모양 124"/>
          <p:cNvSpPr/>
          <p:nvPr/>
        </p:nvSpPr>
        <p:spPr>
          <a:xfrm>
            <a:off x="4972153" y="4348631"/>
            <a:ext cx="504056" cy="359146"/>
          </a:xfrm>
          <a:prstGeom prst="horizontalScroll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포인트가 4개인 별 125"/>
          <p:cNvSpPr/>
          <p:nvPr/>
        </p:nvSpPr>
        <p:spPr>
          <a:xfrm>
            <a:off x="5163398" y="4462530"/>
            <a:ext cx="144016" cy="144016"/>
          </a:xfrm>
          <a:prstGeom prst="star4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896229" y="4741113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지도보기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순서도: 대조 127"/>
          <p:cNvSpPr/>
          <p:nvPr/>
        </p:nvSpPr>
        <p:spPr>
          <a:xfrm>
            <a:off x="5106248" y="3789040"/>
            <a:ext cx="233124" cy="20105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96229" y="4005064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최근검색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4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81712"/>
            <a:ext cx="22669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688925" y="4363032"/>
            <a:ext cx="273377" cy="2072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11" y="4391079"/>
            <a:ext cx="278065" cy="1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9" y="2709201"/>
            <a:ext cx="963034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한쪽 모서리가 잘린 사각형 54"/>
          <p:cNvSpPr/>
          <p:nvPr/>
        </p:nvSpPr>
        <p:spPr>
          <a:xfrm>
            <a:off x="4572000" y="2708920"/>
            <a:ext cx="940594" cy="240036"/>
          </a:xfrm>
          <a:prstGeom prst="snip1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682541" y="2713162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24958" y="2708920"/>
            <a:ext cx="852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06448"/>
              </p:ext>
            </p:extLst>
          </p:nvPr>
        </p:nvGraphicFramePr>
        <p:xfrm>
          <a:off x="3609976" y="2968287"/>
          <a:ext cx="1322064" cy="21889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22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신청고객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부재중 방문</a:t>
                      </a:r>
                      <a:r>
                        <a:rPr lang="en-US" altLang="ko-KR" sz="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5045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12354" y="3097396"/>
            <a:ext cx="216390" cy="30172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889748" y="3430897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4972153" y="4348631"/>
            <a:ext cx="504056" cy="359146"/>
          </a:xfrm>
          <a:prstGeom prst="horizontalScroll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5163398" y="4462530"/>
            <a:ext cx="144016" cy="144016"/>
          </a:xfrm>
          <a:prstGeom prst="star4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896229" y="4741113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지도보기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2" name="순서도: 연결자 11"/>
          <p:cNvSpPr/>
          <p:nvPr/>
        </p:nvSpPr>
        <p:spPr>
          <a:xfrm>
            <a:off x="4666868" y="3235836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8" name="순서도: 연결자 117"/>
          <p:cNvSpPr/>
          <p:nvPr/>
        </p:nvSpPr>
        <p:spPr>
          <a:xfrm>
            <a:off x="4668019" y="3577140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19" name="순서도: 연결자 118"/>
          <p:cNvSpPr/>
          <p:nvPr/>
        </p:nvSpPr>
        <p:spPr>
          <a:xfrm>
            <a:off x="4668019" y="3891460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557079" y="3140968"/>
            <a:ext cx="0" cy="2046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396522" y="2652285"/>
            <a:ext cx="1191702" cy="632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2" idx="1"/>
          </p:cNvCxnSpPr>
          <p:nvPr/>
        </p:nvCxnSpPr>
        <p:spPr>
          <a:xfrm flipV="1">
            <a:off x="5477493" y="4204041"/>
            <a:ext cx="1211314" cy="194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4140" y="24667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고객관리 검색 페이지로 링크</a:t>
            </a:r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88807" y="407323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지도보기 페이지로 링크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119" idx="1"/>
          </p:cNvCxnSpPr>
          <p:nvPr/>
        </p:nvCxnSpPr>
        <p:spPr>
          <a:xfrm flipH="1" flipV="1">
            <a:off x="1786128" y="2466731"/>
            <a:ext cx="2904245" cy="14474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55576" y="4202038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9381" y="4649464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49950" y="4643611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예</a:t>
            </a:r>
            <a:endParaRPr lang="en-US" altLang="ko-KR" sz="700" b="1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1590387" y="4649464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610288" y="4643611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아니오</a:t>
            </a:r>
            <a:endParaRPr lang="en-US" altLang="ko-KR" sz="700" b="1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13036"/>
              </p:ext>
            </p:extLst>
          </p:nvPr>
        </p:nvGraphicFramePr>
        <p:xfrm>
          <a:off x="1304082" y="2348880"/>
          <a:ext cx="455712" cy="1705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712"/>
              </a:tblGrid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순서</a:t>
                      </a:r>
                      <a:endParaRPr lang="ko-KR" altLang="en-US" sz="7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CC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CC00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구부러진 연결선 18"/>
          <p:cNvCxnSpPr/>
          <p:nvPr/>
        </p:nvCxnSpPr>
        <p:spPr>
          <a:xfrm rot="5400000">
            <a:off x="682561" y="3311445"/>
            <a:ext cx="1082714" cy="353111"/>
          </a:xfrm>
          <a:prstGeom prst="curvedConnector3">
            <a:avLst>
              <a:gd name="adj1" fmla="val 161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8816" y="4283571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순서를 변경하시겠습니까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신청확인</a:t>
            </a:r>
            <a:endParaRPr lang="ko-KR" altLang="en-US" dirty="0"/>
          </a:p>
        </p:txBody>
      </p:sp>
      <p:sp>
        <p:nvSpPr>
          <p:cNvPr id="33" name="순서도: 대조 32"/>
          <p:cNvSpPr/>
          <p:nvPr/>
        </p:nvSpPr>
        <p:spPr>
          <a:xfrm>
            <a:off x="5106248" y="3789040"/>
            <a:ext cx="233124" cy="201058"/>
          </a:xfrm>
          <a:prstGeom prst="flowChartCollat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96229" y="4005064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최근검색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5396522" y="3433910"/>
            <a:ext cx="1292285" cy="4991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91548" y="3271148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최근 검색 고객 창 링크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529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137464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8" y="2709201"/>
            <a:ext cx="1912145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07904" y="3063703"/>
            <a:ext cx="1656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이름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번호</a:t>
            </a:r>
            <a:r>
              <a:rPr lang="en-US" altLang="ko-KR" sz="700" dirty="0" smtClean="0"/>
              <a:t>:</a:t>
            </a:r>
          </a:p>
          <a:p>
            <a:r>
              <a:rPr lang="ko-KR" altLang="en-US" sz="700" dirty="0" err="1" smtClean="0"/>
              <a:t>이메일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주소</a:t>
            </a:r>
            <a:r>
              <a:rPr lang="en-US" altLang="ko-KR" sz="700" dirty="0" smtClean="0"/>
              <a:t>: </a:t>
            </a:r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                        -&gt; </a:t>
            </a:r>
            <a:r>
              <a:rPr lang="ko-KR" altLang="en-US" sz="1000" b="1" dirty="0" smtClean="0"/>
              <a:t>지도확인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          </a:t>
            </a:r>
            <a:r>
              <a:rPr lang="en-US" altLang="ko-KR" sz="700" b="1" dirty="0" smtClean="0"/>
              <a:t>-&gt; </a:t>
            </a:r>
            <a:r>
              <a:rPr lang="ko-KR" altLang="en-US" sz="1000" b="1" dirty="0" smtClean="0"/>
              <a:t>위치안내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885828" y="4249713"/>
            <a:ext cx="1368152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 지급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49266" y="4875941"/>
            <a:ext cx="895404" cy="3028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575512" y="4879022"/>
            <a:ext cx="895404" cy="302840"/>
          </a:xfrm>
          <a:prstGeom prst="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33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942" y="491867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7259" y="491259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035908" y="2732918"/>
            <a:ext cx="421917" cy="591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40929" y="2815715"/>
            <a:ext cx="216390" cy="30172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918323" y="3149216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6401" y="4788519"/>
            <a:ext cx="1917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2797" y="1987208"/>
            <a:ext cx="2933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고객관리 항목은 기사가 집에 방문하여 고객에게 제공할 수 있는 모든 서비스를 집약한 항목이다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대부분의 기능이 이곳에서 제공되어야 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4575512" y="4485804"/>
            <a:ext cx="682660" cy="23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정정 신청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886165" y="4484737"/>
            <a:ext cx="682660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지급 내역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137464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8" y="2709201"/>
            <a:ext cx="1912145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85828" y="4249713"/>
            <a:ext cx="1368152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 지급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49266" y="4875941"/>
            <a:ext cx="895404" cy="3028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575512" y="4879022"/>
            <a:ext cx="895404" cy="302840"/>
          </a:xfrm>
          <a:prstGeom prst="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33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942" y="491867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7259" y="491259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75047" y="6025554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981462" y="609756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완료하시겠습니까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09327" y="6435265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059896" y="6429412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예</a:t>
            </a:r>
            <a:endParaRPr lang="en-US" altLang="ko-KR" sz="700" b="1" dirty="0" smtClean="0"/>
          </a:p>
        </p:txBody>
      </p:sp>
      <p:sp>
        <p:nvSpPr>
          <p:cNvPr id="81" name="직사각형 80"/>
          <p:cNvSpPr/>
          <p:nvPr/>
        </p:nvSpPr>
        <p:spPr>
          <a:xfrm>
            <a:off x="3800333" y="6435265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20234" y="6429412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아니오</a:t>
            </a:r>
            <a:endParaRPr lang="en-US" altLang="ko-KR" sz="7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69922" y="6020271"/>
            <a:ext cx="29619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방문 후에 전산 처리 방법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가지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방문완료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부재중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포인트 제공 시엔 자동으로 방문완료 설정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88" name="직사각형 87"/>
          <p:cNvSpPr/>
          <p:nvPr/>
        </p:nvSpPr>
        <p:spPr>
          <a:xfrm>
            <a:off x="4629450" y="6037751"/>
            <a:ext cx="1584176" cy="380476"/>
          </a:xfrm>
          <a:prstGeom prst="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635865" y="6109759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 처리하시겠습니까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035908" y="2732918"/>
            <a:ext cx="421917" cy="591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40929" y="2815715"/>
            <a:ext cx="216390" cy="30172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918323" y="3149216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6401" y="4788519"/>
            <a:ext cx="1917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756622" y="4149080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732240" y="4221088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정정할 포인트를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64734" y="4585370"/>
            <a:ext cx="594032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1,350P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800427" y="5902175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850996" y="5889179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예</a:t>
            </a:r>
            <a:endParaRPr lang="en-US" altLang="ko-KR" sz="7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7591433" y="5902175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611334" y="5889179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아니오</a:t>
            </a:r>
            <a:endParaRPr lang="en-US" altLang="ko-KR" sz="700" b="1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6782022" y="5500213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788437" y="5572221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정정하시겠습니까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7559252" y="4905575"/>
            <a:ext cx="3207" cy="542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43488" y="4596566"/>
            <a:ext cx="5709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CC00"/>
                </a:solidFill>
              </a:rPr>
              <a:t>13,500P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452577" y="4700786"/>
            <a:ext cx="196857" cy="3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5275126" y="3558523"/>
            <a:ext cx="1281889" cy="806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56176" y="3429000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계산 항목으로 링크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4647920" y="6439524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4698489" y="6433671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예</a:t>
            </a:r>
            <a:endParaRPr lang="en-US" altLang="ko-KR" sz="700" b="1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5438926" y="6439524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458827" y="6433671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아니오</a:t>
            </a:r>
            <a:endParaRPr lang="en-US" altLang="ko-KR" sz="7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425097" y="5034091"/>
            <a:ext cx="126888" cy="843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220072" y="2349500"/>
            <a:ext cx="1343358" cy="1283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156176" y="223598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지도 항목으로 링크</a:t>
            </a:r>
            <a:endParaRPr lang="ko-KR" alt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3707904" y="3063703"/>
            <a:ext cx="1656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이름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번호</a:t>
            </a:r>
            <a:r>
              <a:rPr lang="en-US" altLang="ko-KR" sz="700" dirty="0" smtClean="0"/>
              <a:t>:</a:t>
            </a:r>
          </a:p>
          <a:p>
            <a:r>
              <a:rPr lang="ko-KR" altLang="en-US" sz="700" dirty="0" err="1" smtClean="0"/>
              <a:t>이메일</a:t>
            </a:r>
            <a:r>
              <a:rPr lang="en-US" altLang="ko-KR" sz="700" dirty="0" smtClean="0"/>
              <a:t>: </a:t>
            </a:r>
          </a:p>
          <a:p>
            <a:r>
              <a:rPr lang="ko-KR" altLang="en-US" sz="700" dirty="0" smtClean="0"/>
              <a:t>주소</a:t>
            </a:r>
            <a:r>
              <a:rPr lang="en-US" altLang="ko-KR" sz="700" dirty="0" smtClean="0"/>
              <a:t>: </a:t>
            </a:r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                        -&gt; </a:t>
            </a:r>
            <a:r>
              <a:rPr lang="ko-KR" altLang="en-US" sz="1000" b="1" dirty="0" smtClean="0"/>
              <a:t>지도확인</a:t>
            </a:r>
            <a:endParaRPr lang="en-US" altLang="ko-KR" sz="1000" b="1" dirty="0" smtClean="0"/>
          </a:p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                 </a:t>
            </a:r>
            <a:r>
              <a:rPr lang="en-US" altLang="ko-KR" sz="700" b="1" dirty="0" smtClean="0"/>
              <a:t>-&gt; </a:t>
            </a:r>
            <a:r>
              <a:rPr lang="ko-KR" altLang="en-US" sz="1000" b="1" dirty="0" smtClean="0"/>
              <a:t>위치안내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110" name="직선 화살표 연결선 109"/>
          <p:cNvCxnSpPr/>
          <p:nvPr/>
        </p:nvCxnSpPr>
        <p:spPr>
          <a:xfrm flipV="1">
            <a:off x="5248647" y="2943994"/>
            <a:ext cx="1343358" cy="803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146651" y="2807350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네비게이션</a:t>
            </a:r>
            <a:r>
              <a:rPr lang="ko-KR" altLang="en-US" sz="1050" dirty="0" smtClean="0"/>
              <a:t> 링크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75512" y="4485804"/>
            <a:ext cx="682660" cy="23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정정 신청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886165" y="4484737"/>
            <a:ext cx="682660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지급 내역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491880" y="5166510"/>
            <a:ext cx="177181" cy="7107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233557" y="4419120"/>
            <a:ext cx="1373537" cy="198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18754"/>
              </p:ext>
            </p:extLst>
          </p:nvPr>
        </p:nvGraphicFramePr>
        <p:xfrm>
          <a:off x="755576" y="3770109"/>
          <a:ext cx="1647889" cy="124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2"/>
                <a:gridCol w="360040"/>
                <a:gridCol w="360040"/>
                <a:gridCol w="444307"/>
              </a:tblGrid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품목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시세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무게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포인트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파지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깡통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옷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300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병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기타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합계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 flipH="1" flipV="1">
            <a:off x="2358280" y="3345929"/>
            <a:ext cx="1482700" cy="1254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47129"/>
              </p:ext>
            </p:extLst>
          </p:nvPr>
        </p:nvGraphicFramePr>
        <p:xfrm>
          <a:off x="819289" y="2274300"/>
          <a:ext cx="1512168" cy="11547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2168"/>
              </a:tblGrid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2014.5.12  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en-US" altLang="ko-KR" sz="1050" b="1" baseline="0" dirty="0" smtClean="0">
                          <a:solidFill>
                            <a:srgbClr val="00CC00"/>
                          </a:solidFill>
                        </a:rPr>
                        <a:t>2,300P</a:t>
                      </a:r>
                      <a:endParaRPr lang="ko-KR" altLang="en-US" sz="105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/>
                        <a:t>2014.5.14  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en-US" altLang="ko-KR" sz="1050" b="1" baseline="0" dirty="0" smtClean="0">
                          <a:solidFill>
                            <a:srgbClr val="00CC00"/>
                          </a:solidFill>
                        </a:rPr>
                        <a:t>1,300P</a:t>
                      </a:r>
                      <a:endParaRPr lang="ko-KR" altLang="en-US" sz="105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2014.5.17  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en-US" altLang="ko-KR" sz="1050" b="1" baseline="0" dirty="0" smtClean="0">
                          <a:solidFill>
                            <a:srgbClr val="00CC00"/>
                          </a:solidFill>
                        </a:rPr>
                        <a:t>3,300P</a:t>
                      </a:r>
                      <a:endParaRPr lang="ko-KR" altLang="en-US" sz="105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2014.5.19  </a:t>
                      </a:r>
                      <a:r>
                        <a:rPr lang="en-US" altLang="ko-KR" sz="1050" b="0" baseline="0" dirty="0" smtClean="0"/>
                        <a:t> </a:t>
                      </a:r>
                      <a:r>
                        <a:rPr lang="en-US" altLang="ko-KR" sz="1050" b="1" baseline="0" dirty="0" smtClean="0">
                          <a:solidFill>
                            <a:srgbClr val="00CC00"/>
                          </a:solidFill>
                        </a:rPr>
                        <a:t>4,300P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899592" y="3349271"/>
            <a:ext cx="0" cy="3413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137464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endParaRPr lang="ko-KR" altLang="en-US" dirty="0"/>
          </a:p>
        </p:txBody>
      </p:sp>
      <p:sp>
        <p:nvSpPr>
          <p:cNvPr id="3" name="한쪽 모서리가 잘린 사각형 2"/>
          <p:cNvSpPr/>
          <p:nvPr/>
        </p:nvSpPr>
        <p:spPr>
          <a:xfrm flipH="1">
            <a:off x="3600448" y="2709201"/>
            <a:ext cx="1912145" cy="240036"/>
          </a:xfrm>
          <a:prstGeom prst="snip1Rect">
            <a:avLst/>
          </a:prstGeom>
          <a:solidFill>
            <a:srgbClr val="FFFF66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59223" y="2949237"/>
            <a:ext cx="953371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07904" y="3063703"/>
            <a:ext cx="16561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이름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이보라</a:t>
            </a:r>
            <a:endParaRPr lang="en-US" altLang="ko-KR" sz="700" dirty="0" smtClean="0"/>
          </a:p>
          <a:p>
            <a:r>
              <a:rPr lang="ko-KR" altLang="en-US" sz="700" dirty="0" smtClean="0"/>
              <a:t>번호</a:t>
            </a:r>
            <a:r>
              <a:rPr lang="en-US" altLang="ko-KR" sz="700" dirty="0" smtClean="0"/>
              <a:t>: 000-000-0000</a:t>
            </a:r>
          </a:p>
          <a:p>
            <a:r>
              <a:rPr lang="ko-KR" altLang="en-US" sz="700" dirty="0" err="1" smtClean="0"/>
              <a:t>이메일</a:t>
            </a:r>
            <a:r>
              <a:rPr lang="en-US" altLang="ko-KR" sz="700" dirty="0" smtClean="0"/>
              <a:t>: 000@naver.COM</a:t>
            </a:r>
          </a:p>
          <a:p>
            <a:r>
              <a:rPr lang="ko-KR" altLang="en-US" sz="700" dirty="0" smtClean="0"/>
              <a:t>주소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인천시 부평</a:t>
            </a:r>
            <a:r>
              <a:rPr lang="en-US" altLang="ko-KR" sz="700" dirty="0" smtClean="0"/>
              <a:t>4</a:t>
            </a:r>
            <a:r>
              <a:rPr lang="ko-KR" altLang="en-US" sz="700" dirty="0" smtClean="0"/>
              <a:t>동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                        -&gt; </a:t>
            </a:r>
            <a:r>
              <a:rPr lang="ko-KR" altLang="en-US" sz="1000" b="1" dirty="0" smtClean="0"/>
              <a:t>지도확</a:t>
            </a:r>
            <a:r>
              <a:rPr lang="ko-KR" altLang="en-US" sz="1000" b="1" dirty="0"/>
              <a:t>인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              </a:t>
            </a:r>
            <a:r>
              <a:rPr lang="en-US" altLang="ko-KR" sz="700" dirty="0" smtClean="0"/>
              <a:t>-&gt; </a:t>
            </a:r>
            <a:r>
              <a:rPr lang="ko-KR" altLang="en-US" sz="1000" b="1" dirty="0" smtClean="0"/>
              <a:t>위치안내</a:t>
            </a:r>
            <a:endParaRPr lang="en-US" altLang="ko-KR" sz="1000" b="1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885828" y="4249713"/>
            <a:ext cx="1368152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포인트 지급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49266" y="4875941"/>
            <a:ext cx="895404" cy="3028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575512" y="4879022"/>
            <a:ext cx="895404" cy="302840"/>
          </a:xfrm>
          <a:prstGeom prst="rect">
            <a:avLst/>
          </a:prstGeom>
          <a:solidFill>
            <a:srgbClr val="FF33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33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5512" y="4485804"/>
            <a:ext cx="682660" cy="230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정정 신청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942" y="491867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방문 완료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7259" y="4912593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부재중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035908" y="2732918"/>
            <a:ext cx="421917" cy="591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6295">
            <a:off x="5140929" y="2815715"/>
            <a:ext cx="216390" cy="30172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4918323" y="3149216"/>
            <a:ext cx="683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고객검색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06401" y="4788519"/>
            <a:ext cx="19179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0937"/>
              </p:ext>
            </p:extLst>
          </p:nvPr>
        </p:nvGraphicFramePr>
        <p:xfrm>
          <a:off x="989568" y="1811880"/>
          <a:ext cx="1512168" cy="11547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2168"/>
              </a:tblGrid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/>
                        <a:t>이름 검색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 검색</a:t>
                      </a:r>
                      <a:endParaRPr lang="ko-KR" altLang="en-US" sz="105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주소 검색</a:t>
                      </a:r>
                      <a:endParaRPr lang="ko-KR" altLang="en-US" sz="105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최근 검색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971600" y="3265934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78015" y="333794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이름을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5983" y="3702224"/>
            <a:ext cx="155979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이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름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89568" y="4130030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95983" y="4202038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번호를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13951" y="4566320"/>
            <a:ext cx="155979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989568" y="4994126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95983" y="5066134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번지수를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3951" y="5430416"/>
            <a:ext cx="155979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번지수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89613"/>
              </p:ext>
            </p:extLst>
          </p:nvPr>
        </p:nvGraphicFramePr>
        <p:xfrm>
          <a:off x="6778328" y="2248207"/>
          <a:ext cx="1322064" cy="21889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22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신청고객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5045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 flipV="1">
            <a:off x="2771800" y="2303929"/>
            <a:ext cx="2301351" cy="476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2" idx="0"/>
          </p:cNvCxnSpPr>
          <p:nvPr/>
        </p:nvCxnSpPr>
        <p:spPr>
          <a:xfrm>
            <a:off x="1763688" y="3028571"/>
            <a:ext cx="0" cy="237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6165" y="4484737"/>
            <a:ext cx="682660" cy="2308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지급 내역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99792" y="2966578"/>
            <a:ext cx="3816424" cy="2313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3596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6753"/>
            <a:ext cx="1859218" cy="208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도넛 14"/>
          <p:cNvSpPr/>
          <p:nvPr/>
        </p:nvSpPr>
        <p:spPr>
          <a:xfrm>
            <a:off x="3640659" y="4956026"/>
            <a:ext cx="206767" cy="185847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797" y="1987208"/>
            <a:ext cx="2933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기사들이 방문할 경로를 미리 분류하여 설정하는 항목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기사의 하루 일일 수거량과 직접적인 관계를 가지고 있는 항목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이 항목이 개선될수록 기사들의 일일 수거량이 늘어나고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수익 또한 증가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추후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추천경로 서비스 제공해야 함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707904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분류 기능 실행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1" y="4953868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644008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추천 경로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순서도: 연결자 86"/>
          <p:cNvSpPr/>
          <p:nvPr/>
        </p:nvSpPr>
        <p:spPr>
          <a:xfrm>
            <a:off x="4923413" y="3284984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8" name="순서도: 연결자 87"/>
          <p:cNvSpPr/>
          <p:nvPr/>
        </p:nvSpPr>
        <p:spPr>
          <a:xfrm>
            <a:off x="4427984" y="3501008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9" name="순서도: 연결자 88"/>
          <p:cNvSpPr/>
          <p:nvPr/>
        </p:nvSpPr>
        <p:spPr>
          <a:xfrm>
            <a:off x="5067429" y="2852936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02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3596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6753"/>
            <a:ext cx="1859218" cy="208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도넛 14"/>
          <p:cNvSpPr/>
          <p:nvPr/>
        </p:nvSpPr>
        <p:spPr>
          <a:xfrm>
            <a:off x="3640659" y="4956026"/>
            <a:ext cx="206767" cy="185847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797" y="1987208"/>
            <a:ext cx="2933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 기능 실행 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클릭 시 고객 정보 링크</a:t>
            </a:r>
            <a:endParaRPr lang="en-US" altLang="ko-KR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707904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분류 기능 실행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1" y="4953868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644008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추천 경로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순서도: 연결자 86"/>
          <p:cNvSpPr/>
          <p:nvPr/>
        </p:nvSpPr>
        <p:spPr>
          <a:xfrm>
            <a:off x="4923413" y="3284984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8" name="순서도: 연결자 87"/>
          <p:cNvSpPr/>
          <p:nvPr/>
        </p:nvSpPr>
        <p:spPr>
          <a:xfrm>
            <a:off x="4427984" y="3501008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9" name="순서도: 연결자 88"/>
          <p:cNvSpPr/>
          <p:nvPr/>
        </p:nvSpPr>
        <p:spPr>
          <a:xfrm>
            <a:off x="5067429" y="2852936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2563092" y="2433667"/>
            <a:ext cx="1902992" cy="1116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1717057" cy="32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3596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</a:t>
            </a:r>
            <a:r>
              <a:rPr lang="ko-KR" altLang="en-US" dirty="0"/>
              <a:t>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6753"/>
            <a:ext cx="1859218" cy="208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도넛 14"/>
          <p:cNvSpPr/>
          <p:nvPr/>
        </p:nvSpPr>
        <p:spPr>
          <a:xfrm>
            <a:off x="3640659" y="4956026"/>
            <a:ext cx="206767" cy="185847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797" y="1987208"/>
            <a:ext cx="2933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분류 기능 종료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고객의 신청 리스트 배열 수정 적용</a:t>
            </a:r>
            <a:endParaRPr lang="en-US" altLang="ko-KR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707904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분류 기능 실행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1" y="4953868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644008" y="4941168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추천 경로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순서도: 연결자 86"/>
          <p:cNvSpPr/>
          <p:nvPr/>
        </p:nvSpPr>
        <p:spPr>
          <a:xfrm>
            <a:off x="4923413" y="3284984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8" name="순서도: 연결자 87"/>
          <p:cNvSpPr/>
          <p:nvPr/>
        </p:nvSpPr>
        <p:spPr>
          <a:xfrm>
            <a:off x="4427984" y="3501008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9" name="순서도: 연결자 88"/>
          <p:cNvSpPr/>
          <p:nvPr/>
        </p:nvSpPr>
        <p:spPr>
          <a:xfrm>
            <a:off x="5067429" y="2852936"/>
            <a:ext cx="152643" cy="155132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" name="&quot;없음&quot; 기호 1"/>
          <p:cNvSpPr/>
          <p:nvPr/>
        </p:nvSpPr>
        <p:spPr>
          <a:xfrm>
            <a:off x="2145544" y="4964993"/>
            <a:ext cx="219757" cy="219757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82984" y="4964993"/>
            <a:ext cx="886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분류 기능 종료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화살표 연결선 6"/>
          <p:cNvCxnSpPr>
            <a:stCxn id="78" idx="1"/>
            <a:endCxn id="27" idx="5"/>
          </p:cNvCxnSpPr>
          <p:nvPr/>
        </p:nvCxnSpPr>
        <p:spPr>
          <a:xfrm flipH="1">
            <a:off x="3183839" y="5041196"/>
            <a:ext cx="524065" cy="42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연결자 54"/>
          <p:cNvSpPr/>
          <p:nvPr/>
        </p:nvSpPr>
        <p:spPr>
          <a:xfrm>
            <a:off x="4427984" y="3501008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56" name="순서도: 연결자 55"/>
          <p:cNvSpPr/>
          <p:nvPr/>
        </p:nvSpPr>
        <p:spPr>
          <a:xfrm>
            <a:off x="4923413" y="3284984"/>
            <a:ext cx="152643" cy="155132"/>
          </a:xfrm>
          <a:prstGeom prst="flowChartConnector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6228184" y="4058022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271989" y="4505448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322558" y="4499595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예</a:t>
            </a:r>
            <a:endParaRPr lang="en-US" altLang="ko-KR" sz="7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7062995" y="4505448"/>
            <a:ext cx="730315" cy="191121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82896" y="4499595"/>
            <a:ext cx="644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 smtClean="0"/>
              <a:t>아니오</a:t>
            </a:r>
            <a:endParaRPr lang="en-US" altLang="ko-KR" sz="700" b="1" dirty="0" smtClean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74147"/>
              </p:ext>
            </p:extLst>
          </p:nvPr>
        </p:nvGraphicFramePr>
        <p:xfrm>
          <a:off x="6776690" y="2204864"/>
          <a:ext cx="455712" cy="1705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712"/>
              </a:tblGrid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순서</a:t>
                      </a:r>
                      <a:endParaRPr lang="ko-KR" altLang="en-US" sz="7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CC00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00CC00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</a:tr>
              <a:tr h="243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4" name="구부러진 연결선 73"/>
          <p:cNvCxnSpPr/>
          <p:nvPr/>
        </p:nvCxnSpPr>
        <p:spPr>
          <a:xfrm rot="5400000">
            <a:off x="6155169" y="3167429"/>
            <a:ext cx="1082714" cy="353111"/>
          </a:xfrm>
          <a:prstGeom prst="curvedConnector3">
            <a:avLst>
              <a:gd name="adj1" fmla="val 161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31424" y="4139555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순서를 변경하시겠습니까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150923" y="2375565"/>
            <a:ext cx="1452541" cy="5473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8" y="2802627"/>
            <a:ext cx="1284463" cy="2454981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1259632" y="2449248"/>
            <a:ext cx="72008" cy="14360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2306" y="2815947"/>
            <a:ext cx="582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고객성명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28852" y="2822297"/>
            <a:ext cx="624578" cy="20005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48596" y="3068960"/>
            <a:ext cx="58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번호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소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59502"/>
              </p:ext>
            </p:extLst>
          </p:nvPr>
        </p:nvGraphicFramePr>
        <p:xfrm>
          <a:off x="3728458" y="3446997"/>
          <a:ext cx="1647889" cy="124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2"/>
                <a:gridCol w="360040"/>
                <a:gridCol w="432048"/>
                <a:gridCol w="372299"/>
              </a:tblGrid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품목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시세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무게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금액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파지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 smtClean="0"/>
                        <a:t>고깡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옷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300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병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기타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합계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12111" y="4869160"/>
            <a:ext cx="1102790" cy="238805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포인트 적립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72797" y="1987208"/>
            <a:ext cx="2933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고객에게 포인트를 지급하는 항목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무게만 입력하면 가격은 자동 합계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포인트 </a:t>
            </a:r>
            <a:r>
              <a:rPr lang="ko-KR" altLang="en-US" sz="1100" dirty="0" err="1" smtClean="0"/>
              <a:t>적립시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방문 완료 처리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고객이 설정되어 있지 않으면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포인트 적립 전에 고객 설정하라는 안내 문구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0291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83316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72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2306" y="2815947"/>
            <a:ext cx="582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고객성명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28852" y="2822297"/>
            <a:ext cx="624578" cy="20005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48596" y="3068960"/>
            <a:ext cx="58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번호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소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58083"/>
              </p:ext>
            </p:extLst>
          </p:nvPr>
        </p:nvGraphicFramePr>
        <p:xfrm>
          <a:off x="3728458" y="3446997"/>
          <a:ext cx="1647889" cy="124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2"/>
                <a:gridCol w="360040"/>
                <a:gridCol w="360040"/>
                <a:gridCol w="444307"/>
              </a:tblGrid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품목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시세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무게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포인트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파지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840P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깡통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560P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옷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300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병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기타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합계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rgbClr val="00CC00"/>
                          </a:solidFill>
                        </a:rPr>
                        <a:t>4100P</a:t>
                      </a:r>
                      <a:endParaRPr lang="ko-KR" altLang="en-US" sz="5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012111" y="4869160"/>
            <a:ext cx="1102790" cy="238805"/>
          </a:xfrm>
          <a:prstGeom prst="round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포인트 적립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2984166" y="2564904"/>
            <a:ext cx="1081190" cy="2301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43608" y="2636912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50023" y="2708920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고객을 선택해주세요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5576" y="2267553"/>
            <a:ext cx="2232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만약 고객 설정이 안 되어있다면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25563"/>
              </p:ext>
            </p:extLst>
          </p:nvPr>
        </p:nvGraphicFramePr>
        <p:xfrm>
          <a:off x="6660232" y="1268760"/>
          <a:ext cx="1512168" cy="11547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2168"/>
              </a:tblGrid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/>
                        <a:t>이름 검색</a:t>
                      </a:r>
                      <a:endParaRPr lang="ko-KR" altLang="en-US" sz="1050" b="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 검색</a:t>
                      </a:r>
                      <a:endParaRPr lang="ko-KR" altLang="en-US" sz="105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주소 검색</a:t>
                      </a:r>
                      <a:endParaRPr lang="ko-KR" altLang="en-US" sz="1050" dirty="0"/>
                    </a:p>
                  </a:txBody>
                  <a:tcPr/>
                </a:tc>
              </a:tr>
              <a:tr h="288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최근 검색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6642264" y="2722814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648679" y="279482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이름을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66647" y="3159104"/>
            <a:ext cx="155979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이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660232" y="3586910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666647" y="3658918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번호를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84615" y="4023200"/>
            <a:ext cx="155979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호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660232" y="4451006"/>
            <a:ext cx="1584176" cy="38047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666647" y="4523014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번지수를 입력하세요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84615" y="4887296"/>
            <a:ext cx="155979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번지수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88" name="직선 화살표 연결선 87"/>
          <p:cNvCxnSpPr>
            <a:endCxn id="79" idx="0"/>
          </p:cNvCxnSpPr>
          <p:nvPr/>
        </p:nvCxnSpPr>
        <p:spPr>
          <a:xfrm>
            <a:off x="7434352" y="2485451"/>
            <a:ext cx="0" cy="237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666868" y="1836833"/>
            <a:ext cx="1633324" cy="110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37616"/>
              </p:ext>
            </p:extLst>
          </p:nvPr>
        </p:nvGraphicFramePr>
        <p:xfrm>
          <a:off x="6840811" y="5616931"/>
          <a:ext cx="1322064" cy="88288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220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신청고객</a:t>
                      </a:r>
                      <a:endParaRPr lang="ko-KR" altLang="en-US" sz="600" dirty="0"/>
                    </a:p>
                  </a:txBody>
                  <a:tcPr/>
                </a:tc>
              </a:tr>
              <a:tr h="331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6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이보라 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000-000-0000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0" name="직선 화살표 연결선 89"/>
          <p:cNvCxnSpPr/>
          <p:nvPr/>
        </p:nvCxnSpPr>
        <p:spPr>
          <a:xfrm>
            <a:off x="7452320" y="5255486"/>
            <a:ext cx="0" cy="237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415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3600450" y="2695789"/>
            <a:ext cx="1908507" cy="14854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563888" y="3254479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메뉴얼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84561" y="32538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포인트가 8개인 별 87"/>
          <p:cNvSpPr/>
          <p:nvPr/>
        </p:nvSpPr>
        <p:spPr>
          <a:xfrm>
            <a:off x="5073570" y="2891603"/>
            <a:ext cx="302347" cy="302347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다리꼴 88"/>
          <p:cNvSpPr/>
          <p:nvPr/>
        </p:nvSpPr>
        <p:spPr>
          <a:xfrm rot="16200000">
            <a:off x="3824138" y="2932384"/>
            <a:ext cx="217501" cy="21750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다리꼴 89"/>
          <p:cNvSpPr/>
          <p:nvPr/>
        </p:nvSpPr>
        <p:spPr>
          <a:xfrm rot="16200000">
            <a:off x="3709426" y="3012547"/>
            <a:ext cx="94191" cy="543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221486" y="3253860"/>
            <a:ext cx="6907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포인트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포인트가 4개인 별 91"/>
          <p:cNvSpPr/>
          <p:nvPr/>
        </p:nvSpPr>
        <p:spPr>
          <a:xfrm>
            <a:off x="4453976" y="2942060"/>
            <a:ext cx="227116" cy="201531"/>
          </a:xfrm>
          <a:prstGeom prst="star4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72797" y="1987208"/>
            <a:ext cx="29336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r>
              <a:rPr lang="ko-KR" altLang="en-US" sz="1100" dirty="0" smtClean="0"/>
              <a:t> 항목은 기사들의 포인트 명세서에 관한 항목과 수시로 확인할 수 있는 매뉴얼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그리고 설정 항목이 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</p:txBody>
      </p:sp>
      <p:grpSp>
        <p:nvGrpSpPr>
          <p:cNvPr id="104" name="그룹 103"/>
          <p:cNvGrpSpPr/>
          <p:nvPr/>
        </p:nvGrpSpPr>
        <p:grpSpPr>
          <a:xfrm>
            <a:off x="6625530" y="1359818"/>
            <a:ext cx="2266950" cy="4333875"/>
            <a:chOff x="1106178" y="1262062"/>
            <a:chExt cx="2266950" cy="4333875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6" name="그룹 105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107" name="눈물 방울 106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눈물 방울 107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현 108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현 111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6791715" y="1814939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808487" y="1825579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812059" y="2691268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아래쪽 화살표 115"/>
          <p:cNvSpPr/>
          <p:nvPr/>
        </p:nvSpPr>
        <p:spPr>
          <a:xfrm>
            <a:off x="8369374" y="2543010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374962" y="1789986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4" y="3187817"/>
            <a:ext cx="816133" cy="605117"/>
          </a:xfrm>
          <a:prstGeom prst="rect">
            <a:avLst/>
          </a:prstGeom>
        </p:spPr>
      </p:pic>
      <p:sp>
        <p:nvSpPr>
          <p:cNvPr id="119" name="타원 118"/>
          <p:cNvSpPr/>
          <p:nvPr/>
        </p:nvSpPr>
        <p:spPr>
          <a:xfrm>
            <a:off x="7376884" y="38950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520900" y="3895034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668726" y="3895034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7811566" y="3898844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7955582" y="3898844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오른쪽 화살표 123"/>
          <p:cNvSpPr/>
          <p:nvPr/>
        </p:nvSpPr>
        <p:spPr>
          <a:xfrm>
            <a:off x="8096653" y="3862014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6895540" y="4105649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분류 방법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플라스틱 용품은 최대한 눌러주세요</a:t>
            </a:r>
            <a:r>
              <a:rPr lang="en-US" altLang="ko-KR" sz="500" dirty="0" smtClean="0"/>
              <a:t>!</a:t>
            </a:r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다음과 같은 플라스틱 제품은 취급이 안됩니다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b="1" dirty="0"/>
              <a:t> </a:t>
            </a:r>
            <a:endParaRPr lang="en-US" altLang="ko-KR" sz="500" b="1" dirty="0" smtClean="0"/>
          </a:p>
          <a:p>
            <a:r>
              <a:rPr lang="en-US" altLang="ko-KR" sz="500" b="1" dirty="0"/>
              <a:t> </a:t>
            </a:r>
            <a:r>
              <a:rPr lang="en-US" altLang="ko-KR" sz="500" b="1" dirty="0" smtClean="0"/>
              <a:t> ex) 000, 000, 000, 000.</a:t>
            </a:r>
            <a:endParaRPr lang="en-US" altLang="ko-KR" sz="6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6868118" y="2862400"/>
            <a:ext cx="1557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플라스틱 시세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: 200p</a:t>
            </a:r>
            <a:r>
              <a:rPr lang="en-US" altLang="ko-KR" sz="600" b="1" dirty="0" smtClean="0"/>
              <a:t>/1kg 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838966" y="227346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366" y="2188378"/>
            <a:ext cx="144742" cy="93657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62" y="2163346"/>
            <a:ext cx="140624" cy="114407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38" y="2182970"/>
            <a:ext cx="112994" cy="92069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872526" y="2319366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67646" y="2084292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05786" y="227021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228756" y="2311746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529569" y="2319366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30" y="2187469"/>
            <a:ext cx="84846" cy="8571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075188" y="3068309"/>
            <a:ext cx="3134765" cy="3676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91763" y="182356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63866" y="4686226"/>
            <a:ext cx="6120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 err="1" smtClean="0">
                <a:latin typeface="Lucida Calligraphy" pitchFamily="66" charset="0"/>
              </a:rPr>
              <a:t>OI.Team</a:t>
            </a:r>
            <a:endParaRPr lang="ko-KR" altLang="en-US" sz="600" dirty="0">
              <a:latin typeface="Lucida Calligraphy" pitchFamily="66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71" y="2707129"/>
            <a:ext cx="2140865" cy="12259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6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7254240" y="2026126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7655737" y="2026126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8023675" y="2026126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7675" y="219452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32207" y="2195748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6639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6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02829" y="2713162"/>
            <a:ext cx="1911797" cy="283790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06401" y="2713162"/>
            <a:ext cx="651274" cy="280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35896" y="2740670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2910" y="2743408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84950" y="2743408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20641" y="3048332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3830922" y="3110247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 flipV="1">
            <a:off x="5184445" y="3115009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93631"/>
              </p:ext>
            </p:extLst>
          </p:nvPr>
        </p:nvGraphicFramePr>
        <p:xfrm>
          <a:off x="3720641" y="3888157"/>
          <a:ext cx="1682400" cy="764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200"/>
                <a:gridCol w="841200"/>
              </a:tblGrid>
              <a:tr h="262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지출내역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수익내역</a:t>
                      </a:r>
                      <a:endParaRPr lang="ko-KR" altLang="en-US" sz="1050" dirty="0"/>
                    </a:p>
                  </a:txBody>
                  <a:tcPr/>
                </a:tc>
              </a:tr>
              <a:tr h="213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2,242,500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2060"/>
                          </a:solidFill>
                        </a:rPr>
                        <a:t>4,342,500</a:t>
                      </a:r>
                      <a:endParaRPr lang="ko-KR" altLang="en-US" sz="10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213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이익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CC00"/>
                          </a:solidFill>
                        </a:rPr>
                        <a:t>2,100,000</a:t>
                      </a:r>
                      <a:endParaRPr lang="ko-KR" altLang="en-US" sz="105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669804" y="3429000"/>
            <a:ext cx="14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방문 횟수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000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정정 신청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2797" y="1987208"/>
            <a:ext cx="2933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포인트 부분은 기사들이 고객들에게 지급한 포인트와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고물상으로부터 지급받은 포인트를 관리하는 곳으로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자동 합계하여 매달 정해진 날짜가 되면 현금 환급화 함께 초기화 되는 정보이다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간단히 말해 수거 기사들의 월급 표 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6480199" y="552374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594439" y="887544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이등변 삼각형 73"/>
          <p:cNvSpPr/>
          <p:nvPr/>
        </p:nvSpPr>
        <p:spPr>
          <a:xfrm rot="16200000">
            <a:off x="6704720" y="949459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8058243" y="954221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0964"/>
              </p:ext>
            </p:extLst>
          </p:nvPr>
        </p:nvGraphicFramePr>
        <p:xfrm>
          <a:off x="6594439" y="1552587"/>
          <a:ext cx="1682400" cy="1770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200"/>
                <a:gridCol w="841200"/>
              </a:tblGrid>
              <a:tr h="262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지출내역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수익내역</a:t>
                      </a:r>
                      <a:endParaRPr lang="ko-KR" altLang="en-US" sz="1050" dirty="0"/>
                    </a:p>
                  </a:txBody>
                  <a:tcPr/>
                </a:tc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4,100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002060"/>
                          </a:solidFill>
                        </a:rPr>
                        <a:t>5,300</a:t>
                      </a:r>
                      <a:endParaRPr lang="ko-KR" altLang="en-US" sz="10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3,300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002060"/>
                          </a:solidFill>
                        </a:rPr>
                        <a:t>4,600</a:t>
                      </a:r>
                      <a:endParaRPr lang="ko-KR" altLang="en-US" sz="10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~~~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002060"/>
                          </a:solidFill>
                        </a:rPr>
                        <a:t>~~~</a:t>
                      </a:r>
                      <a:endParaRPr lang="ko-KR" altLang="en-US" sz="105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FF0000"/>
                          </a:solidFill>
                        </a:rPr>
                        <a:t>2,300</a:t>
                      </a:r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2060"/>
                          </a:solidFill>
                        </a:rPr>
                        <a:t>3,100</a:t>
                      </a:r>
                      <a:endParaRPr lang="ko-KR" altLang="en-US" sz="10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2,242,500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2060"/>
                          </a:solidFill>
                        </a:rPr>
                        <a:t>4,342,500</a:t>
                      </a:r>
                      <a:endParaRPr lang="ko-KR" altLang="en-US" sz="105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이익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rgbClr val="00CC00"/>
                          </a:solidFill>
                        </a:rPr>
                        <a:t>2,100,000</a:t>
                      </a:r>
                      <a:endParaRPr lang="ko-KR" altLang="en-US" sz="105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552207" y="1152738"/>
            <a:ext cx="14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방문 횟수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000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정정 신청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66898" y="548680"/>
            <a:ext cx="1911797" cy="283790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04148" y="548680"/>
            <a:ext cx="651274" cy="280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509694" y="579882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66708" y="582620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58748" y="582620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순서도: 연결자 80"/>
          <p:cNvSpPr/>
          <p:nvPr/>
        </p:nvSpPr>
        <p:spPr>
          <a:xfrm>
            <a:off x="1470910" y="5373216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원형 81"/>
          <p:cNvSpPr/>
          <p:nvPr/>
        </p:nvSpPr>
        <p:spPr>
          <a:xfrm>
            <a:off x="1872407" y="5373216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웃는 얼굴 82"/>
          <p:cNvSpPr/>
          <p:nvPr/>
        </p:nvSpPr>
        <p:spPr>
          <a:xfrm>
            <a:off x="2240345" y="5373216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144345" y="554161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48877" y="5542838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96869" y="3899464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15192"/>
              </p:ext>
            </p:extLst>
          </p:nvPr>
        </p:nvGraphicFramePr>
        <p:xfrm>
          <a:off x="811109" y="4950639"/>
          <a:ext cx="1682401" cy="658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539"/>
                <a:gridCol w="1089862"/>
              </a:tblGrid>
              <a:tr h="206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고객명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정정내역</a:t>
                      </a:r>
                      <a:endParaRPr lang="ko-KR" altLang="en-US" sz="800" dirty="0"/>
                    </a:p>
                  </a:txBody>
                  <a:tcPr/>
                </a:tc>
              </a:tr>
              <a:tr h="196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이보라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FF3300"/>
                          </a:solidFill>
                        </a:rPr>
                        <a:t>13,200 </a:t>
                      </a:r>
                      <a:r>
                        <a:rPr lang="en-US" altLang="ko-KR" sz="800" dirty="0" smtClean="0">
                          <a:solidFill>
                            <a:srgbClr val="002060"/>
                          </a:solidFill>
                        </a:rPr>
                        <a:t>-&gt; </a:t>
                      </a:r>
                      <a:r>
                        <a:rPr lang="en-US" altLang="ko-KR" sz="800" dirty="0" smtClean="0">
                          <a:solidFill>
                            <a:srgbClr val="00CC00"/>
                          </a:solidFill>
                        </a:rPr>
                        <a:t>1,320</a:t>
                      </a:r>
                      <a:endParaRPr lang="ko-KR" altLang="en-US" sz="8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  <a:tr h="23148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683568" y="3895770"/>
            <a:ext cx="1911797" cy="283790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948053" y="3895770"/>
            <a:ext cx="651274" cy="280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26364" y="3926972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요약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283378" y="3929710"/>
            <a:ext cx="739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세부내역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75418" y="3929710"/>
            <a:ext cx="58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716016" y="687604"/>
            <a:ext cx="2559263" cy="2055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455629" y="2958852"/>
            <a:ext cx="2764443" cy="10312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46730"/>
              </p:ext>
            </p:extLst>
          </p:nvPr>
        </p:nvGraphicFramePr>
        <p:xfrm>
          <a:off x="6596519" y="4418181"/>
          <a:ext cx="1647889" cy="124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2"/>
                <a:gridCol w="360040"/>
                <a:gridCol w="360040"/>
                <a:gridCol w="444307"/>
              </a:tblGrid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품목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시세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무게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포인트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파지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840P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깡통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7KG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560P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옷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300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병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80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15KG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1200P</a:t>
                      </a:r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기타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/>
                        <a:t>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</a:tr>
              <a:tr h="177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/>
                        <a:t>합계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rgbClr val="00CC00"/>
                          </a:solidFill>
                        </a:rPr>
                        <a:t>4100P</a:t>
                      </a:r>
                      <a:endParaRPr lang="ko-KR" altLang="en-US" sz="5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6372200" y="3992944"/>
            <a:ext cx="1067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2014.5.18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86760" y="4161780"/>
            <a:ext cx="2664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이보라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-&gt;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고객관리 바로 가기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원형 화살표 18"/>
          <p:cNvSpPr/>
          <p:nvPr/>
        </p:nvSpPr>
        <p:spPr>
          <a:xfrm rot="5400000" flipV="1">
            <a:off x="5448087" y="2486355"/>
            <a:ext cx="2220135" cy="1091988"/>
          </a:xfrm>
          <a:prstGeom prst="circularArrow">
            <a:avLst>
              <a:gd name="adj1" fmla="val 17599"/>
              <a:gd name="adj2" fmla="val 837393"/>
              <a:gd name="adj3" fmla="val 20872375"/>
              <a:gd name="adj4" fmla="val 10562837"/>
              <a:gd name="adj5" fmla="val 5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5576" y="4566320"/>
            <a:ext cx="144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정정 신청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: 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회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27584" y="4231193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이등변 삼각형 103"/>
          <p:cNvSpPr/>
          <p:nvPr/>
        </p:nvSpPr>
        <p:spPr>
          <a:xfrm rot="16200000">
            <a:off x="937865" y="4293108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/>
          <p:cNvSpPr/>
          <p:nvPr/>
        </p:nvSpPr>
        <p:spPr>
          <a:xfrm rot="16200000" flipV="1">
            <a:off x="2291388" y="4297870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372692" y="1314480"/>
            <a:ext cx="1067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날짜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이등변 삼각형 106"/>
          <p:cNvSpPr/>
          <p:nvPr/>
        </p:nvSpPr>
        <p:spPr>
          <a:xfrm flipV="1">
            <a:off x="8037375" y="1383412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74151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36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16" y="3209711"/>
            <a:ext cx="816133" cy="605117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4171226" y="39169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315242" y="39169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463068" y="39169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605908" y="39207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49924" y="39207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4890995" y="3883908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89882" y="4127543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분류 방법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플라스틱 용품은 최대한 눌러주세요</a:t>
            </a:r>
            <a:r>
              <a:rPr lang="en-US" altLang="ko-KR" sz="500" dirty="0" smtClean="0"/>
              <a:t>!</a:t>
            </a:r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다음과 같은 플라스틱 제품은 취급이 안됩니다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b="1" dirty="0"/>
              <a:t> </a:t>
            </a:r>
            <a:endParaRPr lang="en-US" altLang="ko-KR" sz="500" b="1" dirty="0" smtClean="0"/>
          </a:p>
          <a:p>
            <a:r>
              <a:rPr lang="en-US" altLang="ko-KR" sz="500" b="1" dirty="0"/>
              <a:t> </a:t>
            </a:r>
            <a:r>
              <a:rPr lang="en-US" altLang="ko-KR" sz="500" b="1" dirty="0" smtClean="0"/>
              <a:t> ex) 000, 000, 000, 000.</a:t>
            </a:r>
            <a:endParaRPr lang="en-US" altLang="ko-KR" sz="6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662460" y="2884294"/>
            <a:ext cx="1557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플라스틱 시세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: 200p</a:t>
            </a:r>
            <a:r>
              <a:rPr lang="en-US" altLang="ko-KR" sz="600" b="1" dirty="0" smtClean="0"/>
              <a:t>/1kg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401" y="2713162"/>
            <a:ext cx="1908225" cy="2553872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193203" y="2564904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96" y="2780928"/>
            <a:ext cx="585788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364068" y="2805355"/>
            <a:ext cx="996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수거기사 </a:t>
            </a:r>
            <a:r>
              <a:rPr lang="en-US" altLang="ko-KR" sz="700" b="1" dirty="0" smtClean="0"/>
              <a:t>: 000</a:t>
            </a:r>
          </a:p>
          <a:p>
            <a:r>
              <a:rPr lang="ko-KR" altLang="en-US" sz="700" b="1" dirty="0" smtClean="0"/>
              <a:t>담당지역 </a:t>
            </a:r>
            <a:r>
              <a:rPr lang="en-US" altLang="ko-KR" sz="700" b="1" dirty="0" smtClean="0"/>
              <a:t>: 000</a:t>
            </a:r>
          </a:p>
          <a:p>
            <a:endParaRPr lang="en-US" altLang="ko-KR" sz="700" b="1" dirty="0" smtClean="0"/>
          </a:p>
          <a:p>
            <a:r>
              <a:rPr lang="ko-KR" altLang="en-US" sz="700" b="1" dirty="0" smtClean="0"/>
              <a:t>칭찬횟수 </a:t>
            </a:r>
            <a:r>
              <a:rPr lang="en-US" altLang="ko-KR" sz="700" b="1" dirty="0" smtClean="0"/>
              <a:t>: 00</a:t>
            </a:r>
            <a:r>
              <a:rPr lang="ko-KR" altLang="en-US" sz="700" b="1" dirty="0" smtClean="0"/>
              <a:t>회</a:t>
            </a:r>
            <a:endParaRPr lang="en-US" altLang="ko-KR" sz="700" b="1" dirty="0" smtClean="0"/>
          </a:p>
          <a:p>
            <a:r>
              <a:rPr lang="en-US" altLang="ko-KR" sz="600" b="1" dirty="0" smtClean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33308" y="2295360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신청확인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10272"/>
            <a:ext cx="144742" cy="9365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66868" y="234126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계산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61988" y="210618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0128" y="2292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고객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관리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23098" y="2333640"/>
            <a:ext cx="528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23911" y="2341260"/>
            <a:ext cx="4974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지도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23528" y="548680"/>
            <a:ext cx="368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기사용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8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중량확인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중량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481833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03065" y="2697856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96666"/>
              </p:ext>
            </p:extLst>
          </p:nvPr>
        </p:nvGraphicFramePr>
        <p:xfrm>
          <a:off x="2478534" y="2743328"/>
          <a:ext cx="2419598" cy="3187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285"/>
                <a:gridCol w="530403"/>
                <a:gridCol w="530403"/>
                <a:gridCol w="646507"/>
              </a:tblGrid>
              <a:tr h="253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품목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840P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깡통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560P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옷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1500P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69KG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4100P</a:t>
                      </a:r>
                      <a:endParaRPr lang="ko-KR" altLang="en-US" sz="10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줄무늬가 있는 오른쪽 화살표 23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56423" y="2483371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2699394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4928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36" name="직선 연결선 35"/>
          <p:cNvCxnSpPr>
            <a:stCxn id="29" idx="1"/>
          </p:cNvCxnSpPr>
          <p:nvPr/>
        </p:nvCxnSpPr>
        <p:spPr>
          <a:xfrm flipV="1">
            <a:off x="4952231" y="435957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9768" y="2709500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2708340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292494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954900" y="3147050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958328" y="337165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954900" y="3587676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액자 49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00907" y="2702570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rgbClr val="00CC00"/>
                </a:solidFill>
              </a:rPr>
              <a:t>누적 중량</a:t>
            </a:r>
            <a:r>
              <a:rPr lang="en-US" altLang="ko-KR" sz="800" b="1" dirty="0" smtClean="0">
                <a:solidFill>
                  <a:srgbClr val="00CC00"/>
                </a:solidFill>
              </a:rPr>
              <a:t>:    69kg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292648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14811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36964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359127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381893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040560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26209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483720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4708427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4930056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298873" y="5151587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373216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5597128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298873" y="5818659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01726" y="6027588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03256" y="2933144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15kg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8780" y="3156208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22kg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8780" y="3372812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7kg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10876" y="3595876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11kg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8780" y="3823528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15kg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72" y="4517212"/>
            <a:ext cx="1187912" cy="1158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6307180" y="4581128"/>
            <a:ext cx="1480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수거기사 </a:t>
            </a:r>
            <a:r>
              <a:rPr lang="en-US" altLang="ko-KR" sz="1050" b="1" dirty="0" smtClean="0"/>
              <a:t>: 000</a:t>
            </a:r>
          </a:p>
          <a:p>
            <a:r>
              <a:rPr lang="ko-KR" altLang="en-US" sz="1050" b="1" dirty="0" smtClean="0"/>
              <a:t>담당지역 </a:t>
            </a:r>
            <a:r>
              <a:rPr lang="en-US" altLang="ko-KR" sz="1050" b="1" dirty="0" smtClean="0"/>
              <a:t>: 000</a:t>
            </a:r>
            <a:endParaRPr lang="en-US" altLang="ko-KR" sz="1000" b="1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413728" y="5369024"/>
            <a:ext cx="792088" cy="4076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11240" y="5036616"/>
            <a:ext cx="163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CC00"/>
                </a:solidFill>
              </a:rPr>
              <a:t>누적 중량</a:t>
            </a:r>
            <a:r>
              <a:rPr lang="en-US" altLang="ko-KR" sz="1200" b="1" dirty="0" smtClean="0">
                <a:solidFill>
                  <a:srgbClr val="00CC00"/>
                </a:solidFill>
              </a:rPr>
              <a:t>:    69kg</a:t>
            </a:r>
            <a:endParaRPr lang="ko-KR" altLang="en-US" sz="1200" b="1" dirty="0">
              <a:solidFill>
                <a:srgbClr val="00CC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326972" y="5373216"/>
            <a:ext cx="812852" cy="4076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</a:t>
            </a:r>
            <a:r>
              <a:rPr lang="ko-KR" altLang="en-US" dirty="0"/>
              <a:t>달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22115" y="248337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95" name="순서도: 추출 94"/>
          <p:cNvSpPr/>
          <p:nvPr/>
        </p:nvSpPr>
        <p:spPr>
          <a:xfrm flipV="1">
            <a:off x="2261394" y="2526804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50532" y="293160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53960" y="31562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050532" y="33722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015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지급내역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481833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3540" y="2697856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56423" y="2483371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2699394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4928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36" name="직선 연결선 35"/>
          <p:cNvCxnSpPr>
            <a:stCxn id="29" idx="1"/>
          </p:cNvCxnSpPr>
          <p:nvPr/>
        </p:nvCxnSpPr>
        <p:spPr>
          <a:xfrm flipV="1">
            <a:off x="4952231" y="435957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9768" y="2709500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2708340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292494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50532" y="293160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4954900" y="3147050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53960" y="31562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958328" y="337165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50532" y="33722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4954900" y="3587676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00907" y="270257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총 중량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1200kg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151,000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2926482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148111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369642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3591271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381893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04056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26209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48372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4708427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493005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08349" y="5151587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373216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559712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298873" y="5818659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01726" y="602758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404140" y="2701300"/>
            <a:ext cx="0" cy="32956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11760" y="248337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70" name="순서도: 추출 69"/>
          <p:cNvSpPr/>
          <p:nvPr/>
        </p:nvSpPr>
        <p:spPr>
          <a:xfrm flipV="1">
            <a:off x="4570884" y="2526804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300907" y="2935049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00907" y="3160018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03065" y="3376622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 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03065" y="360217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3065" y="3833053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884368" y="4364723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4951467" y="4809927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4952231" y="5032033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956423" y="4359399"/>
            <a:ext cx="3597027" cy="2217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965948" y="436568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정정 신청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4970140" y="4591233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안병주 중량 미달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4970140" y="481678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안병주 중량 미달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977331" y="4590653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미확</a:t>
            </a:r>
            <a:r>
              <a:rPr lang="ko-KR" altLang="en-US" sz="800"/>
              <a:t>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975426" y="4816782"/>
            <a:ext cx="51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중량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6" name="줄무늬가 있는 오른쪽 화살표 95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8" name="액자 97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FF00"/>
                </a:solidFill>
              </a:rPr>
              <a:t>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481833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93540" y="2697856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2926482"/>
            <a:ext cx="35960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148111"/>
            <a:ext cx="359856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369642"/>
            <a:ext cx="360141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3591271"/>
            <a:ext cx="35932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381893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04056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262091"/>
            <a:ext cx="36045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483720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4708427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4930056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308349" y="5151587"/>
            <a:ext cx="35951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373216"/>
            <a:ext cx="35964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559712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298873" y="5818659"/>
            <a:ext cx="35992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01726" y="6027588"/>
            <a:ext cx="3601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14126" y="2489721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이등변 삼각형 84"/>
          <p:cNvSpPr/>
          <p:nvPr/>
        </p:nvSpPr>
        <p:spPr>
          <a:xfrm rot="16200000">
            <a:off x="2324407" y="2551636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6200000" flipV="1">
            <a:off x="3677930" y="2556398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/>
          <p:nvPr/>
        </p:nvCxnSpPr>
        <p:spPr>
          <a:xfrm flipV="1">
            <a:off x="2404140" y="2701300"/>
            <a:ext cx="0" cy="32956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975473" y="2483371"/>
            <a:ext cx="3600400" cy="15571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71281" y="2704925"/>
            <a:ext cx="3600400" cy="14441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5945966" y="2483371"/>
            <a:ext cx="1684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2014.5.15~2014.6.14</a:t>
            </a:r>
            <a:endParaRPr lang="en-US" altLang="ko-KR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이등변 삼각형 86"/>
          <p:cNvSpPr/>
          <p:nvPr/>
        </p:nvSpPr>
        <p:spPr>
          <a:xfrm rot="16200000">
            <a:off x="6056247" y="2545286"/>
            <a:ext cx="101116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rot="16200000" flipV="1">
            <a:off x="7409770" y="2550048"/>
            <a:ext cx="101117" cy="10772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22686" y="2852936"/>
            <a:ext cx="153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</a:t>
            </a:r>
            <a:r>
              <a:rPr lang="ko-KR" altLang="en-US" sz="1400" dirty="0" smtClean="0"/>
              <a:t>월차 지급 금액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(20%</a:t>
            </a:r>
            <a:r>
              <a:rPr lang="ko-KR" altLang="en-US" sz="1400" dirty="0" smtClean="0"/>
              <a:t>가산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911873" y="2862461"/>
            <a:ext cx="14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CC00"/>
                </a:solidFill>
              </a:rPr>
              <a:t>10,896,600</a:t>
            </a:r>
            <a:endParaRPr lang="ko-KR" altLang="en-US" b="1" dirty="0">
              <a:solidFill>
                <a:srgbClr val="00CC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76256" y="3614841"/>
            <a:ext cx="1584176" cy="43365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지급 완료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00907" y="2702570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>
                <a:solidFill>
                  <a:srgbClr val="FF0000"/>
                </a:solidFill>
              </a:rPr>
              <a:t>총   합</a:t>
            </a:r>
            <a:r>
              <a:rPr lang="ko-KR" altLang="en-US" sz="800" dirty="0" smtClean="0"/>
              <a:t>                 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총 중량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8,640kg 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지급 포인트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: 9,080,800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0907" y="2935049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안병주                  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2040kg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2,230,200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00907" y="3160018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이보라                  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1940kg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1,900,200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3065" y="3602171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정현진                  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2240kg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2,420,200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03065" y="3385567"/>
            <a:ext cx="3602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 smtClean="0">
                <a:solidFill>
                  <a:srgbClr val="FF0000"/>
                </a:solidFill>
              </a:rPr>
              <a:t>        </a:t>
            </a:r>
            <a:r>
              <a:rPr lang="ko-KR" altLang="en-US" sz="800" dirty="0" smtClean="0"/>
              <a:t>김대준                   </a:t>
            </a:r>
            <a:r>
              <a:rPr lang="ko-KR" altLang="en-US" sz="800" dirty="0" smtClean="0"/>
              <a:t>총 중량 </a:t>
            </a:r>
            <a:r>
              <a:rPr lang="en-US" altLang="ko-KR" sz="800" dirty="0" smtClean="0"/>
              <a:t>: 2420kg   </a:t>
            </a:r>
            <a:r>
              <a:rPr lang="ko-KR" altLang="en-US" sz="800" dirty="0" smtClean="0"/>
              <a:t>지급 포인트 </a:t>
            </a:r>
            <a:r>
              <a:rPr lang="en-US" altLang="ko-KR" sz="800" dirty="0" smtClean="0"/>
              <a:t>: 2,530,200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9068" y="2852936"/>
            <a:ext cx="645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중량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확</a:t>
            </a:r>
            <a:r>
              <a:rPr lang="ko-KR" altLang="en-US" sz="1050" dirty="0">
                <a:solidFill>
                  <a:schemeClr val="bg1"/>
                </a:solidFill>
              </a:rPr>
              <a:t>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줄무늬가 있는 오른쪽 화살표 92"/>
          <p:cNvSpPr/>
          <p:nvPr/>
        </p:nvSpPr>
        <p:spPr>
          <a:xfrm>
            <a:off x="479685" y="3284984"/>
            <a:ext cx="616881" cy="35450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366961" y="3573016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지급내역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5" name="액자 94"/>
          <p:cNvSpPr/>
          <p:nvPr/>
        </p:nvSpPr>
        <p:spPr>
          <a:xfrm>
            <a:off x="577506" y="3995539"/>
            <a:ext cx="418477" cy="376590"/>
          </a:xfrm>
          <a:prstGeom prst="fram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7544" y="4386987"/>
            <a:ext cx="645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명세서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관리자용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중량확인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268760"/>
            <a:ext cx="8640960" cy="5040560"/>
          </a:xfrm>
          <a:prstGeom prst="rect">
            <a:avLst/>
          </a:prstGeom>
          <a:gradFill>
            <a:gsLst>
              <a:gs pos="0">
                <a:schemeClr val="tx1"/>
              </a:gs>
              <a:gs pos="39999">
                <a:schemeClr val="tx1">
                  <a:lumMod val="85000"/>
                  <a:lumOff val="15000"/>
                </a:schemeClr>
              </a:gs>
              <a:gs pos="70000">
                <a:schemeClr val="tx1">
                  <a:lumMod val="75000"/>
                  <a:lumOff val="25000"/>
                </a:schemeClr>
              </a:gs>
              <a:gs pos="88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1559868"/>
            <a:ext cx="8515672" cy="4663132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7755592" y="1397536"/>
            <a:ext cx="21602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내부 저장소 7"/>
          <p:cNvSpPr/>
          <p:nvPr/>
        </p:nvSpPr>
        <p:spPr>
          <a:xfrm>
            <a:off x="8267268" y="131371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내부 저장소 8"/>
          <p:cNvSpPr/>
          <p:nvPr/>
        </p:nvSpPr>
        <p:spPr>
          <a:xfrm>
            <a:off x="8195260" y="1382296"/>
            <a:ext cx="144016" cy="144016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532440" y="1245900"/>
            <a:ext cx="360040" cy="356612"/>
          </a:xfrm>
          <a:prstGeom prst="mathMultiply">
            <a:avLst>
              <a:gd name="adj1" fmla="val 1283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3137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R</a:t>
            </a:r>
            <a:r>
              <a:rPr lang="ko-KR" altLang="en-US" sz="1100" dirty="0" smtClean="0">
                <a:solidFill>
                  <a:schemeClr val="bg1"/>
                </a:solidFill>
              </a:rPr>
              <a:t>부자 관리자용 프로그램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575326"/>
            <a:ext cx="8523292" cy="774174"/>
          </a:xfrm>
          <a:prstGeom prst="rect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172723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ecycle</a:t>
            </a:r>
            <a:r>
              <a:rPr lang="en-US" altLang="ko-KR" sz="1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부자 </a:t>
            </a:r>
            <a:r>
              <a:rPr lang="ko-KR" altLang="en-US" sz="2400" dirty="0" smtClean="0">
                <a:solidFill>
                  <a:srgbClr val="FF0000"/>
                </a:solidFill>
              </a:rPr>
              <a:t>최종관리자용</a:t>
            </a:r>
            <a:r>
              <a:rPr lang="ko-KR" altLang="en-US" sz="2800" dirty="0" smtClean="0">
                <a:solidFill>
                  <a:schemeClr val="bg1"/>
                </a:solidFill>
              </a:rPr>
              <a:t> 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0937074">
            <a:off x="574651" y="2321806"/>
            <a:ext cx="5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775" y="1676425"/>
            <a:ext cx="1476164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2014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년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5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29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일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오후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27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35" y="1656658"/>
            <a:ext cx="571455" cy="6115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97732" y="2481833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03065" y="2697856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97142"/>
              </p:ext>
            </p:extLst>
          </p:nvPr>
        </p:nvGraphicFramePr>
        <p:xfrm>
          <a:off x="2478534" y="2743328"/>
          <a:ext cx="2419598" cy="3187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285"/>
                <a:gridCol w="530403"/>
                <a:gridCol w="530403"/>
                <a:gridCol w="646507"/>
              </a:tblGrid>
              <a:tr h="253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품목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포인트</a:t>
                      </a:r>
                      <a:endParaRPr lang="ko-KR" altLang="en-US" sz="12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파지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23KG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840P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깡통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560P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옷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1500P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1200P</a:t>
                      </a:r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3183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29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합계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69KG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4100P</a:t>
                      </a:r>
                      <a:endParaRPr lang="ko-KR" altLang="en-US" sz="1000" dirty="0">
                        <a:solidFill>
                          <a:srgbClr val="00CC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4956423" y="2483371"/>
            <a:ext cx="3600400" cy="33234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52231" y="2699394"/>
            <a:ext cx="3600400" cy="33234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249289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수거기사 명단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544" y="5593482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환경설정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5766073"/>
            <a:ext cx="666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00B0F0"/>
                </a:solidFill>
              </a:rPr>
              <a:t>로그아웃</a:t>
            </a:r>
            <a:endParaRPr lang="ko-KR" altLang="en-US" sz="900" b="1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5934472"/>
            <a:ext cx="97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00B0F0"/>
                </a:solidFill>
              </a:rPr>
              <a:t>프로그램종</a:t>
            </a:r>
            <a:r>
              <a:rPr lang="ko-KR" altLang="en-US" sz="900" b="1" dirty="0">
                <a:solidFill>
                  <a:srgbClr val="00B0F0"/>
                </a:solidFill>
              </a:rPr>
              <a:t>료</a:t>
            </a:r>
          </a:p>
        </p:txBody>
      </p:sp>
      <p:cxnSp>
        <p:nvCxnSpPr>
          <p:cNvPr id="36" name="직선 연결선 35"/>
          <p:cNvCxnSpPr>
            <a:stCxn id="29" idx="1"/>
          </p:cNvCxnSpPr>
          <p:nvPr/>
        </p:nvCxnSpPr>
        <p:spPr>
          <a:xfrm flipV="1">
            <a:off x="4952231" y="435957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9768" y="2709500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안병주         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34228" y="2708340"/>
            <a:ext cx="0" cy="16512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954136" y="2924944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954900" y="3147050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4958328" y="3371652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954900" y="3587676"/>
            <a:ext cx="3604592" cy="1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00907" y="2702570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rgbClr val="00CC00"/>
                </a:solidFill>
              </a:rPr>
              <a:t>누적 중량</a:t>
            </a:r>
            <a:r>
              <a:rPr lang="en-US" altLang="ko-KR" sz="800" b="1" dirty="0" smtClean="0">
                <a:solidFill>
                  <a:srgbClr val="00CC00"/>
                </a:solidFill>
              </a:rPr>
              <a:t>:    69kg</a:t>
            </a:r>
            <a:endParaRPr lang="ko-KR" altLang="en-US" sz="800" b="1" dirty="0">
              <a:solidFill>
                <a:srgbClr val="00CC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302048" y="292648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304901" y="314811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02048" y="3369642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304901" y="359127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298873" y="381893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301726" y="4040560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298873" y="4262091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301726" y="4483720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8873" y="4708427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01726" y="4930056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298873" y="5151587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01726" y="5373216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301726" y="5597128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298873" y="5818659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301726" y="6027588"/>
            <a:ext cx="11764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03256" y="2933144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15kg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8780" y="3156208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22kg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8780" y="3372812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7kg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10876" y="3595876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11kg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8780" y="3823528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15kg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72" y="4517212"/>
            <a:ext cx="1187912" cy="1158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6307180" y="4581128"/>
            <a:ext cx="1480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수거기사 </a:t>
            </a:r>
            <a:r>
              <a:rPr lang="en-US" altLang="ko-KR" sz="1050" b="1" dirty="0" smtClean="0"/>
              <a:t>: 000</a:t>
            </a:r>
          </a:p>
          <a:p>
            <a:r>
              <a:rPr lang="ko-KR" altLang="en-US" sz="1050" b="1" dirty="0" smtClean="0"/>
              <a:t>담당지역 </a:t>
            </a:r>
            <a:r>
              <a:rPr lang="en-US" altLang="ko-KR" sz="1050" b="1" dirty="0" smtClean="0"/>
              <a:t>: 000</a:t>
            </a:r>
            <a:endParaRPr lang="en-US" altLang="ko-KR" sz="1000" b="1" dirty="0" smtClean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413728" y="5369024"/>
            <a:ext cx="792088" cy="4076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311240" y="5036616"/>
            <a:ext cx="163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CC00"/>
                </a:solidFill>
              </a:rPr>
              <a:t>누적 중량</a:t>
            </a:r>
            <a:r>
              <a:rPr lang="en-US" altLang="ko-KR" sz="1200" b="1" dirty="0" smtClean="0">
                <a:solidFill>
                  <a:srgbClr val="00CC00"/>
                </a:solidFill>
              </a:rPr>
              <a:t>:    69kg</a:t>
            </a:r>
            <a:endParaRPr lang="ko-KR" altLang="en-US" sz="1200" b="1" dirty="0">
              <a:solidFill>
                <a:srgbClr val="00CC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326972" y="5373216"/>
            <a:ext cx="812852" cy="4076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</a:t>
            </a:r>
            <a:r>
              <a:rPr lang="ko-KR" altLang="en-US" dirty="0"/>
              <a:t>달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22115" y="2483371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2014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29</a:t>
            </a:r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95" name="순서도: 추출 94"/>
          <p:cNvSpPr/>
          <p:nvPr/>
        </p:nvSpPr>
        <p:spPr>
          <a:xfrm flipV="1">
            <a:off x="2261394" y="2526804"/>
            <a:ext cx="217140" cy="1380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3528" y="2349500"/>
            <a:ext cx="936104" cy="387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 rot="20937074">
            <a:off x="305166" y="2293310"/>
            <a:ext cx="43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135" y="2456074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중량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확인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줄무늬가 있는 오른쪽 화살표 73"/>
          <p:cNvSpPr/>
          <p:nvPr/>
        </p:nvSpPr>
        <p:spPr>
          <a:xfrm>
            <a:off x="366962" y="3022613"/>
            <a:ext cx="381722" cy="219368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1932" y="29749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지급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내역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2290" y="3573016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고객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23528" y="3429000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양쪽 모서리가 잘린 사각형 81"/>
          <p:cNvSpPr/>
          <p:nvPr/>
        </p:nvSpPr>
        <p:spPr>
          <a:xfrm>
            <a:off x="433035" y="3717032"/>
            <a:ext cx="264822" cy="216024"/>
          </a:xfrm>
          <a:prstGeom prst="snip2SameRect">
            <a:avLst>
              <a:gd name="adj1" fmla="val 4900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49030" y="3574349"/>
            <a:ext cx="222741" cy="214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웃는 얼굴 96"/>
          <p:cNvSpPr/>
          <p:nvPr/>
        </p:nvSpPr>
        <p:spPr>
          <a:xfrm>
            <a:off x="409825" y="4106213"/>
            <a:ext cx="315649" cy="315649"/>
          </a:xfrm>
          <a:prstGeom prst="smileyFace">
            <a:avLst/>
          </a:prstGeom>
          <a:solidFill>
            <a:schemeClr val="bg1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643317" y="4087161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99" name="왼쪽/오른쪽/위쪽/아래쪽 화살표 98"/>
          <p:cNvSpPr/>
          <p:nvPr/>
        </p:nvSpPr>
        <p:spPr>
          <a:xfrm>
            <a:off x="395536" y="4581691"/>
            <a:ext cx="360040" cy="364282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35375" y="4576365"/>
            <a:ext cx="6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자원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관</a:t>
            </a:r>
            <a:r>
              <a:rPr lang="ko-KR" altLang="en-US" sz="900" dirty="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50532" y="293160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이보라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053960" y="31562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정현진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50532" y="3372232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김대준         </a:t>
            </a:r>
            <a:r>
              <a:rPr lang="ko-KR" altLang="en-US" sz="800" dirty="0" smtClean="0"/>
              <a:t>부평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4</a:t>
            </a:r>
            <a:r>
              <a:rPr lang="ko-KR" altLang="en-US" sz="800" dirty="0" smtClean="0"/>
              <a:t>동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134524" y="3277046"/>
            <a:ext cx="6192448" cy="21681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고객관리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회원정보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포인트관리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문의게시판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환급신청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기사관리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할당지역 선정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수거현황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포인트관리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자원관리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정정신청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기사 선정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포인트 관리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54868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11760" y="54868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6016" y="54868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76256" y="54868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378904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378904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6016" y="378904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76256" y="3789040"/>
            <a:ext cx="20162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웃는 얼굴 11"/>
          <p:cNvSpPr/>
          <p:nvPr/>
        </p:nvSpPr>
        <p:spPr>
          <a:xfrm>
            <a:off x="899592" y="1340768"/>
            <a:ext cx="792088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55776" y="764704"/>
            <a:ext cx="17281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알뜰 고객 </a:t>
            </a:r>
            <a:endParaRPr lang="en-US" altLang="ko-KR" sz="1400" dirty="0" smtClean="0"/>
          </a:p>
          <a:p>
            <a:r>
              <a:rPr lang="ko-KR" altLang="en-US" sz="1400" dirty="0" smtClean="0"/>
              <a:t>부자 되는 </a:t>
            </a:r>
            <a:r>
              <a:rPr lang="en-US" altLang="ko-KR" sz="1400" dirty="0" smtClean="0"/>
              <a:t>story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여러분</a:t>
            </a:r>
            <a:r>
              <a:rPr lang="en-US" altLang="ko-KR" sz="1400" dirty="0" smtClean="0"/>
              <a:t>! </a:t>
            </a:r>
            <a:r>
              <a:rPr lang="ko-KR" altLang="en-US" sz="1400" dirty="0" smtClean="0"/>
              <a:t>혹시 지금  쓰레기통에 돈을 버리고 있지는 않으십니까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1166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고객을 설득하라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779912" y="2846079"/>
            <a:ext cx="504056" cy="424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776" y="225770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쓰레기통으로 돈 버리는 그림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24208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종이 한 </a:t>
            </a:r>
            <a:r>
              <a:rPr lang="ko-KR" altLang="en-US" sz="1400" dirty="0" err="1" smtClean="0"/>
              <a:t>봉다리</a:t>
            </a:r>
            <a:r>
              <a:rPr lang="ko-KR" altLang="en-US" sz="1400" dirty="0" smtClean="0"/>
              <a:t> 천원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88879" y="242088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옷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한봉다리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천원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7544" y="566124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플라스틱 한 </a:t>
            </a:r>
            <a:r>
              <a:rPr lang="ko-KR" altLang="en-US" sz="1400" dirty="0" err="1" smtClean="0"/>
              <a:t>봉다리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천오백원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55776" y="511374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이젠 버리지 마시고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알부자에게 </a:t>
            </a:r>
            <a:r>
              <a:rPr lang="en-US" altLang="ko-KR" sz="1400" dirty="0" err="1" smtClean="0"/>
              <a:t>gogo</a:t>
            </a:r>
            <a:r>
              <a:rPr lang="en-US" altLang="ko-KR" sz="1400" dirty="0" smtClean="0"/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2040" y="4059649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한번이면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방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수거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포인트 지급까지 모든 서비스를 한번에 제공하는 서비스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020272" y="5065439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7" name="타원 26"/>
          <p:cNvSpPr/>
          <p:nvPr/>
        </p:nvSpPr>
        <p:spPr>
          <a:xfrm>
            <a:off x="2987824" y="4365104"/>
            <a:ext cx="216024" cy="30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275856" y="4365104"/>
            <a:ext cx="216024" cy="30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63888" y="4365104"/>
            <a:ext cx="216024" cy="304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5265201" y="5406371"/>
            <a:ext cx="792088" cy="103297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256076" y="1018859"/>
            <a:ext cx="936104" cy="1204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344308" y="999892"/>
            <a:ext cx="936104" cy="1204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55576" y="4215390"/>
            <a:ext cx="936104" cy="1204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2" name="순서도: 병합 1"/>
          <p:cNvSpPr/>
          <p:nvPr/>
        </p:nvSpPr>
        <p:spPr>
          <a:xfrm>
            <a:off x="4471854" y="4777285"/>
            <a:ext cx="174738" cy="109318"/>
          </a:xfrm>
          <a:prstGeom prst="flowChartMerg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17887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703181" y="3114114"/>
            <a:ext cx="1653079" cy="602918"/>
            <a:chOff x="3682541" y="2996952"/>
            <a:chExt cx="1653079" cy="60291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541" y="2996952"/>
              <a:ext cx="1653079" cy="60291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594224" y="3197225"/>
              <a:ext cx="625847" cy="15976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89972" y="3275528"/>
            <a:ext cx="782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취급상품</a:t>
            </a:r>
            <a:endParaRPr lang="ko-KR" altLang="en-US" sz="1050" b="1" dirty="0"/>
          </a:p>
        </p:txBody>
      </p:sp>
      <p:sp>
        <p:nvSpPr>
          <p:cNvPr id="32" name="타원 31"/>
          <p:cNvSpPr/>
          <p:nvPr/>
        </p:nvSpPr>
        <p:spPr>
          <a:xfrm>
            <a:off x="4171226" y="38534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15242" y="38534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63068" y="38534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05908" y="38572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49924" y="38572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890995" y="3820408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83408" y="4148735"/>
            <a:ext cx="1574330" cy="720425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783408" y="4387542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79912" y="4625578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786262" y="4869160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4550" y="4161706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 R – point           </a:t>
            </a:r>
            <a:r>
              <a:rPr lang="en-US" altLang="ko-KR" sz="900" dirty="0" smtClean="0">
                <a:solidFill>
                  <a:srgbClr val="00CC00"/>
                </a:solidFill>
                <a:latin typeface="HY동녘M" pitchFamily="18" charset="-127"/>
                <a:ea typeface="HY동녘M" pitchFamily="18" charset="-127"/>
              </a:rPr>
              <a:t>3,200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 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86327" y="4406670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상품 구매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9407" y="464211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충전 하기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2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2" name="순서도: 병합 1"/>
          <p:cNvSpPr/>
          <p:nvPr/>
        </p:nvSpPr>
        <p:spPr>
          <a:xfrm>
            <a:off x="4471854" y="4777285"/>
            <a:ext cx="174738" cy="109318"/>
          </a:xfrm>
          <a:prstGeom prst="flowChartMerg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17887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703181" y="3114114"/>
            <a:ext cx="1653079" cy="602918"/>
            <a:chOff x="3682541" y="2996952"/>
            <a:chExt cx="1653079" cy="60291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541" y="2996952"/>
              <a:ext cx="1653079" cy="60291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594224" y="3197225"/>
              <a:ext cx="625847" cy="15976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89972" y="3275528"/>
            <a:ext cx="782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수</a:t>
            </a:r>
            <a:r>
              <a:rPr lang="ko-KR" altLang="en-US" sz="1050" b="1" dirty="0"/>
              <a:t>거</a:t>
            </a:r>
          </a:p>
        </p:txBody>
      </p:sp>
      <p:sp>
        <p:nvSpPr>
          <p:cNvPr id="32" name="타원 31"/>
          <p:cNvSpPr/>
          <p:nvPr/>
        </p:nvSpPr>
        <p:spPr>
          <a:xfrm>
            <a:off x="4296668" y="38534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139952" y="38534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63068" y="38534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05908" y="38572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49924" y="38572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890995" y="3820408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83408" y="4148735"/>
            <a:ext cx="1574330" cy="720425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783408" y="4387542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79912" y="4625578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786262" y="4869160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4550" y="4161706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 R – point           </a:t>
            </a:r>
            <a:r>
              <a:rPr lang="en-US" altLang="ko-KR" sz="900" dirty="0" smtClean="0">
                <a:solidFill>
                  <a:srgbClr val="00CC00"/>
                </a:solidFill>
                <a:latin typeface="HY동녘M" pitchFamily="18" charset="-127"/>
                <a:ea typeface="HY동녘M" pitchFamily="18" charset="-127"/>
              </a:rPr>
              <a:t>3,200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 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86327" y="4406670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상품 구매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9407" y="464211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충전 하기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4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2" name="순서도: 병합 1"/>
          <p:cNvSpPr/>
          <p:nvPr/>
        </p:nvSpPr>
        <p:spPr>
          <a:xfrm>
            <a:off x="4471854" y="4777285"/>
            <a:ext cx="174738" cy="109318"/>
          </a:xfrm>
          <a:prstGeom prst="flowChartMerg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17887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756320" y="2485847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703181" y="3114114"/>
            <a:ext cx="1653079" cy="602918"/>
            <a:chOff x="3682541" y="2996952"/>
            <a:chExt cx="1653079" cy="60291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541" y="2996952"/>
              <a:ext cx="1653079" cy="60291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594224" y="3197225"/>
              <a:ext cx="625847" cy="15976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89972" y="3275528"/>
            <a:ext cx="782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신상</a:t>
            </a:r>
            <a:r>
              <a:rPr lang="ko-KR" altLang="en-US" sz="1050" b="1" dirty="0"/>
              <a:t>품</a:t>
            </a:r>
          </a:p>
        </p:txBody>
      </p:sp>
      <p:sp>
        <p:nvSpPr>
          <p:cNvPr id="32" name="타원 31"/>
          <p:cNvSpPr/>
          <p:nvPr/>
        </p:nvSpPr>
        <p:spPr>
          <a:xfrm>
            <a:off x="4461892" y="38534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15242" y="38534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180210" y="38534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05908" y="38572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49924" y="38572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890995" y="3820408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83408" y="4148735"/>
            <a:ext cx="1574330" cy="720425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3783408" y="4387542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79912" y="4625578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786262" y="4869160"/>
            <a:ext cx="1572852" cy="0"/>
          </a:xfrm>
          <a:prstGeom prst="line">
            <a:avLst/>
          </a:prstGeom>
          <a:ln>
            <a:solidFill>
              <a:srgbClr val="EFF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4550" y="4161706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 R – point           </a:t>
            </a:r>
            <a:r>
              <a:rPr lang="en-US" altLang="ko-KR" sz="900" dirty="0" smtClean="0">
                <a:solidFill>
                  <a:srgbClr val="00CC00"/>
                </a:solidFill>
                <a:latin typeface="HY동녘M" pitchFamily="18" charset="-127"/>
                <a:ea typeface="HY동녘M" pitchFamily="18" charset="-127"/>
              </a:rPr>
              <a:t>3,200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 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86327" y="4406670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상품 구매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9407" y="4642112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충전 하기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797" y="1987208"/>
            <a:ext cx="2933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홈 화면의 최대 기능은 우선 순위를 가진 항목을 첫 화면으로 노출시킴으로써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시기 적절한 고객 대응에 그 목적이 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기본적인 구성으로서 중요 노출 항목이 메인 화면이며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부가적으로 자신의 </a:t>
            </a:r>
            <a:r>
              <a:rPr lang="ko-KR" altLang="en-US" sz="1100" dirty="0" err="1" smtClean="0"/>
              <a:t>알포인트를</a:t>
            </a:r>
            <a:r>
              <a:rPr lang="ko-KR" altLang="en-US" sz="1100" dirty="0" smtClean="0"/>
              <a:t> 확인하며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이를 이용한 경제 활동을 유도할 수 있도록 페이지가 구성된다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cxnSp>
        <p:nvCxnSpPr>
          <p:cNvPr id="7" name="직선 화살표 연결선 6"/>
          <p:cNvCxnSpPr>
            <a:endCxn id="80" idx="2"/>
          </p:cNvCxnSpPr>
          <p:nvPr/>
        </p:nvCxnSpPr>
        <p:spPr>
          <a:xfrm flipH="1" flipV="1">
            <a:off x="4927848" y="2485847"/>
            <a:ext cx="355130" cy="2005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8064" y="2708920"/>
            <a:ext cx="21258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상점페이지로 이동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143872" y="3929246"/>
            <a:ext cx="1067119" cy="82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444208" y="3488793"/>
            <a:ext cx="1800200" cy="1129905"/>
          </a:xfrm>
          <a:prstGeom prst="rect">
            <a:avLst/>
          </a:prstGeom>
          <a:solidFill>
            <a:srgbClr val="FF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88224" y="3603035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r>
              <a:rPr lang="en-US" altLang="ko-KR" sz="1000" dirty="0" smtClean="0"/>
              <a:t>2000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r>
              <a:rPr lang="en-US" altLang="ko-KR" sz="1000" dirty="0" smtClean="0"/>
              <a:t>5000</a:t>
            </a:r>
            <a:r>
              <a:rPr lang="ko-KR" altLang="en-US" sz="1000" dirty="0" smtClean="0"/>
              <a:t>포인트 구매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직접 입력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084168" y="4690061"/>
            <a:ext cx="2933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포인트는 현금이나 카드 결제로도 충전할 수 있는 형태가 되어야 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결제에 관한 자세한 페이지는 조사가 필요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2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499" y="2495415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16" y="3209711"/>
            <a:ext cx="816133" cy="60511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3596792" y="2516818"/>
            <a:ext cx="1919785" cy="302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가로로 말린 두루마리 모양 55"/>
          <p:cNvSpPr/>
          <p:nvPr/>
        </p:nvSpPr>
        <p:spPr>
          <a:xfrm>
            <a:off x="3722994" y="2557226"/>
            <a:ext cx="248509" cy="144016"/>
          </a:xfrm>
          <a:prstGeom prst="horizontalScrol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66906" y="2661056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플라스</a:t>
            </a:r>
            <a:r>
              <a:rPr lang="ko-KR" altLang="en-US" sz="500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틱</a:t>
            </a:r>
            <a:endParaRPr lang="en-US" altLang="ko-KR" sz="5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58" name="포인트가 5개인 별 57"/>
          <p:cNvSpPr/>
          <p:nvPr/>
        </p:nvSpPr>
        <p:spPr>
          <a:xfrm>
            <a:off x="4211234" y="2564904"/>
            <a:ext cx="144742" cy="11938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002510" y="2659737"/>
            <a:ext cx="5675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고철</a:t>
            </a:r>
            <a:endParaRPr lang="en-US" altLang="ko-KR" sz="600" dirty="0" smtClean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3304" y="2568935"/>
            <a:ext cx="104562" cy="696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107331" y="2486246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171226" y="39169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315242" y="39169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463068" y="391692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605908" y="39207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749924" y="3920738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4890995" y="3883908"/>
            <a:ext cx="166011" cy="1402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89882" y="4127543"/>
            <a:ext cx="1800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재활용품 취급 요령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플라스틱 용품은 최대한 눌러주세요</a:t>
            </a:r>
            <a:r>
              <a:rPr lang="en-US" altLang="ko-KR" sz="500" dirty="0" smtClean="0"/>
              <a:t>!</a:t>
            </a:r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다음과 같은 플라스틱 제품은 취급이 안됩니다</a:t>
            </a:r>
            <a:r>
              <a:rPr lang="en-US" altLang="ko-KR" sz="500" dirty="0" smtClean="0"/>
              <a:t>.</a:t>
            </a:r>
          </a:p>
          <a:p>
            <a:r>
              <a:rPr lang="en-US" altLang="ko-KR" sz="500" b="1" dirty="0"/>
              <a:t> </a:t>
            </a:r>
            <a:endParaRPr lang="en-US" altLang="ko-KR" sz="500" b="1" dirty="0" smtClean="0"/>
          </a:p>
          <a:p>
            <a:r>
              <a:rPr lang="en-US" altLang="ko-KR" sz="500" b="1" dirty="0"/>
              <a:t> </a:t>
            </a:r>
            <a:r>
              <a:rPr lang="en-US" altLang="ko-KR" sz="500" b="1" dirty="0" smtClean="0"/>
              <a:t> ex) 000, 000, 000, 000.</a:t>
            </a:r>
            <a:endParaRPr lang="en-US" altLang="ko-KR" sz="6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3662460" y="2884294"/>
            <a:ext cx="1557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플라스틱 시세 </a:t>
            </a:r>
            <a:r>
              <a:rPr lang="en-US" altLang="ko-KR" sz="700" b="1" dirty="0" smtClean="0">
                <a:solidFill>
                  <a:srgbClr val="00CC00"/>
                </a:solidFill>
              </a:rPr>
              <a:t>: 200p</a:t>
            </a:r>
            <a:r>
              <a:rPr lang="en-US" altLang="ko-KR" sz="600" b="1" dirty="0" smtClean="0"/>
              <a:t>/1kg 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취급상</a:t>
            </a:r>
            <a:r>
              <a:rPr lang="ko-KR" altLang="en-US" dirty="0"/>
              <a:t>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72797" y="1987208"/>
            <a:ext cx="2933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취급상품은 어림잡아 플라스틱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옷 등등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가지 항목 정도가 될 것이며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시세는 실시간 업데이트가 되어야만 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38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419872" y="1381712"/>
            <a:ext cx="2266950" cy="4333875"/>
            <a:chOff x="1106178" y="1262062"/>
            <a:chExt cx="2266950" cy="433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178" y="1262062"/>
              <a:ext cx="2266950" cy="433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1" name="그룹 50"/>
            <p:cNvGrpSpPr/>
            <p:nvPr/>
          </p:nvGrpSpPr>
          <p:grpSpPr>
            <a:xfrm>
              <a:off x="1377770" y="4250531"/>
              <a:ext cx="278917" cy="260168"/>
              <a:chOff x="183261" y="4174095"/>
              <a:chExt cx="1271430" cy="1320331"/>
            </a:xfrm>
          </p:grpSpPr>
          <p:sp>
            <p:nvSpPr>
              <p:cNvPr id="45" name="눈물 방울 44"/>
              <p:cNvSpPr/>
              <p:nvPr/>
            </p:nvSpPr>
            <p:spPr>
              <a:xfrm rot="18682609">
                <a:off x="158810" y="4198546"/>
                <a:ext cx="1320331" cy="1271430"/>
              </a:xfrm>
              <a:prstGeom prst="teardrop">
                <a:avLst>
                  <a:gd name="adj" fmla="val 81416"/>
                </a:avLst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눈물 방울 45"/>
              <p:cNvSpPr/>
              <p:nvPr/>
            </p:nvSpPr>
            <p:spPr>
              <a:xfrm rot="18682609">
                <a:off x="320488" y="4287428"/>
                <a:ext cx="1124808" cy="1083148"/>
              </a:xfrm>
              <a:prstGeom prst="teardrop">
                <a:avLst>
                  <a:gd name="adj" fmla="val 814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현 46"/>
              <p:cNvSpPr/>
              <p:nvPr/>
            </p:nvSpPr>
            <p:spPr>
              <a:xfrm rot="12923356">
                <a:off x="553715" y="4323586"/>
                <a:ext cx="576064" cy="648072"/>
              </a:xfrm>
              <a:prstGeom prst="chord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873333">
                <a:off x="613269" y="4915911"/>
                <a:ext cx="110162" cy="316431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9982001">
                <a:off x="904528" y="4891048"/>
                <a:ext cx="112199" cy="333513"/>
              </a:xfrm>
              <a:prstGeom prst="rect">
                <a:avLst/>
              </a:prstGeom>
              <a:solidFill>
                <a:srgbClr val="EBEE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/>
              <p:cNvSpPr/>
              <p:nvPr/>
            </p:nvSpPr>
            <p:spPr>
              <a:xfrm rot="12923356">
                <a:off x="738174" y="4485685"/>
                <a:ext cx="289437" cy="325616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586057" y="1836833"/>
            <a:ext cx="1938286" cy="344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02829" y="1847473"/>
            <a:ext cx="1912787" cy="2133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457609" y="4941168"/>
            <a:ext cx="179455" cy="179455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형 23"/>
          <p:cNvSpPr/>
          <p:nvPr/>
        </p:nvSpPr>
        <p:spPr>
          <a:xfrm>
            <a:off x="1859106" y="4941168"/>
            <a:ext cx="190404" cy="179455"/>
          </a:xfrm>
          <a:prstGeom prst="pi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웃는 얼굴 24"/>
          <p:cNvSpPr/>
          <p:nvPr/>
        </p:nvSpPr>
        <p:spPr>
          <a:xfrm>
            <a:off x="2227044" y="4941168"/>
            <a:ext cx="215284" cy="179455"/>
          </a:xfrm>
          <a:prstGeom prst="smileyFac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2635100" y="4922116"/>
            <a:ext cx="258444" cy="216024"/>
          </a:xfrm>
          <a:prstGeom prst="mathMultiply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&quot;없음&quot; 기호 26"/>
          <p:cNvSpPr/>
          <p:nvPr/>
        </p:nvSpPr>
        <p:spPr>
          <a:xfrm>
            <a:off x="3052336" y="4941168"/>
            <a:ext cx="154065" cy="166797"/>
          </a:xfrm>
          <a:prstGeom prst="noSmoking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31044" y="5109562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R-POINT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576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수거신청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2118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 smtClean="0">
                <a:solidFill>
                  <a:schemeClr val="bg1"/>
                </a:solidFill>
              </a:rPr>
              <a:t>R-STORE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9474" y="5110790"/>
            <a:ext cx="43204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고객센터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7194" y="2516574"/>
            <a:ext cx="1908225" cy="2755419"/>
          </a:xfrm>
          <a:prstGeom prst="rect">
            <a:avLst/>
          </a:prstGeom>
          <a:solidFill>
            <a:srgbClr val="E0FFC1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4464253" y="2478619"/>
            <a:ext cx="189937" cy="19201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783408" y="4797152"/>
            <a:ext cx="1574330" cy="227048"/>
          </a:xfrm>
          <a:prstGeom prst="rect">
            <a:avLst/>
          </a:prstGeom>
          <a:solidFill>
            <a:srgbClr val="DDE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69304" y="1811880"/>
            <a:ext cx="94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R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500" dirty="0" err="1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ecycling</a:t>
            </a:r>
            <a:r>
              <a:rPr lang="en-US" altLang="ko-KR" sz="5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  <a:latin typeface="HY동녘M" pitchFamily="18" charset="-127"/>
                <a:ea typeface="HY동녘M" pitchFamily="18" charset="-127"/>
              </a:rPr>
              <a:t>부자</a:t>
            </a:r>
            <a:endParaRPr lang="ko-KR" altLang="en-US" dirty="0">
              <a:solidFill>
                <a:schemeClr val="bg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96" y="2780928"/>
            <a:ext cx="585788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4068" y="2805355"/>
            <a:ext cx="996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수거기사 </a:t>
            </a:r>
            <a:r>
              <a:rPr lang="en-US" altLang="ko-KR" sz="700" b="1" dirty="0" smtClean="0"/>
              <a:t>: 000</a:t>
            </a:r>
          </a:p>
          <a:p>
            <a:r>
              <a:rPr lang="ko-KR" altLang="en-US" sz="700" b="1" dirty="0" smtClean="0"/>
              <a:t>담당지역 </a:t>
            </a:r>
            <a:r>
              <a:rPr lang="en-US" altLang="ko-KR" sz="700" b="1" dirty="0" smtClean="0"/>
              <a:t>: 000</a:t>
            </a:r>
          </a:p>
          <a:p>
            <a:endParaRPr lang="en-US" altLang="ko-KR" sz="700" b="1" dirty="0" smtClean="0"/>
          </a:p>
          <a:p>
            <a:r>
              <a:rPr lang="ko-KR" altLang="en-US" sz="700" b="1" dirty="0" smtClean="0"/>
              <a:t>좋아요</a:t>
            </a:r>
            <a:endParaRPr lang="en-US" altLang="ko-KR" sz="700" b="1" dirty="0" smtClean="0"/>
          </a:p>
          <a:p>
            <a:r>
              <a:rPr lang="en-US" altLang="ko-KR" sz="600" b="1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76" y="3108600"/>
            <a:ext cx="156414" cy="1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635896" y="3501008"/>
            <a:ext cx="1800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수거 신청 시 참조 사항</a:t>
            </a:r>
            <a:r>
              <a:rPr lang="en-US" altLang="ko-KR" sz="500" b="1" dirty="0" smtClean="0"/>
              <a:t> </a:t>
            </a:r>
          </a:p>
          <a:p>
            <a:endParaRPr lang="en-US" altLang="ko-KR" sz="600" dirty="0" smtClean="0"/>
          </a:p>
          <a:p>
            <a:r>
              <a:rPr lang="en-US" altLang="ko-KR" sz="500" dirty="0" smtClean="0"/>
              <a:t>1. </a:t>
            </a:r>
            <a:r>
              <a:rPr lang="ko-KR" altLang="en-US" sz="500" dirty="0" smtClean="0"/>
              <a:t>취급 요령에 맞게 재활용품을 분리 수거</a:t>
            </a:r>
            <a:r>
              <a:rPr lang="en-US" altLang="ko-KR" sz="500" dirty="0" smtClean="0"/>
              <a:t>. (</a:t>
            </a:r>
            <a:r>
              <a:rPr lang="ko-KR" altLang="en-US" sz="500" dirty="0" smtClean="0"/>
              <a:t>요령</a:t>
            </a:r>
            <a:r>
              <a:rPr lang="en-US" altLang="ko-KR" sz="500" dirty="0" smtClean="0"/>
              <a:t>link</a:t>
            </a:r>
            <a:r>
              <a:rPr lang="en-US" altLang="ko-KR" sz="500" dirty="0"/>
              <a:t>)</a:t>
            </a:r>
            <a:endParaRPr lang="en-US" altLang="ko-KR" sz="500" dirty="0" smtClean="0"/>
          </a:p>
          <a:p>
            <a:r>
              <a:rPr lang="en-US" altLang="ko-KR" sz="500" dirty="0" smtClean="0"/>
              <a:t>2. </a:t>
            </a:r>
            <a:r>
              <a:rPr lang="ko-KR" altLang="en-US" sz="500" dirty="0" smtClean="0"/>
              <a:t>물량의 </a:t>
            </a:r>
            <a:r>
              <a:rPr lang="ko-KR" altLang="en-US" sz="500" dirty="0"/>
              <a:t>양은 두 </a:t>
            </a:r>
            <a:r>
              <a:rPr lang="ko-KR" altLang="en-US" sz="500" dirty="0" smtClean="0"/>
              <a:t>봉투 이상</a:t>
            </a:r>
            <a:r>
              <a:rPr lang="en-US" altLang="ko-KR" sz="500" dirty="0" smtClean="0"/>
              <a:t>. </a:t>
            </a:r>
            <a:endParaRPr lang="en-US" altLang="ko-KR" sz="500" dirty="0"/>
          </a:p>
          <a:p>
            <a:r>
              <a:rPr lang="en-US" altLang="ko-KR" sz="500" dirty="0" smtClean="0"/>
              <a:t>3. </a:t>
            </a:r>
            <a:r>
              <a:rPr lang="ko-KR" altLang="en-US" sz="500" dirty="0" smtClean="0"/>
              <a:t>날짜 지정 제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방문 시간 지정 불가</a:t>
            </a:r>
            <a:r>
              <a:rPr lang="en-US" altLang="ko-KR" sz="500" dirty="0" smtClean="0"/>
              <a:t>.</a:t>
            </a:r>
            <a:endParaRPr lang="en-US" altLang="ko-KR" sz="500" dirty="0"/>
          </a:p>
          <a:p>
            <a:r>
              <a:rPr lang="en-US" altLang="ko-KR" sz="500" dirty="0" smtClean="0"/>
              <a:t>4. </a:t>
            </a:r>
            <a:r>
              <a:rPr lang="ko-KR" altLang="en-US" sz="500" dirty="0" smtClean="0"/>
              <a:t>방문 </a:t>
            </a:r>
            <a:r>
              <a:rPr lang="ko-KR" altLang="en-US" sz="500" dirty="0"/>
              <a:t>수거 유형 </a:t>
            </a:r>
            <a:r>
              <a:rPr lang="ko-KR" altLang="en-US" sz="500" dirty="0" smtClean="0"/>
              <a:t>결정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4.1 </a:t>
            </a:r>
            <a:r>
              <a:rPr lang="ko-KR" altLang="en-US" sz="500" dirty="0" smtClean="0"/>
              <a:t>방문 후 직접 판매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4.2 </a:t>
            </a:r>
            <a:r>
              <a:rPr lang="ko-KR" altLang="en-US" sz="500" dirty="0" smtClean="0"/>
              <a:t>부재 중 간접 판매 </a:t>
            </a:r>
            <a:r>
              <a:rPr lang="en-US" altLang="ko-KR" sz="500" dirty="0" smtClean="0"/>
              <a:t>(</a:t>
            </a:r>
            <a:r>
              <a:rPr lang="ko-KR" altLang="en-US" sz="500" dirty="0" smtClean="0"/>
              <a:t>현관 앞에 두세요</a:t>
            </a:r>
            <a:r>
              <a:rPr lang="en-US" altLang="ko-KR" sz="500" dirty="0" smtClean="0"/>
              <a:t>!)</a:t>
            </a:r>
            <a:endParaRPr lang="en-US" altLang="ko-KR" sz="500" dirty="0"/>
          </a:p>
          <a:p>
            <a:r>
              <a:rPr lang="en-US" altLang="ko-KR" sz="500" dirty="0" smtClean="0"/>
              <a:t>5. </a:t>
            </a:r>
            <a:r>
              <a:rPr lang="ko-KR" altLang="en-US" sz="500" dirty="0" smtClean="0"/>
              <a:t>참조사항 </a:t>
            </a:r>
            <a:r>
              <a:rPr lang="ko-KR" altLang="en-US" sz="500" dirty="0"/>
              <a:t>필독 후</a:t>
            </a:r>
            <a:r>
              <a:rPr lang="en-US" altLang="ko-KR" sz="500" dirty="0"/>
              <a:t>, </a:t>
            </a:r>
            <a:r>
              <a:rPr lang="ko-KR" altLang="en-US" sz="500" dirty="0" smtClean="0"/>
              <a:t>수거신청</a:t>
            </a:r>
            <a:r>
              <a:rPr lang="en-US" altLang="ko-KR" sz="500" dirty="0" smtClean="0"/>
              <a:t>. </a:t>
            </a:r>
            <a:endParaRPr lang="ko-KR" altLang="en-US" sz="500" dirty="0"/>
          </a:p>
          <a:p>
            <a:endParaRPr lang="en-US" altLang="ko-KR" sz="6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633308" y="2295360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홈</a:t>
            </a:r>
            <a:endParaRPr lang="ko-KR" altLang="en-US" sz="2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8" y="2202652"/>
            <a:ext cx="144742" cy="9365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04" y="2185240"/>
            <a:ext cx="140624" cy="11440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80" y="2204864"/>
            <a:ext cx="112994" cy="92069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9363"/>
            <a:ext cx="84846" cy="8571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4355976" y="229025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수거</a:t>
            </a:r>
            <a:endParaRPr lang="en-US" altLang="ko-KR" sz="7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11824" y="2285792"/>
            <a:ext cx="43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상점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35268" y="2285930"/>
            <a:ext cx="511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더보기</a:t>
            </a:r>
            <a:endParaRPr lang="ko-KR" altLang="en-US" sz="4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54368" y="2098566"/>
            <a:ext cx="28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84888" y="22692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취급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돋움" pitchFamily="50" charset="-127"/>
                <a:ea typeface="돋움" pitchFamily="50" charset="-127"/>
              </a:rPr>
              <a:t>상품</a:t>
            </a:r>
            <a:endParaRPr lang="ko-KR" altLang="en-US" sz="100" dirty="0">
              <a:solidFill>
                <a:schemeClr val="tx1">
                  <a:lumMod val="75000"/>
                  <a:lumOff val="2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83087" y="4558421"/>
            <a:ext cx="1574330" cy="227048"/>
          </a:xfrm>
          <a:prstGeom prst="rect">
            <a:avLst/>
          </a:prstGeom>
          <a:solidFill>
            <a:srgbClr val="E0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12890" y="4556126"/>
            <a:ext cx="444527" cy="468074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79912" y="4554637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재활용품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3152" y="4798219"/>
            <a:ext cx="1577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가전제품 수거 신청    취소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1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2555</Words>
  <Application>Microsoft Office PowerPoint</Application>
  <PresentationFormat>화면 슬라이드 쇼(4:3)</PresentationFormat>
  <Paragraphs>1102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145</cp:revision>
  <dcterms:created xsi:type="dcterms:W3CDTF">2014-06-16T20:06:40Z</dcterms:created>
  <dcterms:modified xsi:type="dcterms:W3CDTF">2014-06-25T07:49:01Z</dcterms:modified>
</cp:coreProperties>
</file>