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8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97" r:id="rId10"/>
    <p:sldId id="260" r:id="rId11"/>
    <p:sldId id="259" r:id="rId12"/>
    <p:sldId id="262" r:id="rId13"/>
    <p:sldId id="261" r:id="rId14"/>
    <p:sldId id="264" r:id="rId15"/>
    <p:sldId id="275" r:id="rId16"/>
    <p:sldId id="276" r:id="rId17"/>
    <p:sldId id="278" r:id="rId18"/>
    <p:sldId id="280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315" r:id="rId27"/>
    <p:sldId id="293" r:id="rId28"/>
    <p:sldId id="316" r:id="rId29"/>
    <p:sldId id="294" r:id="rId30"/>
    <p:sldId id="317" r:id="rId31"/>
    <p:sldId id="31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10" r:id="rId42"/>
    <p:sldId id="312" r:id="rId43"/>
    <p:sldId id="313" r:id="rId44"/>
    <p:sldId id="31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00FF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8381" autoAdjust="0"/>
  </p:normalViewPr>
  <p:slideViewPr>
    <p:cSldViewPr showGuides="1">
      <p:cViewPr>
        <p:scale>
          <a:sx n="100" d="100"/>
          <a:sy n="100" d="100"/>
        </p:scale>
        <p:origin x="-432" y="-72"/>
      </p:cViewPr>
      <p:guideLst>
        <p:guide orient="horz" pos="1525"/>
        <p:guide pos="2608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B6AC8-2F17-4213-943B-DD8509021F1D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29A58-BF3B-4A5B-AC69-A9654883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2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29A58-BF3B-4A5B-AC69-A9654883B5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3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0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4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9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2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7B9C-B919-44A8-942C-563A08ADB1FC}" type="datetimeFigureOut">
              <a:rPr lang="ko-KR" altLang="en-US" smtClean="0"/>
              <a:t>2014-07-30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0924-7760-49B8-9690-73E21B712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5416" y="3562152"/>
            <a:ext cx="1908225" cy="17180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87240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상점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15368" y="2436857"/>
            <a:ext cx="647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설명서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55986" y="49741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00002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47828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590668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34684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4897388" y="4949155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01852" y="1783305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92080" y="1993895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92080" y="1943023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92080" y="1892444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10" y="3705225"/>
            <a:ext cx="1722139" cy="108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606686" y="2641599"/>
            <a:ext cx="1908225" cy="897301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3284984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HE조약돌B" pitchFamily="18" charset="-127"/>
                <a:ea typeface="THE조약돌B" pitchFamily="18" charset="-127"/>
              </a:rPr>
              <a:t>Lv.1</a:t>
            </a:r>
            <a:endParaRPr lang="ko-KR" altLang="en-US" sz="1050" dirty="0"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7858" y="3402075"/>
            <a:ext cx="154836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96254" y="3402027"/>
            <a:ext cx="128985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87" y="2180862"/>
            <a:ext cx="244180" cy="25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30" y="2188482"/>
            <a:ext cx="178912" cy="22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03" y="2189624"/>
            <a:ext cx="202867" cy="21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85" y="2175536"/>
            <a:ext cx="263523" cy="2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306" y="2708920"/>
            <a:ext cx="105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HE조약돌M" pitchFamily="18" charset="-127"/>
                <a:ea typeface="THE조약돌M" pitchFamily="18" charset="-127"/>
              </a:rPr>
              <a:t>3,200</a:t>
            </a:r>
            <a:endParaRPr lang="ko-KR" altLang="en-US" sz="3200" dirty="0">
              <a:solidFill>
                <a:schemeClr val="bg1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1550" y="2794922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HE조약돌M" pitchFamily="18" charset="-127"/>
                <a:ea typeface="THE조약돌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6684" y="2668513"/>
            <a:ext cx="32211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16919"/>
            <a:ext cx="620700" cy="65640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6215484" y="1373981"/>
            <a:ext cx="2266950" cy="4333875"/>
            <a:chOff x="1106178" y="1262062"/>
            <a:chExt cx="2266950" cy="4333875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72" name="눈물 방울 71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눈물 방울 72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현 85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7" name="직사각형 86"/>
          <p:cNvSpPr/>
          <p:nvPr/>
        </p:nvSpPr>
        <p:spPr>
          <a:xfrm>
            <a:off x="6381669" y="1829102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398441" y="1839742"/>
            <a:ext cx="1912787" cy="2133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401028" y="3554421"/>
            <a:ext cx="1908225" cy="17180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431508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82852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43475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상점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10980" y="2429126"/>
            <a:ext cx="647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설명서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951598" y="496645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095614" y="496645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243440" y="496645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386280" y="497026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530296" y="497026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오른쪽 화살표 99"/>
          <p:cNvSpPr/>
          <p:nvPr/>
        </p:nvSpPr>
        <p:spPr>
          <a:xfrm>
            <a:off x="7693000" y="4941424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897464" y="1775574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087692" y="1986164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8087692" y="1935292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087692" y="1884713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22" y="3705226"/>
            <a:ext cx="1722139" cy="107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6402298" y="2633868"/>
            <a:ext cx="1908225" cy="89730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359500" y="3277253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HE조약돌B" pitchFamily="18" charset="-127"/>
                <a:ea typeface="THE조약돌B" pitchFamily="18" charset="-127"/>
              </a:rPr>
              <a:t>Lv.1</a:t>
            </a:r>
            <a:endParaRPr lang="ko-KR" altLang="en-US" sz="1050" dirty="0"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93470" y="3394344"/>
            <a:ext cx="154836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691866" y="3394296"/>
            <a:ext cx="128985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99" y="2173131"/>
            <a:ext cx="244180" cy="25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42" y="2180751"/>
            <a:ext cx="178912" cy="22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15" y="2181893"/>
            <a:ext cx="202867" cy="21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97" y="2167805"/>
            <a:ext cx="263523" cy="2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6983918" y="2701189"/>
            <a:ext cx="105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HE조약돌M" pitchFamily="18" charset="-127"/>
                <a:ea typeface="THE조약돌M" pitchFamily="18" charset="-127"/>
              </a:rPr>
              <a:t>3,200</a:t>
            </a:r>
            <a:endParaRPr lang="ko-KR" altLang="en-US" sz="3200" dirty="0">
              <a:solidFill>
                <a:schemeClr val="bg1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97162" y="2787191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HE조약돌M" pitchFamily="18" charset="-127"/>
                <a:ea typeface="THE조약돌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492296" y="2660782"/>
            <a:ext cx="32211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74" y="2710201"/>
            <a:ext cx="597198" cy="6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16" y="3423172"/>
            <a:ext cx="816133" cy="60511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596792" y="2730279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가로로 말린 두루마리 모양 35"/>
          <p:cNvSpPr/>
          <p:nvPr/>
        </p:nvSpPr>
        <p:spPr>
          <a:xfrm>
            <a:off x="3722994" y="2770687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66906" y="2874517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플라스</a:t>
            </a:r>
            <a:r>
              <a:rPr lang="ko-KR" altLang="en-US" sz="5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틱</a:t>
            </a:r>
            <a:endParaRPr lang="en-US" altLang="ko-KR" sz="5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39" name="포인트가 5개인 별 38"/>
          <p:cNvSpPr/>
          <p:nvPr/>
        </p:nvSpPr>
        <p:spPr>
          <a:xfrm>
            <a:off x="4211234" y="2778365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2510" y="2873198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고철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83304" y="2782396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202435" y="2636912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171226" y="413038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315242" y="413038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463068" y="413038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605908" y="413419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749924" y="4134199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890995" y="4097369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89882" y="4341004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재활용품 취급 요령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플라스틱 용품은 최대한 눌러주세요</a:t>
            </a:r>
            <a:r>
              <a:rPr lang="en-US" altLang="ko-KR" sz="500" dirty="0" smtClean="0"/>
              <a:t>!</a:t>
            </a:r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다음과 같은 플라스틱 제품은 취급이 안됩니다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sz="500" b="1" dirty="0"/>
              <a:t> </a:t>
            </a:r>
            <a:r>
              <a:rPr lang="en-US" altLang="ko-KR" sz="500" b="1" dirty="0" smtClean="0"/>
              <a:t> ex) 000, 000, 000, 000.</a:t>
            </a:r>
            <a:endParaRPr lang="en-US" altLang="ko-KR" sz="6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3662460" y="3097755"/>
            <a:ext cx="1557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플라스틱 시세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: 200p</a:t>
            </a:r>
            <a:r>
              <a:rPr lang="en-US" altLang="ko-KR" sz="600" b="1" dirty="0" smtClean="0"/>
              <a:t>/1kg  </a:t>
            </a:r>
          </a:p>
        </p:txBody>
      </p:sp>
    </p:spTree>
    <p:extLst>
      <p:ext uri="{BB962C8B-B14F-4D97-AF65-F5344CB8AC3E}">
        <p14:creationId xmlns:p14="http://schemas.microsoft.com/office/powerpoint/2010/main" val="1130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4698670" y="2636912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좋아요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76" y="3108600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635896" y="3501008"/>
            <a:ext cx="1800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수거 신청 시 참조 사항</a:t>
            </a:r>
            <a:r>
              <a:rPr lang="en-US" altLang="ko-KR" sz="500" b="1" dirty="0" smtClean="0"/>
              <a:t> </a:t>
            </a:r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취급 요령에 맞게 재활용품을 분리 수거</a:t>
            </a:r>
            <a:r>
              <a:rPr lang="en-US" altLang="ko-KR" sz="500" dirty="0" smtClean="0"/>
              <a:t>. (</a:t>
            </a:r>
            <a:r>
              <a:rPr lang="ko-KR" altLang="en-US" sz="500" dirty="0" smtClean="0"/>
              <a:t>요령</a:t>
            </a:r>
            <a:r>
              <a:rPr lang="en-US" altLang="ko-KR" sz="500" dirty="0" smtClean="0"/>
              <a:t>link</a:t>
            </a:r>
            <a:r>
              <a:rPr lang="en-US" altLang="ko-KR" sz="500" dirty="0"/>
              <a:t>)</a:t>
            </a:r>
            <a:endParaRPr lang="en-US" altLang="ko-KR" sz="500" dirty="0" smtClean="0"/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물량의 </a:t>
            </a:r>
            <a:r>
              <a:rPr lang="ko-KR" altLang="en-US" sz="500" dirty="0"/>
              <a:t>양은 두 </a:t>
            </a:r>
            <a:r>
              <a:rPr lang="ko-KR" altLang="en-US" sz="500" dirty="0" smtClean="0"/>
              <a:t>봉투 이상</a:t>
            </a:r>
            <a:r>
              <a:rPr lang="en-US" altLang="ko-KR" sz="500" dirty="0" smtClean="0"/>
              <a:t>. </a:t>
            </a:r>
            <a:endParaRPr lang="en-US" altLang="ko-KR" sz="500" dirty="0"/>
          </a:p>
          <a:p>
            <a:r>
              <a:rPr lang="en-US" altLang="ko-KR" sz="500" dirty="0" smtClean="0"/>
              <a:t>3. </a:t>
            </a:r>
            <a:r>
              <a:rPr lang="ko-KR" altLang="en-US" sz="500" dirty="0" smtClean="0"/>
              <a:t>날짜 지정 제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방문 시간 지정 불가</a:t>
            </a:r>
            <a:r>
              <a:rPr lang="en-US" altLang="ko-KR" sz="500" dirty="0" smtClean="0"/>
              <a:t>.</a:t>
            </a:r>
            <a:endParaRPr lang="en-US" altLang="ko-KR" sz="500" dirty="0"/>
          </a:p>
          <a:p>
            <a:r>
              <a:rPr lang="en-US" altLang="ko-KR" sz="500" dirty="0" smtClean="0"/>
              <a:t>4. </a:t>
            </a:r>
            <a:r>
              <a:rPr lang="ko-KR" altLang="en-US" sz="500" dirty="0" smtClean="0"/>
              <a:t>방문 </a:t>
            </a:r>
            <a:r>
              <a:rPr lang="ko-KR" altLang="en-US" sz="500" dirty="0"/>
              <a:t>수거 유형 </a:t>
            </a:r>
            <a:r>
              <a:rPr lang="ko-KR" altLang="en-US" sz="500" dirty="0" smtClean="0"/>
              <a:t>결정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4.1 </a:t>
            </a:r>
            <a:r>
              <a:rPr lang="ko-KR" altLang="en-US" sz="500" dirty="0" smtClean="0"/>
              <a:t>방문 후 직접 판매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4.2 </a:t>
            </a:r>
            <a:r>
              <a:rPr lang="ko-KR" altLang="en-US" sz="500" dirty="0" smtClean="0"/>
              <a:t>부재 중 간접 판매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현관 앞에 두세요</a:t>
            </a:r>
            <a:r>
              <a:rPr lang="en-US" altLang="ko-KR" sz="500" dirty="0" smtClean="0"/>
              <a:t>!)</a:t>
            </a:r>
            <a:endParaRPr lang="en-US" altLang="ko-KR" sz="500" dirty="0"/>
          </a:p>
          <a:p>
            <a:r>
              <a:rPr lang="en-US" altLang="ko-KR" sz="500" dirty="0" smtClean="0"/>
              <a:t>5. </a:t>
            </a:r>
            <a:r>
              <a:rPr lang="ko-KR" altLang="en-US" sz="500" dirty="0" smtClean="0"/>
              <a:t>참조사항 </a:t>
            </a:r>
            <a:r>
              <a:rPr lang="ko-KR" altLang="en-US" sz="500" dirty="0"/>
              <a:t>필독 후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수거신청</a:t>
            </a:r>
            <a:r>
              <a:rPr lang="en-US" altLang="ko-KR" sz="500" dirty="0" smtClean="0"/>
              <a:t>. </a:t>
            </a:r>
            <a:endParaRPr lang="ko-KR" altLang="en-US" sz="500" dirty="0"/>
          </a:p>
          <a:p>
            <a:endParaRPr lang="en-US" altLang="ko-KR" sz="600" b="1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3783408" y="4797152"/>
            <a:ext cx="1574330" cy="227048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783087" y="4558421"/>
            <a:ext cx="1574330" cy="227048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912890" y="4556126"/>
            <a:ext cx="444527" cy="46807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4554637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83152" y="4798219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8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65635" y="3415743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/>
              <a:t>.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13,500 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593774" y="2996952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가로로 말린 두루마리 모양 35"/>
          <p:cNvSpPr/>
          <p:nvPr/>
        </p:nvSpPr>
        <p:spPr>
          <a:xfrm>
            <a:off x="3719976" y="3034587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63888" y="3138417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생활용품</a:t>
            </a:r>
            <a:endParaRPr lang="en-US" altLang="ko-KR" sz="7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39" name="포인트가 5개인 별 38"/>
          <p:cNvSpPr/>
          <p:nvPr/>
        </p:nvSpPr>
        <p:spPr>
          <a:xfrm>
            <a:off x="4208216" y="3042265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2817" y="3136575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중고장터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61" y="3368714"/>
            <a:ext cx="386673" cy="3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>
          <a:xfrm>
            <a:off x="3593774" y="3762345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86459" y="4187078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590130" y="4611811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11" y="3806417"/>
            <a:ext cx="401049" cy="3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직선 연결선 57"/>
          <p:cNvCxnSpPr/>
          <p:nvPr/>
        </p:nvCxnSpPr>
        <p:spPr>
          <a:xfrm>
            <a:off x="4075967" y="3221214"/>
            <a:ext cx="0" cy="2059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4926" y="3829997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고무 장갑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7,900 p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80286" y="3046296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607594" y="2715816"/>
            <a:ext cx="1893094" cy="2552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22415" y="2724795"/>
            <a:ext cx="773371" cy="234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8528" y="2702570"/>
            <a:ext cx="83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3,200 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621" y="2731630"/>
            <a:ext cx="76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포인트충</a:t>
            </a:r>
            <a:r>
              <a:rPr lang="ko-KR" altLang="en-US" sz="800"/>
              <a:t>전</a:t>
            </a:r>
          </a:p>
        </p:txBody>
      </p:sp>
      <p:sp>
        <p:nvSpPr>
          <p:cNvPr id="62" name="아래쪽 화살표 61"/>
          <p:cNvSpPr/>
          <p:nvPr/>
        </p:nvSpPr>
        <p:spPr>
          <a:xfrm>
            <a:off x="5183676" y="258395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4716016" y="33810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07594" y="2715816"/>
            <a:ext cx="1893094" cy="2552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22415" y="2724795"/>
            <a:ext cx="773371" cy="234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8528" y="2702570"/>
            <a:ext cx="83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3,200 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65621" y="2731630"/>
            <a:ext cx="76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포인트충</a:t>
            </a:r>
            <a:r>
              <a:rPr lang="ko-KR" altLang="en-US" sz="800"/>
              <a:t>전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04889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677906" y="3068960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 smtClean="0"/>
              <a:t>.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416936" y="3304889"/>
            <a:ext cx="0" cy="579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702299" y="3606577"/>
            <a:ext cx="508248" cy="153888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437622" y="3360945"/>
            <a:ext cx="1097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endParaRPr lang="en-US" altLang="ko-KR" sz="700" b="1" dirty="0" smtClean="0"/>
          </a:p>
          <a:p>
            <a:r>
              <a:rPr lang="en-US" altLang="ko-KR" sz="700" b="1" dirty="0" smtClean="0"/>
              <a:t>        </a:t>
            </a:r>
            <a:r>
              <a:rPr lang="ko-KR" altLang="en-US" sz="700" b="1" dirty="0" smtClean="0"/>
              <a:t>구매하기</a:t>
            </a:r>
            <a:endParaRPr lang="en-US" altLang="ko-KR" sz="7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680346" y="4028762"/>
            <a:ext cx="1558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상세설명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r>
              <a:rPr lang="en-US" altLang="ko-KR" sz="600" dirty="0" smtClean="0"/>
              <a:t> </a:t>
            </a:r>
            <a:r>
              <a:rPr lang="ko-KR" altLang="en-US" sz="600" dirty="0" smtClean="0"/>
              <a:t>이 상품은 </a:t>
            </a:r>
            <a:r>
              <a:rPr lang="en-US" altLang="ko-KR" sz="600" dirty="0" smtClean="0"/>
              <a:t>-----</a:t>
            </a:r>
          </a:p>
          <a:p>
            <a:r>
              <a:rPr lang="en-US" altLang="ko-KR" sz="600" dirty="0" smtClean="0"/>
              <a:t>-----------</a:t>
            </a:r>
          </a:p>
          <a:p>
            <a:r>
              <a:rPr lang="en-US" altLang="ko-KR" sz="600" dirty="0" smtClean="0"/>
              <a:t>----------</a:t>
            </a:r>
          </a:p>
          <a:p>
            <a:r>
              <a:rPr lang="en-US" altLang="ko-KR" sz="600" dirty="0" smtClean="0"/>
              <a:t>---------</a:t>
            </a:r>
          </a:p>
          <a:p>
            <a:r>
              <a:rPr lang="en-US" altLang="ko-KR" sz="600" dirty="0" smtClean="0"/>
              <a:t>-------.</a:t>
            </a:r>
          </a:p>
          <a:p>
            <a:r>
              <a:rPr lang="en-US" altLang="ko-KR" sz="600" dirty="0"/>
              <a:t> </a:t>
            </a:r>
            <a:r>
              <a:rPr lang="en-US" altLang="ko-KR" sz="600" dirty="0" smtClean="0"/>
              <a:t>          </a:t>
            </a:r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  <p:sp>
        <p:nvSpPr>
          <p:cNvPr id="57" name="아래쪽 화살표 56"/>
          <p:cNvSpPr/>
          <p:nvPr/>
        </p:nvSpPr>
        <p:spPr>
          <a:xfrm>
            <a:off x="4636187" y="3525020"/>
            <a:ext cx="189937" cy="1920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07594" y="2715816"/>
            <a:ext cx="1893094" cy="25522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22415" y="2724795"/>
            <a:ext cx="773371" cy="234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8528" y="2702570"/>
            <a:ext cx="83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3,200 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65621" y="2731630"/>
            <a:ext cx="76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포인트충</a:t>
            </a:r>
            <a:r>
              <a:rPr lang="ko-KR" altLang="en-US" sz="800"/>
              <a:t>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7906" y="2966039"/>
            <a:ext cx="17581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고객성명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이보라</a:t>
            </a:r>
            <a:endParaRPr lang="en-US" altLang="ko-KR" sz="700" b="1" dirty="0" smtClean="0"/>
          </a:p>
          <a:p>
            <a:r>
              <a:rPr lang="ko-KR" altLang="en-US" sz="700" b="1" dirty="0" smtClean="0"/>
              <a:t>번호 </a:t>
            </a:r>
            <a:r>
              <a:rPr lang="en-US" altLang="ko-KR" sz="700" b="1" dirty="0" smtClean="0"/>
              <a:t>: 000-000-0000  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주소 </a:t>
            </a:r>
            <a:r>
              <a:rPr lang="en-US" altLang="ko-KR" sz="700" b="1" dirty="0" smtClean="0"/>
              <a:t>:</a:t>
            </a:r>
            <a:r>
              <a:rPr lang="en-US" altLang="ko-KR" sz="700" b="1" dirty="0"/>
              <a:t> </a:t>
            </a:r>
            <a:r>
              <a:rPr lang="ko-KR" altLang="en-US" sz="700" b="1" dirty="0" smtClean="0"/>
              <a:t>인천시 부평구 </a:t>
            </a:r>
            <a:r>
              <a:rPr lang="ko-KR" altLang="en-US" sz="700" b="1" dirty="0" err="1" smtClean="0"/>
              <a:t>리젠시아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배송 시 요청사항</a:t>
            </a:r>
            <a:r>
              <a:rPr lang="en-US" altLang="ko-KR" sz="700" b="1" dirty="0"/>
              <a:t>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입력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r>
              <a:rPr lang="ko-KR" altLang="en-US" sz="700" b="1" dirty="0" smtClean="0"/>
              <a:t>신청 물품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3748394" y="4293096"/>
            <a:ext cx="1641093" cy="94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73562" y="4381073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결제 포인트                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79912" y="4573913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현재 포인트                  </a:t>
            </a:r>
            <a:r>
              <a:rPr lang="en-US" altLang="ko-KR" sz="700" b="1" dirty="0" smtClean="0"/>
              <a:t>3,200p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6262" y="4789937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잔여 포인트               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-10,300p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858269" y="5039097"/>
            <a:ext cx="1410043" cy="153888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85856" y="5013176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결제하기</a:t>
            </a:r>
            <a:endParaRPr lang="en-US" altLang="ko-KR" sz="700" b="1" dirty="0" smtClean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19" y="3709817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266546" y="3853833"/>
            <a:ext cx="10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     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3747427" y="4574779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4728" y="4365105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41078" y="4797153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220072" y="2824577"/>
            <a:ext cx="811378" cy="2260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157498" y="248916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81881" y="2925454"/>
            <a:ext cx="157776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Yes , no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6970761" y="3235488"/>
            <a:ext cx="0" cy="333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097108" y="3629077"/>
            <a:ext cx="1800200" cy="1129905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222074" y="3743319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5000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직접 입력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199609" y="2559621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포인트가 부족합니다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충전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310237" y="1692480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76660" y="3140968"/>
            <a:ext cx="105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3,200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1560" y="3140968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460" y="2981712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Lv.1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138824" y="3095249"/>
            <a:ext cx="97456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63888" y="3789040"/>
            <a:ext cx="601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금주의 소식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3605212" y="4014788"/>
            <a:ext cx="1906957" cy="8242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155986" y="49741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00002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47828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590668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34684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4897388" y="4949155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02490" y="2046832"/>
            <a:ext cx="1124390" cy="1926874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/>
          <p:cNvSpPr/>
          <p:nvPr/>
        </p:nvSpPr>
        <p:spPr>
          <a:xfrm rot="16200000">
            <a:off x="4564316" y="2136284"/>
            <a:ext cx="217501" cy="217501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/>
          <p:cNvSpPr/>
          <p:nvPr/>
        </p:nvSpPr>
        <p:spPr>
          <a:xfrm rot="16200000">
            <a:off x="4449604" y="2216447"/>
            <a:ext cx="94191" cy="54375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210092" y="2431936"/>
            <a:ext cx="86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Q&amp;A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포인트가 4개인 별 41"/>
          <p:cNvSpPr/>
          <p:nvPr/>
        </p:nvSpPr>
        <p:spPr>
          <a:xfrm>
            <a:off x="4530472" y="2825125"/>
            <a:ext cx="227116" cy="20153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포인트가 8개인 별 42"/>
          <p:cNvSpPr/>
          <p:nvPr/>
        </p:nvSpPr>
        <p:spPr>
          <a:xfrm>
            <a:off x="4499992" y="3486693"/>
            <a:ext cx="302347" cy="302347"/>
          </a:xfrm>
          <a:prstGeom prst="star8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9580" y="3053705"/>
            <a:ext cx="8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60758" y="2132856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공지사항</a:t>
            </a:r>
            <a:endParaRPr lang="ko-KR" altLang="en-US" sz="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60032" y="2458988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문의하기</a:t>
            </a:r>
            <a:endParaRPr lang="ko-KR" altLang="en-US" sz="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60032" y="2804368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주문내역</a:t>
            </a:r>
            <a:endParaRPr lang="ko-KR" altLang="en-US" sz="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63460" y="3095828"/>
            <a:ext cx="64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포인트</a:t>
            </a:r>
            <a:endParaRPr lang="en-US" altLang="ko-KR" sz="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60032" y="3516828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40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9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1087" y="2677859"/>
            <a:ext cx="1908225" cy="2602727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636912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34" y="2204864"/>
            <a:ext cx="274486" cy="17760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28" y="2208796"/>
            <a:ext cx="237748" cy="19342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1" y="2208796"/>
            <a:ext cx="215604" cy="17567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0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9672" y="2123862"/>
            <a:ext cx="34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48" y="2436857"/>
            <a:ext cx="647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취급상품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76660" y="3140968"/>
            <a:ext cx="105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3,200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1560" y="3140968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460" y="2981712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Lv.1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138824" y="3095249"/>
            <a:ext cx="97456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63888" y="3789040"/>
            <a:ext cx="6014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금주의 소식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3605212" y="4014788"/>
            <a:ext cx="1906957" cy="8242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155986" y="49741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00002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47828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590668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34684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4897388" y="4949155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덧셈 기호 11"/>
          <p:cNvSpPr/>
          <p:nvPr/>
        </p:nvSpPr>
        <p:spPr>
          <a:xfrm>
            <a:off x="5299592" y="1861632"/>
            <a:ext cx="216024" cy="201081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신청확인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9" y="2709201"/>
            <a:ext cx="963034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한쪽 모서리가 잘린 사각형 54"/>
          <p:cNvSpPr/>
          <p:nvPr/>
        </p:nvSpPr>
        <p:spPr>
          <a:xfrm>
            <a:off x="4572000" y="2708920"/>
            <a:ext cx="940594" cy="240036"/>
          </a:xfrm>
          <a:prstGeom prst="snip1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82541" y="2713162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4958" y="2708920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16436"/>
              </p:ext>
            </p:extLst>
          </p:nvPr>
        </p:nvGraphicFramePr>
        <p:xfrm>
          <a:off x="3609976" y="2968287"/>
          <a:ext cx="1322064" cy="21889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2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신청고객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부재중 방문</a:t>
                      </a:r>
                      <a:r>
                        <a:rPr lang="en-US" altLang="ko-KR" sz="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50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2" name="순서도: 연결자 11"/>
          <p:cNvSpPr/>
          <p:nvPr/>
        </p:nvSpPr>
        <p:spPr>
          <a:xfrm>
            <a:off x="4666868" y="3235836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8" name="순서도: 연결자 117"/>
          <p:cNvSpPr/>
          <p:nvPr/>
        </p:nvSpPr>
        <p:spPr>
          <a:xfrm>
            <a:off x="4668019" y="3577140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19" name="순서도: 연결자 118"/>
          <p:cNvSpPr/>
          <p:nvPr/>
        </p:nvSpPr>
        <p:spPr>
          <a:xfrm>
            <a:off x="4668019" y="3891460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557079" y="3140968"/>
            <a:ext cx="0" cy="2046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12354" y="3097396"/>
            <a:ext cx="216390" cy="301727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4889748" y="3430897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가로로 말린 두루마리 모양 124"/>
          <p:cNvSpPr/>
          <p:nvPr/>
        </p:nvSpPr>
        <p:spPr>
          <a:xfrm>
            <a:off x="4972153" y="4348631"/>
            <a:ext cx="504056" cy="359146"/>
          </a:xfrm>
          <a:prstGeom prst="horizontalScroll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포인트가 4개인 별 125"/>
          <p:cNvSpPr/>
          <p:nvPr/>
        </p:nvSpPr>
        <p:spPr>
          <a:xfrm>
            <a:off x="5163398" y="4462530"/>
            <a:ext cx="144016" cy="144016"/>
          </a:xfrm>
          <a:prstGeom prst="star4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896229" y="4741113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지도보기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순서도: 대조 127"/>
          <p:cNvSpPr/>
          <p:nvPr/>
        </p:nvSpPr>
        <p:spPr>
          <a:xfrm>
            <a:off x="5106248" y="3789040"/>
            <a:ext cx="233124" cy="20105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96229" y="4005064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최근검색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2175" y="1828423"/>
            <a:ext cx="81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230kg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1811880"/>
            <a:ext cx="73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or17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82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37464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8" y="2709201"/>
            <a:ext cx="1912145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07904" y="3063703"/>
            <a:ext cx="1656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번호</a:t>
            </a:r>
            <a:r>
              <a:rPr lang="en-US" altLang="ko-KR" sz="700" dirty="0" smtClean="0"/>
              <a:t>:</a:t>
            </a:r>
          </a:p>
          <a:p>
            <a:r>
              <a:rPr lang="ko-KR" altLang="en-US" sz="700" dirty="0" err="1" smtClean="0"/>
              <a:t>이메일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주소</a:t>
            </a:r>
            <a:r>
              <a:rPr lang="en-US" altLang="ko-KR" sz="700" dirty="0" smtClean="0"/>
              <a:t>: </a:t>
            </a:r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                       -&gt; </a:t>
            </a:r>
            <a:r>
              <a:rPr lang="ko-KR" altLang="en-US" sz="1000" b="1" dirty="0" smtClean="0"/>
              <a:t>지도확인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       </a:t>
            </a:r>
            <a:r>
              <a:rPr lang="en-US" altLang="ko-KR" sz="700" b="1" dirty="0" smtClean="0"/>
              <a:t>-&gt; </a:t>
            </a:r>
            <a:r>
              <a:rPr lang="ko-KR" altLang="en-US" sz="1000" b="1" dirty="0" smtClean="0"/>
              <a:t>위치안내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885828" y="4249713"/>
            <a:ext cx="1368152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 지급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49266" y="4875941"/>
            <a:ext cx="895404" cy="302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575512" y="4879022"/>
            <a:ext cx="895404" cy="302840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3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42" y="491867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7259" y="49125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35908" y="2732918"/>
            <a:ext cx="421917" cy="591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40929" y="2815715"/>
            <a:ext cx="216390" cy="30172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918323" y="3149216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401" y="4788519"/>
            <a:ext cx="1917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575512" y="4485804"/>
            <a:ext cx="682660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 신청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86165" y="4484737"/>
            <a:ext cx="682660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지급 내역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1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3596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6753"/>
            <a:ext cx="1859218" cy="20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도넛 14"/>
          <p:cNvSpPr/>
          <p:nvPr/>
        </p:nvSpPr>
        <p:spPr>
          <a:xfrm>
            <a:off x="3640659" y="4956026"/>
            <a:ext cx="206767" cy="185847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07904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1" y="4953868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644008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추천 경로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순서도: 연결자 86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8" name="순서도: 연결자 87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9" name="순서도: 연결자 88"/>
          <p:cNvSpPr/>
          <p:nvPr/>
        </p:nvSpPr>
        <p:spPr>
          <a:xfrm>
            <a:off x="5067429" y="2852936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" name="&quot;없음&quot; 기호 1"/>
          <p:cNvSpPr/>
          <p:nvPr/>
        </p:nvSpPr>
        <p:spPr>
          <a:xfrm>
            <a:off x="2145544" y="4964993"/>
            <a:ext cx="219757" cy="219757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82984" y="4964993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종료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화살표 연결선 6"/>
          <p:cNvCxnSpPr>
            <a:stCxn id="78" idx="1"/>
            <a:endCxn id="27" idx="5"/>
          </p:cNvCxnSpPr>
          <p:nvPr/>
        </p:nvCxnSpPr>
        <p:spPr>
          <a:xfrm flipH="1">
            <a:off x="3183839" y="5041196"/>
            <a:ext cx="524065" cy="42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연결자 54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6" name="순서도: 연결자 55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91763" y="182356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4" y="1824018"/>
            <a:ext cx="1968845" cy="34805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68923" y="1823563"/>
            <a:ext cx="1968845" cy="3472337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2541" y="2168288"/>
            <a:ext cx="1295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튜토리얼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7427" y="2564904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부자 손쉽게 이용하기</a:t>
            </a:r>
            <a:r>
              <a:rPr lang="en-US" altLang="ko-KR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!!!</a:t>
            </a:r>
          </a:p>
          <a:p>
            <a:endParaRPr lang="en-US" altLang="ko-KR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재활용품 분리하여 차곡차곡 모아두기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48" y="3789040"/>
            <a:ext cx="721940" cy="535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3717032"/>
            <a:ext cx="553526" cy="74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36479" y="2963138"/>
            <a:ext cx="582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고객성명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13025" y="2969488"/>
            <a:ext cx="624578" cy="20005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48596" y="3121223"/>
            <a:ext cx="58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번호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소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29057"/>
              </p:ext>
            </p:extLst>
          </p:nvPr>
        </p:nvGraphicFramePr>
        <p:xfrm>
          <a:off x="3728458" y="3446997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360040"/>
                <a:gridCol w="444307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포인트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840P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깡통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560P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rgbClr val="00CC00"/>
                          </a:solidFill>
                        </a:rPr>
                        <a:t>4100P</a:t>
                      </a:r>
                      <a:endParaRPr lang="ko-KR" altLang="en-US" sz="5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12111" y="4869160"/>
            <a:ext cx="1102790" cy="238805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포인트 적립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92067" y="2713162"/>
            <a:ext cx="836868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34484" y="2718445"/>
            <a:ext cx="758180" cy="2308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415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3600450" y="2695789"/>
            <a:ext cx="1908507" cy="1485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63888" y="3254479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메뉴얼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84561" y="32538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포인트가 8개인 별 87"/>
          <p:cNvSpPr/>
          <p:nvPr/>
        </p:nvSpPr>
        <p:spPr>
          <a:xfrm>
            <a:off x="5073570" y="2891603"/>
            <a:ext cx="302347" cy="302347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다리꼴 88"/>
          <p:cNvSpPr/>
          <p:nvPr/>
        </p:nvSpPr>
        <p:spPr>
          <a:xfrm rot="16200000">
            <a:off x="3824138" y="2932384"/>
            <a:ext cx="217501" cy="21750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다리꼴 89"/>
          <p:cNvSpPr/>
          <p:nvPr/>
        </p:nvSpPr>
        <p:spPr>
          <a:xfrm rot="16200000">
            <a:off x="3709426" y="3012547"/>
            <a:ext cx="94191" cy="543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221486" y="32538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포인트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포인트가 4개인 별 91"/>
          <p:cNvSpPr/>
          <p:nvPr/>
        </p:nvSpPr>
        <p:spPr>
          <a:xfrm>
            <a:off x="4453976" y="2942060"/>
            <a:ext cx="227116" cy="201531"/>
          </a:xfrm>
          <a:prstGeom prst="star4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7254240" y="2026126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7655737" y="2026126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8023675" y="2026126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7675" y="219452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32207" y="2195748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6639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6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2829" y="2713162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6401" y="2713162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35896" y="274067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2910" y="2743408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4950" y="2743408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20641" y="3048332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3830922" y="3110247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 flipV="1">
            <a:off x="5184445" y="3115009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58077"/>
              </p:ext>
            </p:extLst>
          </p:nvPr>
        </p:nvGraphicFramePr>
        <p:xfrm>
          <a:off x="3720641" y="3888157"/>
          <a:ext cx="1682400" cy="764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200"/>
                <a:gridCol w="841200"/>
              </a:tblGrid>
              <a:tr h="262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지출내역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수익내역</a:t>
                      </a:r>
                      <a:endParaRPr lang="ko-KR" altLang="en-US" sz="1050" dirty="0"/>
                    </a:p>
                  </a:txBody>
                  <a:tcPr/>
                </a:tc>
              </a:tr>
              <a:tr h="213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2,242,500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4,342,500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13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CC00"/>
                          </a:solidFill>
                        </a:rPr>
                        <a:t>2,100,000</a:t>
                      </a:r>
                      <a:endParaRPr lang="ko-KR" altLang="en-US" sz="105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669804" y="3429000"/>
            <a:ext cx="14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방문 횟수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000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480199" y="552374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594439" y="887544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16200000">
            <a:off x="6704720" y="949459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8058243" y="954221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36154"/>
              </p:ext>
            </p:extLst>
          </p:nvPr>
        </p:nvGraphicFramePr>
        <p:xfrm>
          <a:off x="6594439" y="1552587"/>
          <a:ext cx="1682400" cy="1770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200"/>
                <a:gridCol w="841200"/>
              </a:tblGrid>
              <a:tr h="262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지출내역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수익내역</a:t>
                      </a:r>
                      <a:endParaRPr lang="ko-KR" altLang="en-US" sz="1050" dirty="0"/>
                    </a:p>
                  </a:txBody>
                  <a:tcPr/>
                </a:tc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4,100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5,300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3,300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4,600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~~~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~~~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2,300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3,100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2,242,500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4,342,500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CC00"/>
                          </a:solidFill>
                        </a:rPr>
                        <a:t>2,100,000</a:t>
                      </a:r>
                      <a:endParaRPr lang="ko-KR" altLang="en-US" sz="105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552207" y="1152738"/>
            <a:ext cx="14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방문 횟수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000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66898" y="548680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04148" y="548680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09694" y="579882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6708" y="582620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58748" y="58262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1470910" y="5373216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원형 81"/>
          <p:cNvSpPr/>
          <p:nvPr/>
        </p:nvSpPr>
        <p:spPr>
          <a:xfrm>
            <a:off x="1872407" y="5373216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2240345" y="5373216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144345" y="554161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48877" y="5542838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6869" y="3899464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63113"/>
              </p:ext>
            </p:extLst>
          </p:nvPr>
        </p:nvGraphicFramePr>
        <p:xfrm>
          <a:off x="811109" y="4950639"/>
          <a:ext cx="1682401" cy="658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539"/>
                <a:gridCol w="1089862"/>
              </a:tblGrid>
              <a:tr h="206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고객명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정정내역</a:t>
                      </a:r>
                      <a:endParaRPr lang="ko-KR" altLang="en-US" sz="800" dirty="0"/>
                    </a:p>
                  </a:txBody>
                  <a:tcPr/>
                </a:tc>
              </a:tr>
              <a:tr h="196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이보라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3300"/>
                          </a:solidFill>
                        </a:rPr>
                        <a:t>13,200 </a:t>
                      </a:r>
                      <a:r>
                        <a:rPr lang="en-US" altLang="ko-KR" sz="800" dirty="0" smtClean="0">
                          <a:solidFill>
                            <a:srgbClr val="002060"/>
                          </a:solidFill>
                        </a:rPr>
                        <a:t>-&gt; </a:t>
                      </a:r>
                      <a:r>
                        <a:rPr lang="en-US" altLang="ko-KR" sz="800" dirty="0" smtClean="0">
                          <a:solidFill>
                            <a:srgbClr val="00CC00"/>
                          </a:solidFill>
                        </a:rPr>
                        <a:t>1,320</a:t>
                      </a:r>
                      <a:endParaRPr lang="ko-KR" altLang="en-US" sz="8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314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683568" y="3895770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948053" y="3895770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26364" y="3926972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83378" y="3929710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75418" y="392971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716016" y="687604"/>
            <a:ext cx="2559263" cy="2055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55629" y="2958852"/>
            <a:ext cx="2764443" cy="10312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62960"/>
              </p:ext>
            </p:extLst>
          </p:nvPr>
        </p:nvGraphicFramePr>
        <p:xfrm>
          <a:off x="6596519" y="4418181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360040"/>
                <a:gridCol w="444307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포인트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840P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깡통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560P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rgbClr val="00CC00"/>
                          </a:solidFill>
                        </a:rPr>
                        <a:t>4100P</a:t>
                      </a:r>
                      <a:endParaRPr lang="ko-KR" altLang="en-US" sz="5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6372200" y="3992944"/>
            <a:ext cx="1067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2014.5.18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86760" y="4161780"/>
            <a:ext cx="2664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이보라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-&gt;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고객관리 바로 가기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원형 화살표 18"/>
          <p:cNvSpPr/>
          <p:nvPr/>
        </p:nvSpPr>
        <p:spPr>
          <a:xfrm rot="5400000" flipV="1">
            <a:off x="5448087" y="2486355"/>
            <a:ext cx="2220135" cy="1091988"/>
          </a:xfrm>
          <a:prstGeom prst="circularArrow">
            <a:avLst>
              <a:gd name="adj1" fmla="val 17599"/>
              <a:gd name="adj2" fmla="val 837393"/>
              <a:gd name="adj3" fmla="val 20872375"/>
              <a:gd name="adj4" fmla="val 10562837"/>
              <a:gd name="adj5" fmla="val 5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5576" y="4566320"/>
            <a:ext cx="144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7584" y="4231193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rot="16200000">
            <a:off x="937865" y="4293108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/>
          <p:nvPr/>
        </p:nvSpPr>
        <p:spPr>
          <a:xfrm rot="16200000" flipV="1">
            <a:off x="2291388" y="4297870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372692" y="1314480"/>
            <a:ext cx="1067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날짜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flipV="1">
            <a:off x="8037375" y="1383412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415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6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16" y="3209711"/>
            <a:ext cx="816133" cy="605117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4171226" y="39169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15242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63068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605908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49924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890995" y="38839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89882" y="4127543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분류 방법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플라스틱 용품은 최대한 눌러주세요</a:t>
            </a:r>
            <a:r>
              <a:rPr lang="en-US" altLang="ko-KR" sz="500" dirty="0" smtClean="0"/>
              <a:t>!</a:t>
            </a:r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다음과 같은 플라스틱 제품은 취급이 안됩니다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sz="500" b="1" dirty="0"/>
              <a:t> </a:t>
            </a:r>
            <a:r>
              <a:rPr lang="en-US" altLang="ko-KR" sz="500" b="1" dirty="0" smtClean="0"/>
              <a:t> ex) 000, 000, 000, 000.</a:t>
            </a:r>
            <a:endParaRPr lang="en-US" altLang="ko-KR" sz="6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662460" y="2884294"/>
            <a:ext cx="1557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플라스틱 시세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: 200p</a:t>
            </a:r>
            <a:r>
              <a:rPr lang="en-US" altLang="ko-KR" sz="600" b="1" dirty="0" smtClean="0"/>
              <a:t>/1kg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93203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칭찬횟수 </a:t>
            </a:r>
            <a:r>
              <a:rPr lang="en-US" altLang="ko-KR" sz="700" b="1" dirty="0" smtClean="0"/>
              <a:t>: 00</a:t>
            </a:r>
            <a:r>
              <a:rPr lang="ko-KR" altLang="en-US" sz="700" b="1" dirty="0" smtClean="0"/>
              <a:t>회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23528" y="548680"/>
            <a:ext cx="36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수거확인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중량확인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905894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3065" y="3121917"/>
            <a:ext cx="3600400" cy="31010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51790"/>
              </p:ext>
            </p:extLst>
          </p:nvPr>
        </p:nvGraphicFramePr>
        <p:xfrm>
          <a:off x="2478533" y="3133560"/>
          <a:ext cx="2424931" cy="30490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3855"/>
                <a:gridCol w="531572"/>
                <a:gridCol w="531572"/>
                <a:gridCol w="647932"/>
              </a:tblGrid>
              <a:tr h="265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8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깡통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옷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207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35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69KG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줄무늬가 있는 오른쪽 화살표 23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56423" y="2907432"/>
            <a:ext cx="3600400" cy="302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3123455"/>
            <a:ext cx="3600400" cy="3041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91695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36" name="직선 연결선 35"/>
          <p:cNvCxnSpPr>
            <a:stCxn id="29" idx="1"/>
            <a:endCxn id="29" idx="3"/>
          </p:cNvCxnSpPr>
          <p:nvPr/>
        </p:nvCxnSpPr>
        <p:spPr>
          <a:xfrm>
            <a:off x="4952231" y="4644380"/>
            <a:ext cx="36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9768" y="313356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3132403"/>
            <a:ext cx="0" cy="1529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3349005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954900" y="3571111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958328" y="379571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954900" y="4011737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액자 49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00907" y="3126631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800" b="1" dirty="0" smtClean="0">
                <a:solidFill>
                  <a:srgbClr val="00CC00"/>
                </a:solidFill>
              </a:rPr>
              <a:t>:    69kg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3350543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57217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793703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401533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424299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46462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68615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90778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513248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535411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298873" y="557564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79727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6021189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03256" y="3357205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8780" y="3580269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22kg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8780" y="3796873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7kg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10876" y="4019937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11kg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8780" y="4247589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72" y="4865073"/>
            <a:ext cx="1187912" cy="1158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307180" y="4874493"/>
            <a:ext cx="1480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en-US" altLang="ko-KR" sz="1050" b="1" dirty="0" smtClean="0"/>
              <a:t>: 000</a:t>
            </a:r>
          </a:p>
          <a:p>
            <a:r>
              <a:rPr lang="ko-KR" altLang="en-US" sz="1050" b="1" dirty="0" smtClean="0"/>
              <a:t>담당지역 </a:t>
            </a:r>
            <a:r>
              <a:rPr lang="en-US" altLang="ko-KR" sz="1050" b="1" dirty="0" smtClean="0"/>
              <a:t>: 000</a:t>
            </a:r>
            <a:endParaRPr lang="en-US" altLang="ko-KR" sz="1000" b="1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413728" y="5662389"/>
            <a:ext cx="792088" cy="4076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11240" y="5329981"/>
            <a:ext cx="163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1200" b="1" dirty="0" smtClean="0">
                <a:solidFill>
                  <a:srgbClr val="00CC00"/>
                </a:solidFill>
              </a:rPr>
              <a:t>:    69kg</a:t>
            </a:r>
            <a:endParaRPr lang="ko-KR" altLang="en-US" sz="1200" b="1" dirty="0">
              <a:solidFill>
                <a:srgbClr val="00CC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326972" y="5666581"/>
            <a:ext cx="812852" cy="4076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r>
              <a:rPr lang="ko-KR" altLang="en-US" dirty="0"/>
              <a:t>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22115" y="29074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95" name="순서도: 추출 94"/>
          <p:cNvSpPr/>
          <p:nvPr/>
        </p:nvSpPr>
        <p:spPr>
          <a:xfrm flipV="1">
            <a:off x="2261394" y="2950865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50532" y="335566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53960" y="3580269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0532" y="379629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24856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수거확인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수량확인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905894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3065" y="3121917"/>
            <a:ext cx="3600400" cy="31010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56423" y="2907432"/>
            <a:ext cx="3600400" cy="302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3123455"/>
            <a:ext cx="3600400" cy="3041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91695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36" name="직선 연결선 35"/>
          <p:cNvCxnSpPr>
            <a:stCxn id="29" idx="1"/>
            <a:endCxn id="29" idx="3"/>
          </p:cNvCxnSpPr>
          <p:nvPr/>
        </p:nvCxnSpPr>
        <p:spPr>
          <a:xfrm>
            <a:off x="4952231" y="4644380"/>
            <a:ext cx="36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9768" y="313356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3132403"/>
            <a:ext cx="0" cy="1529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3349005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954900" y="3571111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958328" y="379571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954900" y="4011737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액자 49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3350543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572172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793703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4015332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4242992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464621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686152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907781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5132488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5354117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298873" y="5575648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797277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6021189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72" y="4865073"/>
            <a:ext cx="1187912" cy="1158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307180" y="4874493"/>
            <a:ext cx="1480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en-US" altLang="ko-KR" sz="1050" b="1" dirty="0" smtClean="0"/>
              <a:t>: 000</a:t>
            </a:r>
          </a:p>
          <a:p>
            <a:r>
              <a:rPr lang="ko-KR" altLang="en-US" sz="1050" b="1" dirty="0" smtClean="0"/>
              <a:t>담당지역 </a:t>
            </a:r>
            <a:r>
              <a:rPr lang="en-US" altLang="ko-KR" sz="1050" b="1" dirty="0" smtClean="0"/>
              <a:t>: 000</a:t>
            </a:r>
            <a:endParaRPr lang="en-US" altLang="ko-KR" sz="1000" b="1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413728" y="5662389"/>
            <a:ext cx="792088" cy="4076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11240" y="5329981"/>
            <a:ext cx="163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CC00"/>
                </a:solidFill>
              </a:rPr>
              <a:t>누적 </a:t>
            </a:r>
            <a:r>
              <a:rPr lang="ko-KR" altLang="en-US" sz="1200" b="1" dirty="0" smtClean="0">
                <a:solidFill>
                  <a:srgbClr val="00CC00"/>
                </a:solidFill>
              </a:rPr>
              <a:t>수량</a:t>
            </a:r>
            <a:r>
              <a:rPr lang="en-US" altLang="ko-KR" sz="1200" b="1" dirty="0" smtClean="0">
                <a:solidFill>
                  <a:srgbClr val="00CC00"/>
                </a:solidFill>
              </a:rPr>
              <a:t>:    </a:t>
            </a:r>
            <a:r>
              <a:rPr lang="en-US" altLang="ko-KR" sz="1200" b="1" dirty="0" smtClean="0">
                <a:solidFill>
                  <a:srgbClr val="00CC00"/>
                </a:solidFill>
              </a:rPr>
              <a:t>6 </a:t>
            </a:r>
            <a:r>
              <a:rPr lang="ko-KR" altLang="en-US" sz="1200" b="1" dirty="0" smtClean="0">
                <a:solidFill>
                  <a:srgbClr val="00CC00"/>
                </a:solidFill>
              </a:rPr>
              <a:t>개</a:t>
            </a:r>
            <a:endParaRPr lang="ko-KR" altLang="en-US" sz="1200" b="1" dirty="0">
              <a:solidFill>
                <a:srgbClr val="00CC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326972" y="5666581"/>
            <a:ext cx="812852" cy="4076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r>
              <a:rPr lang="ko-KR" altLang="en-US" dirty="0"/>
              <a:t>달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3768" y="29074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95" name="순서도: 추출 94"/>
          <p:cNvSpPr/>
          <p:nvPr/>
        </p:nvSpPr>
        <p:spPr>
          <a:xfrm flipV="1">
            <a:off x="3423047" y="2950865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50532" y="335566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53960" y="3580269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0532" y="379629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46685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3122315" y="3131443"/>
            <a:ext cx="0" cy="309788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2161828" y="3131443"/>
            <a:ext cx="0" cy="3097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4020319" y="3121918"/>
            <a:ext cx="0" cy="3097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31640" y="314096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331640" y="3357572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331640" y="358254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31640" y="379914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07" name="직사각형 106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36973" y="4024694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341165" y="4250243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336973" y="448112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341165" y="469181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341165" y="491678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341165" y="5167297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1165" y="537321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341165" y="5589820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41165" y="5805844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냉장고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350690" y="602186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냉장고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162722" y="314096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냉장고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75273" y="3367097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88990" y="358312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982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지급내역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일반재활용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9009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3540" y="3116956"/>
            <a:ext cx="3600400" cy="31089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56423" y="2902471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3118494"/>
            <a:ext cx="3600400" cy="3104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9119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49768" y="3128600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3127440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334404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0532" y="335070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4954900" y="356615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53960" y="35753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958328" y="379075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50532" y="37913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4954900" y="4006776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00907" y="312167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1200kg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151,000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3345582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567211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788742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4010371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423803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45966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68119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90282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5127527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53491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08349" y="5570687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792316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601622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404140" y="3120401"/>
            <a:ext cx="0" cy="31025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11760" y="290247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70" name="순서도: 추출 69"/>
          <p:cNvSpPr/>
          <p:nvPr/>
        </p:nvSpPr>
        <p:spPr>
          <a:xfrm flipV="1">
            <a:off x="4570884" y="2945904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00907" y="3354149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00907" y="3579118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03065" y="379572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03065" y="402127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3065" y="4252153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884368" y="4783823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4951467" y="5229027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4952231" y="545113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56423" y="4778499"/>
            <a:ext cx="3597027" cy="2217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965948" y="478478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정정 신청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4970140" y="501033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4970140" y="523588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977331" y="5009753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미확</a:t>
            </a:r>
            <a:r>
              <a:rPr lang="ko-KR" altLang="en-US" sz="800"/>
              <a:t>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975426" y="5235882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96" name="줄무늬가 있는 오른쪽 화살표 95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8" name="액자 97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3173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지급내역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가전제품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9009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3540" y="3116956"/>
            <a:ext cx="3600400" cy="31089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56423" y="2902471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3118494"/>
            <a:ext cx="3600400" cy="3104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9119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49768" y="3128600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3127440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334404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0532" y="335070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4954900" y="356615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53960" y="35753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958328" y="379075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50532" y="37913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4954900" y="4006776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00907" y="312167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</a:t>
            </a:r>
            <a:r>
              <a:rPr lang="ko-KR" altLang="en-US" sz="800" dirty="0" smtClean="0"/>
              <a:t>     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151,000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3345582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567211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788742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4010371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423803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45966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68119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90282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5127527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53491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08349" y="5570687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792316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601622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404140" y="3120401"/>
            <a:ext cx="0" cy="31025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11760" y="290247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70" name="순서도: 추출 69"/>
          <p:cNvSpPr/>
          <p:nvPr/>
        </p:nvSpPr>
        <p:spPr>
          <a:xfrm flipV="1">
            <a:off x="4570884" y="2945904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00907" y="3354149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00907" y="3579118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</a:t>
            </a:r>
            <a:r>
              <a:rPr lang="ko-KR" altLang="en-US" sz="800" dirty="0" smtClean="0"/>
              <a:t>      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03065" y="379572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</a:t>
            </a:r>
            <a:r>
              <a:rPr lang="ko-KR" altLang="en-US" sz="800" dirty="0" smtClean="0"/>
              <a:t>        지급 </a:t>
            </a:r>
            <a:r>
              <a:rPr lang="ko-KR" altLang="en-US" sz="800" dirty="0" smtClean="0"/>
              <a:t>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03065" y="402127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 </a:t>
            </a:r>
            <a:r>
              <a:rPr lang="ko-KR" altLang="en-US" sz="800" dirty="0" smtClean="0"/>
              <a:t>        지급 </a:t>
            </a:r>
            <a:r>
              <a:rPr lang="ko-KR" altLang="en-US" sz="800" dirty="0" smtClean="0"/>
              <a:t>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3065" y="4252153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 </a:t>
            </a:r>
            <a:r>
              <a:rPr lang="ko-KR" altLang="en-US" sz="800" dirty="0" smtClean="0"/>
              <a:t>        지급 </a:t>
            </a:r>
            <a:r>
              <a:rPr lang="ko-KR" altLang="en-US" sz="800" dirty="0" smtClean="0"/>
              <a:t>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884368" y="4783823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4951467" y="5229027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4952231" y="545113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56423" y="4778499"/>
            <a:ext cx="3597027" cy="2217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965948" y="478478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정정 신청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4970140" y="501033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</a:t>
            </a:r>
            <a:r>
              <a:rPr lang="ko-KR" altLang="en-US" sz="800" dirty="0" smtClean="0"/>
              <a:t>수량 </a:t>
            </a:r>
            <a:r>
              <a:rPr lang="ko-KR" altLang="en-US" sz="800" dirty="0" smtClean="0"/>
              <a:t>미달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4970140" y="523588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</a:t>
            </a:r>
            <a:r>
              <a:rPr lang="ko-KR" altLang="en-US" sz="800" dirty="0" smtClean="0"/>
              <a:t>품목 변경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977331" y="5009753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미확</a:t>
            </a:r>
            <a:r>
              <a:rPr lang="ko-KR" altLang="en-US" sz="800"/>
              <a:t>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975426" y="5235882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96" name="줄무늬가 있는 오른쪽 화살표 95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8" name="액자 97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7106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908722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3540" y="3355453"/>
            <a:ext cx="3600400" cy="28767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1304901" y="3575000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796531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4018160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4245820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467449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688980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910609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5135316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5356945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08349" y="5578476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800105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6024017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14126" y="2916610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rot="16200000">
            <a:off x="2324407" y="2978525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6200000" flipV="1">
            <a:off x="3677930" y="2983287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/>
          <p:nvPr/>
        </p:nvCxnSpPr>
        <p:spPr>
          <a:xfrm flipV="1">
            <a:off x="2404140" y="3368064"/>
            <a:ext cx="0" cy="28549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975473" y="2910260"/>
            <a:ext cx="3600400" cy="15571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71281" y="3131814"/>
            <a:ext cx="3600400" cy="23134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45966" y="2910260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rot="16200000">
            <a:off x="6056247" y="2972175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6200000" flipV="1">
            <a:off x="7409770" y="2976937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01022" y="4293096"/>
            <a:ext cx="15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</a:t>
            </a:r>
            <a:r>
              <a:rPr lang="ko-KR" altLang="en-US" sz="1400" dirty="0" smtClean="0"/>
              <a:t>월차 지급 금액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(20%</a:t>
            </a:r>
            <a:r>
              <a:rPr lang="ko-KR" altLang="en-US" sz="1400" dirty="0" smtClean="0"/>
              <a:t>가산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921398" y="4355465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C00"/>
                </a:solidFill>
              </a:rPr>
              <a:t>21,793,200</a:t>
            </a:r>
            <a:endParaRPr lang="ko-KR" altLang="en-US" b="1" dirty="0">
              <a:solidFill>
                <a:srgbClr val="00CC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76256" y="4939560"/>
            <a:ext cx="1584176" cy="4336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지급 완료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00907" y="336806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8,640kg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9,080,800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0907" y="358845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총 중량 </a:t>
            </a:r>
            <a:r>
              <a:rPr lang="en-US" altLang="ko-KR" sz="800" dirty="0" smtClean="0"/>
              <a:t>: 2040kg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2,230,200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00907" y="3813423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총 중량 </a:t>
            </a:r>
            <a:r>
              <a:rPr lang="en-US" altLang="ko-KR" sz="800" dirty="0" smtClean="0"/>
              <a:t>: 1940kg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1,900,200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3065" y="4255576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총 중량 </a:t>
            </a:r>
            <a:r>
              <a:rPr lang="en-US" altLang="ko-KR" sz="800" dirty="0" smtClean="0"/>
              <a:t>: 2240kg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2,420,200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03065" y="403897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총 중량 </a:t>
            </a:r>
            <a:r>
              <a:rPr lang="en-US" altLang="ko-KR" sz="800" dirty="0" smtClean="0"/>
              <a:t>: 2420kg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2,530,200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93" name="줄무늬가 있는 오른쪽 화살표 92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5" name="액자 94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명세서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2269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297732" y="3131443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3112790" y="3146301"/>
            <a:ext cx="0" cy="2217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598" y="3141548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일반재활용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5754" y="3140968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가전제품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94694" y="3429000"/>
            <a:ext cx="153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일반재활용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18201" y="3372083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10,896,600</a:t>
            </a:r>
            <a:endParaRPr lang="ko-KR" alt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194694" y="3841303"/>
            <a:ext cx="153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가전제품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930923" y="3807976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10,896,600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7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91763" y="182356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4" y="1824018"/>
            <a:ext cx="1968845" cy="34805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68923" y="2714625"/>
            <a:ext cx="1968845" cy="2581275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70387" y="331140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수거 신청 클릭하기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방문 신청 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부재중 신청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78746" y="1831108"/>
            <a:ext cx="1968845" cy="88351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05513" y="2066369"/>
            <a:ext cx="580068" cy="580068"/>
          </a:xfrm>
          <a:prstGeom prst="ellipse">
            <a:avLst/>
          </a:pr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716016" y="2714626"/>
            <a:ext cx="79531" cy="49835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시세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일반재활용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91" name="TextBox 90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93" name="줄무늬가 있는 오른쪽 화살표 92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5" name="액자 94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2269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339007" y="2935831"/>
            <a:ext cx="1896751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346245" y="3176534"/>
            <a:ext cx="1896751" cy="2483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1343323" y="3405161"/>
            <a:ext cx="1894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346176" y="3626790"/>
            <a:ext cx="1895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343323" y="3848321"/>
            <a:ext cx="1897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346176" y="4069950"/>
            <a:ext cx="189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340148" y="4297610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343001" y="4519239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40148" y="4740770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343001" y="4962399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340148" y="5187106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43001" y="5408735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2139603" y="2934469"/>
            <a:ext cx="0" cy="27363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342182" y="3184399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철                 </a:t>
            </a:r>
            <a:r>
              <a:rPr lang="en-US" altLang="ko-KR" sz="800" dirty="0" smtClean="0"/>
              <a:t>100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47515" y="2953055"/>
            <a:ext cx="190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품목                    시세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0690" y="3413703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종이류                   </a:t>
            </a:r>
            <a:r>
              <a:rPr lang="en-US" altLang="ko-KR" sz="800" dirty="0" smtClean="0"/>
              <a:t>100</a:t>
            </a:r>
            <a:r>
              <a:rPr lang="ko-KR" altLang="en-US" sz="800" dirty="0" smtClean="0"/>
              <a:t>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47515" y="3638235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플라스틱                 </a:t>
            </a:r>
            <a:r>
              <a:rPr lang="en-US" altLang="ko-KR" sz="800" dirty="0" smtClean="0"/>
              <a:t>20</a:t>
            </a:r>
            <a:r>
              <a:rPr lang="en-US" altLang="ko-KR" sz="800" dirty="0" smtClean="0"/>
              <a:t>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50690" y="3857433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 옷                     </a:t>
            </a:r>
            <a:r>
              <a:rPr lang="en-US" altLang="ko-KR" sz="800" dirty="0" smtClean="0"/>
              <a:t>400</a:t>
            </a:r>
            <a:endParaRPr lang="ko-KR" altLang="en-US" sz="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332132" y="2454796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시세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가전제품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91" name="TextBox 90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수거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93" name="줄무늬가 있는 오른쪽 화살표 92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5" name="액자 94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969" y="4792158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37865" y="4936173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39718" y="4864165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58019" y="5123492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시세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일반재활용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7106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332132" y="2454796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22115" y="2924944"/>
            <a:ext cx="3600400" cy="28517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327448" y="3140968"/>
            <a:ext cx="3600400" cy="26833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1326431" y="3369593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29284" y="3591222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26431" y="3812753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329284" y="4034382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323256" y="4262042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26109" y="4483671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23256" y="4705202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26109" y="4926831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323256" y="5151538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326109" y="5373167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323256" y="5594698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04678" y="292648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가전제품 시세</a:t>
            </a:r>
            <a:endParaRPr lang="ko-KR" altLang="en-US" sz="800" dirty="0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3146698" y="3150494"/>
            <a:ext cx="0" cy="268389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2186211" y="3150494"/>
            <a:ext cx="0" cy="2683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4044702" y="3140969"/>
            <a:ext cx="0" cy="26934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56023" y="316001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</a:t>
            </a:r>
            <a:r>
              <a:rPr lang="en-US" altLang="ko-KR" sz="800" dirty="0" smtClean="0"/>
              <a:t>2,000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356023" y="3376622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3,000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356023" y="360159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4,000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356023" y="381819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361356" y="4043744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7,000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48" y="4269293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9,000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361356" y="450017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365548" y="471086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10,000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365548" y="493583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15,000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1365548" y="5186347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365548" y="539226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8,000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365548" y="5608870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10,000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187105" y="316001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냉장고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199656" y="3386147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3213373" y="360217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15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신청현황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64408"/>
            <a:ext cx="3600400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신청현황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4856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문의게시판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0244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환급신청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6348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</a:t>
            </a:r>
            <a:r>
              <a:rPr lang="ko-KR" altLang="en-US" sz="1200" dirty="0">
                <a:solidFill>
                  <a:schemeClr val="bg1"/>
                </a:solidFill>
              </a:rPr>
              <a:t>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3865" y="3438526"/>
            <a:ext cx="3600400" cy="26674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208784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5536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7689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852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2618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781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934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9097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1568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3731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65884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52526" y="588047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149128" y="3222501"/>
            <a:ext cx="0" cy="2883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57040" y="3222501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이름                     주소                      기사                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3347864" y="3208784"/>
            <a:ext cx="0" cy="28972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139952" y="3222501"/>
            <a:ext cx="0" cy="28834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0215" y="366783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7040" y="389236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57040" y="411156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00CC00"/>
                </a:solidFill>
              </a:rPr>
              <a:t>완  </a:t>
            </a:r>
            <a:r>
              <a:rPr lang="ko-KR" altLang="en-US" sz="700" dirty="0" smtClean="0">
                <a:solidFill>
                  <a:srgbClr val="00CC00"/>
                </a:solidFill>
              </a:rPr>
              <a:t> </a:t>
            </a:r>
            <a:r>
              <a:rPr lang="ko-KR" altLang="en-US" sz="800" dirty="0" err="1" smtClean="0">
                <a:solidFill>
                  <a:srgbClr val="00CC00"/>
                </a:solidFill>
              </a:rPr>
              <a:t>료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089773" y="2966839"/>
            <a:ext cx="360040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085581" y="3182862"/>
            <a:ext cx="360040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095106" y="2966839"/>
            <a:ext cx="3575062" cy="22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2014</a:t>
            </a:r>
            <a:r>
              <a:rPr lang="ko-KR" altLang="en-US" sz="800" b="1" dirty="0" smtClean="0"/>
              <a:t>년 </a:t>
            </a:r>
            <a:r>
              <a:rPr lang="en-US" altLang="ko-KR" sz="800" b="1" dirty="0" smtClean="0"/>
              <a:t>5</a:t>
            </a:r>
            <a:r>
              <a:rPr lang="ko-KR" altLang="en-US" sz="800" b="1" dirty="0" smtClean="0"/>
              <a:t>월 </a:t>
            </a:r>
            <a:r>
              <a:rPr lang="en-US" altLang="ko-KR" sz="800" b="1" dirty="0" smtClean="0"/>
              <a:t>29</a:t>
            </a:r>
            <a:r>
              <a:rPr lang="ko-KR" altLang="en-US" sz="800" b="1" dirty="0" smtClean="0"/>
              <a:t>일 신청 현황 요</a:t>
            </a:r>
            <a:r>
              <a:rPr lang="ko-KR" altLang="en-US" sz="800" b="1" dirty="0"/>
              <a:t>약</a:t>
            </a:r>
            <a:endParaRPr lang="ko-KR" altLang="en-US" sz="800" b="1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5085581" y="432700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74513" y="4436680"/>
            <a:ext cx="3429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세부내역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인천광역시  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부평구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부평</a:t>
            </a:r>
            <a:r>
              <a:rPr lang="en-US" altLang="ko-KR" sz="1000" b="1" dirty="0" smtClean="0"/>
              <a:t>4</a:t>
            </a:r>
            <a:r>
              <a:rPr lang="ko-KR" altLang="en-US" sz="1000" b="1" dirty="0" smtClean="0"/>
              <a:t>동 정보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신청수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미완료건수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수거율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담당기사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기사 연락처</a:t>
            </a:r>
            <a:endParaRPr lang="en-US" altLang="ko-KR" sz="10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5148064" y="3222500"/>
            <a:ext cx="326322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신청수           </a:t>
            </a:r>
            <a:r>
              <a:rPr lang="en-US" altLang="ko-KR" sz="1050" b="1" dirty="0" smtClean="0"/>
              <a:t>: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미완료 건수    </a:t>
            </a:r>
            <a:r>
              <a:rPr lang="en-US" altLang="ko-KR" sz="1050" b="1" dirty="0" smtClean="0"/>
              <a:t>: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수거율           </a:t>
            </a:r>
            <a:r>
              <a:rPr lang="en-US" altLang="ko-KR" sz="1050" b="1" dirty="0" smtClean="0"/>
              <a:t>:     97%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수거 중량 </a:t>
            </a:r>
            <a:r>
              <a:rPr lang="en-US" altLang="ko-KR" sz="1050" b="1" dirty="0" smtClean="0"/>
              <a:t>     :   000kg</a:t>
            </a:r>
          </a:p>
          <a:p>
            <a:r>
              <a:rPr lang="ko-KR" altLang="en-US" sz="1050" b="1" dirty="0" smtClean="0"/>
              <a:t>지</a:t>
            </a:r>
            <a:r>
              <a:rPr lang="ko-KR" altLang="en-US" sz="1050" b="1" dirty="0"/>
              <a:t>급</a:t>
            </a:r>
            <a:r>
              <a:rPr lang="ko-KR" altLang="en-US" sz="1050" b="1" dirty="0" smtClean="0"/>
              <a:t>포인트     </a:t>
            </a:r>
            <a:r>
              <a:rPr lang="en-US" altLang="ko-KR" sz="1050" b="1" dirty="0" smtClean="0"/>
              <a:t>:     000</a:t>
            </a:r>
            <a:r>
              <a:rPr lang="en-US" altLang="ko-KR" sz="1050" b="1" dirty="0"/>
              <a:t>p</a:t>
            </a:r>
            <a:endParaRPr lang="en-US" altLang="ko-KR" sz="1000" b="1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360215" y="344805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     안병주  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56023" y="2987427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</a:t>
            </a:r>
            <a:r>
              <a:rPr lang="ko-KR" altLang="en-US" sz="800" b="1" dirty="0" smtClean="0"/>
              <a:t>일반재활용          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 flipV="1">
            <a:off x="3131840" y="2980058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문의게시판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64408"/>
            <a:ext cx="3600400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신청현황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6210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문의게시판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0244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환급신청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6348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</a:t>
            </a:r>
            <a:r>
              <a:rPr lang="ko-KR" altLang="en-US" sz="1200" dirty="0">
                <a:solidFill>
                  <a:schemeClr val="bg1"/>
                </a:solidFill>
              </a:rPr>
              <a:t>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3865" y="3205112"/>
            <a:ext cx="3600400" cy="2900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433738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5536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7689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852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2618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781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934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9097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1568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3731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59149" y="565884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52526" y="588047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1707" y="3212976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 465. </a:t>
            </a:r>
            <a:r>
              <a:rPr lang="ko-KR" altLang="en-US" sz="800" dirty="0" smtClean="0"/>
              <a:t>시세 질문 드립니다</a:t>
            </a:r>
            <a:r>
              <a:rPr lang="en-US" altLang="ko-KR" sz="800" dirty="0" smtClean="0"/>
              <a:t>.  </a:t>
            </a:r>
            <a:r>
              <a:rPr lang="en-US" altLang="ko-KR" sz="800" dirty="0" smtClean="0">
                <a:solidFill>
                  <a:srgbClr val="FF0000"/>
                </a:solidFill>
              </a:rPr>
              <a:t>                              </a:t>
            </a:r>
            <a:r>
              <a:rPr lang="ko-KR" altLang="en-US" sz="800" dirty="0" smtClean="0"/>
              <a:t>안병주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미완료</a:t>
            </a:r>
            <a:r>
              <a:rPr lang="ko-KR" altLang="en-US" sz="800" dirty="0" smtClean="0"/>
              <a:t>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57040" y="2981632"/>
            <a:ext cx="360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문의 게시판</a:t>
            </a:r>
            <a:endParaRPr lang="ko-KR" altLang="en-US" sz="800" b="1" dirty="0"/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3851920" y="3222500"/>
            <a:ext cx="0" cy="28834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89773" y="2966839"/>
            <a:ext cx="360040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085581" y="3182862"/>
            <a:ext cx="360040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868144" y="297636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상세내용</a:t>
            </a:r>
            <a:endParaRPr lang="ko-KR" altLang="en-US" sz="800" b="1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5085581" y="4992588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5013176"/>
            <a:ext cx="1480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답</a:t>
            </a:r>
            <a:r>
              <a:rPr lang="ko-KR" altLang="en-US" sz="1000" b="1" dirty="0"/>
              <a:t>변</a:t>
            </a:r>
            <a:endParaRPr lang="en-US" altLang="ko-KR" sz="10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5148064" y="3222500"/>
            <a:ext cx="3263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게시목록 </a:t>
            </a:r>
            <a:r>
              <a:rPr lang="en-US" altLang="ko-KR" sz="1000" b="1" dirty="0" smtClean="0"/>
              <a:t>: 464</a:t>
            </a:r>
          </a:p>
          <a:p>
            <a:r>
              <a:rPr lang="ko-KR" altLang="en-US" sz="1000" b="1" dirty="0" smtClean="0"/>
              <a:t>제목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시세 질문 드립니다</a:t>
            </a:r>
            <a:r>
              <a:rPr lang="en-US" altLang="ko-KR" sz="1000" b="1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컴퓨터와 냉장고가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각각 시세가 어떻게 되나요</a:t>
            </a:r>
            <a:r>
              <a:rPr lang="en-US" altLang="ko-KR" sz="1000" dirty="0" smtClean="0"/>
              <a:t>?</a:t>
            </a:r>
          </a:p>
          <a:p>
            <a:endParaRPr lang="en-US" altLang="ko-KR" sz="1000" b="1" dirty="0"/>
          </a:p>
          <a:p>
            <a:endParaRPr lang="en-US" altLang="ko-KR" sz="10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360215" y="3439105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 464  </a:t>
            </a:r>
            <a:r>
              <a:rPr lang="ko-KR" altLang="en-US" sz="800" dirty="0" smtClean="0"/>
              <a:t>시세 질문 드립니다</a:t>
            </a:r>
            <a:r>
              <a:rPr lang="en-US" altLang="ko-KR" sz="800" dirty="0" smtClean="0"/>
              <a:t>.  </a:t>
            </a:r>
            <a:r>
              <a:rPr lang="en-US" altLang="ko-KR" sz="800" dirty="0" smtClean="0">
                <a:solidFill>
                  <a:srgbClr val="FF0000"/>
                </a:solidFill>
              </a:rPr>
              <a:t>                             </a:t>
            </a:r>
            <a:r>
              <a:rPr lang="ko-KR" altLang="en-US" sz="800" dirty="0" smtClean="0"/>
              <a:t> 안병주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미완료</a:t>
            </a:r>
            <a:r>
              <a:rPr lang="ko-KR" altLang="en-US" sz="800" dirty="0" smtClean="0"/>
              <a:t>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60215" y="366465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 463. </a:t>
            </a:r>
            <a:r>
              <a:rPr lang="ko-KR" altLang="en-US" sz="800" dirty="0" smtClean="0"/>
              <a:t>시세 질문 드립니다</a:t>
            </a:r>
            <a:r>
              <a:rPr lang="en-US" altLang="ko-KR" sz="800" dirty="0" smtClean="0"/>
              <a:t>.  </a:t>
            </a:r>
            <a:r>
              <a:rPr lang="en-US" altLang="ko-KR" sz="800" dirty="0" smtClean="0">
                <a:solidFill>
                  <a:srgbClr val="FF0000"/>
                </a:solidFill>
              </a:rPr>
              <a:t>                              </a:t>
            </a:r>
            <a:r>
              <a:rPr lang="ko-KR" altLang="en-US" sz="800" dirty="0" smtClean="0"/>
              <a:t>안병</a:t>
            </a:r>
            <a:r>
              <a:rPr lang="ko-KR" altLang="en-US" sz="800" dirty="0"/>
              <a:t>주</a:t>
            </a:r>
            <a:r>
              <a:rPr lang="ko-KR" altLang="en-US" sz="800" dirty="0" smtClean="0"/>
              <a:t>     </a:t>
            </a:r>
            <a:r>
              <a:rPr lang="ko-KR" altLang="en-US" sz="800" b="1" dirty="0" smtClean="0">
                <a:solidFill>
                  <a:srgbClr val="00CC00"/>
                </a:solidFill>
              </a:rPr>
              <a:t>답변완료</a:t>
            </a:r>
            <a:r>
              <a:rPr lang="ko-KR" altLang="en-US" sz="800" dirty="0" smtClean="0"/>
              <a:t>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4331593" y="3212976"/>
            <a:ext cx="0" cy="28834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220072" y="5283730"/>
            <a:ext cx="2643532" cy="675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81141" y="5618882"/>
            <a:ext cx="632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등록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92080" y="5329410"/>
            <a:ext cx="2571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자세한 답변은 </a:t>
            </a:r>
            <a:r>
              <a:rPr lang="en-US" altLang="ko-KR" sz="1050" dirty="0" smtClean="0"/>
              <a:t>000-000-0000</a:t>
            </a:r>
            <a:r>
              <a:rPr lang="ko-KR" altLang="en-US" sz="1050" dirty="0" smtClean="0"/>
              <a:t>으로 전화주세요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582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환급신청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신청현황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63305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문의게시판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0244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환급신청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6348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</a:t>
            </a:r>
            <a:r>
              <a:rPr lang="ko-KR" altLang="en-US" sz="1200" dirty="0">
                <a:solidFill>
                  <a:schemeClr val="bg1"/>
                </a:solidFill>
              </a:rPr>
              <a:t>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348532" y="2964408"/>
            <a:ext cx="3600400" cy="31415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353865" y="3205112"/>
            <a:ext cx="3600400" cy="2900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352848" y="3433738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355701" y="365536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352848" y="387689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355701" y="409852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349673" y="432618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352526" y="454781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349673" y="476934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352526" y="499097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349673" y="521568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352526" y="543731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59149" y="565884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352526" y="588047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2149128" y="2963045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51707" y="3212976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</a:t>
            </a:r>
            <a:r>
              <a:rPr lang="en-US" altLang="ko-KR" sz="800" dirty="0" smtClean="0"/>
              <a:t>000-000000-00000</a:t>
            </a:r>
            <a:r>
              <a:rPr lang="ko-KR" altLang="en-US" sz="800" dirty="0" smtClean="0"/>
              <a:t>            하나은행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57040" y="2981632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이름                   계좌번호                   은행                상태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V="1">
            <a:off x="3347864" y="2963045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139952" y="2963044"/>
            <a:ext cx="0" cy="31429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5089773" y="2966839"/>
            <a:ext cx="3600400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85581" y="3182862"/>
            <a:ext cx="3600400" cy="11433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5148064" y="3222500"/>
            <a:ext cx="32632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신청수           </a:t>
            </a:r>
            <a:r>
              <a:rPr lang="en-US" altLang="ko-KR" sz="1050" b="1" dirty="0" smtClean="0"/>
              <a:t>:  000 </a:t>
            </a:r>
            <a:r>
              <a:rPr lang="ko-KR" altLang="en-US" sz="1050" b="1" dirty="0" smtClean="0"/>
              <a:t>건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환급포인트     </a:t>
            </a:r>
            <a:r>
              <a:rPr lang="en-US" altLang="ko-KR" sz="1050" b="1" dirty="0" smtClean="0"/>
              <a:t>:   000</a:t>
            </a:r>
            <a:r>
              <a:rPr lang="en-US" altLang="ko-KR" sz="1050" b="1" dirty="0" smtClean="0"/>
              <a:t>p</a:t>
            </a:r>
            <a:endParaRPr lang="en-US" altLang="ko-KR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080248" y="2963045"/>
            <a:ext cx="360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7</a:t>
            </a:r>
            <a:r>
              <a:rPr lang="ko-KR" altLang="en-US" sz="800" b="1" dirty="0" smtClean="0"/>
              <a:t>월 첫째 주 환급 신청</a:t>
            </a:r>
            <a:endParaRPr lang="ko-KR" altLang="en-US" sz="8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360215" y="342900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</a:t>
            </a:r>
            <a:r>
              <a:rPr lang="en-US" altLang="ko-KR" sz="800" dirty="0" smtClean="0"/>
              <a:t>000-000000-00000</a:t>
            </a:r>
            <a:r>
              <a:rPr lang="ko-KR" altLang="en-US" sz="800" dirty="0" smtClean="0"/>
              <a:t>            하나은행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58057" y="366407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</a:t>
            </a:r>
            <a:r>
              <a:rPr lang="en-US" altLang="ko-KR" sz="800" dirty="0" smtClean="0"/>
              <a:t>000-000000-00000</a:t>
            </a:r>
            <a:r>
              <a:rPr lang="ko-KR" altLang="en-US" sz="800" dirty="0" smtClean="0"/>
              <a:t>            하나은행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FF0000"/>
                </a:solidFill>
              </a:rPr>
              <a:t>미완료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60215" y="388601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</a:t>
            </a:r>
            <a:r>
              <a:rPr lang="en-US" altLang="ko-KR" sz="800" dirty="0" smtClean="0"/>
              <a:t>000-000000-00000</a:t>
            </a:r>
            <a:r>
              <a:rPr lang="ko-KR" altLang="en-US" sz="800" dirty="0" smtClean="0"/>
              <a:t>            하나은행 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00CC00"/>
                </a:solidFill>
              </a:rPr>
              <a:t>완   </a:t>
            </a:r>
            <a:r>
              <a:rPr lang="ko-KR" altLang="en-US" sz="800" dirty="0" err="1" smtClean="0">
                <a:solidFill>
                  <a:srgbClr val="00CC00"/>
                </a:solidFill>
              </a:rPr>
              <a:t>료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신청현황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9951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문의게시판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0244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환급신청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6348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회원정</a:t>
            </a:r>
            <a:r>
              <a:rPr lang="ko-KR" altLang="en-US" sz="1200" dirty="0">
                <a:solidFill>
                  <a:schemeClr val="bg1"/>
                </a:solidFill>
              </a:rPr>
              <a:t>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384598" y="2966840"/>
            <a:ext cx="3600400" cy="11393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380406" y="3182862"/>
            <a:ext cx="3600400" cy="1081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42889" y="3222500"/>
            <a:ext cx="326322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이름 검색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주소 검색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전화번호 검색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아이디 검색</a:t>
            </a:r>
            <a:endParaRPr lang="en-US" altLang="ko-KR" sz="1050" b="1" dirty="0" smtClean="0"/>
          </a:p>
          <a:p>
            <a:r>
              <a:rPr lang="ko-KR" altLang="en-US" sz="1050" b="1" dirty="0" err="1" smtClean="0"/>
              <a:t>이메일</a:t>
            </a:r>
            <a:r>
              <a:rPr lang="ko-KR" altLang="en-US" sz="1050" b="1" dirty="0" smtClean="0"/>
              <a:t> 검색</a:t>
            </a:r>
            <a:endParaRPr lang="en-US" altLang="ko-KR" sz="1050" b="1" dirty="0" smtClean="0"/>
          </a:p>
          <a:p>
            <a:endParaRPr lang="en-US" altLang="ko-KR" sz="10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388790" y="2963045"/>
            <a:ext cx="3605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회원검색</a:t>
            </a:r>
            <a:endParaRPr lang="ko-KR" altLang="en-US" sz="800" b="1" dirty="0"/>
          </a:p>
        </p:txBody>
      </p:sp>
      <p:sp>
        <p:nvSpPr>
          <p:cNvPr id="69" name="직사각형 68"/>
          <p:cNvSpPr/>
          <p:nvPr/>
        </p:nvSpPr>
        <p:spPr>
          <a:xfrm>
            <a:off x="1384597" y="4378423"/>
            <a:ext cx="4915465" cy="13194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388026" y="4602066"/>
            <a:ext cx="4917498" cy="1337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398315" y="4384153"/>
            <a:ext cx="490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결과보기</a:t>
            </a:r>
            <a:endParaRPr lang="ko-KR" altLang="en-US" sz="800" b="1" dirty="0"/>
          </a:p>
        </p:txBody>
      </p:sp>
      <p:sp>
        <p:nvSpPr>
          <p:cNvPr id="90" name="직사각형 89"/>
          <p:cNvSpPr/>
          <p:nvPr/>
        </p:nvSpPr>
        <p:spPr>
          <a:xfrm>
            <a:off x="1384726" y="4606057"/>
            <a:ext cx="4915465" cy="13260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1390059" y="4846761"/>
            <a:ext cx="4915465" cy="11070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1389043" y="5075387"/>
            <a:ext cx="49110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91896" y="5297016"/>
            <a:ext cx="490816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89043" y="5518547"/>
            <a:ext cx="49110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91896" y="5740176"/>
            <a:ext cx="49136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2224311" y="4604696"/>
            <a:ext cx="0" cy="13490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31640" y="4854625"/>
            <a:ext cx="497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</a:t>
            </a:r>
            <a:r>
              <a:rPr lang="en-US" altLang="ko-KR" sz="800" dirty="0" smtClean="0"/>
              <a:t>010-0000-0000</a:t>
            </a:r>
            <a:r>
              <a:rPr lang="ko-KR" altLang="en-US" sz="800" dirty="0" smtClean="0"/>
              <a:t>       </a:t>
            </a:r>
            <a:r>
              <a:rPr lang="en-US" altLang="ko-KR" sz="800" dirty="0" smtClean="0"/>
              <a:t>    jun1815             jun1815@naver.com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03648" y="4623281"/>
            <a:ext cx="49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이름                    주소                   전화번호                아이디                    </a:t>
            </a:r>
            <a:r>
              <a:rPr lang="ko-KR" altLang="en-US" sz="800" dirty="0" err="1" smtClean="0"/>
              <a:t>이메일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3127648" y="4604696"/>
            <a:ext cx="0" cy="13490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4187577" y="4614220"/>
            <a:ext cx="0" cy="13491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5076056" y="4604693"/>
            <a:ext cx="0" cy="13491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가로로 말린 두루마리 모양 61"/>
          <p:cNvSpPr/>
          <p:nvPr/>
        </p:nvSpPr>
        <p:spPr>
          <a:xfrm>
            <a:off x="5349230" y="3169543"/>
            <a:ext cx="653689" cy="504056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345038" y="3681591"/>
            <a:ext cx="76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회원명단</a:t>
            </a:r>
            <a:endParaRPr lang="en-US" altLang="ko-KR" sz="1000" dirty="0" smtClean="0"/>
          </a:p>
          <a:p>
            <a:r>
              <a:rPr lang="ko-KR" altLang="en-US" sz="1000" dirty="0" smtClean="0"/>
              <a:t>전체보기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331640" y="5085764"/>
            <a:ext cx="497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</a:t>
            </a:r>
            <a:r>
              <a:rPr lang="en-US" altLang="ko-KR" sz="800" dirty="0" smtClean="0"/>
              <a:t>010-0000-0000</a:t>
            </a:r>
            <a:r>
              <a:rPr lang="ko-KR" altLang="en-US" sz="800" dirty="0" smtClean="0"/>
              <a:t>       </a:t>
            </a:r>
            <a:r>
              <a:rPr lang="en-US" altLang="ko-KR" sz="800" dirty="0" smtClean="0"/>
              <a:t>    jun1815             jun1815@naver.com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26308" y="5311313"/>
            <a:ext cx="497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</a:t>
            </a:r>
            <a:r>
              <a:rPr lang="en-US" altLang="ko-KR" sz="800" dirty="0" smtClean="0"/>
              <a:t>010-0000-0000</a:t>
            </a:r>
            <a:r>
              <a:rPr lang="ko-KR" altLang="en-US" sz="800" dirty="0" smtClean="0"/>
              <a:t>       </a:t>
            </a:r>
            <a:r>
              <a:rPr lang="en-US" altLang="ko-KR" sz="800" dirty="0" smtClean="0"/>
              <a:t>    jun1815             jun1815@naver.com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26308" y="5517812"/>
            <a:ext cx="497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            </a:t>
            </a:r>
            <a:r>
              <a:rPr lang="en-US" altLang="ko-KR" sz="800" dirty="0" smtClean="0"/>
              <a:t>010-0000-0000</a:t>
            </a:r>
            <a:r>
              <a:rPr lang="ko-KR" altLang="en-US" sz="800" dirty="0" smtClean="0"/>
              <a:t>       </a:t>
            </a:r>
            <a:r>
              <a:rPr lang="en-US" altLang="ko-KR" sz="800" dirty="0" smtClean="0"/>
              <a:t>    jun1815             jun1815@naver.com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400775" y="2963043"/>
            <a:ext cx="2398707" cy="29341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396583" y="3179066"/>
            <a:ext cx="2398707" cy="27842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400775" y="2963044"/>
            <a:ext cx="2438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상세정보</a:t>
            </a:r>
            <a:endParaRPr lang="ko-KR" altLang="en-US" sz="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400775" y="3184585"/>
            <a:ext cx="23945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이름 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주소 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전화번호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아이디</a:t>
            </a:r>
            <a:endParaRPr lang="en-US" altLang="ko-KR" sz="1050" b="1" dirty="0" smtClean="0"/>
          </a:p>
          <a:p>
            <a:r>
              <a:rPr lang="ko-KR" altLang="en-US" sz="1050" b="1" dirty="0" err="1" smtClean="0"/>
              <a:t>이메일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  <a:p>
            <a:endParaRPr lang="en-US" altLang="ko-KR" sz="1050" b="1" dirty="0"/>
          </a:p>
          <a:p>
            <a:r>
              <a:rPr lang="ko-KR" altLang="en-US" sz="1000" b="1" dirty="0" smtClean="0"/>
              <a:t>레벨</a:t>
            </a:r>
            <a:endParaRPr lang="en-US" altLang="ko-KR" sz="1000" b="1" dirty="0" smtClean="0"/>
          </a:p>
          <a:p>
            <a:r>
              <a:rPr lang="ko-KR" altLang="en-US" sz="1000" b="1" dirty="0" err="1" smtClean="0"/>
              <a:t>알포인트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거래내역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정정신청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전산처리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부재중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방문완료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계좌정보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환급내</a:t>
            </a:r>
            <a:r>
              <a:rPr lang="ko-KR" altLang="en-US" sz="1000" b="1" dirty="0"/>
              <a:t>역</a:t>
            </a:r>
            <a:endParaRPr lang="en-US" altLang="ko-KR" sz="1000" b="1" dirty="0" smtClean="0"/>
          </a:p>
          <a:p>
            <a:endParaRPr lang="en-US" altLang="ko-KR" sz="10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기사관리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기사목록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56787"/>
            <a:ext cx="3600400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기사목록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4856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임금관리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5770" y="3429000"/>
            <a:ext cx="3600400" cy="27363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193926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47746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69277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0906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18566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0195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1726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83355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08062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29691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149128" y="3182862"/>
            <a:ext cx="0" cy="29824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1707" y="342900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부평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          개미자원     </a:t>
            </a:r>
            <a:r>
              <a:rPr lang="en-US" altLang="ko-KR" sz="800" dirty="0" smtClean="0"/>
              <a:t>:        3</a:t>
            </a:r>
            <a:r>
              <a:rPr lang="ko-KR" altLang="en-US" sz="800" dirty="0" smtClean="0"/>
              <a:t>회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57040" y="3213556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기사                   할당지역                배치자원          정정신청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3347864" y="3182862"/>
            <a:ext cx="0" cy="298244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139952" y="3208339"/>
            <a:ext cx="0" cy="29569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60215" y="3658305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/>
              <a:t>2</a:t>
            </a:r>
            <a:r>
              <a:rPr lang="ko-KR" altLang="en-US" sz="800" dirty="0" smtClean="0"/>
              <a:t>동               개미자원       </a:t>
            </a:r>
            <a:r>
              <a:rPr lang="en-US" altLang="ko-KR" sz="800" dirty="0" smtClean="0"/>
              <a:t>:       4</a:t>
            </a:r>
            <a:r>
              <a:rPr lang="ko-KR" altLang="en-US" sz="800" dirty="0" smtClean="0"/>
              <a:t>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7040" y="3882837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smtClean="0"/>
              <a:t>부평 </a:t>
            </a:r>
            <a:r>
              <a:rPr lang="en-US" altLang="ko-KR" sz="800" dirty="0"/>
              <a:t>1</a:t>
            </a:r>
            <a:r>
              <a:rPr lang="ko-KR" altLang="en-US" sz="800" dirty="0" smtClean="0"/>
              <a:t>동               </a:t>
            </a:r>
            <a:r>
              <a:rPr lang="ko-KR" altLang="en-US" sz="800" dirty="0" err="1" smtClean="0"/>
              <a:t>삼산자원</a:t>
            </a:r>
            <a:r>
              <a:rPr lang="ko-KR" altLang="en-US" sz="800" dirty="0" smtClean="0"/>
              <a:t>       </a:t>
            </a:r>
            <a:r>
              <a:rPr lang="en-US" altLang="ko-KR" sz="800" dirty="0" smtClean="0"/>
              <a:t>:       0</a:t>
            </a:r>
            <a:r>
              <a:rPr lang="ko-KR" altLang="en-US" sz="800" dirty="0" smtClean="0"/>
              <a:t>회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60215" y="4102035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안병주              </a:t>
            </a:r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부개동</a:t>
            </a:r>
            <a:r>
              <a:rPr lang="ko-KR" altLang="en-US" sz="800" dirty="0" smtClean="0"/>
              <a:t>   </a:t>
            </a:r>
            <a:r>
              <a:rPr lang="ko-KR" altLang="en-US" sz="800" dirty="0" smtClean="0"/>
              <a:t>               </a:t>
            </a:r>
            <a:r>
              <a:rPr lang="ko-KR" altLang="en-US" sz="800" dirty="0" err="1" smtClean="0"/>
              <a:t>삼산자원</a:t>
            </a:r>
            <a:r>
              <a:rPr lang="ko-KR" altLang="en-US" sz="800" dirty="0" smtClean="0"/>
              <a:t>     </a:t>
            </a:r>
            <a:r>
              <a:rPr lang="en-US" altLang="ko-KR" sz="800" dirty="0" smtClean="0"/>
              <a:t>:    </a:t>
            </a:r>
            <a:r>
              <a:rPr lang="ko-KR" altLang="en-US" sz="800" dirty="0" smtClean="0">
                <a:solidFill>
                  <a:srgbClr val="00CC00"/>
                </a:solidFill>
              </a:rPr>
              <a:t>  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회</a:t>
            </a:r>
            <a:endParaRPr lang="ko-KR" altLang="en-US" sz="8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5089773" y="2966839"/>
            <a:ext cx="360040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083676" y="3182862"/>
            <a:ext cx="360040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095106" y="2966839"/>
            <a:ext cx="3575062" cy="22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기사 정보</a:t>
            </a:r>
            <a:endParaRPr lang="ko-KR" altLang="en-US" sz="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300889" y="2996952"/>
            <a:ext cx="289842" cy="428639"/>
            <a:chOff x="1490071" y="2900985"/>
            <a:chExt cx="345625" cy="511134"/>
          </a:xfrm>
        </p:grpSpPr>
        <p:sp>
          <p:nvSpPr>
            <p:cNvPr id="25" name="직사각형 24"/>
            <p:cNvSpPr/>
            <p:nvPr/>
          </p:nvSpPr>
          <p:spPr>
            <a:xfrm rot="18282626" flipV="1">
              <a:off x="1396588" y="3244428"/>
              <a:ext cx="261174" cy="742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도넛 23"/>
            <p:cNvSpPr/>
            <p:nvPr/>
          </p:nvSpPr>
          <p:spPr>
            <a:xfrm>
              <a:off x="1514181" y="2900985"/>
              <a:ext cx="321515" cy="321515"/>
            </a:xfrm>
            <a:prstGeom prst="donut">
              <a:avLst>
                <a:gd name="adj" fmla="val 15033"/>
              </a:avLst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>
            <a:off x="1330301" y="569991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327448" y="5924625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99" y="3248834"/>
            <a:ext cx="1187912" cy="1158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6427307" y="3312750"/>
            <a:ext cx="24118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ko-KR" altLang="en-US" sz="1050" b="1" dirty="0" smtClean="0"/>
              <a:t>      </a:t>
            </a:r>
            <a:r>
              <a:rPr lang="en-US" altLang="ko-KR" sz="1050" b="1" dirty="0" smtClean="0"/>
              <a:t>:    000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담당지역 </a:t>
            </a:r>
            <a:r>
              <a:rPr lang="ko-KR" altLang="en-US" sz="1050" b="1" dirty="0" smtClean="0"/>
              <a:t>      </a:t>
            </a:r>
            <a:r>
              <a:rPr lang="en-US" altLang="ko-KR" sz="1050" b="1" dirty="0" smtClean="0"/>
              <a:t>:    000</a:t>
            </a:r>
          </a:p>
          <a:p>
            <a:r>
              <a:rPr lang="ko-KR" altLang="en-US" sz="1050" b="1" dirty="0" smtClean="0"/>
              <a:t>연락처         </a:t>
            </a:r>
            <a:r>
              <a:rPr lang="en-US" altLang="ko-KR" sz="1050" b="1" dirty="0" smtClean="0"/>
              <a:t>:  010-9385-xxxx</a:t>
            </a:r>
          </a:p>
          <a:p>
            <a:r>
              <a:rPr lang="ko-KR" altLang="en-US" sz="1000" b="1" dirty="0"/>
              <a:t>신청수           </a:t>
            </a:r>
            <a:r>
              <a:rPr lang="en-US" altLang="ko-KR" sz="1000" b="1" dirty="0"/>
              <a:t>:  000 </a:t>
            </a:r>
            <a:r>
              <a:rPr lang="ko-KR" altLang="en-US" sz="1000" b="1" dirty="0"/>
              <a:t>건</a:t>
            </a:r>
            <a:endParaRPr lang="en-US" altLang="ko-KR" sz="1000" b="1" dirty="0"/>
          </a:p>
          <a:p>
            <a:r>
              <a:rPr lang="ko-KR" altLang="en-US" sz="1000" b="1" dirty="0"/>
              <a:t>미완료 건수    </a:t>
            </a:r>
            <a:r>
              <a:rPr lang="en-US" altLang="ko-KR" sz="1000" b="1" dirty="0"/>
              <a:t>:  000 </a:t>
            </a:r>
            <a:r>
              <a:rPr lang="ko-KR" altLang="en-US" sz="1000" b="1" dirty="0"/>
              <a:t>건</a:t>
            </a:r>
            <a:endParaRPr lang="en-US" altLang="ko-KR" sz="1000" b="1" dirty="0"/>
          </a:p>
          <a:p>
            <a:r>
              <a:rPr lang="ko-KR" altLang="en-US" sz="1000" b="1" dirty="0"/>
              <a:t>수거율           </a:t>
            </a:r>
            <a:r>
              <a:rPr lang="en-US" altLang="ko-KR" sz="1000" b="1" dirty="0"/>
              <a:t>:     97%</a:t>
            </a:r>
          </a:p>
          <a:p>
            <a:r>
              <a:rPr lang="ko-KR" altLang="en-US" sz="1000" b="1" dirty="0"/>
              <a:t>수거 중량 </a:t>
            </a:r>
            <a:r>
              <a:rPr lang="en-US" altLang="ko-KR" sz="1000" b="1" dirty="0"/>
              <a:t>     :   000kg</a:t>
            </a:r>
          </a:p>
          <a:p>
            <a:r>
              <a:rPr lang="ko-KR" altLang="en-US" sz="1000" b="1" dirty="0"/>
              <a:t>지급포인트     </a:t>
            </a:r>
            <a:r>
              <a:rPr lang="en-US" altLang="ko-KR" sz="1000" b="1" dirty="0"/>
              <a:t>:     000p</a:t>
            </a:r>
            <a:endParaRPr lang="en-US" altLang="ko-KR" sz="900" b="1" dirty="0"/>
          </a:p>
          <a:p>
            <a:r>
              <a:rPr lang="ko-KR" altLang="en-US" sz="1000" b="1" dirty="0" smtClean="0"/>
              <a:t>정정신청       </a:t>
            </a:r>
            <a:r>
              <a:rPr lang="en-US" altLang="ko-KR" sz="1000" b="1" dirty="0" smtClean="0"/>
              <a:t>:     0</a:t>
            </a:r>
            <a:r>
              <a:rPr lang="ko-KR" altLang="en-US" sz="1000" b="1" dirty="0" smtClean="0"/>
              <a:t>회</a:t>
            </a:r>
            <a:endParaRPr lang="en-US" altLang="ko-KR" sz="1000" b="1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5085581" y="5047084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5106" y="506993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담당지역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배치자원 변경 및 추가 설정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46498" y="2977902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</a:t>
            </a:r>
            <a:r>
              <a:rPr lang="ko-KR" altLang="en-US" sz="800" b="1" dirty="0" smtClean="0"/>
              <a:t>일반재활용          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3122315" y="2970533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기사관리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임금관리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712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800" y="1610782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기사목록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6210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임금관리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297732" y="2896369"/>
            <a:ext cx="3600400" cy="3038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293540" y="3344314"/>
            <a:ext cx="3600400" cy="27055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>
            <a:off x="1302048" y="3112393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304901" y="356264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302048" y="378417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304901" y="400580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298873" y="423346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301726" y="445509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298873" y="467662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301726" y="48982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298873" y="512296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301726" y="534459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308349" y="556612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01726" y="578775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214126" y="2904257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이등변 삼각형 121"/>
          <p:cNvSpPr/>
          <p:nvPr/>
        </p:nvSpPr>
        <p:spPr>
          <a:xfrm rot="16200000">
            <a:off x="2324407" y="2966172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이등변 삼각형 122"/>
          <p:cNvSpPr/>
          <p:nvPr/>
        </p:nvSpPr>
        <p:spPr>
          <a:xfrm rot="16200000" flipV="1">
            <a:off x="3677930" y="2970934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2404140" y="3344314"/>
            <a:ext cx="0" cy="30671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975473" y="2897907"/>
            <a:ext cx="3600400" cy="15571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971281" y="3119462"/>
            <a:ext cx="3600400" cy="1826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5945966" y="2897907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이등변 삼각형 127"/>
          <p:cNvSpPr/>
          <p:nvPr/>
        </p:nvSpPr>
        <p:spPr>
          <a:xfrm rot="16200000">
            <a:off x="6056247" y="2959822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이등변 삼각형 128"/>
          <p:cNvSpPr/>
          <p:nvPr/>
        </p:nvSpPr>
        <p:spPr>
          <a:xfrm rot="16200000" flipV="1">
            <a:off x="7409770" y="2964584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1300907" y="334213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8,640kg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9,080,800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300907" y="3574613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총 중량 </a:t>
            </a:r>
            <a:r>
              <a:rPr lang="en-US" altLang="ko-KR" sz="800" dirty="0" smtClean="0"/>
              <a:t>: 2040kg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2,230,200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00907" y="379958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총 중량 </a:t>
            </a:r>
            <a:r>
              <a:rPr lang="en-US" altLang="ko-KR" sz="800" dirty="0" smtClean="0"/>
              <a:t>: 1940kg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1,900,200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3065" y="4241735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총 중량 </a:t>
            </a:r>
            <a:r>
              <a:rPr lang="en-US" altLang="ko-KR" sz="800" dirty="0" smtClean="0"/>
              <a:t>: 2240kg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2,420,200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03065" y="402513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총 중량 </a:t>
            </a:r>
            <a:r>
              <a:rPr lang="en-US" altLang="ko-KR" sz="800" dirty="0" smtClean="0"/>
              <a:t>: 2420kg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2,530,200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77864" y="3624262"/>
            <a:ext cx="3498009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ko-KR" altLang="en-US" sz="1050" b="1" dirty="0" smtClean="0"/>
              <a:t>      </a:t>
            </a:r>
            <a:r>
              <a:rPr lang="en-US" altLang="ko-KR" sz="1050" b="1" dirty="0" smtClean="0"/>
              <a:t>:    </a:t>
            </a:r>
            <a:r>
              <a:rPr lang="ko-KR" altLang="en-US" sz="1050" b="1" dirty="0" smtClean="0"/>
              <a:t>이보라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담당지역 </a:t>
            </a:r>
            <a:r>
              <a:rPr lang="ko-KR" altLang="en-US" sz="1050" b="1" dirty="0" smtClean="0"/>
              <a:t>      </a:t>
            </a:r>
            <a:r>
              <a:rPr lang="en-US" altLang="ko-KR" sz="1050" b="1" dirty="0" smtClean="0"/>
              <a:t>:    </a:t>
            </a:r>
            <a:r>
              <a:rPr lang="ko-KR" altLang="en-US" sz="1050" b="1" dirty="0" smtClean="0"/>
              <a:t>부평 </a:t>
            </a:r>
            <a:r>
              <a:rPr lang="en-US" altLang="ko-KR" sz="1050" b="1" dirty="0" smtClean="0"/>
              <a:t>4</a:t>
            </a:r>
            <a:r>
              <a:rPr lang="ko-KR" altLang="en-US" sz="1050" b="1" dirty="0" smtClean="0"/>
              <a:t>동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연락처         </a:t>
            </a:r>
            <a:r>
              <a:rPr lang="en-US" altLang="ko-KR" sz="1050" b="1" dirty="0" smtClean="0"/>
              <a:t>:     010-9385-xxxx</a:t>
            </a:r>
          </a:p>
          <a:p>
            <a:r>
              <a:rPr lang="ko-KR" altLang="en-US" sz="1000" b="1" dirty="0" smtClean="0"/>
              <a:t>수거 </a:t>
            </a:r>
            <a:r>
              <a:rPr lang="ko-KR" altLang="en-US" sz="1000" b="1" dirty="0"/>
              <a:t>중량 </a:t>
            </a:r>
            <a:r>
              <a:rPr lang="en-US" altLang="ko-KR" sz="1000" b="1" dirty="0"/>
              <a:t>     :  </a:t>
            </a:r>
            <a:r>
              <a:rPr lang="en-US" altLang="ko-KR" sz="1000" b="1" dirty="0" smtClean="0"/>
              <a:t>   </a:t>
            </a:r>
            <a:r>
              <a:rPr lang="en-US" altLang="ko-KR" sz="1000" b="1" dirty="0"/>
              <a:t>000kg</a:t>
            </a:r>
          </a:p>
          <a:p>
            <a:r>
              <a:rPr lang="ko-KR" altLang="en-US" sz="1000" b="1" dirty="0"/>
              <a:t>지급포인트     </a:t>
            </a:r>
            <a:r>
              <a:rPr lang="en-US" altLang="ko-KR" sz="1000" b="1" dirty="0" smtClean="0"/>
              <a:t>:    2,230,200 (</a:t>
            </a:r>
            <a:r>
              <a:rPr lang="ko-KR" altLang="en-US" sz="1000" b="1" dirty="0" smtClean="0"/>
              <a:t>세부내역 보기</a:t>
            </a:r>
            <a:r>
              <a:rPr lang="en-US" altLang="ko-KR" sz="1000" b="1" dirty="0" smtClean="0"/>
              <a:t>) </a:t>
            </a:r>
          </a:p>
          <a:p>
            <a:r>
              <a:rPr lang="en-US" altLang="ko-KR" sz="1000" b="1" dirty="0" smtClean="0"/>
              <a:t> </a:t>
            </a:r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652120" y="3159649"/>
            <a:ext cx="2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월 임금내역</a:t>
            </a:r>
            <a:endParaRPr lang="ko-KR" altLang="en-US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8172400" y="2924944"/>
            <a:ext cx="289842" cy="428639"/>
            <a:chOff x="1490071" y="2900985"/>
            <a:chExt cx="345625" cy="511134"/>
          </a:xfrm>
        </p:grpSpPr>
        <p:sp>
          <p:nvSpPr>
            <p:cNvPr id="141" name="직사각형 140"/>
            <p:cNvSpPr/>
            <p:nvPr/>
          </p:nvSpPr>
          <p:spPr>
            <a:xfrm rot="18282626" flipV="1">
              <a:off x="1396588" y="3244428"/>
              <a:ext cx="261174" cy="742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도넛 141"/>
            <p:cNvSpPr/>
            <p:nvPr/>
          </p:nvSpPr>
          <p:spPr>
            <a:xfrm>
              <a:off x="1514181" y="2900985"/>
              <a:ext cx="321515" cy="321515"/>
            </a:xfrm>
            <a:prstGeom prst="donut">
              <a:avLst>
                <a:gd name="adj" fmla="val 15033"/>
              </a:avLst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312590" y="3135635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</a:t>
            </a:r>
            <a:r>
              <a:rPr lang="ko-KR" altLang="en-US" sz="800" b="1" dirty="0" smtClean="0"/>
              <a:t>일반재활용          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 flipV="1">
            <a:off x="3088407" y="3128266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자원목록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56787"/>
            <a:ext cx="1896751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자원목록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4856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정정신청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5770" y="3197490"/>
            <a:ext cx="1896751" cy="2967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426117"/>
            <a:ext cx="1894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47746"/>
            <a:ext cx="1895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69277"/>
            <a:ext cx="1897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0906"/>
            <a:ext cx="189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18566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0195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1726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83355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08062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29691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149128" y="2955425"/>
            <a:ext cx="0" cy="32098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1707" y="3205355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개미자원              </a:t>
            </a:r>
            <a:r>
              <a:rPr lang="ko-KR" altLang="en-US" sz="800" dirty="0" smtClean="0"/>
              <a:t>인천시 서구</a:t>
            </a:r>
            <a:r>
              <a:rPr lang="en-US" altLang="ko-KR" sz="800" dirty="0" smtClean="0"/>
              <a:t>,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57040" y="2974011"/>
            <a:ext cx="190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제휴자원                 </a:t>
            </a:r>
            <a:r>
              <a:rPr lang="ko-KR" altLang="en-US" sz="800" dirty="0" smtClean="0"/>
              <a:t>주</a:t>
            </a:r>
            <a:r>
              <a:rPr lang="ko-KR" altLang="en-US" sz="800" dirty="0"/>
              <a:t>소</a:t>
            </a:r>
            <a:r>
              <a:rPr lang="ko-KR" altLang="en-US" sz="800" dirty="0" smtClean="0"/>
              <a:t>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60215" y="3434659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거대자원              인천시 중구</a:t>
            </a:r>
            <a:r>
              <a:rPr lang="ko-KR" altLang="en-US" sz="800" dirty="0" smtClean="0"/>
              <a:t> 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7040" y="3659191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err="1" smtClean="0"/>
              <a:t>삼산자원</a:t>
            </a:r>
            <a:r>
              <a:rPr lang="ko-KR" altLang="en-US" sz="800" dirty="0" smtClean="0"/>
              <a:t>              인천시 남구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60215" y="3878389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물산자원             인천시 남동구</a:t>
            </a:r>
            <a:endParaRPr lang="ko-KR" altLang="en-US" sz="8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3353961" y="2966839"/>
            <a:ext cx="3600400" cy="2967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347864" y="3182862"/>
            <a:ext cx="3600400" cy="29231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3359294" y="2966839"/>
            <a:ext cx="3575062" cy="22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제휴 자원</a:t>
            </a:r>
            <a:endParaRPr lang="ko-KR" altLang="en-US" sz="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565077" y="2996952"/>
            <a:ext cx="289842" cy="428639"/>
            <a:chOff x="1490071" y="2900985"/>
            <a:chExt cx="345625" cy="511134"/>
          </a:xfrm>
        </p:grpSpPr>
        <p:sp>
          <p:nvSpPr>
            <p:cNvPr id="25" name="직사각형 24"/>
            <p:cNvSpPr/>
            <p:nvPr/>
          </p:nvSpPr>
          <p:spPr>
            <a:xfrm rot="18282626" flipV="1">
              <a:off x="1396588" y="3244428"/>
              <a:ext cx="261174" cy="742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도넛 23"/>
            <p:cNvSpPr/>
            <p:nvPr/>
          </p:nvSpPr>
          <p:spPr>
            <a:xfrm>
              <a:off x="1514181" y="2900985"/>
              <a:ext cx="321515" cy="321515"/>
            </a:xfrm>
            <a:prstGeom prst="donut">
              <a:avLst>
                <a:gd name="adj" fmla="val 15033"/>
              </a:avLst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>
            <a:off x="1330301" y="5699918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327448" y="5924625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12252" y="3233496"/>
            <a:ext cx="2411893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제휴 자원      </a:t>
            </a:r>
            <a:r>
              <a:rPr lang="en-US" altLang="ko-KR" sz="1050" b="1" dirty="0" smtClean="0"/>
              <a:t>:    </a:t>
            </a:r>
            <a:r>
              <a:rPr lang="ko-KR" altLang="en-US" sz="1050" b="1" dirty="0" smtClean="0"/>
              <a:t>개미자원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주소             </a:t>
            </a:r>
            <a:r>
              <a:rPr lang="en-US" altLang="ko-KR" sz="1050" b="1" dirty="0" smtClean="0"/>
              <a:t>:    </a:t>
            </a:r>
            <a:r>
              <a:rPr lang="ko-KR" altLang="en-US" sz="1050" b="1" dirty="0" smtClean="0"/>
              <a:t>인천시 서구</a:t>
            </a:r>
            <a:endParaRPr lang="en-US" altLang="ko-KR" sz="1050" b="1" dirty="0" smtClean="0"/>
          </a:p>
          <a:p>
            <a:r>
              <a:rPr lang="ko-KR" altLang="en-US" sz="1050" b="1" dirty="0" smtClean="0"/>
              <a:t>연락처         </a:t>
            </a:r>
            <a:r>
              <a:rPr lang="en-US" altLang="ko-KR" sz="1050" b="1" dirty="0" smtClean="0"/>
              <a:t>:      010-9385-xxxx </a:t>
            </a:r>
            <a:r>
              <a:rPr lang="ko-KR" altLang="en-US" sz="1000" b="1" dirty="0" smtClean="0"/>
              <a:t>할당 기사      </a:t>
            </a:r>
            <a:r>
              <a:rPr lang="en-US" altLang="ko-KR" sz="1000" b="1" dirty="0" smtClean="0"/>
              <a:t>:      5</a:t>
            </a:r>
            <a:r>
              <a:rPr lang="ko-KR" altLang="en-US" sz="1000" b="1" dirty="0" smtClean="0"/>
              <a:t>명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계약 수수료   </a:t>
            </a:r>
            <a:r>
              <a:rPr lang="en-US" altLang="ko-KR" sz="1000" b="1" dirty="0" smtClean="0"/>
              <a:t>:      15%  (</a:t>
            </a:r>
            <a:r>
              <a:rPr lang="ko-KR" altLang="en-US" sz="1000" b="1" dirty="0" smtClean="0"/>
              <a:t>변경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3349769" y="4293096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9294" y="4365104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할당 기사목록 </a:t>
            </a:r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196228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정산금액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67944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정정신청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48532" y="2956787"/>
            <a:ext cx="1896751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자원목록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6210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정정신청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5770" y="3197490"/>
            <a:ext cx="1896751" cy="2967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1352848" y="3426117"/>
            <a:ext cx="1894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701" y="3647746"/>
            <a:ext cx="1895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352848" y="3869277"/>
            <a:ext cx="1897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55701" y="4090906"/>
            <a:ext cx="189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49673" y="4318566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52526" y="4540195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349673" y="4761726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352526" y="4983355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349673" y="5208062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352526" y="5429691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2149128" y="2955425"/>
            <a:ext cx="0" cy="32098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1707" y="3205355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개미자원                 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건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57040" y="2974011"/>
            <a:ext cx="190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제휴자원             미확인 정정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60215" y="3434659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거대자원                 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건</a:t>
            </a:r>
            <a:r>
              <a:rPr lang="ko-KR" altLang="en-US" sz="800" dirty="0" smtClean="0"/>
              <a:t>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7040" y="3659191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err="1" smtClean="0"/>
              <a:t>삼산자원</a:t>
            </a:r>
            <a:r>
              <a:rPr lang="ko-KR" altLang="en-US" sz="800" dirty="0" smtClean="0"/>
              <a:t>                 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건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60215" y="3878389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물산자원                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건</a:t>
            </a:r>
            <a:endParaRPr lang="ko-KR" altLang="en-US" sz="800" b="1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30301" y="5699918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327448" y="5924625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6228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정산금액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325361" y="3064188"/>
            <a:ext cx="3600400" cy="154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3324597" y="385951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3325361" y="3622815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348556" y="3633113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불인정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57389" y="364560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중량 </a:t>
            </a:r>
            <a:r>
              <a:rPr lang="ko-KR" altLang="en-US" sz="800" dirty="0" smtClean="0"/>
              <a:t>미달     </a:t>
            </a:r>
            <a:r>
              <a:rPr lang="en-US" altLang="ko-KR" sz="800" dirty="0" smtClean="0"/>
              <a:t>85</a:t>
            </a:r>
            <a:r>
              <a:rPr lang="en-US" altLang="ko-KR" sz="800" dirty="0" smtClean="0"/>
              <a:t>kg   -&gt; 76kg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3329553" y="2950181"/>
            <a:ext cx="3597027" cy="4591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347864" y="2956465"/>
            <a:ext cx="3586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정정 신청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0695" y="3419475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</a:t>
            </a:r>
            <a:r>
              <a:rPr lang="ko-KR" altLang="en-US" sz="800" dirty="0"/>
              <a:t>정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80695" y="3645604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인정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067944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6257498" y="3419475"/>
            <a:ext cx="0" cy="1187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3270" y="340756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중량 </a:t>
            </a:r>
            <a:r>
              <a:rPr lang="ko-KR" altLang="en-US" sz="800" dirty="0" smtClean="0"/>
              <a:t>미달     </a:t>
            </a:r>
            <a:r>
              <a:rPr lang="en-US" altLang="ko-KR" sz="800" dirty="0" smtClean="0"/>
              <a:t>85</a:t>
            </a:r>
            <a:r>
              <a:rPr lang="en-US" altLang="ko-KR" sz="800" dirty="0" smtClean="0"/>
              <a:t>kg   -&gt; 76kg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48556" y="3406984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불인정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5580112" y="3419475"/>
            <a:ext cx="0" cy="11852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3324622" y="318286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52305" y="3198118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</a:t>
            </a:r>
            <a:r>
              <a:rPr lang="ko-KR" altLang="en-US" sz="800" b="1" dirty="0" smtClean="0"/>
              <a:t>일반재활용          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5128122" y="3190749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91763" y="182356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4" y="1824018"/>
            <a:ext cx="1968845" cy="34805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68923" y="3861048"/>
            <a:ext cx="1968845" cy="1434852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2541" y="2168288"/>
            <a:ext cx="1295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튜토리얼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7427" y="4052972"/>
            <a:ext cx="1584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재활용품 건네주고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포인트 받기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71508" y="1818536"/>
            <a:ext cx="1968845" cy="1034400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71508" y="2834268"/>
            <a:ext cx="1968845" cy="10344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1335" y="2689860"/>
            <a:ext cx="1638385" cy="132421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455667">
            <a:off x="3522296" y="2156843"/>
            <a:ext cx="109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WOW!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정산금액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자원목록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97647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정정신청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96228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정산금액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48532" y="2956787"/>
            <a:ext cx="3229404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355770" y="3197490"/>
            <a:ext cx="3229404" cy="2967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>
            <a:off x="1352848" y="3426117"/>
            <a:ext cx="32255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355701" y="3647746"/>
            <a:ext cx="322775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352848" y="3869277"/>
            <a:ext cx="32303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355701" y="4090906"/>
            <a:ext cx="322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49673" y="4318566"/>
            <a:ext cx="32331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352526" y="4540195"/>
            <a:ext cx="32306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349673" y="4761726"/>
            <a:ext cx="32331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52526" y="4983355"/>
            <a:ext cx="32306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49673" y="5208062"/>
            <a:ext cx="32283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352526" y="5429691"/>
            <a:ext cx="32306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2149128" y="2955425"/>
            <a:ext cx="0" cy="32098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57040" y="2974010"/>
            <a:ext cx="3228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</a:t>
            </a:r>
            <a:r>
              <a:rPr lang="ko-KR" altLang="en-US" sz="800" dirty="0" smtClean="0"/>
              <a:t>제휴자원                 정산금액                       입금확인 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3563888" y="2955425"/>
            <a:ext cx="0" cy="32098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722113" y="2966839"/>
            <a:ext cx="3600400" cy="13517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716016" y="3182862"/>
            <a:ext cx="3600400" cy="127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7933229" y="2996952"/>
            <a:ext cx="289842" cy="428639"/>
            <a:chOff x="1490071" y="2900985"/>
            <a:chExt cx="345625" cy="511134"/>
          </a:xfrm>
        </p:grpSpPr>
        <p:sp>
          <p:nvSpPr>
            <p:cNvPr id="129" name="직사각형 128"/>
            <p:cNvSpPr/>
            <p:nvPr/>
          </p:nvSpPr>
          <p:spPr>
            <a:xfrm rot="18282626" flipV="1">
              <a:off x="1396588" y="3244428"/>
              <a:ext cx="261174" cy="742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도넛 129"/>
            <p:cNvSpPr/>
            <p:nvPr/>
          </p:nvSpPr>
          <p:spPr>
            <a:xfrm>
              <a:off x="1514181" y="2900985"/>
              <a:ext cx="321515" cy="321515"/>
            </a:xfrm>
            <a:prstGeom prst="donut">
              <a:avLst>
                <a:gd name="adj" fmla="val 15033"/>
              </a:avLst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연결선 130"/>
          <p:cNvCxnSpPr/>
          <p:nvPr/>
        </p:nvCxnSpPr>
        <p:spPr>
          <a:xfrm>
            <a:off x="1330301" y="5699918"/>
            <a:ext cx="32306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327448" y="5924625"/>
            <a:ext cx="32283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365548" y="3213556"/>
            <a:ext cx="3228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</a:t>
            </a:r>
            <a:r>
              <a:rPr lang="ko-KR" altLang="en-US" sz="800" dirty="0" smtClean="0"/>
              <a:t>개미자원                </a:t>
            </a:r>
            <a:r>
              <a:rPr lang="en-US" altLang="ko-KR" sz="800" dirty="0" smtClean="0"/>
              <a:t>10,230,232</a:t>
            </a:r>
            <a:r>
              <a:rPr lang="ko-KR" altLang="en-US" sz="800" dirty="0" smtClean="0"/>
              <a:t>                      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미입금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72441" y="3439105"/>
            <a:ext cx="3228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삼산자원</a:t>
            </a:r>
            <a:r>
              <a:rPr lang="ko-KR" altLang="en-US" sz="800" dirty="0" smtClean="0"/>
              <a:t>                </a:t>
            </a:r>
            <a:r>
              <a:rPr lang="en-US" altLang="ko-KR" sz="800" dirty="0" smtClean="0"/>
              <a:t>12,230,232</a:t>
            </a:r>
            <a:r>
              <a:rPr lang="ko-KR" altLang="en-US" sz="800" dirty="0" smtClean="0"/>
              <a:t>                      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미입금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79265" y="3645604"/>
            <a:ext cx="3228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</a:t>
            </a:r>
            <a:r>
              <a:rPr lang="ko-KR" altLang="en-US" sz="800" dirty="0" smtClean="0"/>
              <a:t>개미자원                </a:t>
            </a:r>
            <a:r>
              <a:rPr lang="en-US" altLang="ko-KR" sz="800" dirty="0" smtClean="0"/>
              <a:t>10,230,232</a:t>
            </a:r>
            <a:r>
              <a:rPr lang="ko-KR" altLang="en-US" sz="800" dirty="0" smtClean="0"/>
              <a:t>                      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미입금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9265" y="3871153"/>
            <a:ext cx="3228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   </a:t>
            </a:r>
            <a:r>
              <a:rPr lang="ko-KR" altLang="en-US" sz="800" dirty="0" smtClean="0"/>
              <a:t>거대자원                </a:t>
            </a:r>
            <a:r>
              <a:rPr lang="en-US" altLang="ko-KR" sz="800" dirty="0" smtClean="0"/>
              <a:t>20,230,232</a:t>
            </a:r>
            <a:r>
              <a:rPr lang="ko-KR" altLang="en-US" sz="800" dirty="0" smtClean="0"/>
              <a:t>               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>
                <a:solidFill>
                  <a:srgbClr val="00CC00"/>
                </a:solidFill>
              </a:rPr>
              <a:t>입금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88024" y="3284983"/>
            <a:ext cx="2093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개미자원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6</a:t>
            </a:r>
            <a:r>
              <a:rPr lang="ko-KR" altLang="en-US" sz="1000" b="1" dirty="0" smtClean="0"/>
              <a:t>월차 정산 금액 </a:t>
            </a:r>
            <a:r>
              <a:rPr lang="en-US" altLang="ko-KR" sz="1000" b="1" dirty="0" smtClean="0"/>
              <a:t>(20%</a:t>
            </a:r>
            <a:r>
              <a:rPr lang="ko-KR" altLang="en-US" sz="1000" b="1" dirty="0" smtClean="0"/>
              <a:t>가산</a:t>
            </a:r>
            <a:r>
              <a:rPr lang="en-US" altLang="ko-KR" sz="1000" b="1" dirty="0" smtClean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5724128" y="2963044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이등변 삼각형 143"/>
          <p:cNvSpPr/>
          <p:nvPr/>
        </p:nvSpPr>
        <p:spPr>
          <a:xfrm rot="16200000">
            <a:off x="5834409" y="3024959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/>
          <p:cNvSpPr/>
          <p:nvPr/>
        </p:nvSpPr>
        <p:spPr>
          <a:xfrm rot="16200000" flipV="1">
            <a:off x="7187932" y="3029721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642891" y="3284984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C00"/>
                </a:solidFill>
              </a:rPr>
              <a:t>10,230,232</a:t>
            </a:r>
            <a:endParaRPr lang="ko-KR" altLang="en-US" b="1" dirty="0">
              <a:solidFill>
                <a:srgbClr val="00CC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67944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588224" y="3871629"/>
            <a:ext cx="1584176" cy="4336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입금 확인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자원관리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상세내역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자원목록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5935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정정신청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96228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정산금액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067944" y="244946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상세내역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90403" y="2934469"/>
            <a:ext cx="3600400" cy="30268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186211" y="3150492"/>
            <a:ext cx="3600400" cy="2898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49094" y="2936007"/>
            <a:ext cx="2710016" cy="299777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844902" y="3370650"/>
            <a:ext cx="2714208" cy="26785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228184" y="29455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5942439" y="4052689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26899" y="3379118"/>
            <a:ext cx="0" cy="14330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846807" y="3160018"/>
            <a:ext cx="271230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43203" y="338424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5847571" y="3601224"/>
            <a:ext cx="27115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946631" y="36088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850999" y="3825826"/>
            <a:ext cx="27081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43203" y="382486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5847571" y="4041850"/>
            <a:ext cx="27115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3578" y="3155206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1200kg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151,000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194719" y="3379118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197572" y="360074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194719" y="3822278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2197572" y="404390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191544" y="427156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194397" y="449319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191544" y="471472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194397" y="49363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191544" y="516106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2194397" y="5382692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2201020" y="5604223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2194397" y="582585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3296811" y="3153937"/>
            <a:ext cx="0" cy="28952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304431" y="293600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153" name="순서도: 추출 152"/>
          <p:cNvSpPr/>
          <p:nvPr/>
        </p:nvSpPr>
        <p:spPr>
          <a:xfrm flipV="1">
            <a:off x="5463555" y="2979440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2193578" y="3387685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193578" y="3612654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195736" y="3829258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195736" y="4054807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95736" y="4285689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 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 flipV="1">
            <a:off x="8047434" y="4817359"/>
            <a:ext cx="0" cy="12594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844138" y="5264101"/>
            <a:ext cx="27149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844902" y="5486207"/>
            <a:ext cx="27142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5849094" y="4576365"/>
            <a:ext cx="2710016" cy="4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6228184" y="458112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정정 신청</a:t>
            </a:r>
            <a:endParaRPr lang="ko-KR" altLang="en-US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62811" y="5043869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862811" y="526941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047434" y="5043289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미확</a:t>
            </a:r>
            <a:r>
              <a:rPr lang="ko-KR" altLang="en-US" sz="800" dirty="0"/>
              <a:t>인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47434" y="5269418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168" name="직사각형 167"/>
          <p:cNvSpPr/>
          <p:nvPr/>
        </p:nvSpPr>
        <p:spPr>
          <a:xfrm>
            <a:off x="1329483" y="2928212"/>
            <a:ext cx="793358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336721" y="3168915"/>
            <a:ext cx="793358" cy="29678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/>
          <p:nvPr/>
        </p:nvCxnSpPr>
        <p:spPr>
          <a:xfrm>
            <a:off x="1333798" y="3397542"/>
            <a:ext cx="7924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336651" y="3619171"/>
            <a:ext cx="792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1333798" y="3840702"/>
            <a:ext cx="7935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1336651" y="4062331"/>
            <a:ext cx="79177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330623" y="4289991"/>
            <a:ext cx="7942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333476" y="4511620"/>
            <a:ext cx="7936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330623" y="4733151"/>
            <a:ext cx="7942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333476" y="4954780"/>
            <a:ext cx="7936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330623" y="5179487"/>
            <a:ext cx="793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333476" y="5401116"/>
            <a:ext cx="7936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flipV="1">
            <a:off x="2130078" y="2926850"/>
            <a:ext cx="0" cy="32098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332657" y="3176780"/>
            <a:ext cx="79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개미자원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37991" y="2945436"/>
            <a:ext cx="795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제휴자원 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41165" y="3406084"/>
            <a:ext cx="79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거대자원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37990" y="3630616"/>
            <a:ext cx="79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err="1" smtClean="0"/>
              <a:t>삼산자원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341165" y="3849814"/>
            <a:ext cx="793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물산자원</a:t>
            </a:r>
            <a:endParaRPr lang="ko-KR" altLang="en-US" sz="800" b="1" dirty="0"/>
          </a:p>
        </p:txBody>
      </p:sp>
      <p:cxnSp>
        <p:nvCxnSpPr>
          <p:cNvPr id="186" name="직선 연결선 185"/>
          <p:cNvCxnSpPr/>
          <p:nvPr/>
        </p:nvCxnSpPr>
        <p:spPr>
          <a:xfrm>
            <a:off x="1330301" y="5671343"/>
            <a:ext cx="7936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1327448" y="5896050"/>
            <a:ext cx="793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498828" y="3164210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    </a:t>
            </a:r>
            <a:r>
              <a:rPr lang="ko-KR" altLang="en-US" sz="800" b="1" dirty="0" smtClean="0"/>
              <a:t>일반재활용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V="1">
            <a:off x="7274645" y="3156841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5858619" y="4274046"/>
            <a:ext cx="27142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5852140" y="4801344"/>
            <a:ext cx="27142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508104" y="4814046"/>
            <a:ext cx="3700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b="1" dirty="0" smtClean="0"/>
              <a:t>     </a:t>
            </a:r>
            <a:r>
              <a:rPr lang="en-US" altLang="ko-KR" sz="800" b="1" dirty="0" smtClean="0"/>
              <a:t>             </a:t>
            </a:r>
            <a:r>
              <a:rPr lang="ko-KR" altLang="en-US" sz="800" b="1" dirty="0" smtClean="0"/>
              <a:t>일반재활용                          가전제품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 flipV="1">
            <a:off x="7283921" y="4806677"/>
            <a:ext cx="0" cy="2287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시세관리 </a:t>
            </a:r>
            <a:r>
              <a:rPr lang="en-US" altLang="ko-KR" dirty="0" smtClean="0"/>
              <a:t>[1</a:t>
            </a:r>
            <a:r>
              <a:rPr lang="ko-KR" altLang="en-US" dirty="0" err="1" smtClean="0"/>
              <a:t>차매입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96228" y="2450971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48532" y="3286346"/>
            <a:ext cx="1896751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355770" y="3527049"/>
            <a:ext cx="1896751" cy="2483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1352848" y="3755676"/>
            <a:ext cx="1894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355701" y="3977305"/>
            <a:ext cx="1895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352848" y="4198836"/>
            <a:ext cx="1897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55701" y="4420465"/>
            <a:ext cx="189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49673" y="4648125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52526" y="4869754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349673" y="5091285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352526" y="5312914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349673" y="5537621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352526" y="5759250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2149128" y="3284984"/>
            <a:ext cx="0" cy="27363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51707" y="3534914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철                 </a:t>
            </a:r>
            <a:r>
              <a:rPr lang="en-US" altLang="ko-KR" sz="800" dirty="0" smtClean="0"/>
              <a:t>70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57040" y="3303570"/>
            <a:ext cx="190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품목                    시세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60215" y="3764218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종이류                   </a:t>
            </a:r>
            <a:r>
              <a:rPr lang="en-US" altLang="ko-KR" sz="800" dirty="0" smtClean="0"/>
              <a:t>60</a:t>
            </a:r>
            <a:r>
              <a:rPr lang="ko-KR" altLang="en-US" sz="800" dirty="0" smtClean="0"/>
              <a:t>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7040" y="3988750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플라스틱                 </a:t>
            </a:r>
            <a:r>
              <a:rPr lang="en-US" altLang="ko-KR" sz="800" dirty="0" smtClean="0"/>
              <a:t>100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360215" y="4207948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 옷                     </a:t>
            </a:r>
            <a:r>
              <a:rPr lang="en-US" altLang="ko-KR" sz="800" dirty="0" smtClean="0"/>
              <a:t>200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48403" y="295593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인천시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2255269" y="302552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500531" y="295550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부평구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3407397" y="302509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662184" y="2949327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부평동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이등변 삼각형 134"/>
          <p:cNvSpPr/>
          <p:nvPr/>
        </p:nvSpPr>
        <p:spPr>
          <a:xfrm rot="10800000">
            <a:off x="4569050" y="3018916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빗면 22"/>
          <p:cNvSpPr/>
          <p:nvPr/>
        </p:nvSpPr>
        <p:spPr>
          <a:xfrm>
            <a:off x="4821932" y="2889258"/>
            <a:ext cx="792088" cy="369332"/>
          </a:xfrm>
          <a:prstGeom prst="bevel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47864" y="3356992"/>
            <a:ext cx="349800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레벨 가중치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1 lv  - 1%</a:t>
            </a:r>
          </a:p>
          <a:p>
            <a:r>
              <a:rPr lang="en-US" altLang="ko-KR" sz="1050" b="1" dirty="0" smtClean="0"/>
              <a:t>2 lv  - 2%</a:t>
            </a:r>
          </a:p>
          <a:p>
            <a:r>
              <a:rPr lang="en-US" altLang="ko-KR" sz="1050" b="1" dirty="0" smtClean="0"/>
              <a:t>3 lv  - 3%</a:t>
            </a:r>
          </a:p>
          <a:p>
            <a:r>
              <a:rPr lang="en-US" altLang="ko-KR" sz="1050" b="1" dirty="0" smtClean="0"/>
              <a:t>4 lv  - 4%</a:t>
            </a:r>
          </a:p>
          <a:p>
            <a:r>
              <a:rPr lang="en-US" altLang="ko-KR" sz="1050" b="1" dirty="0" smtClean="0"/>
              <a:t>5 lv  - 5%</a:t>
            </a:r>
            <a:endParaRPr lang="en-US" altLang="ko-KR" sz="1000" b="1" dirty="0"/>
          </a:p>
          <a:p>
            <a:endParaRPr lang="en-US" altLang="ko-KR" sz="1000" b="1" dirty="0" smtClean="0"/>
          </a:p>
          <a:p>
            <a:endParaRPr lang="en-US" altLang="ko-KR" sz="10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시세관리 </a:t>
            </a:r>
            <a:r>
              <a:rPr lang="en-US" altLang="ko-KR" dirty="0" smtClean="0"/>
              <a:t>[2</a:t>
            </a:r>
            <a:r>
              <a:rPr lang="ko-KR" altLang="en-US" dirty="0" err="1" smtClean="0"/>
              <a:t>차매입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7635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96228" y="2450971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48532" y="3286346"/>
            <a:ext cx="1896751" cy="27246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355770" y="3527049"/>
            <a:ext cx="1896751" cy="24839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1352848" y="3755676"/>
            <a:ext cx="189447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355701" y="3977305"/>
            <a:ext cx="18957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1352848" y="4198836"/>
            <a:ext cx="18972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55701" y="4420465"/>
            <a:ext cx="18929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349673" y="4648125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52526" y="4869754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349673" y="5091285"/>
            <a:ext cx="18989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352526" y="5312914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349673" y="5537621"/>
            <a:ext cx="1896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352526" y="5759250"/>
            <a:ext cx="18974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2149128" y="3284984"/>
            <a:ext cx="0" cy="27363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51707" y="3534914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캔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철                 </a:t>
            </a:r>
            <a:r>
              <a:rPr lang="en-US" altLang="ko-KR" sz="800" dirty="0" smtClean="0"/>
              <a:t>100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57040" y="3303570"/>
            <a:ext cx="190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품목                    시세             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60215" y="3764218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종이류                   </a:t>
            </a:r>
            <a:r>
              <a:rPr lang="en-US" altLang="ko-KR" sz="800" dirty="0" smtClean="0"/>
              <a:t>100</a:t>
            </a:r>
            <a:r>
              <a:rPr lang="ko-KR" altLang="en-US" sz="800" dirty="0" smtClean="0"/>
              <a:t>     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7040" y="3988750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smtClean="0"/>
              <a:t>플라스틱                 </a:t>
            </a:r>
            <a:r>
              <a:rPr lang="en-US" altLang="ko-KR" sz="800" dirty="0" smtClean="0"/>
              <a:t>20</a:t>
            </a:r>
            <a:r>
              <a:rPr lang="en-US" altLang="ko-KR" sz="800" dirty="0" smtClean="0"/>
              <a:t>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360215" y="4207948"/>
            <a:ext cx="1897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ko-KR" altLang="en-US" sz="800" dirty="0" smtClean="0"/>
              <a:t> 옷                     </a:t>
            </a:r>
            <a:r>
              <a:rPr lang="en-US" altLang="ko-KR" sz="800" dirty="0" smtClean="0"/>
              <a:t>400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48403" y="295593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인천시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2255269" y="302552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500531" y="295550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부평구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3407397" y="302509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662184" y="2949327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부평동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이등변 삼각형 134"/>
          <p:cNvSpPr/>
          <p:nvPr/>
        </p:nvSpPr>
        <p:spPr>
          <a:xfrm rot="10800000">
            <a:off x="4569050" y="3018916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빗면 22"/>
          <p:cNvSpPr/>
          <p:nvPr/>
        </p:nvSpPr>
        <p:spPr>
          <a:xfrm>
            <a:off x="4821932" y="2889258"/>
            <a:ext cx="792088" cy="369332"/>
          </a:xfrm>
          <a:prstGeom prst="bevel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58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최종관리자용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시세관리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가전제품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6825" y="2365361"/>
            <a:ext cx="7581899" cy="5048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8620" y="2446288"/>
            <a:ext cx="101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07172" y="2804160"/>
            <a:ext cx="766688" cy="4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0124" y="244628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 매입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3036" y="5110585"/>
            <a:ext cx="71260" cy="29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1932" y="5254600"/>
            <a:ext cx="78880" cy="14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3785" y="5182592"/>
            <a:ext cx="83765" cy="221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43317" y="5096529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시세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6188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914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96228" y="2450971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가전제품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8403" y="295593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인천시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2255269" y="302552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500531" y="2955508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smtClean="0">
                <a:solidFill>
                  <a:schemeClr val="tx1"/>
                </a:solidFill>
              </a:rPr>
              <a:t>부평구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이등변 삼각형 132"/>
          <p:cNvSpPr/>
          <p:nvPr/>
        </p:nvSpPr>
        <p:spPr>
          <a:xfrm rot="10800000">
            <a:off x="3407397" y="3025097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662184" y="2949327"/>
            <a:ext cx="1087740" cy="2193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Ex)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부평동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이등변 삼각형 134"/>
          <p:cNvSpPr/>
          <p:nvPr/>
        </p:nvSpPr>
        <p:spPr>
          <a:xfrm rot="10800000">
            <a:off x="4569050" y="3018916"/>
            <a:ext cx="127916" cy="844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빗면 22"/>
          <p:cNvSpPr/>
          <p:nvPr/>
        </p:nvSpPr>
        <p:spPr>
          <a:xfrm>
            <a:off x="4821932" y="2889258"/>
            <a:ext cx="792088" cy="369332"/>
          </a:xfrm>
          <a:prstGeom prst="bevel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67855" y="3313559"/>
            <a:ext cx="3600400" cy="28517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373188" y="3529583"/>
            <a:ext cx="3600400" cy="26833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1372171" y="3758208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75024" y="3979837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72171" y="4201368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5024" y="4422997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368996" y="465065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371849" y="4872286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368996" y="5093817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371849" y="531544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368996" y="554015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371849" y="5761782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368996" y="5983313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53891" y="331509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102" name="순서도: 추출 101"/>
          <p:cNvSpPr/>
          <p:nvPr/>
        </p:nvSpPr>
        <p:spPr>
          <a:xfrm flipV="1">
            <a:off x="3493170" y="3358530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3192438" y="3539109"/>
            <a:ext cx="0" cy="268389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2231951" y="3539109"/>
            <a:ext cx="0" cy="2683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4090442" y="3529584"/>
            <a:ext cx="0" cy="26934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01763" y="3548633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</a:t>
            </a:r>
            <a:r>
              <a:rPr lang="en-US" altLang="ko-KR" sz="800" dirty="0" smtClean="0"/>
              <a:t>2,000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01763" y="3765237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3,000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401763" y="399020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일반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4,000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01763" y="4206810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소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407096" y="4432359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7,000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411288" y="4657908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</a:t>
            </a:r>
            <a:r>
              <a:rPr lang="ko-KR" altLang="en-US" sz="800" dirty="0" smtClean="0"/>
              <a:t>평</a:t>
            </a:r>
            <a:r>
              <a:rPr lang="ko-KR" altLang="en-US" sz="800" dirty="0"/>
              <a:t>면</a:t>
            </a:r>
            <a:r>
              <a:rPr lang="en-US" altLang="ko-KR" sz="800" dirty="0" smtClean="0"/>
              <a:t>TV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9,000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07096" y="4888790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411288" y="509948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</a:t>
            </a:r>
            <a:r>
              <a:rPr lang="en-US" altLang="ko-KR" sz="800" dirty="0" smtClean="0"/>
              <a:t>10,000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11288" y="5324450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에어컨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15,000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411288" y="5574962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5,000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411288" y="5780881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8,000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411288" y="5997485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세탁기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</a:t>
            </a:r>
            <a:r>
              <a:rPr lang="en-US" altLang="ko-KR" sz="800" dirty="0" smtClean="0"/>
              <a:t>10,000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32845" y="3548633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냉장고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대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45396" y="3774762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소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259113" y="3990786"/>
            <a:ext cx="172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실외기</a:t>
            </a:r>
            <a:r>
              <a:rPr lang="en-US" altLang="ko-KR" sz="800" dirty="0" smtClean="0"/>
              <a:t> - </a:t>
            </a:r>
            <a:r>
              <a:rPr lang="ko-KR" altLang="en-US" sz="800" dirty="0" smtClean="0"/>
              <a:t>중               </a:t>
            </a:r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수거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23" name="눈물 방울 22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눈물 방울 23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현 24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현 27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01087" y="1836833"/>
            <a:ext cx="1908225" cy="3443754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81831" y="3781490"/>
            <a:ext cx="1761885" cy="114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50844" y="3830766"/>
            <a:ext cx="936104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</a:rPr>
              <a:t>아이</a:t>
            </a:r>
            <a:r>
              <a:rPr lang="ko-KR" altLang="en-US" sz="800" dirty="0">
                <a:solidFill>
                  <a:schemeClr val="accent3">
                    <a:lumMod val="50000"/>
                  </a:schemeClr>
                </a:solidFill>
              </a:rPr>
              <a:t>디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50844" y="4093104"/>
            <a:ext cx="936104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57052" y="4376350"/>
            <a:ext cx="773435" cy="19033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57052" y="4622854"/>
            <a:ext cx="773435" cy="19033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아이디 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94860" y="4381136"/>
            <a:ext cx="773435" cy="19033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98288" y="4622854"/>
            <a:ext cx="773435" cy="19033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비밀번호 찾기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9327" y="3797452"/>
            <a:ext cx="608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1339" y="4067248"/>
            <a:ext cx="71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61" y="2079898"/>
            <a:ext cx="1185730" cy="15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23" name="눈물 방울 22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눈물 방울 23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현 24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현 27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01087" y="2060849"/>
            <a:ext cx="1908225" cy="3219738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101852" y="1783305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89451" y="2537561"/>
            <a:ext cx="1761885" cy="1070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89451" y="4978337"/>
            <a:ext cx="1758849" cy="220383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가입하기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8491" y="2321969"/>
            <a:ext cx="1170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서비스 이용약관</a:t>
            </a:r>
            <a:endParaRPr lang="ko-KR" altLang="en-US" sz="700" b="1" dirty="0"/>
          </a:p>
        </p:txBody>
      </p:sp>
      <p:sp>
        <p:nvSpPr>
          <p:cNvPr id="32" name="직사각형 31"/>
          <p:cNvSpPr/>
          <p:nvPr/>
        </p:nvSpPr>
        <p:spPr>
          <a:xfrm>
            <a:off x="3681616" y="3821893"/>
            <a:ext cx="1761885" cy="1070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05416" y="2055877"/>
            <a:ext cx="1912787" cy="21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05416" y="2053229"/>
            <a:ext cx="75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/>
              <a:t>이용약관</a:t>
            </a:r>
            <a:endParaRPr lang="ko-KR" alt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28276" y="3630513"/>
            <a:ext cx="1170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취급방침</a:t>
            </a:r>
            <a:endParaRPr lang="ko-KR" altLang="en-US" sz="7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09389" y="3429215"/>
            <a:ext cx="153952" cy="15543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818776" y="3413760"/>
            <a:ext cx="734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동의합니다</a:t>
            </a:r>
            <a:endParaRPr lang="ko-KR" altLang="en-US" sz="7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411061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동의하지 않습니다</a:t>
            </a:r>
            <a:endParaRPr lang="ko-KR" altLang="en-US" sz="700" b="1" dirty="0"/>
          </a:p>
        </p:txBody>
      </p:sp>
      <p:sp>
        <p:nvSpPr>
          <p:cNvPr id="40" name="직사각형 39"/>
          <p:cNvSpPr/>
          <p:nvPr/>
        </p:nvSpPr>
        <p:spPr>
          <a:xfrm>
            <a:off x="4443224" y="3429000"/>
            <a:ext cx="153952" cy="15543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09389" y="4699800"/>
            <a:ext cx="153952" cy="15543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18776" y="4684345"/>
            <a:ext cx="734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동의합니다</a:t>
            </a:r>
            <a:endParaRPr lang="ko-KR" altLang="en-US" sz="7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4681646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동의하지 않습니다</a:t>
            </a:r>
            <a:endParaRPr lang="ko-KR" altLang="en-US" sz="700" b="1" dirty="0"/>
          </a:p>
        </p:txBody>
      </p:sp>
      <p:sp>
        <p:nvSpPr>
          <p:cNvPr id="44" name="직사각형 43"/>
          <p:cNvSpPr/>
          <p:nvPr/>
        </p:nvSpPr>
        <p:spPr>
          <a:xfrm>
            <a:off x="4443224" y="4699585"/>
            <a:ext cx="153952" cy="15543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23" name="눈물 방울 22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눈물 방울 23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현 24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현 27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01087" y="2060849"/>
            <a:ext cx="1908225" cy="3219738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89451" y="2420889"/>
            <a:ext cx="1761885" cy="1137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89451" y="3284984"/>
            <a:ext cx="1758849" cy="220383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가입하기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05416" y="2055877"/>
            <a:ext cx="1912787" cy="21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05416" y="2053229"/>
            <a:ext cx="75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회원가입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83039" y="2550096"/>
            <a:ext cx="6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3039" y="2766120"/>
            <a:ext cx="88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9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77424" y="2989332"/>
            <a:ext cx="962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844" y="2564904"/>
            <a:ext cx="936104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(4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자 이상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50844" y="2791382"/>
            <a:ext cx="936104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(6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자 이상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54272" y="3012192"/>
            <a:ext cx="936104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1852" y="1783305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50370" y="4762068"/>
            <a:ext cx="413718" cy="323116"/>
          </a:xfrm>
          <a:prstGeom prst="rightArrow">
            <a:avLst>
              <a:gd name="adj1" fmla="val 55512"/>
              <a:gd name="adj2" fmla="val 48623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23" name="눈물 방울 22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눈물 방울 23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현 24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현 27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01087" y="2060849"/>
            <a:ext cx="1908225" cy="3219738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89451" y="2420889"/>
            <a:ext cx="1761885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89451" y="3748782"/>
            <a:ext cx="1758849" cy="220383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가입하기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05416" y="2055877"/>
            <a:ext cx="1912787" cy="21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05416" y="2053229"/>
            <a:ext cx="75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회원가입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83039" y="2550096"/>
            <a:ext cx="6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3039" y="2766120"/>
            <a:ext cx="88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86950" y="2989332"/>
            <a:ext cx="962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91588" y="2564904"/>
            <a:ext cx="1095360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(4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자 이상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91588" y="2791382"/>
            <a:ext cx="1095360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(6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자 이상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91588" y="3016955"/>
            <a:ext cx="1098788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96000" y="3213556"/>
            <a:ext cx="962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>
                    <a:lumMod val="50000"/>
                  </a:schemeClr>
                </a:solidFill>
              </a:rPr>
              <a:t>주소</a:t>
            </a:r>
            <a:endParaRPr lang="ko-KR" altLang="en-US" sz="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86262" y="3462904"/>
            <a:ext cx="1607036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상세주소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90318" y="3238376"/>
            <a:ext cx="1098788" cy="190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CC00"/>
            </a:solidFill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시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구</a:t>
            </a:r>
            <a:r>
              <a:rPr lang="en-US" altLang="ko-KR" sz="7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accent3">
                    <a:lumMod val="50000"/>
                  </a:schemeClr>
                </a:solidFill>
              </a:rPr>
              <a:t>동</a:t>
            </a:r>
            <a:endParaRPr lang="ko-KR" altLang="en-US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2453" y="3243929"/>
            <a:ext cx="166876" cy="18091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5272454" y="3296889"/>
            <a:ext cx="72008" cy="7200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1852" y="1783305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5416" y="3562152"/>
            <a:ext cx="1908225" cy="17180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35896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87240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863" y="2436857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상점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15368" y="2436857"/>
            <a:ext cx="647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설명서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55986" y="49741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00002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447828" y="497418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590668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734684" y="497799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>
            <a:off x="4897388" y="4949155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01852" y="1783305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92080" y="1993895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92080" y="1943023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92080" y="1892444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10" y="3705225"/>
            <a:ext cx="1722139" cy="108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606686" y="2641599"/>
            <a:ext cx="1908225" cy="897301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3284984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HE조약돌B" pitchFamily="18" charset="-127"/>
                <a:ea typeface="THE조약돌B" pitchFamily="18" charset="-127"/>
              </a:rPr>
              <a:t>Lv.1</a:t>
            </a:r>
            <a:endParaRPr lang="ko-KR" altLang="en-US" sz="1050" dirty="0"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7858" y="3402075"/>
            <a:ext cx="154836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96254" y="3402027"/>
            <a:ext cx="128985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87" y="2180862"/>
            <a:ext cx="244180" cy="25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30" y="2188482"/>
            <a:ext cx="178912" cy="22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03" y="2189624"/>
            <a:ext cx="202867" cy="21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85" y="2175536"/>
            <a:ext cx="263523" cy="2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8306" y="2708920"/>
            <a:ext cx="105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HE조약돌M" pitchFamily="18" charset="-127"/>
                <a:ea typeface="THE조약돌M" pitchFamily="18" charset="-127"/>
              </a:rPr>
              <a:t>3,200</a:t>
            </a:r>
            <a:endParaRPr lang="ko-KR" altLang="en-US" sz="3200" dirty="0">
              <a:solidFill>
                <a:schemeClr val="bg1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1550" y="2794922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HE조약돌M" pitchFamily="18" charset="-127"/>
                <a:ea typeface="THE조약돌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6684" y="2668513"/>
            <a:ext cx="32211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16919"/>
            <a:ext cx="620700" cy="656404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6215484" y="1373981"/>
            <a:ext cx="2266950" cy="4333875"/>
            <a:chOff x="1106178" y="1262062"/>
            <a:chExt cx="2266950" cy="4333875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72" name="눈물 방울 71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눈물 방울 72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현 85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7" name="직사각형 86"/>
          <p:cNvSpPr/>
          <p:nvPr/>
        </p:nvSpPr>
        <p:spPr>
          <a:xfrm>
            <a:off x="6381669" y="1829102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398441" y="1839742"/>
            <a:ext cx="1912787" cy="2133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401028" y="3554421"/>
            <a:ext cx="1908225" cy="17180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431508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홈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82852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43475" y="2429126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상점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10980" y="2429126"/>
            <a:ext cx="647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설명서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951598" y="496645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095614" y="496645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243440" y="496645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386280" y="497026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530296" y="4970267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오른쪽 화살표 99"/>
          <p:cNvSpPr/>
          <p:nvPr/>
        </p:nvSpPr>
        <p:spPr>
          <a:xfrm>
            <a:off x="7693000" y="4941424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897464" y="1775574"/>
            <a:ext cx="94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THE조약돌B" pitchFamily="18" charset="-127"/>
                <a:ea typeface="THE조약돌B" pitchFamily="18" charset="-127"/>
              </a:rPr>
              <a:t>알부자</a:t>
            </a:r>
            <a:endParaRPr lang="ko-KR" altLang="en-US" sz="2400" dirty="0">
              <a:solidFill>
                <a:schemeClr val="bg1"/>
              </a:solidFill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087692" y="1986164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8087692" y="1935292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087692" y="1884713"/>
            <a:ext cx="203061" cy="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22" y="3705226"/>
            <a:ext cx="1722139" cy="1077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6402298" y="2633868"/>
            <a:ext cx="1908225" cy="89730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359500" y="3277253"/>
            <a:ext cx="527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THE조약돌B" pitchFamily="18" charset="-127"/>
                <a:ea typeface="THE조약돌B" pitchFamily="18" charset="-127"/>
              </a:rPr>
              <a:t>Lv.1</a:t>
            </a:r>
            <a:endParaRPr lang="ko-KR" altLang="en-US" sz="1050" dirty="0">
              <a:latin typeface="THE조약돌B" pitchFamily="18" charset="-127"/>
              <a:ea typeface="THE조약돌B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93470" y="3394344"/>
            <a:ext cx="154836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6691866" y="3394296"/>
            <a:ext cx="128985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99" y="2173131"/>
            <a:ext cx="244180" cy="25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42" y="2180751"/>
            <a:ext cx="178912" cy="22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15" y="2181893"/>
            <a:ext cx="202867" cy="21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97" y="2167805"/>
            <a:ext cx="263523" cy="2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6983918" y="2701189"/>
            <a:ext cx="105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HE조약돌M" pitchFamily="18" charset="-127"/>
                <a:ea typeface="THE조약돌M" pitchFamily="18" charset="-127"/>
              </a:rPr>
              <a:t>3,200</a:t>
            </a:r>
            <a:endParaRPr lang="ko-KR" altLang="en-US" sz="3200" dirty="0">
              <a:solidFill>
                <a:schemeClr val="bg1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97162" y="2787191"/>
            <a:ext cx="39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HE조약돌M" pitchFamily="18" charset="-127"/>
                <a:ea typeface="THE조약돌M" pitchFamily="18" charset="-127"/>
              </a:rPr>
              <a:t>P</a:t>
            </a:r>
            <a:endParaRPr lang="ko-KR" altLang="en-US" dirty="0">
              <a:solidFill>
                <a:srgbClr val="FF0000"/>
              </a:solidFill>
              <a:latin typeface="THE조약돌M" pitchFamily="18" charset="-127"/>
              <a:ea typeface="THE조약돌M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492296" y="2660782"/>
            <a:ext cx="32211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74" y="2710201"/>
            <a:ext cx="597198" cy="6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15378</TotalTime>
  <Words>3101</Words>
  <Application>Microsoft Office PowerPoint</Application>
  <PresentationFormat>화면 슬라이드 쇼(4:3)</PresentationFormat>
  <Paragraphs>1258</Paragraphs>
  <Slides>44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129</cp:revision>
  <dcterms:created xsi:type="dcterms:W3CDTF">2014-07-03T02:27:54Z</dcterms:created>
  <dcterms:modified xsi:type="dcterms:W3CDTF">2014-08-05T05:13:38Z</dcterms:modified>
</cp:coreProperties>
</file>