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9" r:id="rId3"/>
    <p:sldId id="289" r:id="rId4"/>
    <p:sldId id="299" r:id="rId5"/>
    <p:sldId id="292" r:id="rId6"/>
    <p:sldId id="301" r:id="rId7"/>
    <p:sldId id="303" r:id="rId8"/>
    <p:sldId id="309" r:id="rId9"/>
    <p:sldId id="316" r:id="rId10"/>
    <p:sldId id="311" r:id="rId11"/>
    <p:sldId id="312" r:id="rId12"/>
    <p:sldId id="313" r:id="rId13"/>
    <p:sldId id="310" r:id="rId14"/>
    <p:sldId id="305" r:id="rId15"/>
    <p:sldId id="324" r:id="rId16"/>
    <p:sldId id="325" r:id="rId17"/>
    <p:sldId id="315" r:id="rId18"/>
    <p:sldId id="314" r:id="rId19"/>
    <p:sldId id="302" r:id="rId20"/>
    <p:sldId id="307" r:id="rId21"/>
    <p:sldId id="308" r:id="rId22"/>
    <p:sldId id="294"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a ZHOU" initials="J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2C5"/>
    <a:srgbClr val="FC4467"/>
    <a:srgbClr val="3C323D"/>
    <a:srgbClr val="FEB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p:restoredTop sz="94599"/>
  </p:normalViewPr>
  <p:slideViewPr>
    <p:cSldViewPr snapToGrid="0" snapToObjects="1">
      <p:cViewPr>
        <p:scale>
          <a:sx n="100" d="100"/>
          <a:sy n="100" d="100"/>
        </p:scale>
        <p:origin x="1992" y="1512"/>
      </p:cViewPr>
      <p:guideLst/>
    </p:cSldViewPr>
  </p:slideViewPr>
  <p:notesTextViewPr>
    <p:cViewPr>
      <p:scale>
        <a:sx n="1" d="1"/>
        <a:sy n="1" d="1"/>
      </p:scale>
      <p:origin x="0" y="0"/>
    </p:cViewPr>
  </p:notesTextViewPr>
  <p:notesViewPr>
    <p:cSldViewPr snapToGrid="0" snapToObjects="1">
      <p:cViewPr varScale="1">
        <p:scale>
          <a:sx n="85" d="100"/>
          <a:sy n="85" d="100"/>
        </p:scale>
        <p:origin x="3928" y="168"/>
      </p:cViewPr>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commentAuthors" Target="commentAuthors.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60206692913386"/>
          <c:y val="0.115289055407908"/>
          <c:w val="0.923041830708661"/>
          <c:h val="0.741225102040779"/>
        </c:manualLayout>
      </c:layout>
      <c:barChart>
        <c:barDir val="col"/>
        <c:grouping val="clustered"/>
        <c:varyColors val="0"/>
        <c:ser>
          <c:idx val="0"/>
          <c:order val="0"/>
          <c:tx>
            <c:strRef>
              <c:f>工作表1!$B$1</c:f>
              <c:strCache>
                <c:ptCount val="1"/>
                <c:pt idx="0">
                  <c:v>Android</c:v>
                </c:pt>
              </c:strCache>
            </c:strRef>
          </c:tx>
          <c:spPr>
            <a:solidFill>
              <a:srgbClr val="00B05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工作表1!$A$2:$A$5</c:f>
              <c:strCache>
                <c:ptCount val="3"/>
                <c:pt idx="0">
                  <c:v>开发人数</c:v>
                </c:pt>
                <c:pt idx="1">
                  <c:v>开发人日</c:v>
                </c:pt>
                <c:pt idx="2">
                  <c:v>开发总时长</c:v>
                </c:pt>
              </c:strCache>
            </c:strRef>
          </c:cat>
          <c:val>
            <c:numRef>
              <c:f>工作表1!$B$2:$B$5</c:f>
              <c:numCache>
                <c:formatCode>General</c:formatCode>
                <c:ptCount val="4"/>
                <c:pt idx="0">
                  <c:v>4.0</c:v>
                </c:pt>
                <c:pt idx="1">
                  <c:v>40.0</c:v>
                </c:pt>
                <c:pt idx="2">
                  <c:v>160.0</c:v>
                </c:pt>
              </c:numCache>
            </c:numRef>
          </c:val>
        </c:ser>
        <c:ser>
          <c:idx val="1"/>
          <c:order val="1"/>
          <c:tx>
            <c:strRef>
              <c:f>工作表1!$C$1</c:f>
              <c:strCache>
                <c:ptCount val="1"/>
                <c:pt idx="0">
                  <c:v>iOS</c:v>
                </c:pt>
              </c:strCache>
            </c:strRef>
          </c:tx>
          <c:spPr>
            <a:solidFill>
              <a:schemeClr val="accent4"/>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工作表1!$A$2:$A$5</c:f>
              <c:strCache>
                <c:ptCount val="3"/>
                <c:pt idx="0">
                  <c:v>开发人数</c:v>
                </c:pt>
                <c:pt idx="1">
                  <c:v>开发人日</c:v>
                </c:pt>
                <c:pt idx="2">
                  <c:v>开发总时长</c:v>
                </c:pt>
              </c:strCache>
            </c:strRef>
          </c:cat>
          <c:val>
            <c:numRef>
              <c:f>工作表1!$C$2:$C$5</c:f>
              <c:numCache>
                <c:formatCode>General</c:formatCode>
                <c:ptCount val="4"/>
                <c:pt idx="0">
                  <c:v>4.0</c:v>
                </c:pt>
                <c:pt idx="1">
                  <c:v>40.0</c:v>
                </c:pt>
                <c:pt idx="2">
                  <c:v>160.0</c:v>
                </c:pt>
              </c:numCache>
            </c:numRef>
          </c:val>
        </c:ser>
        <c:ser>
          <c:idx val="2"/>
          <c:order val="2"/>
          <c:tx>
            <c:strRef>
              <c:f>工作表1!$D$1</c:f>
              <c:strCache>
                <c:ptCount val="1"/>
                <c:pt idx="0">
                  <c:v>Flutter</c:v>
                </c:pt>
              </c:strCache>
            </c:strRef>
          </c:tx>
          <c:spPr>
            <a:solidFill>
              <a:srgbClr val="00B0F0"/>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工作表1!$A$2:$A$5</c:f>
              <c:strCache>
                <c:ptCount val="3"/>
                <c:pt idx="0">
                  <c:v>开发人数</c:v>
                </c:pt>
                <c:pt idx="1">
                  <c:v>开发人日</c:v>
                </c:pt>
                <c:pt idx="2">
                  <c:v>开发总时长</c:v>
                </c:pt>
              </c:strCache>
            </c:strRef>
          </c:cat>
          <c:val>
            <c:numRef>
              <c:f>工作表1!$D$2:$D$5</c:f>
              <c:numCache>
                <c:formatCode>General</c:formatCode>
                <c:ptCount val="4"/>
                <c:pt idx="0">
                  <c:v>5.0</c:v>
                </c:pt>
                <c:pt idx="1">
                  <c:v>30.0</c:v>
                </c:pt>
                <c:pt idx="2">
                  <c:v>150.0</c:v>
                </c:pt>
              </c:numCache>
            </c:numRef>
          </c:val>
        </c:ser>
        <c:dLbls>
          <c:dLblPos val="inEnd"/>
          <c:showLegendKey val="0"/>
          <c:showVal val="1"/>
          <c:showCatName val="0"/>
          <c:showSerName val="0"/>
          <c:showPercent val="0"/>
          <c:showBubbleSize val="0"/>
        </c:dLbls>
        <c:gapWidth val="100"/>
        <c:overlap val="-24"/>
        <c:axId val="645432160"/>
        <c:axId val="645434480"/>
      </c:barChart>
      <c:catAx>
        <c:axId val="6454321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45434480"/>
        <c:crosses val="autoZero"/>
        <c:auto val="1"/>
        <c:lblAlgn val="ctr"/>
        <c:lblOffset val="100"/>
        <c:noMultiLvlLbl val="0"/>
      </c:catAx>
      <c:valAx>
        <c:axId val="64543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645432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87EAD-FD49-CC4D-A6AC-2B2922C7A6AE}" type="datetimeFigureOut">
              <a:rPr lang="zh-CN" altLang="en-US"/>
              <a:t>2020/6/28</a:t>
            </a:fld>
            <a:endParaRPr kumimoji="1"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D8857-699B-AA40-A3F6-4ACFA44654EA}"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图表图片文字结合页</a:t>
            </a:r>
            <a:r>
              <a:rPr kumimoji="1" lang="en-US" altLang="zh-CN" dirty="0"/>
              <a:t>】</a:t>
            </a:r>
            <a:r>
              <a:rPr kumimoji="1" lang="zh-CN" altLang="en-US" dirty="0"/>
              <a:t>：</a:t>
            </a:r>
            <a:endParaRPr kumimoji="1" lang="en-US" altLang="zh-CN" dirty="0"/>
          </a:p>
          <a:p>
            <a:endParaRPr kumimoji="1" lang="en-US" altLang="zh-CN" dirty="0"/>
          </a:p>
          <a:p>
            <a:r>
              <a:rPr kumimoji="1" lang="zh-CN" altLang="en-US" dirty="0"/>
              <a:t>右侧图片为“图片占位符”</a:t>
            </a:r>
            <a:r>
              <a:rPr kumimoji="1" lang="zh-CN" altLang="en-US" dirty="0">
                <a:solidFill>
                  <a:srgbClr val="FF0000"/>
                </a:solidFill>
              </a:rPr>
              <a:t>⚠️</a:t>
            </a:r>
            <a:r>
              <a:rPr kumimoji="1" lang="zh-CN" altLang="en-US" dirty="0"/>
              <a:t>：</a:t>
            </a:r>
            <a:r>
              <a:rPr kumimoji="1" lang="zh-CN" altLang="en-US" dirty="0">
                <a:solidFill>
                  <a:srgbClr val="FF0000"/>
                </a:solidFill>
              </a:rPr>
              <a:t>如果需要更换图片，需要点击图片删除，并将占位符移至最底层，然后重新拖入图片。</a:t>
            </a:r>
            <a:endParaRPr kumimoji="1" lang="en-US" altLang="zh-CN" dirty="0">
              <a:solidFill>
                <a:srgbClr val="FF0000"/>
              </a:solidFill>
            </a:endParaRPr>
          </a:p>
          <a:p>
            <a:endParaRPr kumimoji="1" lang="en-US" altLang="zh-CN" dirty="0">
              <a:solidFill>
                <a:srgbClr val="FF0000"/>
              </a:solidFill>
            </a:endParaRPr>
          </a:p>
          <a:p>
            <a:pPr marL="0" marR="0" indent="0" algn="l" defTabSz="457200" rtl="0" eaLnBrk="1" fontAlgn="auto" latinLnBrk="0" hangingPunct="1">
              <a:lnSpc>
                <a:spcPct val="100000"/>
              </a:lnSpc>
              <a:spcBef>
                <a:spcPts val="0"/>
              </a:spcBef>
              <a:spcAft>
                <a:spcPts val="0"/>
              </a:spcAft>
              <a:buClrTx/>
              <a:buSzTx/>
              <a:buFontTx/>
              <a:buNone/>
              <a:defRPr/>
            </a:pPr>
            <a:r>
              <a:rPr kumimoji="1" lang="en-US" altLang="zh-CN" dirty="0"/>
              <a:t>【</a:t>
            </a:r>
            <a:r>
              <a:rPr kumimoji="1" lang="zh-CN" altLang="en-US" dirty="0"/>
              <a:t>更改条形图数据方法</a:t>
            </a:r>
            <a:r>
              <a:rPr kumimoji="1" lang="en-US" altLang="zh-CN" dirty="0"/>
              <a:t>】</a:t>
            </a:r>
            <a:r>
              <a:rPr kumimoji="1" lang="zh-CN" altLang="en-US" dirty="0"/>
              <a:t>：右键点击图表颜色部分</a:t>
            </a:r>
            <a:r>
              <a:rPr kumimoji="1" lang="en-US" altLang="zh-CN" dirty="0"/>
              <a:t>——</a:t>
            </a:r>
            <a:r>
              <a:rPr kumimoji="1" lang="zh-CN" altLang="en-US" dirty="0"/>
              <a:t>编辑</a:t>
            </a:r>
            <a:r>
              <a:rPr kumimoji="1" lang="en-US" altLang="zh-CN" dirty="0"/>
              <a:t>——</a:t>
            </a:r>
            <a:r>
              <a:rPr kumimoji="1" lang="zh-CN" altLang="en-US" dirty="0"/>
              <a:t>弹出</a:t>
            </a:r>
            <a:r>
              <a:rPr kumimoji="1" lang="en-US" altLang="zh-CN" dirty="0"/>
              <a:t>Excel</a:t>
            </a:r>
            <a:r>
              <a:rPr kumimoji="1" lang="zh-CN" altLang="en-US" dirty="0"/>
              <a:t>表格，并修改数据</a:t>
            </a:r>
            <a:r>
              <a:rPr kumimoji="1" lang="en-US" altLang="zh-CN" dirty="0"/>
              <a:t>——</a:t>
            </a:r>
            <a:r>
              <a:rPr kumimoji="1" lang="zh-CN" altLang="en-US" dirty="0"/>
              <a:t>关闭</a:t>
            </a:r>
            <a:endParaRPr kumimoji="1" lang="en-US" altLang="zh-CN" dirty="0"/>
          </a:p>
          <a:p>
            <a:pPr marL="0" marR="0" indent="0" algn="l" defTabSz="457200" rtl="0" eaLnBrk="1" fontAlgn="auto" latinLnBrk="0" hangingPunct="1">
              <a:lnSpc>
                <a:spcPct val="100000"/>
              </a:lnSpc>
              <a:spcBef>
                <a:spcPts val="0"/>
              </a:spcBef>
              <a:spcAft>
                <a:spcPts val="0"/>
              </a:spcAft>
              <a:buClrTx/>
              <a:buSzTx/>
              <a:buFontTx/>
              <a:buNone/>
              <a:defRPr/>
            </a:pPr>
            <a:r>
              <a:rPr kumimoji="1" lang="zh-CN" altLang="en-US" dirty="0"/>
              <a:t>其他文字均需要手动更改</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10</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11</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12</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13</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14</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15</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16</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17</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18</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20</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21</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22</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4</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5</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7</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8</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ko-KR" altLang="en-US" dirty="0"/>
              <a:t>小规模公司</a:t>
            </a:r>
            <a:r>
              <a:rPr kumimoji="1" lang="en-US" altLang="ko-KR" dirty="0"/>
              <a:t>HR</a:t>
            </a:r>
            <a:endParaRPr kumimoji="1" lang="zh-CN" altLang="en-US" dirty="0"/>
          </a:p>
        </p:txBody>
      </p:sp>
      <p:sp>
        <p:nvSpPr>
          <p:cNvPr id="4" name="幻灯片编号占位符 3"/>
          <p:cNvSpPr>
            <a:spLocks noGrp="1"/>
          </p:cNvSpPr>
          <p:nvPr>
            <p:ph type="sldNum" sz="quarter" idx="10"/>
          </p:nvPr>
        </p:nvSpPr>
        <p:spPr/>
        <p:txBody>
          <a:bodyPr/>
          <a:lstStyle/>
          <a:p>
            <a:fld id="{92C78FDC-D6F0-E24F-A35E-71998B72B767}" type="slidenum">
              <a:rPr kumimoji="1" lang="zh-CN" altLang="en-US" smtClean="0"/>
              <a:t>9</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Date Placeholder 3"/>
          <p:cNvSpPr>
            <a:spLocks noGrp="1"/>
          </p:cNvSpPr>
          <p:nvPr>
            <p:ph type="dt" sz="half" idx="10"/>
          </p:nvPr>
        </p:nvSpPr>
        <p:spPr/>
        <p:txBody>
          <a:bodyPr/>
          <a:lstStyle/>
          <a:p>
            <a:fld id="{8665F877-9A1C-364D-995D-6BAA70BF035F}" type="datetime1">
              <a:rPr lang="zh-CN" altLang="en-US"/>
              <a:t>2020/6/28</a:t>
            </a:fld>
            <a:endParaRPr kumimoji="1" lang="zh-CN" altLang="en-US"/>
          </a:p>
        </p:txBody>
      </p:sp>
      <p:sp>
        <p:nvSpPr>
          <p:cNvPr id="5" name="Footer Placeholder 4"/>
          <p:cNvSpPr>
            <a:spLocks noGrp="1"/>
          </p:cNvSpPr>
          <p:nvPr>
            <p:ph type="ftr" sz="quarter" idx="11"/>
          </p:nvPr>
        </p:nvSpPr>
        <p:spPr/>
        <p:txBody>
          <a:bodyPr/>
          <a:lstStyle/>
          <a:p>
            <a:r>
              <a:rPr kumimoji="1" lang="zh-CN" altLang="en-US"/>
              <a:t>酒店之外 就住小猪</a:t>
            </a:r>
          </a:p>
        </p:txBody>
      </p:sp>
      <p:sp>
        <p:nvSpPr>
          <p:cNvPr id="6" name="Slide Number Placeholder 5"/>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p:txBody>
          <a:bodyPr vert="eaVert"/>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B0E7E1F2-6F88-4746-9846-C1888BA8C0D5}" type="datetime1">
              <a:rPr lang="zh-CN" altLang="en-US"/>
              <a:t>2020/6/28</a:t>
            </a:fld>
            <a:endParaRPr kumimoji="1" lang="zh-CN" altLang="en-US"/>
          </a:p>
        </p:txBody>
      </p:sp>
      <p:sp>
        <p:nvSpPr>
          <p:cNvPr id="5" name="Footer Placeholder 4"/>
          <p:cNvSpPr>
            <a:spLocks noGrp="1"/>
          </p:cNvSpPr>
          <p:nvPr>
            <p:ph type="ftr" sz="quarter" idx="11"/>
          </p:nvPr>
        </p:nvSpPr>
        <p:spPr/>
        <p:txBody>
          <a:bodyPr/>
          <a:lstStyle/>
          <a:p>
            <a:r>
              <a:rPr kumimoji="1" lang="zh-CN" altLang="en-US"/>
              <a:t>酒店之外 就住小猪</a:t>
            </a:r>
          </a:p>
        </p:txBody>
      </p:sp>
      <p:sp>
        <p:nvSpPr>
          <p:cNvPr id="6" name="Slide Number Placeholder 5"/>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F15E642F-2B60-8F4E-9E9B-F186E9ECAF2B}" type="datetime1">
              <a:rPr lang="zh-CN" altLang="en-US"/>
              <a:t>2020/6/28</a:t>
            </a:fld>
            <a:endParaRPr kumimoji="1" lang="zh-CN" altLang="en-US"/>
          </a:p>
        </p:txBody>
      </p:sp>
      <p:sp>
        <p:nvSpPr>
          <p:cNvPr id="5" name="Footer Placeholder 4"/>
          <p:cNvSpPr>
            <a:spLocks noGrp="1"/>
          </p:cNvSpPr>
          <p:nvPr>
            <p:ph type="ftr" sz="quarter" idx="11"/>
          </p:nvPr>
        </p:nvSpPr>
        <p:spPr/>
        <p:txBody>
          <a:bodyPr/>
          <a:lstStyle/>
          <a:p>
            <a:r>
              <a:rPr kumimoji="1" lang="zh-CN" altLang="en-US"/>
              <a:t>酒店之外 就住小猪</a:t>
            </a:r>
          </a:p>
        </p:txBody>
      </p:sp>
      <p:sp>
        <p:nvSpPr>
          <p:cNvPr id="6" name="Slide Number Placeholder 5"/>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图表图文页">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982985" y="0"/>
            <a:ext cx="4599415" cy="6858000"/>
          </a:xfrm>
        </p:spPr>
        <p:txBody>
          <a:bodyPr>
            <a:normAutofit/>
          </a:bodyPr>
          <a:lstStyle>
            <a:lvl1pPr marL="0" indent="0">
              <a:buFont typeface="Heiti SC Light"/>
              <a:buNone/>
              <a:defRPr sz="2665">
                <a:latin typeface="思源黑体 CN Heavy" panose="020B0A00000000000000" charset="-122"/>
              </a:defRPr>
            </a:lvl1pPr>
            <a:lvl2pPr marL="0" indent="0">
              <a:buFont typeface="Wingdings" panose="05000000000000000000" pitchFamily="2" charset="2"/>
              <a:buNone/>
              <a:defRPr sz="2665"/>
            </a:lvl2pPr>
            <a:lvl3pPr marL="1219200" indent="0">
              <a:buNone/>
              <a:defRPr sz="2400"/>
            </a:lvl3pPr>
            <a:lvl4pPr marL="1828800" indent="0">
              <a:buNone/>
              <a:defRPr sz="2135"/>
            </a:lvl4pPr>
            <a:lvl5pPr marL="2438400" indent="0">
              <a:buNone/>
              <a:defRPr sz="2135"/>
            </a:lvl5pPr>
            <a:lvl6pPr>
              <a:defRPr sz="2665"/>
            </a:lvl6pPr>
            <a:lvl7pPr>
              <a:defRPr sz="2665"/>
            </a:lvl7pPr>
            <a:lvl8pPr>
              <a:defRPr sz="2665"/>
            </a:lvl8pPr>
            <a:lvl9pPr>
              <a:defRPr sz="2665"/>
            </a:lvl9pPr>
          </a:lstStyle>
          <a:p>
            <a:pPr lvl="0"/>
            <a:r>
              <a:rPr lang="en-US" dirty="0"/>
              <a:t>Click to edit Master text  styles</a:t>
            </a:r>
          </a:p>
          <a:p>
            <a:pPr lvl="1"/>
            <a:r>
              <a:rPr lang="en-US" dirty="0"/>
              <a:t>Second level</a:t>
            </a:r>
          </a:p>
          <a:p>
            <a:pPr lvl="2"/>
            <a:endParaRPr lang="en-US" dirty="0"/>
          </a:p>
        </p:txBody>
      </p:sp>
      <p:sp>
        <p:nvSpPr>
          <p:cNvPr id="2" name="Title 1"/>
          <p:cNvSpPr>
            <a:spLocks noGrp="1"/>
          </p:cNvSpPr>
          <p:nvPr>
            <p:ph type="title"/>
          </p:nvPr>
        </p:nvSpPr>
        <p:spPr>
          <a:xfrm>
            <a:off x="609602" y="958272"/>
            <a:ext cx="5615415" cy="1162051"/>
          </a:xfrm>
        </p:spPr>
        <p:txBody>
          <a:bodyPr anchor="b"/>
          <a:lstStyle>
            <a:lvl1pPr algn="l">
              <a:defRPr sz="2665" b="1">
                <a:ea typeface="思源黑体 CN Bold" panose="020B0800000000000000" charset="-122"/>
              </a:defRPr>
            </a:lvl1pPr>
          </a:lstStyle>
          <a:p>
            <a:r>
              <a:rPr lang="en-US" dirty="0"/>
              <a:t>Click to edit Master title style</a:t>
            </a:r>
          </a:p>
        </p:txBody>
      </p:sp>
      <p:sp>
        <p:nvSpPr>
          <p:cNvPr id="4" name="Text Placeholder 3"/>
          <p:cNvSpPr>
            <a:spLocks noGrp="1"/>
          </p:cNvSpPr>
          <p:nvPr>
            <p:ph type="body" sz="half" idx="2"/>
          </p:nvPr>
        </p:nvSpPr>
        <p:spPr>
          <a:xfrm>
            <a:off x="609602" y="2170546"/>
            <a:ext cx="5615415" cy="1248375"/>
          </a:xfrm>
        </p:spPr>
        <p:txBody>
          <a:bodyPr>
            <a:normAutofit/>
          </a:bodyPr>
          <a:lstStyle>
            <a:lvl1pPr marL="0" indent="0">
              <a:buNone/>
              <a:defRPr sz="1335">
                <a:latin typeface="思源黑体 CN Light" panose="020B0300000000000000" charset="-122"/>
                <a:ea typeface="思源黑体 CN Light" panose="020B0300000000000000" charset="-122"/>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7E41AC2-4B61-7341-8877-15D35568EDD7}" type="datetime1">
              <a:rPr lang="zh-CN" altLang="en-US"/>
              <a:t>2020/6/28</a:t>
            </a:fld>
            <a:endParaRPr lang="en-US"/>
          </a:p>
        </p:txBody>
      </p:sp>
      <p:sp>
        <p:nvSpPr>
          <p:cNvPr id="6" name="Footer Placeholder 5"/>
          <p:cNvSpPr>
            <a:spLocks noGrp="1"/>
          </p:cNvSpPr>
          <p:nvPr>
            <p:ph type="ftr" sz="quarter" idx="11"/>
          </p:nvPr>
        </p:nvSpPr>
        <p:spPr/>
        <p:txBody>
          <a:bodyPr/>
          <a:lstStyle/>
          <a:p>
            <a:r>
              <a:rPr lang="zh-CN" altLang="en-US"/>
              <a:t>酒店之外 就住小猪</a:t>
            </a:r>
            <a:endParaRPr lang="en-US"/>
          </a:p>
        </p:txBody>
      </p:sp>
      <p:sp>
        <p:nvSpPr>
          <p:cNvPr id="7" name="Slide Number Placeholder 6"/>
          <p:cNvSpPr>
            <a:spLocks noGrp="1"/>
          </p:cNvSpPr>
          <p:nvPr>
            <p:ph type="sldNum" sz="quarter" idx="12"/>
          </p:nvPr>
        </p:nvSpPr>
        <p:spPr/>
        <p:txBody>
          <a:bodyPr/>
          <a:lstStyle/>
          <a:p>
            <a:pPr eaLnBrk="1" latinLnBrk="0" hangingPunct="1"/>
            <a:fld id="{2C6B1FF6-39B9-40F5-8B67-33C6354A3D4F}" type="slidenum">
              <a:rPr kumimoji="0" lang="en-US" smtClean="0"/>
              <a:t>‹#›</a:t>
            </a:fld>
            <a:endParaRPr kumimoji="0" lang="en-US" dirty="0">
              <a:solidFill>
                <a:schemeClr val="accent3">
                  <a:shade val="75000"/>
                </a:schemeClr>
              </a:solidFill>
            </a:endParaRPr>
          </a:p>
        </p:txBody>
      </p:sp>
      <p:pic>
        <p:nvPicPr>
          <p:cNvPr id="8" name="图片 7" descr="3.图形标志.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74639"/>
            <a:ext cx="609600" cy="609600"/>
          </a:xfrm>
          <a:prstGeom prst="rect">
            <a:avLst/>
          </a:prstGeom>
        </p:spPr>
      </p:pic>
      <p:sp>
        <p:nvSpPr>
          <p:cNvPr id="9" name="文本占位符 7"/>
          <p:cNvSpPr>
            <a:spLocks noGrp="1"/>
          </p:cNvSpPr>
          <p:nvPr>
            <p:ph type="body" sz="quarter" idx="13" hasCustomPrompt="1"/>
          </p:nvPr>
        </p:nvSpPr>
        <p:spPr>
          <a:xfrm>
            <a:off x="946656" y="306995"/>
            <a:ext cx="3939117" cy="289983"/>
          </a:xfrm>
        </p:spPr>
        <p:txBody>
          <a:bodyPr>
            <a:noAutofit/>
          </a:bodyPr>
          <a:lstStyle>
            <a:lvl1pPr marL="0" indent="0">
              <a:buNone/>
              <a:defRPr sz="1335">
                <a:latin typeface="思源黑体 CN Light" panose="020B0300000000000000" charset="-122"/>
                <a:ea typeface="思源黑体 CN Light" panose="020B0300000000000000" charset="-122"/>
              </a:defRPr>
            </a:lvl1pPr>
            <a:lvl2pPr marL="609600" indent="0">
              <a:buNone/>
              <a:defRPr/>
            </a:lvl2pPr>
          </a:lstStyle>
          <a:p>
            <a:pPr lvl="0"/>
            <a:r>
              <a:rPr kumimoji="1" lang="en-US" altLang="zh-CN" dirty="0"/>
              <a:t>PPT</a:t>
            </a:r>
            <a:r>
              <a:rPr kumimoji="1" lang="zh-CN" altLang="en-US" dirty="0"/>
              <a:t>封面主标题</a:t>
            </a:r>
            <a:endParaRPr kumimoji="1" lang="en-US" altLang="zh-CN" dirty="0"/>
          </a:p>
        </p:txBody>
      </p:sp>
      <p:sp>
        <p:nvSpPr>
          <p:cNvPr id="10" name="文本占位符 7"/>
          <p:cNvSpPr>
            <a:spLocks noGrp="1"/>
          </p:cNvSpPr>
          <p:nvPr>
            <p:ph type="body" sz="quarter" idx="14" hasCustomPrompt="1"/>
          </p:nvPr>
        </p:nvSpPr>
        <p:spPr>
          <a:xfrm>
            <a:off x="946656" y="564725"/>
            <a:ext cx="3939117" cy="289983"/>
          </a:xfrm>
        </p:spPr>
        <p:txBody>
          <a:bodyPr>
            <a:noAutofit/>
          </a:bodyPr>
          <a:lstStyle>
            <a:lvl1pPr marL="0" indent="0">
              <a:buNone/>
              <a:defRPr sz="1065">
                <a:latin typeface="思源黑体 CN Light" panose="020B0300000000000000" charset="-122"/>
                <a:ea typeface="思源黑体 CN Light" panose="020B0300000000000000" charset="-122"/>
              </a:defRPr>
            </a:lvl1pPr>
            <a:lvl2pPr marL="609600" indent="0">
              <a:buNone/>
              <a:defRPr/>
            </a:lvl2pPr>
          </a:lstStyle>
          <a:p>
            <a:pPr lvl="0"/>
            <a:r>
              <a:rPr kumimoji="1" lang="zh-CN" altLang="en-US" dirty="0"/>
              <a:t>封面副标题</a:t>
            </a:r>
          </a:p>
        </p:txBody>
      </p:sp>
      <p:sp>
        <p:nvSpPr>
          <p:cNvPr id="11" name="文本框 10"/>
          <p:cNvSpPr txBox="1"/>
          <p:nvPr userDrawn="1"/>
        </p:nvSpPr>
        <p:spPr>
          <a:xfrm rot="5400000">
            <a:off x="10585744" y="1047111"/>
            <a:ext cx="1993313" cy="543867"/>
          </a:xfrm>
          <a:prstGeom prst="rect">
            <a:avLst/>
          </a:prstGeom>
          <a:noFill/>
        </p:spPr>
        <p:txBody>
          <a:bodyPr wrap="square" rtlCol="0">
            <a:spAutoFit/>
          </a:bodyPr>
          <a:lstStyle/>
          <a:p>
            <a:pPr marL="0" marR="0" lvl="0" indent="0" algn="dist" defTabSz="608965" rtl="0" eaLnBrk="1" fontAlgn="auto" latinLnBrk="0" hangingPunct="1">
              <a:lnSpc>
                <a:spcPct val="100000"/>
              </a:lnSpc>
              <a:spcBef>
                <a:spcPts val="0"/>
              </a:spcBef>
              <a:spcAft>
                <a:spcPts val="0"/>
              </a:spcAft>
              <a:buClrTx/>
              <a:buSzTx/>
              <a:buFontTx/>
              <a:buNone/>
              <a:defRPr/>
            </a:pPr>
            <a:r>
              <a:rPr kumimoji="1" lang="en-US" altLang="zh-CN" sz="1465" dirty="0">
                <a:solidFill>
                  <a:srgbClr val="FEB4BA"/>
                </a:solidFill>
                <a:ea typeface="思源黑体 CN Light"/>
              </a:rPr>
              <a:t>XIAOZHU.COM</a:t>
            </a:r>
            <a:endParaRPr kumimoji="1" lang="zh-CN" altLang="en-US" sz="1465" dirty="0">
              <a:solidFill>
                <a:srgbClr val="FEB4BA"/>
              </a:solidFill>
              <a:ea typeface="思源黑体 CN Light"/>
            </a:endParaRPr>
          </a:p>
          <a:p>
            <a:pPr algn="dist"/>
            <a:endParaRPr kumimoji="1" lang="zh-CN" altLang="en-US" sz="1465" dirty="0">
              <a:solidFill>
                <a:srgbClr val="FEB4BA"/>
              </a:solidFill>
              <a:ea typeface="思源黑体 CN Light"/>
            </a:endParaRPr>
          </a:p>
        </p:txBody>
      </p:sp>
      <p:sp>
        <p:nvSpPr>
          <p:cNvPr id="13" name="图表占位符 12"/>
          <p:cNvSpPr>
            <a:spLocks noGrp="1"/>
          </p:cNvSpPr>
          <p:nvPr>
            <p:ph type="chart" sz="quarter" idx="15"/>
          </p:nvPr>
        </p:nvSpPr>
        <p:spPr>
          <a:xfrm>
            <a:off x="609600" y="3725334"/>
            <a:ext cx="5615416" cy="2435175"/>
          </a:xfrm>
        </p:spPr>
        <p:txBody>
          <a:bodyPr>
            <a:normAutofit/>
          </a:bodyPr>
          <a:lstStyle>
            <a:lvl1pPr marL="0" indent="0">
              <a:buNone/>
              <a:defRPr sz="1065">
                <a:latin typeface="思源黑体 CN Light" panose="020B0300000000000000" charset="-122"/>
                <a:ea typeface="思源黑体 CN Light" panose="020B0300000000000000" charset="-122"/>
              </a:defRPr>
            </a:lvl1pPr>
          </a:lstStyle>
          <a:p>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模版">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思源黑体 CN Light" panose="020B0300000000000000" charset="-122"/>
                <a:ea typeface="思源黑体 CN Light" panose="020B0300000000000000" charset="-122"/>
              </a:defRPr>
            </a:lvl1pPr>
          </a:lstStyle>
          <a:p>
            <a:fld id="{25D66F73-78B0-0A4E-8C54-CDFA66345D2B}" type="datetime1">
              <a:rPr lang="zh-CN" altLang="en-US"/>
              <a:t>2020/6/28</a:t>
            </a:fld>
            <a:endParaRPr lang="en-US"/>
          </a:p>
        </p:txBody>
      </p:sp>
      <p:sp>
        <p:nvSpPr>
          <p:cNvPr id="3" name="Footer Placeholder 2"/>
          <p:cNvSpPr>
            <a:spLocks noGrp="1"/>
          </p:cNvSpPr>
          <p:nvPr>
            <p:ph type="ftr" sz="quarter" idx="11"/>
          </p:nvPr>
        </p:nvSpPr>
        <p:spPr/>
        <p:txBody>
          <a:bodyPr/>
          <a:lstStyle>
            <a:lvl1pPr>
              <a:defRPr>
                <a:latin typeface="思源黑体 CN Light" panose="020B0300000000000000" charset="-122"/>
                <a:ea typeface="思源黑体 CN Light" panose="020B0300000000000000" charset="-122"/>
              </a:defRPr>
            </a:lvl1pPr>
          </a:lstStyle>
          <a:p>
            <a:r>
              <a:rPr lang="zh-CN" altLang="en-US"/>
              <a:t>酒店之外 就住小猪</a:t>
            </a:r>
            <a:endParaRPr lang="en-US"/>
          </a:p>
        </p:txBody>
      </p:sp>
      <p:sp>
        <p:nvSpPr>
          <p:cNvPr id="4" name="Slide Number Placeholder 3"/>
          <p:cNvSpPr>
            <a:spLocks noGrp="1"/>
          </p:cNvSpPr>
          <p:nvPr>
            <p:ph type="sldNum" sz="quarter" idx="12"/>
          </p:nvPr>
        </p:nvSpPr>
        <p:spPr>
          <a:xfrm>
            <a:off x="8915840" y="6356351"/>
            <a:ext cx="2844800" cy="365125"/>
          </a:xfrm>
        </p:spPr>
        <p:txBody>
          <a:bodyPr/>
          <a:lstStyle>
            <a:lvl1pPr>
              <a:defRPr>
                <a:latin typeface="思源黑体 CN Light" panose="020B0300000000000000" charset="-122"/>
                <a:ea typeface="思源黑体 CN Light" panose="020B0300000000000000" charset="-122"/>
              </a:defRPr>
            </a:lvl1pPr>
          </a:lstStyle>
          <a:p>
            <a:fld id="{2066355A-084C-D24E-9AD2-7E4FC41EA627}" type="slidenum">
              <a:rPr lang="en-US" smtClean="0"/>
              <a:t>‹#›</a:t>
            </a:fld>
            <a:endParaRPr lang="en-US"/>
          </a:p>
        </p:txBody>
      </p:sp>
      <p:pic>
        <p:nvPicPr>
          <p:cNvPr id="5" name="图片 4" descr="3.图形标志.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74639"/>
            <a:ext cx="609600" cy="609600"/>
          </a:xfrm>
          <a:prstGeom prst="rect">
            <a:avLst/>
          </a:prstGeom>
        </p:spPr>
      </p:pic>
      <p:sp>
        <p:nvSpPr>
          <p:cNvPr id="6" name="文本占位符 7"/>
          <p:cNvSpPr>
            <a:spLocks noGrp="1"/>
          </p:cNvSpPr>
          <p:nvPr>
            <p:ph type="body" sz="quarter" idx="13" hasCustomPrompt="1"/>
          </p:nvPr>
        </p:nvSpPr>
        <p:spPr>
          <a:xfrm>
            <a:off x="946656" y="306995"/>
            <a:ext cx="3939117" cy="289983"/>
          </a:xfrm>
        </p:spPr>
        <p:txBody>
          <a:bodyPr>
            <a:noAutofit/>
          </a:bodyPr>
          <a:lstStyle>
            <a:lvl1pPr marL="0" indent="0">
              <a:buNone/>
              <a:defRPr sz="1335">
                <a:latin typeface="思源黑体 CN Light" panose="020B0300000000000000" charset="-122"/>
                <a:ea typeface="思源黑体 CN Light" panose="020B0300000000000000" charset="-122"/>
              </a:defRPr>
            </a:lvl1pPr>
            <a:lvl2pPr marL="609600" indent="0">
              <a:buNone/>
              <a:defRPr/>
            </a:lvl2pPr>
          </a:lstStyle>
          <a:p>
            <a:pPr lvl="0"/>
            <a:r>
              <a:rPr kumimoji="1" lang="en-US" altLang="zh-CN" dirty="0"/>
              <a:t>PPT</a:t>
            </a:r>
            <a:r>
              <a:rPr kumimoji="1" lang="zh-CN" altLang="en-US" dirty="0"/>
              <a:t>封面主标题</a:t>
            </a:r>
            <a:endParaRPr kumimoji="1" lang="en-US" altLang="zh-CN" dirty="0"/>
          </a:p>
        </p:txBody>
      </p:sp>
      <p:sp>
        <p:nvSpPr>
          <p:cNvPr id="7" name="文本占位符 7"/>
          <p:cNvSpPr>
            <a:spLocks noGrp="1"/>
          </p:cNvSpPr>
          <p:nvPr>
            <p:ph type="body" sz="quarter" idx="14" hasCustomPrompt="1"/>
          </p:nvPr>
        </p:nvSpPr>
        <p:spPr>
          <a:xfrm>
            <a:off x="946656" y="564725"/>
            <a:ext cx="3939117" cy="289983"/>
          </a:xfrm>
        </p:spPr>
        <p:txBody>
          <a:bodyPr>
            <a:noAutofit/>
          </a:bodyPr>
          <a:lstStyle>
            <a:lvl1pPr marL="0" indent="0">
              <a:buNone/>
              <a:defRPr sz="1065">
                <a:latin typeface="思源黑体 CN Light" panose="020B0300000000000000" charset="-122"/>
                <a:ea typeface="思源黑体 CN Light" panose="020B0300000000000000" charset="-122"/>
              </a:defRPr>
            </a:lvl1pPr>
            <a:lvl2pPr marL="609600" indent="0">
              <a:buNone/>
              <a:defRPr/>
            </a:lvl2pPr>
          </a:lstStyle>
          <a:p>
            <a:pPr lvl="0"/>
            <a:r>
              <a:rPr kumimoji="1" lang="zh-CN" altLang="en-US" dirty="0"/>
              <a:t>封面副标题</a:t>
            </a:r>
          </a:p>
        </p:txBody>
      </p:sp>
      <p:sp>
        <p:nvSpPr>
          <p:cNvPr id="8" name="文本框 7"/>
          <p:cNvSpPr txBox="1"/>
          <p:nvPr userDrawn="1"/>
        </p:nvSpPr>
        <p:spPr>
          <a:xfrm rot="5400000">
            <a:off x="10585744" y="1047111"/>
            <a:ext cx="1993313" cy="543867"/>
          </a:xfrm>
          <a:prstGeom prst="rect">
            <a:avLst/>
          </a:prstGeom>
          <a:noFill/>
        </p:spPr>
        <p:txBody>
          <a:bodyPr wrap="square" rtlCol="0">
            <a:spAutoFit/>
          </a:bodyPr>
          <a:lstStyle/>
          <a:p>
            <a:pPr marL="0" marR="0" lvl="0" indent="0" algn="dist" defTabSz="608965" rtl="0" eaLnBrk="1" fontAlgn="auto" latinLnBrk="0" hangingPunct="1">
              <a:lnSpc>
                <a:spcPct val="100000"/>
              </a:lnSpc>
              <a:spcBef>
                <a:spcPts val="0"/>
              </a:spcBef>
              <a:spcAft>
                <a:spcPts val="0"/>
              </a:spcAft>
              <a:buClrTx/>
              <a:buSzTx/>
              <a:buFontTx/>
              <a:buNone/>
              <a:defRPr/>
            </a:pPr>
            <a:r>
              <a:rPr kumimoji="1" lang="en-US" altLang="zh-CN" sz="1465" dirty="0">
                <a:solidFill>
                  <a:srgbClr val="FEB4BA"/>
                </a:solidFill>
                <a:ea typeface="思源黑体 CN Light"/>
              </a:rPr>
              <a:t>XIAOZHU.COM</a:t>
            </a:r>
            <a:endParaRPr kumimoji="1" lang="zh-CN" altLang="en-US" sz="1465" dirty="0">
              <a:solidFill>
                <a:srgbClr val="FEB4BA"/>
              </a:solidFill>
              <a:ea typeface="思源黑体 CN Light"/>
            </a:endParaRPr>
          </a:p>
          <a:p>
            <a:pPr algn="dist"/>
            <a:endParaRPr kumimoji="1" lang="zh-CN" altLang="en-US" sz="1465" dirty="0">
              <a:solidFill>
                <a:srgbClr val="FEB4BA"/>
              </a:solidFill>
              <a:ea typeface="思源黑体 CN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图片+标题页">
    <p:spTree>
      <p:nvGrpSpPr>
        <p:cNvPr id="1" name=""/>
        <p:cNvGrpSpPr/>
        <p:nvPr/>
      </p:nvGrpSpPr>
      <p:grpSpPr>
        <a:xfrm>
          <a:off x="0" y="0"/>
          <a:ext cx="0" cy="0"/>
          <a:chOff x="0" y="0"/>
          <a:chExt cx="0" cy="0"/>
        </a:xfrm>
      </p:grpSpPr>
      <p:sp>
        <p:nvSpPr>
          <p:cNvPr id="12" name="图片占位符 11"/>
          <p:cNvSpPr>
            <a:spLocks noGrp="1"/>
          </p:cNvSpPr>
          <p:nvPr>
            <p:ph type="pic" sz="quarter" idx="15"/>
          </p:nvPr>
        </p:nvSpPr>
        <p:spPr>
          <a:xfrm>
            <a:off x="914400" y="884768"/>
            <a:ext cx="10668000" cy="5033433"/>
          </a:xfrm>
        </p:spPr>
        <p:txBody>
          <a:bodyPr>
            <a:normAutofit/>
          </a:bodyPr>
          <a:lstStyle>
            <a:lvl1pPr>
              <a:defRPr sz="1465">
                <a:ea typeface="思源黑体 CN Light" panose="020B0300000000000000" charset="-122"/>
              </a:defRPr>
            </a:lvl1pPr>
          </a:lstStyle>
          <a:p>
            <a:endParaRPr kumimoji="1" lang="zh-CN" altLang="en-US"/>
          </a:p>
        </p:txBody>
      </p:sp>
      <p:sp>
        <p:nvSpPr>
          <p:cNvPr id="2" name="Title 1"/>
          <p:cNvSpPr>
            <a:spLocks noGrp="1"/>
          </p:cNvSpPr>
          <p:nvPr>
            <p:ph type="title"/>
          </p:nvPr>
        </p:nvSpPr>
        <p:spPr>
          <a:xfrm>
            <a:off x="963084" y="4406901"/>
            <a:ext cx="10363200" cy="1362075"/>
          </a:xfrm>
        </p:spPr>
        <p:txBody>
          <a:bodyPr anchor="t">
            <a:noAutofit/>
          </a:bodyPr>
          <a:lstStyle>
            <a:lvl1pPr algn="l">
              <a:defRPr sz="4265"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latin typeface="思源黑体 CN Light" panose="020B0300000000000000" charset="-122"/>
                <a:ea typeface="思源黑体 CN Light" panose="020B0300000000000000" charset="-122"/>
                <a:cs typeface="思源黑体 CN Light" panose="020B0300000000000000" charset="-122"/>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思源黑体 CN Light" panose="020B0300000000000000" charset="-122"/>
                <a:ea typeface="思源黑体 CN Light" panose="020B0300000000000000" charset="-122"/>
              </a:defRPr>
            </a:lvl1pPr>
          </a:lstStyle>
          <a:p>
            <a:fld id="{86519E65-31C9-7140-A56A-CA11F0B532D6}" type="datetime1">
              <a:rPr lang="zh-CN" altLang="en-US"/>
              <a:t>2020/6/28</a:t>
            </a:fld>
            <a:endParaRPr lang="en-US"/>
          </a:p>
        </p:txBody>
      </p:sp>
      <p:sp>
        <p:nvSpPr>
          <p:cNvPr id="5" name="Footer Placeholder 4"/>
          <p:cNvSpPr>
            <a:spLocks noGrp="1"/>
          </p:cNvSpPr>
          <p:nvPr>
            <p:ph type="ftr" sz="quarter" idx="11"/>
          </p:nvPr>
        </p:nvSpPr>
        <p:spPr/>
        <p:txBody>
          <a:bodyPr/>
          <a:lstStyle>
            <a:lvl1pPr>
              <a:defRPr>
                <a:latin typeface="思源黑体 CN Light" panose="020B0300000000000000" charset="-122"/>
                <a:ea typeface="思源黑体 CN Light" panose="020B0300000000000000" charset="-122"/>
              </a:defRPr>
            </a:lvl1pPr>
          </a:lstStyle>
          <a:p>
            <a:r>
              <a:rPr lang="zh-CN" altLang="en-US"/>
              <a:t>酒店之外 就住小猪</a:t>
            </a:r>
            <a:endParaRPr lang="en-US"/>
          </a:p>
        </p:txBody>
      </p:sp>
      <p:sp>
        <p:nvSpPr>
          <p:cNvPr id="6" name="Slide Number Placeholder 5"/>
          <p:cNvSpPr>
            <a:spLocks noGrp="1"/>
          </p:cNvSpPr>
          <p:nvPr>
            <p:ph type="sldNum" sz="quarter" idx="12"/>
          </p:nvPr>
        </p:nvSpPr>
        <p:spPr/>
        <p:txBody>
          <a:bodyPr/>
          <a:lstStyle>
            <a:lvl1pPr>
              <a:defRPr>
                <a:latin typeface="思源黑体 CN Light" panose="020B0300000000000000" charset="-122"/>
                <a:ea typeface="思源黑体 CN Light" panose="020B0300000000000000" charset="-122"/>
              </a:defRPr>
            </a:lvl1pPr>
          </a:lstStyle>
          <a:p>
            <a:fld id="{91AF2B4D-6B12-4EDF-87BB-2B55CECB6611}" type="slidenum">
              <a:rPr lang="en-US" smtClean="0"/>
              <a:t>‹#›</a:t>
            </a:fld>
            <a:endParaRPr lang="en-US"/>
          </a:p>
        </p:txBody>
      </p:sp>
      <p:pic>
        <p:nvPicPr>
          <p:cNvPr id="7" name="图片 6" descr="3.图形标志.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274639"/>
            <a:ext cx="609600" cy="609600"/>
          </a:xfrm>
          <a:prstGeom prst="rect">
            <a:avLst/>
          </a:prstGeom>
        </p:spPr>
      </p:pic>
      <p:sp>
        <p:nvSpPr>
          <p:cNvPr id="8" name="文本占位符 7"/>
          <p:cNvSpPr>
            <a:spLocks noGrp="1"/>
          </p:cNvSpPr>
          <p:nvPr>
            <p:ph type="body" sz="quarter" idx="13" hasCustomPrompt="1"/>
          </p:nvPr>
        </p:nvSpPr>
        <p:spPr>
          <a:xfrm>
            <a:off x="946656" y="306995"/>
            <a:ext cx="3939117" cy="289983"/>
          </a:xfrm>
        </p:spPr>
        <p:txBody>
          <a:bodyPr>
            <a:noAutofit/>
          </a:bodyPr>
          <a:lstStyle>
            <a:lvl1pPr marL="0" indent="0">
              <a:buNone/>
              <a:defRPr sz="1335">
                <a:latin typeface="思源黑体 CN Light" panose="020B0300000000000000" charset="-122"/>
                <a:ea typeface="思源黑体 CN Light" panose="020B0300000000000000" charset="-122"/>
              </a:defRPr>
            </a:lvl1pPr>
            <a:lvl2pPr marL="609600" indent="0">
              <a:buNone/>
              <a:defRPr/>
            </a:lvl2pPr>
          </a:lstStyle>
          <a:p>
            <a:pPr lvl="0"/>
            <a:r>
              <a:rPr kumimoji="1" lang="en-US" altLang="zh-CN" dirty="0"/>
              <a:t>PPT</a:t>
            </a:r>
            <a:r>
              <a:rPr kumimoji="1" lang="zh-CN" altLang="en-US" dirty="0"/>
              <a:t>封面主标题</a:t>
            </a:r>
            <a:endParaRPr kumimoji="1" lang="en-US" altLang="zh-CN" dirty="0"/>
          </a:p>
        </p:txBody>
      </p:sp>
      <p:sp>
        <p:nvSpPr>
          <p:cNvPr id="9" name="文本占位符 7"/>
          <p:cNvSpPr>
            <a:spLocks noGrp="1"/>
          </p:cNvSpPr>
          <p:nvPr>
            <p:ph type="body" sz="quarter" idx="14" hasCustomPrompt="1"/>
          </p:nvPr>
        </p:nvSpPr>
        <p:spPr>
          <a:xfrm>
            <a:off x="946656" y="564725"/>
            <a:ext cx="3939117" cy="289983"/>
          </a:xfrm>
        </p:spPr>
        <p:txBody>
          <a:bodyPr>
            <a:noAutofit/>
          </a:bodyPr>
          <a:lstStyle>
            <a:lvl1pPr marL="0" indent="0">
              <a:buNone/>
              <a:defRPr sz="1065">
                <a:latin typeface="思源黑体 CN Light" panose="020B0300000000000000" charset="-122"/>
                <a:ea typeface="思源黑体 CN Light" panose="020B0300000000000000" charset="-122"/>
              </a:defRPr>
            </a:lvl1pPr>
            <a:lvl2pPr marL="609600" indent="0">
              <a:buNone/>
              <a:defRPr/>
            </a:lvl2pPr>
          </a:lstStyle>
          <a:p>
            <a:pPr lvl="0"/>
            <a:r>
              <a:rPr kumimoji="1" lang="zh-CN" altLang="en-US" dirty="0"/>
              <a:t>封面副标题</a:t>
            </a:r>
          </a:p>
        </p:txBody>
      </p:sp>
      <p:sp>
        <p:nvSpPr>
          <p:cNvPr id="10" name="文本框 9"/>
          <p:cNvSpPr txBox="1"/>
          <p:nvPr userDrawn="1"/>
        </p:nvSpPr>
        <p:spPr>
          <a:xfrm rot="5400000">
            <a:off x="10585744" y="1047111"/>
            <a:ext cx="1993313" cy="543867"/>
          </a:xfrm>
          <a:prstGeom prst="rect">
            <a:avLst/>
          </a:prstGeom>
          <a:noFill/>
        </p:spPr>
        <p:txBody>
          <a:bodyPr wrap="square" rtlCol="0">
            <a:spAutoFit/>
          </a:bodyPr>
          <a:lstStyle/>
          <a:p>
            <a:pPr marL="0" marR="0" lvl="0" indent="0" algn="dist" defTabSz="608965" rtl="0" eaLnBrk="1" fontAlgn="auto" latinLnBrk="0" hangingPunct="1">
              <a:lnSpc>
                <a:spcPct val="100000"/>
              </a:lnSpc>
              <a:spcBef>
                <a:spcPts val="0"/>
              </a:spcBef>
              <a:spcAft>
                <a:spcPts val="0"/>
              </a:spcAft>
              <a:buClrTx/>
              <a:buSzTx/>
              <a:buFontTx/>
              <a:buNone/>
              <a:defRPr/>
            </a:pPr>
            <a:r>
              <a:rPr kumimoji="1" lang="en-US" altLang="zh-CN" sz="1465" dirty="0">
                <a:solidFill>
                  <a:srgbClr val="FEB4BA"/>
                </a:solidFill>
                <a:ea typeface="思源黑体 CN Light"/>
              </a:rPr>
              <a:t>XIAOZHU.COM</a:t>
            </a:r>
            <a:endParaRPr kumimoji="1" lang="zh-CN" altLang="en-US" sz="1465" dirty="0">
              <a:solidFill>
                <a:srgbClr val="FEB4BA"/>
              </a:solidFill>
              <a:ea typeface="思源黑体 CN Light"/>
            </a:endParaRPr>
          </a:p>
          <a:p>
            <a:pPr algn="dist"/>
            <a:endParaRPr kumimoji="1" lang="zh-CN" altLang="en-US" sz="1465" dirty="0">
              <a:solidFill>
                <a:srgbClr val="FEB4BA"/>
              </a:solidFill>
              <a:ea typeface="思源黑体 CN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idx="1"/>
          </p:nvPr>
        </p:nvSpPr>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10"/>
          </p:nvPr>
        </p:nvSpPr>
        <p:spPr/>
        <p:txBody>
          <a:bodyPr/>
          <a:lstStyle/>
          <a:p>
            <a:fld id="{14FBA4A7-4AC1-034E-B935-A9D2BC89D31D}" type="datetime1">
              <a:rPr lang="zh-CN" altLang="en-US"/>
              <a:t>2020/6/28</a:t>
            </a:fld>
            <a:endParaRPr kumimoji="1" lang="zh-CN" altLang="en-US"/>
          </a:p>
        </p:txBody>
      </p:sp>
      <p:sp>
        <p:nvSpPr>
          <p:cNvPr id="5" name="Footer Placeholder 4"/>
          <p:cNvSpPr>
            <a:spLocks noGrp="1"/>
          </p:cNvSpPr>
          <p:nvPr>
            <p:ph type="ftr" sz="quarter" idx="11"/>
          </p:nvPr>
        </p:nvSpPr>
        <p:spPr/>
        <p:txBody>
          <a:bodyPr/>
          <a:lstStyle/>
          <a:p>
            <a:r>
              <a:rPr kumimoji="1" lang="zh-CN" altLang="en-US"/>
              <a:t>酒店之外 就住小猪</a:t>
            </a:r>
          </a:p>
        </p:txBody>
      </p:sp>
      <p:sp>
        <p:nvSpPr>
          <p:cNvPr id="6" name="Slide Number Placeholder 5"/>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Edit Master text styles</a:t>
            </a:r>
          </a:p>
        </p:txBody>
      </p:sp>
      <p:sp>
        <p:nvSpPr>
          <p:cNvPr id="4" name="Date Placeholder 3"/>
          <p:cNvSpPr>
            <a:spLocks noGrp="1"/>
          </p:cNvSpPr>
          <p:nvPr>
            <p:ph type="dt" sz="half" idx="10"/>
          </p:nvPr>
        </p:nvSpPr>
        <p:spPr/>
        <p:txBody>
          <a:bodyPr/>
          <a:lstStyle/>
          <a:p>
            <a:fld id="{DA2B5113-ED18-4E44-8FC7-2E03D4D072A8}" type="datetime1">
              <a:rPr lang="zh-CN" altLang="en-US"/>
              <a:t>2020/6/28</a:t>
            </a:fld>
            <a:endParaRPr kumimoji="1" lang="zh-CN" altLang="en-US"/>
          </a:p>
        </p:txBody>
      </p:sp>
      <p:sp>
        <p:nvSpPr>
          <p:cNvPr id="5" name="Footer Placeholder 4"/>
          <p:cNvSpPr>
            <a:spLocks noGrp="1"/>
          </p:cNvSpPr>
          <p:nvPr>
            <p:ph type="ftr" sz="quarter" idx="11"/>
          </p:nvPr>
        </p:nvSpPr>
        <p:spPr/>
        <p:txBody>
          <a:bodyPr/>
          <a:lstStyle/>
          <a:p>
            <a:r>
              <a:rPr kumimoji="1" lang="zh-CN" altLang="en-US"/>
              <a:t>酒店之外 就住小猪</a:t>
            </a:r>
          </a:p>
        </p:txBody>
      </p:sp>
      <p:sp>
        <p:nvSpPr>
          <p:cNvPr id="6" name="Slide Number Placeholder 5"/>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Content Placeholder 2"/>
          <p:cNvSpPr>
            <a:spLocks noGrp="1"/>
          </p:cNvSpPr>
          <p:nvPr>
            <p:ph sz="half" idx="1"/>
          </p:nvPr>
        </p:nvSpPr>
        <p:spPr>
          <a:xfrm>
            <a:off x="838200" y="1825625"/>
            <a:ext cx="5181600" cy="435133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Content Placeholder 3"/>
          <p:cNvSpPr>
            <a:spLocks noGrp="1"/>
          </p:cNvSpPr>
          <p:nvPr>
            <p:ph sz="half" idx="2"/>
          </p:nvPr>
        </p:nvSpPr>
        <p:spPr>
          <a:xfrm>
            <a:off x="6172200" y="1825625"/>
            <a:ext cx="5181600" cy="435133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Date Placeholder 4"/>
          <p:cNvSpPr>
            <a:spLocks noGrp="1"/>
          </p:cNvSpPr>
          <p:nvPr>
            <p:ph type="dt" sz="half" idx="10"/>
          </p:nvPr>
        </p:nvSpPr>
        <p:spPr/>
        <p:txBody>
          <a:bodyPr/>
          <a:lstStyle/>
          <a:p>
            <a:fld id="{EC3DE516-BC61-A444-815D-DE244497555E}" type="datetime1">
              <a:rPr lang="zh-CN" altLang="en-US"/>
              <a:t>2020/6/28</a:t>
            </a:fld>
            <a:endParaRPr kumimoji="1" lang="zh-CN" altLang="en-US"/>
          </a:p>
        </p:txBody>
      </p:sp>
      <p:sp>
        <p:nvSpPr>
          <p:cNvPr id="6" name="Footer Placeholder 5"/>
          <p:cNvSpPr>
            <a:spLocks noGrp="1"/>
          </p:cNvSpPr>
          <p:nvPr>
            <p:ph type="ftr" sz="quarter" idx="11"/>
          </p:nvPr>
        </p:nvSpPr>
        <p:spPr/>
        <p:txBody>
          <a:bodyPr/>
          <a:lstStyle/>
          <a:p>
            <a:r>
              <a:rPr kumimoji="1" lang="zh-CN" altLang="en-US"/>
              <a:t>酒店之外 就住小猪</a:t>
            </a:r>
          </a:p>
        </p:txBody>
      </p:sp>
      <p:sp>
        <p:nvSpPr>
          <p:cNvPr id="7" name="Slide Number Placeholder 6"/>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Date Placeholder 6"/>
          <p:cNvSpPr>
            <a:spLocks noGrp="1"/>
          </p:cNvSpPr>
          <p:nvPr>
            <p:ph type="dt" sz="half" idx="10"/>
          </p:nvPr>
        </p:nvSpPr>
        <p:spPr/>
        <p:txBody>
          <a:bodyPr/>
          <a:lstStyle/>
          <a:p>
            <a:fld id="{7ECF27D1-8AC2-2E48-A6A8-127549D8CEDF}" type="datetime1">
              <a:rPr lang="zh-CN" altLang="en-US"/>
              <a:t>2020/6/28</a:t>
            </a:fld>
            <a:endParaRPr kumimoji="1" lang="zh-CN" altLang="en-US"/>
          </a:p>
        </p:txBody>
      </p:sp>
      <p:sp>
        <p:nvSpPr>
          <p:cNvPr id="8" name="Footer Placeholder 7"/>
          <p:cNvSpPr>
            <a:spLocks noGrp="1"/>
          </p:cNvSpPr>
          <p:nvPr>
            <p:ph type="ftr" sz="quarter" idx="11"/>
          </p:nvPr>
        </p:nvSpPr>
        <p:spPr/>
        <p:txBody>
          <a:bodyPr/>
          <a:lstStyle/>
          <a:p>
            <a:r>
              <a:rPr kumimoji="1" lang="zh-CN" altLang="en-US"/>
              <a:t>酒店之外 就住小猪</a:t>
            </a:r>
          </a:p>
        </p:txBody>
      </p:sp>
      <p:sp>
        <p:nvSpPr>
          <p:cNvPr id="9" name="Slide Number Placeholder 8"/>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a:t>Click to edit Master title style</a:t>
            </a:r>
            <a:endParaRPr kumimoji="1" lang="zh-CN" altLang="en-US"/>
          </a:p>
        </p:txBody>
      </p:sp>
      <p:sp>
        <p:nvSpPr>
          <p:cNvPr id="3" name="Date Placeholder 2"/>
          <p:cNvSpPr>
            <a:spLocks noGrp="1"/>
          </p:cNvSpPr>
          <p:nvPr>
            <p:ph type="dt" sz="half" idx="10"/>
          </p:nvPr>
        </p:nvSpPr>
        <p:spPr/>
        <p:txBody>
          <a:bodyPr/>
          <a:lstStyle/>
          <a:p>
            <a:fld id="{21E18F93-28E4-F74E-9EFE-56467C152846}" type="datetime1">
              <a:rPr lang="zh-CN" altLang="en-US"/>
              <a:t>2020/6/28</a:t>
            </a:fld>
            <a:endParaRPr kumimoji="1" lang="zh-CN" altLang="en-US"/>
          </a:p>
        </p:txBody>
      </p:sp>
      <p:sp>
        <p:nvSpPr>
          <p:cNvPr id="4" name="Footer Placeholder 3"/>
          <p:cNvSpPr>
            <a:spLocks noGrp="1"/>
          </p:cNvSpPr>
          <p:nvPr>
            <p:ph type="ftr" sz="quarter" idx="11"/>
          </p:nvPr>
        </p:nvSpPr>
        <p:spPr/>
        <p:txBody>
          <a:bodyPr/>
          <a:lstStyle/>
          <a:p>
            <a:r>
              <a:rPr kumimoji="1" lang="zh-CN" altLang="en-US"/>
              <a:t>酒店之外 就住小猪</a:t>
            </a:r>
          </a:p>
        </p:txBody>
      </p:sp>
      <p:sp>
        <p:nvSpPr>
          <p:cNvPr id="5" name="Slide Number Placeholder 4"/>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E89D84-A739-4A48-9100-F5F5BC0D848D}" type="datetime1">
              <a:rPr lang="zh-CN" altLang="en-US"/>
              <a:t>2020/6/28</a:t>
            </a:fld>
            <a:endParaRPr kumimoji="1" lang="zh-CN" altLang="en-US"/>
          </a:p>
        </p:txBody>
      </p:sp>
      <p:sp>
        <p:nvSpPr>
          <p:cNvPr id="3" name="Footer Placeholder 2"/>
          <p:cNvSpPr>
            <a:spLocks noGrp="1"/>
          </p:cNvSpPr>
          <p:nvPr>
            <p:ph type="ftr" sz="quarter" idx="11"/>
          </p:nvPr>
        </p:nvSpPr>
        <p:spPr/>
        <p:txBody>
          <a:bodyPr/>
          <a:lstStyle/>
          <a:p>
            <a:r>
              <a:rPr kumimoji="1" lang="zh-CN" altLang="en-US"/>
              <a:t>酒店之外 就住小猪</a:t>
            </a:r>
          </a:p>
        </p:txBody>
      </p:sp>
      <p:sp>
        <p:nvSpPr>
          <p:cNvPr id="4" name="Slide Number Placeholder 3"/>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Edit Master text styles</a:t>
            </a:r>
          </a:p>
        </p:txBody>
      </p:sp>
      <p:sp>
        <p:nvSpPr>
          <p:cNvPr id="5" name="Date Placeholder 4"/>
          <p:cNvSpPr>
            <a:spLocks noGrp="1"/>
          </p:cNvSpPr>
          <p:nvPr>
            <p:ph type="dt" sz="half" idx="10"/>
          </p:nvPr>
        </p:nvSpPr>
        <p:spPr/>
        <p:txBody>
          <a:bodyPr/>
          <a:lstStyle/>
          <a:p>
            <a:fld id="{BA3E6CD0-4C91-3741-B316-52DA5DF68ED8}" type="datetime1">
              <a:rPr lang="zh-CN" altLang="en-US"/>
              <a:t>2020/6/28</a:t>
            </a:fld>
            <a:endParaRPr kumimoji="1" lang="zh-CN" altLang="en-US"/>
          </a:p>
        </p:txBody>
      </p:sp>
      <p:sp>
        <p:nvSpPr>
          <p:cNvPr id="6" name="Footer Placeholder 5"/>
          <p:cNvSpPr>
            <a:spLocks noGrp="1"/>
          </p:cNvSpPr>
          <p:nvPr>
            <p:ph type="ftr" sz="quarter" idx="11"/>
          </p:nvPr>
        </p:nvSpPr>
        <p:spPr/>
        <p:txBody>
          <a:bodyPr/>
          <a:lstStyle/>
          <a:p>
            <a:r>
              <a:rPr kumimoji="1" lang="zh-CN" altLang="en-US"/>
              <a:t>酒店之外 就住小猪</a:t>
            </a:r>
          </a:p>
        </p:txBody>
      </p:sp>
      <p:sp>
        <p:nvSpPr>
          <p:cNvPr id="7" name="Slide Number Placeholder 6"/>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Edit Master text styles</a:t>
            </a:r>
          </a:p>
        </p:txBody>
      </p:sp>
      <p:sp>
        <p:nvSpPr>
          <p:cNvPr id="5" name="Date Placeholder 4"/>
          <p:cNvSpPr>
            <a:spLocks noGrp="1"/>
          </p:cNvSpPr>
          <p:nvPr>
            <p:ph type="dt" sz="half" idx="10"/>
          </p:nvPr>
        </p:nvSpPr>
        <p:spPr/>
        <p:txBody>
          <a:bodyPr/>
          <a:lstStyle/>
          <a:p>
            <a:fld id="{425B26A6-DE84-BB42-9D18-21D8FE2A0E44}" type="datetime1">
              <a:rPr lang="zh-CN" altLang="en-US"/>
              <a:t>2020/6/28</a:t>
            </a:fld>
            <a:endParaRPr kumimoji="1" lang="zh-CN" altLang="en-US"/>
          </a:p>
        </p:txBody>
      </p:sp>
      <p:sp>
        <p:nvSpPr>
          <p:cNvPr id="6" name="Footer Placeholder 5"/>
          <p:cNvSpPr>
            <a:spLocks noGrp="1"/>
          </p:cNvSpPr>
          <p:nvPr>
            <p:ph type="ftr" sz="quarter" idx="11"/>
          </p:nvPr>
        </p:nvSpPr>
        <p:spPr/>
        <p:txBody>
          <a:bodyPr/>
          <a:lstStyle/>
          <a:p>
            <a:r>
              <a:rPr kumimoji="1" lang="zh-CN" altLang="en-US"/>
              <a:t>酒店之外 就住小猪</a:t>
            </a:r>
          </a:p>
        </p:txBody>
      </p:sp>
      <p:sp>
        <p:nvSpPr>
          <p:cNvPr id="7" name="Slide Number Placeholder 6"/>
          <p:cNvSpPr>
            <a:spLocks noGrp="1"/>
          </p:cNvSpPr>
          <p:nvPr>
            <p:ph type="sldNum" sz="quarter" idx="12"/>
          </p:nvPr>
        </p:nvSpPr>
        <p:spPr/>
        <p:txBody>
          <a:bodyPr/>
          <a:lstStyle/>
          <a:p>
            <a:fld id="{2B655501-A078-3749-B453-A25337A58BEB}" type="slidenum">
              <a:rPr/>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a:t>Click to edit Master title style</a:t>
            </a:r>
            <a:endParaRPr kumimoji="1"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en-US" altLang="zh-CN"/>
              <a:t>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B2B1FE-1C94-1048-A153-D8F7B811B09E}" type="datetime1">
              <a:rPr lang="zh-CN" altLang="en-US"/>
              <a:t>2020/6/28</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酒店之外 就住小猪</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55501-A078-3749-B453-A25337A58BEB}" type="slidenum">
              <a:rPr/>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3.xml"/><Relationship Id="rId5" Type="http://schemas.openxmlformats.org/officeDocument/2006/relationships/notesSlide" Target="../notesSlides/notesSlide10.xml"/><Relationship Id="rId1" Type="http://schemas.openxmlformats.org/officeDocument/2006/relationships/tags" Target="../tags/tag1.xml"/><Relationship Id="rId2"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hyperlink" Target="https://mp.weixin.qq.com/s/cJjKZCqc8UuzvEtxK1BJCw" TargetMode="External"/><Relationship Id="rId7" Type="http://schemas.openxmlformats.org/officeDocument/2006/relationships/hyperlink" Target="https://mp.weixin.qq.com/s/7GSPvP_hOWCv64esLLc0iw" TargetMode="External"/><Relationship Id="rId8" Type="http://schemas.openxmlformats.org/officeDocument/2006/relationships/hyperlink" Target="https://mp.weixin.qq.com/s/l6xvmnLE6HfRtw6upo6yUA" TargetMode="External"/><Relationship Id="rId9"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249095" y="3298839"/>
            <a:ext cx="4856347" cy="663588"/>
          </a:xfrm>
        </p:spPr>
        <p:txBody>
          <a:bodyPr>
            <a:noAutofit/>
          </a:bodyPr>
          <a:lstStyle/>
          <a:p>
            <a:pPr algn="ctr">
              <a:lnSpc>
                <a:spcPct val="150000"/>
              </a:lnSpc>
            </a:pPr>
            <a:r>
              <a:rPr kumimoji="1" lang="zh-CN" altLang="en-US" sz="3735" dirty="0">
                <a:solidFill>
                  <a:srgbClr val="3C323D"/>
                </a:solidFill>
                <a:latin typeface="Microsoft YaHei" panose="020B0503020204020204" pitchFamily="34" charset="-122"/>
                <a:ea typeface="Microsoft YaHei" panose="020B0503020204020204" pitchFamily="34" charset="-122"/>
              </a:rPr>
              <a:t>研发中心</a:t>
            </a:r>
            <a:br>
              <a:rPr kumimoji="1" lang="zh-CN" altLang="en-US" sz="3735" dirty="0">
                <a:solidFill>
                  <a:srgbClr val="3C323D"/>
                </a:solidFill>
                <a:latin typeface="Microsoft YaHei" panose="020B0503020204020204" pitchFamily="34" charset="-122"/>
                <a:ea typeface="Microsoft YaHei" panose="020B0503020204020204" pitchFamily="34" charset="-122"/>
              </a:rPr>
            </a:br>
            <a:r>
              <a:rPr kumimoji="1" lang="en-US" altLang="zh-CN" sz="3735" dirty="0">
                <a:solidFill>
                  <a:srgbClr val="3C323D"/>
                </a:solidFill>
                <a:latin typeface="Microsoft YaHei" panose="020B0503020204020204" pitchFamily="34" charset="-122"/>
                <a:ea typeface="Microsoft YaHei" panose="020B0503020204020204" pitchFamily="34" charset="-122"/>
              </a:rPr>
              <a:t>Android</a:t>
            </a:r>
            <a:r>
              <a:rPr kumimoji="1" lang="zh-CN" altLang="en-US" sz="3735" dirty="0">
                <a:solidFill>
                  <a:srgbClr val="3C323D"/>
                </a:solidFill>
                <a:latin typeface="Microsoft YaHei" panose="020B0503020204020204" pitchFamily="34" charset="-122"/>
                <a:ea typeface="Microsoft YaHei" panose="020B0503020204020204" pitchFamily="34" charset="-122"/>
              </a:rPr>
              <a:t>开发工程师</a:t>
            </a:r>
            <a:br>
              <a:rPr kumimoji="1" lang="zh-CN" altLang="en-US" sz="3735" dirty="0">
                <a:solidFill>
                  <a:srgbClr val="3C323D"/>
                </a:solidFill>
                <a:latin typeface="Microsoft YaHei" panose="020B0503020204020204" pitchFamily="34" charset="-122"/>
                <a:ea typeface="Microsoft YaHei" panose="020B0503020204020204" pitchFamily="34" charset="-122"/>
              </a:rPr>
            </a:br>
            <a:r>
              <a:rPr kumimoji="1" lang="zh-CN" altLang="en-US" sz="3735" dirty="0">
                <a:solidFill>
                  <a:srgbClr val="3C323D"/>
                </a:solidFill>
                <a:latin typeface="Microsoft YaHei" panose="020B0503020204020204" pitchFamily="34" charset="-122"/>
                <a:ea typeface="Microsoft YaHei" panose="020B0503020204020204" pitchFamily="34" charset="-122"/>
              </a:rPr>
              <a:t>顾红亮</a:t>
            </a:r>
          </a:p>
        </p:txBody>
      </p:sp>
      <p:sp>
        <p:nvSpPr>
          <p:cNvPr id="7" name="幻灯片编号占位符 6"/>
          <p:cNvSpPr>
            <a:spLocks noGrp="1"/>
          </p:cNvSpPr>
          <p:nvPr>
            <p:ph type="sldNum" sz="quarter" idx="12"/>
          </p:nvPr>
        </p:nvSpPr>
        <p:spPr/>
        <p:txBody>
          <a:bodyPr/>
          <a:lstStyle/>
          <a:p>
            <a:pPr eaLnBrk="1" latinLnBrk="0" hangingPunct="1"/>
            <a:fld id="{2C6B1FF6-39B9-40F5-8B67-33C6354A3D4F}" type="slidenum">
              <a:rPr kumimoji="0" lang="en-US" smtClean="0"/>
              <a:t>1</a:t>
            </a:fld>
            <a:endParaRPr kumimoji="0" lang="en-US" dirty="0">
              <a:solidFill>
                <a:schemeClr val="accent3">
                  <a:shade val="75000"/>
                </a:schemeClr>
              </a:solidFill>
            </a:endParaRPr>
          </a:p>
        </p:txBody>
      </p:sp>
      <p:sp>
        <p:nvSpPr>
          <p:cNvPr id="8" name="文本占位符 7"/>
          <p:cNvSpPr>
            <a:spLocks noGrp="1"/>
          </p:cNvSpPr>
          <p:nvPr>
            <p:ph type="body" sz="quarter" idx="13"/>
          </p:nvPr>
        </p:nvSpPr>
        <p:spPr/>
        <p:txBody>
          <a:bodyPr/>
          <a:lstStyle/>
          <a:p>
            <a:r>
              <a:rPr kumimoji="1" lang="ko-KR" altLang="en-US">
                <a:solidFill>
                  <a:srgbClr val="3C323D"/>
                </a:solidFill>
              </a:rPr>
              <a:t>晋升答辩</a:t>
            </a:r>
            <a:endParaRPr kumimoji="1" lang="zh-CN" altLang="en-US">
              <a:solidFill>
                <a:srgbClr val="3C323D"/>
              </a:solidFill>
            </a:endParaRPr>
          </a:p>
        </p:txBody>
      </p:sp>
      <p:sp>
        <p:nvSpPr>
          <p:cNvPr id="9" name="文本占位符 8"/>
          <p:cNvSpPr>
            <a:spLocks noGrp="1"/>
          </p:cNvSpPr>
          <p:nvPr>
            <p:ph type="body" sz="quarter" idx="14"/>
          </p:nvPr>
        </p:nvSpPr>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 </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 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p:txBody>
      </p:sp>
      <p:pic>
        <p:nvPicPr>
          <p:cNvPr id="17" name="内容占位符 16" descr="20181206172437-c93ee011.jpg"/>
          <p:cNvPicPr>
            <a:picLocks noGrp="1" noChangeAspect="1"/>
          </p:cNvPicPr>
          <p:nvPr>
            <p:ph idx="1"/>
          </p:nvPr>
        </p:nvPicPr>
        <p:blipFill>
          <a:blip r:embed="rId3">
            <a:extLst>
              <a:ext uri="{28A0092B-C50C-407E-A947-70E740481C1C}">
                <a14:useLocalDpi xmlns:a14="http://schemas.microsoft.com/office/drawing/2010/main" val="0"/>
              </a:ext>
            </a:extLst>
          </a:blip>
          <a:srcRect l="27644" r="27644"/>
          <a:stretch>
            <a:fillRect/>
          </a:stretch>
        </p:blipFill>
        <p:spPr>
          <a:xfrm>
            <a:off x="6921357" y="0"/>
            <a:ext cx="4599415" cy="6858000"/>
          </a:xfrm>
        </p:spPr>
      </p:pic>
      <p:sp>
        <p:nvSpPr>
          <p:cNvPr id="20" name="矩形 19"/>
          <p:cNvSpPr/>
          <p:nvPr/>
        </p:nvSpPr>
        <p:spPr>
          <a:xfrm>
            <a:off x="6837841" y="234751"/>
            <a:ext cx="1021456" cy="4393693"/>
          </a:xfrm>
          <a:custGeom>
            <a:avLst/>
            <a:gdLst>
              <a:gd name="connsiteX0" fmla="*/ 0 w 753997"/>
              <a:gd name="connsiteY0" fmla="*/ 0 h 2920318"/>
              <a:gd name="connsiteX1" fmla="*/ 753997 w 753997"/>
              <a:gd name="connsiteY1" fmla="*/ 0 h 2920318"/>
              <a:gd name="connsiteX2" fmla="*/ 753997 w 753997"/>
              <a:gd name="connsiteY2" fmla="*/ 2920318 h 2920318"/>
              <a:gd name="connsiteX3" fmla="*/ 0 w 753997"/>
              <a:gd name="connsiteY3" fmla="*/ 2920318 h 2920318"/>
              <a:gd name="connsiteX4" fmla="*/ 0 w 753997"/>
              <a:gd name="connsiteY4" fmla="*/ 0 h 2920318"/>
              <a:gd name="connsiteX0-1" fmla="*/ 0 w 753997"/>
              <a:gd name="connsiteY0-2" fmla="*/ 0 h 2920318"/>
              <a:gd name="connsiteX1-3" fmla="*/ 753997 w 753997"/>
              <a:gd name="connsiteY1-4" fmla="*/ 0 h 2920318"/>
              <a:gd name="connsiteX2-5" fmla="*/ 729807 w 753997"/>
              <a:gd name="connsiteY2-6" fmla="*/ 2593747 h 2920318"/>
              <a:gd name="connsiteX3-7" fmla="*/ 0 w 753997"/>
              <a:gd name="connsiteY3-8" fmla="*/ 2920318 h 2920318"/>
              <a:gd name="connsiteX4-9" fmla="*/ 0 w 753997"/>
              <a:gd name="connsiteY4-10" fmla="*/ 0 h 2920318"/>
              <a:gd name="connsiteX0-11" fmla="*/ 0 w 753997"/>
              <a:gd name="connsiteY0-12" fmla="*/ 0 h 2920318"/>
              <a:gd name="connsiteX1-13" fmla="*/ 753997 w 753997"/>
              <a:gd name="connsiteY1-14" fmla="*/ 0 h 2920318"/>
              <a:gd name="connsiteX2-15" fmla="*/ 729807 w 753997"/>
              <a:gd name="connsiteY2-16" fmla="*/ 2424413 h 2920318"/>
              <a:gd name="connsiteX3-17" fmla="*/ 0 w 753997"/>
              <a:gd name="connsiteY3-18" fmla="*/ 2920318 h 2920318"/>
              <a:gd name="connsiteX4-19" fmla="*/ 0 w 753997"/>
              <a:gd name="connsiteY4-20" fmla="*/ 0 h 2920318"/>
              <a:gd name="connsiteX0-21" fmla="*/ 12095 w 766092"/>
              <a:gd name="connsiteY0-22" fmla="*/ 0 h 3295270"/>
              <a:gd name="connsiteX1-23" fmla="*/ 766092 w 766092"/>
              <a:gd name="connsiteY1-24" fmla="*/ 0 h 3295270"/>
              <a:gd name="connsiteX2-25" fmla="*/ 741902 w 766092"/>
              <a:gd name="connsiteY2-26" fmla="*/ 2424413 h 3295270"/>
              <a:gd name="connsiteX3-27" fmla="*/ 0 w 766092"/>
              <a:gd name="connsiteY3-28" fmla="*/ 3295270 h 3295270"/>
              <a:gd name="connsiteX4-29" fmla="*/ 12095 w 766092"/>
              <a:gd name="connsiteY4-30" fmla="*/ 0 h 32952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092" h="3295270">
                <a:moveTo>
                  <a:pt x="12095" y="0"/>
                </a:moveTo>
                <a:lnTo>
                  <a:pt x="766092" y="0"/>
                </a:lnTo>
                <a:lnTo>
                  <a:pt x="741902" y="2424413"/>
                </a:lnTo>
                <a:lnTo>
                  <a:pt x="0" y="3295270"/>
                </a:lnTo>
                <a:cubicBezTo>
                  <a:pt x="4032" y="2196847"/>
                  <a:pt x="8063" y="1098423"/>
                  <a:pt x="12095" y="0"/>
                </a:cubicBezTo>
                <a:close/>
              </a:path>
            </a:pathLst>
          </a:custGeom>
          <a:solidFill>
            <a:srgbClr val="FEBDBE">
              <a:alpha val="75000"/>
            </a:srgbClr>
          </a:solidFill>
          <a:ln w="12700">
            <a:miter lim="400000"/>
          </a:ln>
        </p:spPr>
        <p:txBody>
          <a:bodyPr lIns="60959" rIns="60959" rtlCol="0" anchor="ctr"/>
          <a:lstStyle/>
          <a:p>
            <a:pPr algn="ctr"/>
            <a:endParaRPr kumimoji="1" lang="zh-CN" altLang="en-US" sz="2400" dirty="0">
              <a:ea typeface="思源黑体 CN Light"/>
            </a:endParaRPr>
          </a:p>
        </p:txBody>
      </p:sp>
      <p:sp>
        <p:nvSpPr>
          <p:cNvPr id="19" name="文本框 18"/>
          <p:cNvSpPr txBox="1"/>
          <p:nvPr/>
        </p:nvSpPr>
        <p:spPr>
          <a:xfrm>
            <a:off x="6982695" y="261303"/>
            <a:ext cx="1005340" cy="3210046"/>
          </a:xfrm>
          <a:prstGeom prst="rect">
            <a:avLst/>
          </a:prstGeom>
          <a:noFill/>
        </p:spPr>
        <p:txBody>
          <a:bodyPr vert="eaVert" wrap="none" rtlCol="0">
            <a:spAutoFit/>
          </a:bodyPr>
          <a:lstStyle/>
          <a:p>
            <a:r>
              <a:rPr kumimoji="1" lang="en-US" altLang="zh-CN" sz="5335" dirty="0">
                <a:solidFill>
                  <a:schemeClr val="bg1"/>
                </a:solidFill>
                <a:latin typeface="思源黑体 CN Bold" panose="020B0800000000000000" charset="-122"/>
                <a:ea typeface="思源黑体 CN Heavy" panose="020B0A00000000000000" charset="-122"/>
              </a:rPr>
              <a:t>XIAOZHU</a:t>
            </a:r>
            <a:endParaRPr kumimoji="1" lang="zh-CN" altLang="en-US" sz="5335" dirty="0">
              <a:solidFill>
                <a:schemeClr val="bg1"/>
              </a:solidFill>
              <a:latin typeface="思源黑体 CN Bold" panose="020B0800000000000000" charset="-122"/>
              <a:ea typeface="思源黑体 CN Heavy" panose="020B0A00000000000000"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10</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938056"/>
            <a:ext cx="1989134" cy="369332"/>
          </a:xfrm>
          <a:prstGeom prst="rect">
            <a:avLst/>
          </a:prstGeom>
        </p:spPr>
        <p:txBody>
          <a:bodyPr wrap="none">
            <a:spAutoFit/>
          </a:bodyPr>
          <a:lstStyle/>
          <a:p>
            <a:pPr marL="12700">
              <a:lnSpc>
                <a:spcPct val="100000"/>
              </a:lnSpc>
              <a:spcBef>
                <a:spcPts val="100"/>
              </a:spcBef>
            </a:pPr>
            <a:r>
              <a:rPr lang="zh-CN" altLang="en-US" b="1" dirty="0"/>
              <a:t>为什么选用</a:t>
            </a:r>
            <a:r>
              <a:rPr lang="en-US" altLang="zh-CN" b="1" dirty="0"/>
              <a:t>Flutter</a:t>
            </a:r>
            <a:endParaRPr lang="zh-CN" altLang="en-US" b="1" dirty="0"/>
          </a:p>
        </p:txBody>
      </p:sp>
      <p:grpSp>
        <p:nvGrpSpPr>
          <p:cNvPr id="21" name="PA_组合 1"/>
          <p:cNvGrpSpPr/>
          <p:nvPr>
            <p:custDataLst>
              <p:tags r:id="rId1"/>
            </p:custDataLst>
          </p:nvPr>
        </p:nvGrpSpPr>
        <p:grpSpPr>
          <a:xfrm>
            <a:off x="946656" y="2750297"/>
            <a:ext cx="2328172" cy="2482506"/>
            <a:chOff x="522514" y="3027330"/>
            <a:chExt cx="1512542" cy="1440160"/>
          </a:xfrm>
        </p:grpSpPr>
        <p:sp>
          <p:nvSpPr>
            <p:cNvPr id="22" name="矩形 21"/>
            <p:cNvSpPr/>
            <p:nvPr/>
          </p:nvSpPr>
          <p:spPr>
            <a:xfrm>
              <a:off x="522514" y="3027330"/>
              <a:ext cx="1512542" cy="1440160"/>
            </a:xfrm>
            <a:prstGeom prst="rect">
              <a:avLst/>
            </a:prstGeom>
            <a:solidFill>
              <a:schemeClr val="bg1">
                <a:lumMod val="8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dirty="0">
                <a:solidFill>
                  <a:srgbClr val="FFFFFF"/>
                </a:solidFill>
                <a:latin typeface="Calibri" panose="020F0502020204030204"/>
                <a:ea typeface="宋体" panose="02010600030101010101" pitchFamily="2" charset="-122"/>
              </a:endParaRPr>
            </a:p>
          </p:txBody>
        </p:sp>
        <p:cxnSp>
          <p:nvCxnSpPr>
            <p:cNvPr id="23" name="直接连接符 23"/>
            <p:cNvCxnSpPr/>
            <p:nvPr/>
          </p:nvCxnSpPr>
          <p:spPr>
            <a:xfrm>
              <a:off x="522514" y="3393953"/>
              <a:ext cx="151254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 name="PA_矩形 65"/>
          <p:cNvSpPr/>
          <p:nvPr>
            <p:custDataLst>
              <p:tags r:id="rId2"/>
            </p:custDataLst>
          </p:nvPr>
        </p:nvSpPr>
        <p:spPr>
          <a:xfrm>
            <a:off x="1039985" y="2867502"/>
            <a:ext cx="1821870" cy="338554"/>
          </a:xfrm>
          <a:prstGeom prst="rect">
            <a:avLst/>
          </a:prstGeom>
        </p:spPr>
        <p:txBody>
          <a:bodyPr wrap="square">
            <a:spAutoFit/>
          </a:bodyPr>
          <a:lstStyle/>
          <a:p>
            <a:pPr algn="ctr" defTabSz="1218565"/>
            <a:r>
              <a:rPr lang="zh-CN" altLang="en-US" sz="1600" b="1" smtClean="0">
                <a:ln w="6350">
                  <a:noFill/>
                </a:ln>
                <a:solidFill>
                  <a:srgbClr val="FFFFFF">
                    <a:lumMod val="50000"/>
                  </a:srgbClr>
                </a:solidFill>
                <a:latin typeface="Impact" panose="020B0806030902050204" pitchFamily="34" charset="0"/>
                <a:ea typeface="微软雅黑" panose="020B0503020204020204" pitchFamily="34" charset="-122"/>
              </a:rPr>
              <a:t>移动平台发展史</a:t>
            </a:r>
            <a:endParaRPr lang="zh-CN" altLang="en-US" sz="1600" b="1" dirty="0">
              <a:ln w="6350">
                <a:noFill/>
              </a:ln>
              <a:solidFill>
                <a:srgbClr val="FFFFFF">
                  <a:lumMod val="50000"/>
                </a:srgbClr>
              </a:solidFill>
              <a:latin typeface="Impact" panose="020B0806030902050204" pitchFamily="34" charset="0"/>
              <a:ea typeface="微软雅黑" panose="020B0503020204020204" pitchFamily="34" charset="-122"/>
            </a:endParaRPr>
          </a:p>
        </p:txBody>
      </p:sp>
      <p:sp>
        <p:nvSpPr>
          <p:cNvPr id="25" name="矩形 24"/>
          <p:cNvSpPr/>
          <p:nvPr/>
        </p:nvSpPr>
        <p:spPr>
          <a:xfrm>
            <a:off x="946657" y="1912037"/>
            <a:ext cx="2328172" cy="332076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Freeform 41"/>
          <p:cNvSpPr>
            <a:spLocks noEditPoints="1"/>
          </p:cNvSpPr>
          <p:nvPr/>
        </p:nvSpPr>
        <p:spPr bwMode="auto">
          <a:xfrm>
            <a:off x="1772326" y="2086692"/>
            <a:ext cx="357188" cy="488950"/>
          </a:xfrm>
          <a:custGeom>
            <a:avLst/>
            <a:gdLst>
              <a:gd name="T0" fmla="*/ 7 w 163"/>
              <a:gd name="T1" fmla="*/ 223 h 223"/>
              <a:gd name="T2" fmla="*/ 32 w 163"/>
              <a:gd name="T3" fmla="*/ 223 h 223"/>
              <a:gd name="T4" fmla="*/ 39 w 163"/>
              <a:gd name="T5" fmla="*/ 216 h 223"/>
              <a:gd name="T6" fmla="*/ 39 w 163"/>
              <a:gd name="T7" fmla="*/ 196 h 223"/>
              <a:gd name="T8" fmla="*/ 124 w 163"/>
              <a:gd name="T9" fmla="*/ 196 h 223"/>
              <a:gd name="T10" fmla="*/ 124 w 163"/>
              <a:gd name="T11" fmla="*/ 216 h 223"/>
              <a:gd name="T12" fmla="*/ 131 w 163"/>
              <a:gd name="T13" fmla="*/ 223 h 223"/>
              <a:gd name="T14" fmla="*/ 156 w 163"/>
              <a:gd name="T15" fmla="*/ 223 h 223"/>
              <a:gd name="T16" fmla="*/ 163 w 163"/>
              <a:gd name="T17" fmla="*/ 216 h 223"/>
              <a:gd name="T18" fmla="*/ 163 w 163"/>
              <a:gd name="T19" fmla="*/ 196 h 223"/>
              <a:gd name="T20" fmla="*/ 163 w 163"/>
              <a:gd name="T21" fmla="*/ 182 h 223"/>
              <a:gd name="T22" fmla="*/ 163 w 163"/>
              <a:gd name="T23" fmla="*/ 0 h 223"/>
              <a:gd name="T24" fmla="*/ 0 w 163"/>
              <a:gd name="T25" fmla="*/ 0 h 223"/>
              <a:gd name="T26" fmla="*/ 0 w 163"/>
              <a:gd name="T27" fmla="*/ 182 h 223"/>
              <a:gd name="T28" fmla="*/ 0 w 163"/>
              <a:gd name="T29" fmla="*/ 196 h 223"/>
              <a:gd name="T30" fmla="*/ 0 w 163"/>
              <a:gd name="T31" fmla="*/ 216 h 223"/>
              <a:gd name="T32" fmla="*/ 7 w 163"/>
              <a:gd name="T33" fmla="*/ 223 h 223"/>
              <a:gd name="T34" fmla="*/ 148 w 163"/>
              <a:gd name="T35" fmla="*/ 175 h 223"/>
              <a:gd name="T36" fmla="*/ 116 w 163"/>
              <a:gd name="T37" fmla="*/ 175 h 223"/>
              <a:gd name="T38" fmla="*/ 116 w 163"/>
              <a:gd name="T39" fmla="*/ 158 h 223"/>
              <a:gd name="T40" fmla="*/ 148 w 163"/>
              <a:gd name="T41" fmla="*/ 158 h 223"/>
              <a:gd name="T42" fmla="*/ 148 w 163"/>
              <a:gd name="T43" fmla="*/ 175 h 223"/>
              <a:gd name="T44" fmla="*/ 148 w 163"/>
              <a:gd name="T45" fmla="*/ 141 h 223"/>
              <a:gd name="T46" fmla="*/ 88 w 163"/>
              <a:gd name="T47" fmla="*/ 141 h 223"/>
              <a:gd name="T48" fmla="*/ 88 w 163"/>
              <a:gd name="T49" fmla="*/ 41 h 223"/>
              <a:gd name="T50" fmla="*/ 148 w 163"/>
              <a:gd name="T51" fmla="*/ 41 h 223"/>
              <a:gd name="T52" fmla="*/ 148 w 163"/>
              <a:gd name="T53" fmla="*/ 141 h 223"/>
              <a:gd name="T54" fmla="*/ 39 w 163"/>
              <a:gd name="T55" fmla="*/ 13 h 223"/>
              <a:gd name="T56" fmla="*/ 124 w 163"/>
              <a:gd name="T57" fmla="*/ 13 h 223"/>
              <a:gd name="T58" fmla="*/ 124 w 163"/>
              <a:gd name="T59" fmla="*/ 25 h 223"/>
              <a:gd name="T60" fmla="*/ 39 w 163"/>
              <a:gd name="T61" fmla="*/ 25 h 223"/>
              <a:gd name="T62" fmla="*/ 39 w 163"/>
              <a:gd name="T63" fmla="*/ 13 h 223"/>
              <a:gd name="T64" fmla="*/ 15 w 163"/>
              <a:gd name="T65" fmla="*/ 41 h 223"/>
              <a:gd name="T66" fmla="*/ 75 w 163"/>
              <a:gd name="T67" fmla="*/ 41 h 223"/>
              <a:gd name="T68" fmla="*/ 75 w 163"/>
              <a:gd name="T69" fmla="*/ 141 h 223"/>
              <a:gd name="T70" fmla="*/ 63 w 163"/>
              <a:gd name="T71" fmla="*/ 141 h 223"/>
              <a:gd name="T72" fmla="*/ 27 w 163"/>
              <a:gd name="T73" fmla="*/ 141 h 223"/>
              <a:gd name="T74" fmla="*/ 15 w 163"/>
              <a:gd name="T75" fmla="*/ 141 h 223"/>
              <a:gd name="T76" fmla="*/ 15 w 163"/>
              <a:gd name="T77" fmla="*/ 41 h 223"/>
              <a:gd name="T78" fmla="*/ 15 w 163"/>
              <a:gd name="T79" fmla="*/ 158 h 223"/>
              <a:gd name="T80" fmla="*/ 47 w 163"/>
              <a:gd name="T81" fmla="*/ 158 h 223"/>
              <a:gd name="T82" fmla="*/ 47 w 163"/>
              <a:gd name="T83" fmla="*/ 175 h 223"/>
              <a:gd name="T84" fmla="*/ 15 w 163"/>
              <a:gd name="T85" fmla="*/ 175 h 223"/>
              <a:gd name="T86" fmla="*/ 15 w 163"/>
              <a:gd name="T87" fmla="*/ 158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3" h="223">
                <a:moveTo>
                  <a:pt x="7" y="223"/>
                </a:moveTo>
                <a:cubicBezTo>
                  <a:pt x="32" y="223"/>
                  <a:pt x="32" y="223"/>
                  <a:pt x="32" y="223"/>
                </a:cubicBezTo>
                <a:cubicBezTo>
                  <a:pt x="36" y="223"/>
                  <a:pt x="39" y="220"/>
                  <a:pt x="39" y="216"/>
                </a:cubicBezTo>
                <a:cubicBezTo>
                  <a:pt x="39" y="196"/>
                  <a:pt x="39" y="196"/>
                  <a:pt x="39" y="196"/>
                </a:cubicBezTo>
                <a:cubicBezTo>
                  <a:pt x="124" y="196"/>
                  <a:pt x="124" y="196"/>
                  <a:pt x="124" y="196"/>
                </a:cubicBezTo>
                <a:cubicBezTo>
                  <a:pt x="124" y="216"/>
                  <a:pt x="124" y="216"/>
                  <a:pt x="124" y="216"/>
                </a:cubicBezTo>
                <a:cubicBezTo>
                  <a:pt x="124" y="220"/>
                  <a:pt x="127" y="223"/>
                  <a:pt x="131" y="223"/>
                </a:cubicBezTo>
                <a:cubicBezTo>
                  <a:pt x="156" y="223"/>
                  <a:pt x="156" y="223"/>
                  <a:pt x="156" y="223"/>
                </a:cubicBezTo>
                <a:cubicBezTo>
                  <a:pt x="160" y="223"/>
                  <a:pt x="163" y="220"/>
                  <a:pt x="163" y="216"/>
                </a:cubicBezTo>
                <a:cubicBezTo>
                  <a:pt x="163" y="196"/>
                  <a:pt x="163" y="196"/>
                  <a:pt x="163" y="196"/>
                </a:cubicBezTo>
                <a:cubicBezTo>
                  <a:pt x="163" y="182"/>
                  <a:pt x="163" y="182"/>
                  <a:pt x="163" y="182"/>
                </a:cubicBezTo>
                <a:cubicBezTo>
                  <a:pt x="163" y="0"/>
                  <a:pt x="163" y="0"/>
                  <a:pt x="163" y="0"/>
                </a:cubicBezTo>
                <a:cubicBezTo>
                  <a:pt x="0" y="0"/>
                  <a:pt x="0" y="0"/>
                  <a:pt x="0" y="0"/>
                </a:cubicBezTo>
                <a:cubicBezTo>
                  <a:pt x="0" y="182"/>
                  <a:pt x="0" y="182"/>
                  <a:pt x="0" y="182"/>
                </a:cubicBezTo>
                <a:cubicBezTo>
                  <a:pt x="0" y="196"/>
                  <a:pt x="0" y="196"/>
                  <a:pt x="0" y="196"/>
                </a:cubicBezTo>
                <a:cubicBezTo>
                  <a:pt x="0" y="216"/>
                  <a:pt x="0" y="216"/>
                  <a:pt x="0" y="216"/>
                </a:cubicBezTo>
                <a:cubicBezTo>
                  <a:pt x="0" y="220"/>
                  <a:pt x="4" y="223"/>
                  <a:pt x="7" y="223"/>
                </a:cubicBezTo>
                <a:close/>
                <a:moveTo>
                  <a:pt x="148" y="175"/>
                </a:moveTo>
                <a:cubicBezTo>
                  <a:pt x="116" y="175"/>
                  <a:pt x="116" y="175"/>
                  <a:pt x="116" y="175"/>
                </a:cubicBezTo>
                <a:cubicBezTo>
                  <a:pt x="116" y="158"/>
                  <a:pt x="116" y="158"/>
                  <a:pt x="116" y="158"/>
                </a:cubicBezTo>
                <a:cubicBezTo>
                  <a:pt x="148" y="158"/>
                  <a:pt x="148" y="158"/>
                  <a:pt x="148" y="158"/>
                </a:cubicBezTo>
                <a:cubicBezTo>
                  <a:pt x="148" y="175"/>
                  <a:pt x="148" y="175"/>
                  <a:pt x="148" y="175"/>
                </a:cubicBezTo>
                <a:close/>
                <a:moveTo>
                  <a:pt x="148" y="141"/>
                </a:moveTo>
                <a:cubicBezTo>
                  <a:pt x="88" y="141"/>
                  <a:pt x="88" y="141"/>
                  <a:pt x="88" y="141"/>
                </a:cubicBezTo>
                <a:cubicBezTo>
                  <a:pt x="88" y="41"/>
                  <a:pt x="88" y="41"/>
                  <a:pt x="88" y="41"/>
                </a:cubicBezTo>
                <a:cubicBezTo>
                  <a:pt x="148" y="41"/>
                  <a:pt x="148" y="41"/>
                  <a:pt x="148" y="41"/>
                </a:cubicBezTo>
                <a:lnTo>
                  <a:pt x="148" y="141"/>
                </a:lnTo>
                <a:close/>
                <a:moveTo>
                  <a:pt x="39" y="13"/>
                </a:moveTo>
                <a:cubicBezTo>
                  <a:pt x="124" y="13"/>
                  <a:pt x="124" y="13"/>
                  <a:pt x="124" y="13"/>
                </a:cubicBezTo>
                <a:cubicBezTo>
                  <a:pt x="124" y="25"/>
                  <a:pt x="124" y="25"/>
                  <a:pt x="124" y="25"/>
                </a:cubicBezTo>
                <a:cubicBezTo>
                  <a:pt x="39" y="25"/>
                  <a:pt x="39" y="25"/>
                  <a:pt x="39" y="25"/>
                </a:cubicBezTo>
                <a:lnTo>
                  <a:pt x="39" y="13"/>
                </a:lnTo>
                <a:close/>
                <a:moveTo>
                  <a:pt x="15" y="41"/>
                </a:moveTo>
                <a:cubicBezTo>
                  <a:pt x="75" y="41"/>
                  <a:pt x="75" y="41"/>
                  <a:pt x="75" y="41"/>
                </a:cubicBezTo>
                <a:cubicBezTo>
                  <a:pt x="75" y="141"/>
                  <a:pt x="75" y="141"/>
                  <a:pt x="75" y="141"/>
                </a:cubicBezTo>
                <a:cubicBezTo>
                  <a:pt x="63" y="141"/>
                  <a:pt x="63" y="141"/>
                  <a:pt x="63" y="141"/>
                </a:cubicBezTo>
                <a:cubicBezTo>
                  <a:pt x="27" y="141"/>
                  <a:pt x="27" y="141"/>
                  <a:pt x="27" y="141"/>
                </a:cubicBezTo>
                <a:cubicBezTo>
                  <a:pt x="15" y="141"/>
                  <a:pt x="15" y="141"/>
                  <a:pt x="15" y="141"/>
                </a:cubicBezTo>
                <a:lnTo>
                  <a:pt x="15" y="41"/>
                </a:lnTo>
                <a:close/>
                <a:moveTo>
                  <a:pt x="15" y="158"/>
                </a:moveTo>
                <a:cubicBezTo>
                  <a:pt x="47" y="158"/>
                  <a:pt x="47" y="158"/>
                  <a:pt x="47" y="158"/>
                </a:cubicBezTo>
                <a:cubicBezTo>
                  <a:pt x="47" y="175"/>
                  <a:pt x="47" y="175"/>
                  <a:pt x="47" y="175"/>
                </a:cubicBezTo>
                <a:cubicBezTo>
                  <a:pt x="15" y="175"/>
                  <a:pt x="15" y="175"/>
                  <a:pt x="15" y="175"/>
                </a:cubicBezTo>
                <a:lnTo>
                  <a:pt x="15" y="158"/>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PA_矩形 60"/>
          <p:cNvSpPr/>
          <p:nvPr>
            <p:custDataLst>
              <p:tags r:id="rId3"/>
            </p:custDataLst>
          </p:nvPr>
        </p:nvSpPr>
        <p:spPr>
          <a:xfrm>
            <a:off x="1011289" y="3383517"/>
            <a:ext cx="2106369" cy="1015471"/>
          </a:xfrm>
          <a:prstGeom prst="rect">
            <a:avLst/>
          </a:prstGeom>
        </p:spPr>
        <p:txBody>
          <a:bodyPr wrap="square">
            <a:spAutoFit/>
          </a:bodyPr>
          <a:lstStyle/>
          <a:p>
            <a:pPr defTabSz="1218565">
              <a:lnSpc>
                <a:spcPct val="150000"/>
              </a:lnSpc>
            </a:pPr>
            <a:r>
              <a:rPr lang="zh-CN" altLang="en-US" sz="1335" dirty="0" smtClean="0">
                <a:ln w="6350">
                  <a:noFill/>
                </a:ln>
                <a:solidFill>
                  <a:srgbClr val="FFFFFF">
                    <a:lumMod val="50000"/>
                  </a:srgbClr>
                </a:solidFill>
                <a:latin typeface="Impact" panose="020B0806030902050204" pitchFamily="34" charset="0"/>
                <a:ea typeface="微软雅黑" panose="020B0503020204020204" pitchFamily="34" charset="-122"/>
              </a:rPr>
              <a:t>原生开发</a:t>
            </a:r>
            <a:endPar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endParaRPr>
          </a:p>
          <a:p>
            <a:pP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H5</a:t>
            </a:r>
          </a:p>
          <a:p>
            <a:pPr defTabSz="1218565">
              <a:lnSpc>
                <a:spcPct val="150000"/>
              </a:lnSpc>
            </a:pPr>
            <a:r>
              <a:rPr lang="en-US" altLang="zh-CN" sz="1335" dirty="0" smtClean="0">
                <a:ln w="6350">
                  <a:noFill/>
                </a:ln>
                <a:solidFill>
                  <a:srgbClr val="FFFFFF">
                    <a:lumMod val="50000"/>
                  </a:srgbClr>
                </a:solidFill>
                <a:latin typeface="Impact" panose="020B0806030902050204" pitchFamily="34" charset="0"/>
                <a:ea typeface="微软雅黑" panose="020B0503020204020204" pitchFamily="34" charset="-122"/>
              </a:rPr>
              <a:t>Rect Native</a:t>
            </a:r>
            <a:endParaRPr lang="en-US" altLang="zh-CN" sz="1335" dirty="0">
              <a:ln w="6350">
                <a:noFill/>
              </a:ln>
              <a:solidFill>
                <a:srgbClr val="FFFFFF">
                  <a:lumMod val="50000"/>
                </a:srgbClr>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to="" calcmode="lin" valueType="num">
                                      <p:cBhvr>
                                        <p:cTn id="7"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 to="" calcmode="lin" valueType="num">
                                      <p:cBhvr>
                                        <p:cTn id="13" dur="700" fill="hold">
                                          <p:stCondLst>
                                            <p:cond delay="0"/>
                                          </p:stCondLst>
                                        </p:cTn>
                                        <p:tgtEl>
                                          <p:spTgt spid="24"/>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4"/>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4"/>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4"/>
                                        </p:tgtEl>
                                        <p:attrNameLst>
                                          <p:attrName>ppt_w</p:attrName>
                                        </p:attrNameLst>
                                      </p:cBhvr>
                                      <p:tavLst>
                                        <p:tav tm="0" fmla="#ppt_w-(-#ppt_w)*((1.5-1.5*$)^2-(1.5-1.5*$)^3)">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27"/>
                                        </p:tgtEl>
                                        <p:attrNameLst>
                                          <p:attrName>style.visibility</p:attrName>
                                        </p:attrNameLst>
                                      </p:cBhvr>
                                      <p:to>
                                        <p:strVal val="visible"/>
                                      </p:to>
                                    </p:set>
                                    <p:anim to="" calcmode="lin" valueType="num">
                                      <p:cBhvr>
                                        <p:cTn id="19" dur="700" fill="hold">
                                          <p:stCondLst>
                                            <p:cond delay="0"/>
                                          </p:stCondLst>
                                        </p:cTn>
                                        <p:tgtEl>
                                          <p:spTgt spid="27"/>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7"/>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7"/>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7"/>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11</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938056"/>
            <a:ext cx="460382" cy="369332"/>
          </a:xfrm>
          <a:prstGeom prst="rect">
            <a:avLst/>
          </a:prstGeom>
        </p:spPr>
        <p:txBody>
          <a:bodyPr wrap="none">
            <a:spAutoFit/>
          </a:bodyPr>
          <a:lstStyle/>
          <a:p>
            <a:pPr marL="12700">
              <a:spcBef>
                <a:spcPts val="100"/>
              </a:spcBef>
            </a:pPr>
            <a:r>
              <a:rPr lang="en-US" altLang="zh-CN" b="1" dirty="0" smtClean="0"/>
              <a:t>H5</a:t>
            </a:r>
            <a:endParaRPr lang="zh-CN" altLang="en-US" b="1" dirty="0"/>
          </a:p>
        </p:txBody>
      </p:sp>
      <p:pic>
        <p:nvPicPr>
          <p:cNvPr id="15" name="图片 14"/>
          <p:cNvPicPr>
            <a:picLocks noChangeAspect="1"/>
          </p:cNvPicPr>
          <p:nvPr/>
        </p:nvPicPr>
        <p:blipFill>
          <a:blip r:embed="rId3"/>
          <a:stretch>
            <a:fillRect/>
          </a:stretch>
        </p:blipFill>
        <p:spPr>
          <a:xfrm>
            <a:off x="5956301" y="2276325"/>
            <a:ext cx="5181600" cy="2355996"/>
          </a:xfrm>
          <a:prstGeom prst="rect">
            <a:avLst/>
          </a:prstGeom>
        </p:spPr>
      </p:pic>
      <p:sp>
        <p:nvSpPr>
          <p:cNvPr id="17" name="文本框 16"/>
          <p:cNvSpPr txBox="1"/>
          <p:nvPr/>
        </p:nvSpPr>
        <p:spPr>
          <a:xfrm>
            <a:off x="8033178" y="4632321"/>
            <a:ext cx="1027845" cy="369332"/>
          </a:xfrm>
          <a:prstGeom prst="rect">
            <a:avLst/>
          </a:prstGeom>
          <a:noFill/>
        </p:spPr>
        <p:txBody>
          <a:bodyPr wrap="none" rtlCol="0">
            <a:spAutoFit/>
          </a:bodyPr>
          <a:lstStyle/>
          <a:p>
            <a:r>
              <a:rPr lang="en-US" altLang="zh-CN" dirty="0" smtClean="0"/>
              <a:t>Cordova</a:t>
            </a:r>
            <a:endParaRPr kumimoji="1" lang="zh-CN" altLang="en-US" dirty="0"/>
          </a:p>
        </p:txBody>
      </p:sp>
      <p:sp>
        <p:nvSpPr>
          <p:cNvPr id="18" name="文本框 17"/>
          <p:cNvSpPr txBox="1"/>
          <p:nvPr/>
        </p:nvSpPr>
        <p:spPr>
          <a:xfrm>
            <a:off x="448188" y="2587256"/>
            <a:ext cx="5226889" cy="2031325"/>
          </a:xfrm>
          <a:prstGeom prst="rect">
            <a:avLst/>
          </a:prstGeom>
          <a:noFill/>
        </p:spPr>
        <p:txBody>
          <a:bodyPr wrap="square" rtlCol="0">
            <a:spAutoFit/>
          </a:bodyPr>
          <a:lstStyle/>
          <a:p>
            <a:r>
              <a:rPr lang="en-US" altLang="zh-CN" dirty="0" smtClean="0"/>
              <a:t>WebView</a:t>
            </a:r>
            <a:r>
              <a:rPr lang="zh-CN" altLang="en-US" dirty="0" smtClean="0"/>
              <a:t>担任</a:t>
            </a:r>
            <a:r>
              <a:rPr lang="en-US" altLang="zh-CN" dirty="0" smtClean="0"/>
              <a:t>JavaScript</a:t>
            </a:r>
            <a:r>
              <a:rPr lang="zh-CN" altLang="en-US" dirty="0"/>
              <a:t>与原生</a:t>
            </a:r>
            <a:r>
              <a:rPr lang="en-US" altLang="zh-CN" dirty="0"/>
              <a:t>API</a:t>
            </a:r>
            <a:r>
              <a:rPr lang="zh-CN" altLang="en-US" dirty="0"/>
              <a:t>之间通信</a:t>
            </a:r>
            <a:r>
              <a:rPr lang="zh-CN" altLang="en-US" dirty="0" smtClean="0"/>
              <a:t>的</a:t>
            </a:r>
            <a:r>
              <a:rPr lang="en-US" altLang="zh-CN" dirty="0"/>
              <a:t>B</a:t>
            </a:r>
            <a:r>
              <a:rPr lang="en-US" altLang="zh-CN" dirty="0" smtClean="0"/>
              <a:t>ridge</a:t>
            </a:r>
            <a:r>
              <a:rPr lang="zh-CN" altLang="en-US" dirty="0" smtClean="0"/>
              <a:t>桥梁。</a:t>
            </a:r>
            <a:endParaRPr lang="en-US" altLang="zh-CN" dirty="0" smtClean="0"/>
          </a:p>
          <a:p>
            <a:endParaRPr lang="en-US" altLang="zh-CN" dirty="0"/>
          </a:p>
          <a:p>
            <a:r>
              <a:rPr lang="zh-CN" altLang="en-US" dirty="0" smtClean="0"/>
              <a:t>用于</a:t>
            </a:r>
            <a:r>
              <a:rPr lang="zh-CN" altLang="en-US" dirty="0"/>
              <a:t>在</a:t>
            </a:r>
            <a:r>
              <a:rPr lang="en-US" altLang="zh-CN" dirty="0"/>
              <a:t>JavaScript</a:t>
            </a:r>
            <a:r>
              <a:rPr lang="zh-CN" altLang="en-US" dirty="0"/>
              <a:t>与原生之间</a:t>
            </a:r>
            <a:r>
              <a:rPr lang="zh-CN" altLang="en-US" dirty="0" smtClean="0"/>
              <a:t>通信的</a:t>
            </a:r>
            <a:r>
              <a:rPr lang="zh-CN" altLang="en-US" dirty="0"/>
              <a:t>工具称之为</a:t>
            </a:r>
            <a:r>
              <a:rPr lang="en-US" altLang="zh-CN" b="1" dirty="0"/>
              <a:t>WebView JavaScript </a:t>
            </a:r>
            <a:r>
              <a:rPr lang="en-US" altLang="zh-CN" b="1" dirty="0" smtClean="0"/>
              <a:t>Bridge(JsBridge)</a:t>
            </a:r>
            <a:r>
              <a:rPr lang="zh-CN" altLang="en-US" b="1" dirty="0" smtClean="0"/>
              <a:t>。</a:t>
            </a:r>
            <a:endParaRPr lang="en-US" altLang="zh-CN" b="1" dirty="0" smtClean="0"/>
          </a:p>
          <a:p>
            <a:endParaRPr kumimoji="1" lang="en-US" altLang="zh-CN" b="1" dirty="0"/>
          </a:p>
          <a:p>
            <a:r>
              <a:rPr kumimoji="1" lang="en-US" altLang="zh-CN" dirty="0" err="1" smtClean="0">
                <a:solidFill>
                  <a:srgbClr val="FF0000"/>
                </a:solidFill>
              </a:rPr>
              <a:t>WebView</a:t>
            </a:r>
            <a:r>
              <a:rPr kumimoji="1" lang="zh-CN" altLang="en-US" dirty="0" smtClean="0">
                <a:solidFill>
                  <a:srgbClr val="FF0000"/>
                </a:solidFill>
              </a:rPr>
              <a:t>性能堪忧</a:t>
            </a:r>
            <a:endParaRPr kumimoji="1" lang="zh-CN" alt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12</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12" name="文本框 11"/>
          <p:cNvSpPr txBox="1"/>
          <p:nvPr/>
        </p:nvSpPr>
        <p:spPr>
          <a:xfrm>
            <a:off x="7893573" y="4546509"/>
            <a:ext cx="1311578" cy="369332"/>
          </a:xfrm>
          <a:prstGeom prst="rect">
            <a:avLst/>
          </a:prstGeom>
          <a:noFill/>
        </p:spPr>
        <p:txBody>
          <a:bodyPr wrap="none" rtlCol="0">
            <a:spAutoFit/>
          </a:bodyPr>
          <a:lstStyle/>
          <a:p>
            <a:r>
              <a:rPr lang="en-US" altLang="zh-CN" dirty="0" smtClean="0"/>
              <a:t>Rect Native</a:t>
            </a:r>
            <a:endParaRPr kumimoji="1" lang="zh-CN" altLang="en-US" dirty="0"/>
          </a:p>
        </p:txBody>
      </p:sp>
      <p:sp>
        <p:nvSpPr>
          <p:cNvPr id="13" name="文本框 12"/>
          <p:cNvSpPr txBox="1"/>
          <p:nvPr/>
        </p:nvSpPr>
        <p:spPr>
          <a:xfrm>
            <a:off x="942495" y="2422851"/>
            <a:ext cx="4766228" cy="2308324"/>
          </a:xfrm>
          <a:prstGeom prst="rect">
            <a:avLst/>
          </a:prstGeom>
          <a:noFill/>
        </p:spPr>
        <p:txBody>
          <a:bodyPr wrap="square" rtlCol="0">
            <a:spAutoFit/>
          </a:bodyPr>
          <a:lstStyle/>
          <a:p>
            <a:r>
              <a:rPr lang="en-US" altLang="zh-CN" dirty="0"/>
              <a:t>H5 </a:t>
            </a:r>
            <a:r>
              <a:rPr lang="zh-CN" altLang="en-US" dirty="0" smtClean="0"/>
              <a:t>作为第二阶段的性能瓶颈，</a:t>
            </a:r>
            <a:r>
              <a:rPr lang="en-US" altLang="zh-CN" dirty="0" smtClean="0"/>
              <a:t>RN</a:t>
            </a:r>
            <a:r>
              <a:rPr lang="zh-CN" altLang="en-US" dirty="0" smtClean="0"/>
              <a:t>通过桥梁完成原生绘制，以达到更优的性能。</a:t>
            </a:r>
            <a:endParaRPr lang="en-US" altLang="zh-CN" dirty="0" smtClean="0"/>
          </a:p>
          <a:p>
            <a:endParaRPr lang="en-US" altLang="zh-CN" dirty="0" smtClean="0"/>
          </a:p>
          <a:p>
            <a:endParaRPr lang="en-US" altLang="zh-CN" dirty="0"/>
          </a:p>
          <a:p>
            <a:pPr marL="285750" indent="-285750">
              <a:buFont typeface="Arial" panose="020B0604020202090204" pitchFamily="34" charset="0"/>
              <a:buChar char="•"/>
            </a:pPr>
            <a:r>
              <a:rPr lang="en-US" altLang="zh-CN" b="1" dirty="0" smtClean="0"/>
              <a:t>JavaScript</a:t>
            </a:r>
            <a:r>
              <a:rPr lang="zh-CN" altLang="en-US" b="1" dirty="0" smtClean="0"/>
              <a:t>通过 </a:t>
            </a:r>
            <a:r>
              <a:rPr lang="en-US" altLang="zh-CN" b="1" dirty="0" smtClean="0"/>
              <a:t>bridge </a:t>
            </a:r>
            <a:r>
              <a:rPr lang="zh-CN" altLang="en-US" b="1" dirty="0"/>
              <a:t>传递到</a:t>
            </a:r>
            <a:r>
              <a:rPr lang="en-US" altLang="zh-CN" b="1" dirty="0"/>
              <a:t>native</a:t>
            </a:r>
            <a:r>
              <a:rPr lang="zh-CN" altLang="en-US" b="1" dirty="0" smtClean="0"/>
              <a:t>完成原生绘制，</a:t>
            </a:r>
            <a:r>
              <a:rPr lang="en-US" altLang="zh-CN" b="1" dirty="0"/>
              <a:t> bridge </a:t>
            </a:r>
            <a:r>
              <a:rPr lang="zh-CN" altLang="en-US" b="1" dirty="0" smtClean="0"/>
              <a:t>的成本高，因为需要频繁</a:t>
            </a:r>
            <a:r>
              <a:rPr lang="zh-CN" altLang="en-US" b="1" dirty="0"/>
              <a:t>的跨桥</a:t>
            </a:r>
            <a:r>
              <a:rPr lang="zh-CN" altLang="en-US" b="1" dirty="0" smtClean="0"/>
              <a:t>调用，导致卡顿等性能问题。</a:t>
            </a:r>
            <a:endParaRPr lang="en-US" altLang="zh-CN" b="1" dirty="0" smtClean="0"/>
          </a:p>
          <a:p>
            <a:pPr marL="285750" indent="-285750">
              <a:buFont typeface="Arial" panose="020B0604020202090204" pitchFamily="34" charset="0"/>
              <a:buChar char="•"/>
            </a:pPr>
            <a:endParaRPr lang="en-US" altLang="zh-CN" b="1" dirty="0"/>
          </a:p>
        </p:txBody>
      </p:sp>
      <p:pic>
        <p:nvPicPr>
          <p:cNvPr id="14" name="图片 13"/>
          <p:cNvPicPr>
            <a:picLocks noChangeAspect="1"/>
          </p:cNvPicPr>
          <p:nvPr/>
        </p:nvPicPr>
        <p:blipFill>
          <a:blip r:embed="rId3"/>
          <a:stretch>
            <a:fillRect/>
          </a:stretch>
        </p:blipFill>
        <p:spPr>
          <a:xfrm>
            <a:off x="5708723" y="1892188"/>
            <a:ext cx="5681279" cy="2555713"/>
          </a:xfrm>
          <a:prstGeom prst="rect">
            <a:avLst/>
          </a:prstGeom>
        </p:spPr>
      </p:pic>
      <p:sp>
        <p:nvSpPr>
          <p:cNvPr id="5" name="矩形 4"/>
          <p:cNvSpPr/>
          <p:nvPr/>
        </p:nvSpPr>
        <p:spPr>
          <a:xfrm>
            <a:off x="946656" y="938056"/>
            <a:ext cx="1291444" cy="369332"/>
          </a:xfrm>
          <a:prstGeom prst="rect">
            <a:avLst/>
          </a:prstGeom>
        </p:spPr>
        <p:txBody>
          <a:bodyPr wrap="none">
            <a:spAutoFit/>
          </a:bodyPr>
          <a:lstStyle/>
          <a:p>
            <a:pPr marL="12700">
              <a:spcBef>
                <a:spcPts val="100"/>
              </a:spcBef>
            </a:pPr>
            <a:r>
              <a:rPr lang="en-US" altLang="zh-CN" b="1" dirty="0" err="1" smtClean="0"/>
              <a:t>Rect</a:t>
            </a:r>
            <a:r>
              <a:rPr lang="zh-CN" altLang="en-US" b="1" dirty="0" smtClean="0"/>
              <a:t> </a:t>
            </a:r>
            <a:r>
              <a:rPr lang="en-US" altLang="zh-CN" b="1" dirty="0" smtClean="0"/>
              <a:t>Native</a:t>
            </a:r>
            <a:endParaRPr lang="zh-CN"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13</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38" name="object 2"/>
          <p:cNvSpPr txBox="1"/>
          <p:nvPr/>
        </p:nvSpPr>
        <p:spPr>
          <a:xfrm>
            <a:off x="946656" y="942242"/>
            <a:ext cx="2573867" cy="294097"/>
          </a:xfrm>
          <a:prstGeom prst="rect">
            <a:avLst/>
          </a:prstGeom>
        </p:spPr>
        <p:txBody>
          <a:bodyPr vert="horz" wrap="square" lIns="0" tIns="16933"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altLang="zh-CN" sz="1800" b="1" dirty="0" smtClean="0">
                <a:latin typeface="+mn-lt"/>
                <a:ea typeface="+mn-ea"/>
                <a:cs typeface="+mn-cs"/>
              </a:rPr>
              <a:t>Flutter</a:t>
            </a:r>
            <a:endParaRPr lang="zh-CN" altLang="en-US" sz="1800" b="1" dirty="0">
              <a:latin typeface="+mn-lt"/>
              <a:ea typeface="+mn-ea"/>
              <a:cs typeface="+mn-cs"/>
            </a:endParaRPr>
          </a:p>
        </p:txBody>
      </p:sp>
      <p:sp>
        <p:nvSpPr>
          <p:cNvPr id="2" name="矩形 1"/>
          <p:cNvSpPr/>
          <p:nvPr/>
        </p:nvSpPr>
        <p:spPr>
          <a:xfrm>
            <a:off x="946655" y="1445098"/>
            <a:ext cx="10400217" cy="584775"/>
          </a:xfrm>
          <a:prstGeom prst="rect">
            <a:avLst/>
          </a:prstGeom>
        </p:spPr>
        <p:txBody>
          <a:bodyPr wrap="square">
            <a:spAutoFit/>
          </a:bodyPr>
          <a:lstStyle/>
          <a:p>
            <a:r>
              <a:rPr lang="en-US" altLang="zh-CN" sz="1400" dirty="0">
                <a:solidFill>
                  <a:srgbClr val="333333"/>
                </a:solidFill>
                <a:latin typeface="Arial" panose="020B0604020202090204" pitchFamily="34" charset="0"/>
              </a:rPr>
              <a:t>Flutter</a:t>
            </a:r>
            <a:r>
              <a:rPr lang="zh-CN" altLang="en-US" sz="1400" dirty="0">
                <a:solidFill>
                  <a:srgbClr val="333333"/>
                </a:solidFill>
                <a:latin typeface="Arial" panose="020B0604020202090204" pitchFamily="34" charset="0"/>
              </a:rPr>
              <a:t>是谷歌的移动</a:t>
            </a:r>
            <a:r>
              <a:rPr lang="en-US" altLang="zh-CN" sz="1400" dirty="0">
                <a:solidFill>
                  <a:srgbClr val="333333"/>
                </a:solidFill>
                <a:latin typeface="Arial" panose="020B0604020202090204" pitchFamily="34" charset="0"/>
              </a:rPr>
              <a:t>UI</a:t>
            </a:r>
            <a:r>
              <a:rPr lang="zh-CN" altLang="en-US" sz="1400" dirty="0">
                <a:solidFill>
                  <a:srgbClr val="333333"/>
                </a:solidFill>
                <a:latin typeface="Arial" panose="020B0604020202090204" pitchFamily="34" charset="0"/>
              </a:rPr>
              <a:t>框架，可以快速在</a:t>
            </a:r>
            <a:r>
              <a:rPr lang="en-US" altLang="zh-CN" sz="1400" dirty="0">
                <a:solidFill>
                  <a:srgbClr val="333333"/>
                </a:solidFill>
                <a:latin typeface="Arial" panose="020B0604020202090204" pitchFamily="34" charset="0"/>
              </a:rPr>
              <a:t>iOS</a:t>
            </a:r>
            <a:r>
              <a:rPr lang="zh-CN" altLang="en-US" sz="1400" dirty="0">
                <a:solidFill>
                  <a:srgbClr val="333333"/>
                </a:solidFill>
                <a:latin typeface="Arial" panose="020B0604020202090204" pitchFamily="34" charset="0"/>
              </a:rPr>
              <a:t>和</a:t>
            </a:r>
            <a:r>
              <a:rPr lang="en-US" altLang="zh-CN" sz="1400" dirty="0">
                <a:solidFill>
                  <a:srgbClr val="333333"/>
                </a:solidFill>
                <a:latin typeface="Arial" panose="020B0604020202090204" pitchFamily="34" charset="0"/>
              </a:rPr>
              <a:t>Android</a:t>
            </a:r>
            <a:r>
              <a:rPr lang="zh-CN" altLang="en-US" sz="1400" dirty="0">
                <a:solidFill>
                  <a:srgbClr val="333333"/>
                </a:solidFill>
                <a:latin typeface="Arial" panose="020B0604020202090204" pitchFamily="34" charset="0"/>
              </a:rPr>
              <a:t>上构建高质量的原生用户界面。 </a:t>
            </a:r>
            <a:r>
              <a:rPr lang="en-US" altLang="zh-CN" sz="1400" dirty="0">
                <a:solidFill>
                  <a:srgbClr val="333333"/>
                </a:solidFill>
                <a:latin typeface="Arial" panose="020B0604020202090204" pitchFamily="34" charset="0"/>
              </a:rPr>
              <a:t>Flutter</a:t>
            </a:r>
            <a:r>
              <a:rPr lang="zh-CN" altLang="en-US" sz="1400" dirty="0">
                <a:solidFill>
                  <a:srgbClr val="333333"/>
                </a:solidFill>
                <a:latin typeface="Arial" panose="020B0604020202090204" pitchFamily="34" charset="0"/>
              </a:rPr>
              <a:t>可以与现有的代码一起工作。在全世界，</a:t>
            </a:r>
            <a:r>
              <a:rPr lang="en-US" altLang="zh-CN" sz="1400" dirty="0">
                <a:solidFill>
                  <a:srgbClr val="333333"/>
                </a:solidFill>
                <a:latin typeface="Arial" panose="020B0604020202090204" pitchFamily="34" charset="0"/>
              </a:rPr>
              <a:t>Flutter</a:t>
            </a:r>
            <a:r>
              <a:rPr lang="zh-CN" altLang="en-US" sz="1400" dirty="0">
                <a:solidFill>
                  <a:srgbClr val="333333"/>
                </a:solidFill>
                <a:latin typeface="Arial" panose="020B0604020202090204" pitchFamily="34" charset="0"/>
              </a:rPr>
              <a:t>正在被越来越多的开发者和组织使用，并且</a:t>
            </a:r>
            <a:r>
              <a:rPr lang="en-US" altLang="zh-CN" sz="1400" dirty="0">
                <a:solidFill>
                  <a:srgbClr val="333333"/>
                </a:solidFill>
                <a:latin typeface="Arial" panose="020B0604020202090204" pitchFamily="34" charset="0"/>
              </a:rPr>
              <a:t>Flutter</a:t>
            </a:r>
            <a:r>
              <a:rPr lang="zh-CN" altLang="en-US" sz="1400" dirty="0">
                <a:solidFill>
                  <a:srgbClr val="333333"/>
                </a:solidFill>
                <a:latin typeface="Arial" panose="020B0604020202090204" pitchFamily="34" charset="0"/>
              </a:rPr>
              <a:t>是完全免费、开源的</a:t>
            </a:r>
            <a:r>
              <a:rPr lang="zh-CN" altLang="en-US" dirty="0">
                <a:solidFill>
                  <a:srgbClr val="333333"/>
                </a:solidFill>
                <a:latin typeface="Arial" panose="020B0604020202090204" pitchFamily="34" charset="0"/>
              </a:rPr>
              <a:t>。</a:t>
            </a:r>
            <a:endParaRPr lang="zh-CN" altLang="en-US" dirty="0"/>
          </a:p>
        </p:txBody>
      </p:sp>
      <p:pic>
        <p:nvPicPr>
          <p:cNvPr id="43" name="图片 42"/>
          <p:cNvPicPr>
            <a:picLocks noChangeAspect="1"/>
          </p:cNvPicPr>
          <p:nvPr/>
        </p:nvPicPr>
        <p:blipFill>
          <a:blip r:embed="rId3"/>
          <a:stretch>
            <a:fillRect/>
          </a:stretch>
        </p:blipFill>
        <p:spPr>
          <a:xfrm>
            <a:off x="946655" y="4662221"/>
            <a:ext cx="720000" cy="836391"/>
          </a:xfrm>
          <a:prstGeom prst="rect">
            <a:avLst/>
          </a:prstGeom>
        </p:spPr>
      </p:pic>
      <p:pic>
        <p:nvPicPr>
          <p:cNvPr id="44" name="图片 43"/>
          <p:cNvPicPr>
            <a:picLocks noChangeAspect="1"/>
          </p:cNvPicPr>
          <p:nvPr/>
        </p:nvPicPr>
        <p:blipFill>
          <a:blip r:embed="rId4"/>
          <a:stretch>
            <a:fillRect/>
          </a:stretch>
        </p:blipFill>
        <p:spPr>
          <a:xfrm>
            <a:off x="2263097" y="4636416"/>
            <a:ext cx="720000" cy="888000"/>
          </a:xfrm>
          <a:prstGeom prst="rect">
            <a:avLst/>
          </a:prstGeom>
        </p:spPr>
      </p:pic>
      <p:pic>
        <p:nvPicPr>
          <p:cNvPr id="45" name="图片 44"/>
          <p:cNvPicPr>
            <a:picLocks noChangeAspect="1"/>
          </p:cNvPicPr>
          <p:nvPr/>
        </p:nvPicPr>
        <p:blipFill>
          <a:blip r:embed="rId5"/>
          <a:stretch>
            <a:fillRect/>
          </a:stretch>
        </p:blipFill>
        <p:spPr>
          <a:xfrm>
            <a:off x="3433494" y="4741631"/>
            <a:ext cx="720000" cy="677569"/>
          </a:xfrm>
          <a:prstGeom prst="rect">
            <a:avLst/>
          </a:prstGeom>
        </p:spPr>
      </p:pic>
      <p:sp>
        <p:nvSpPr>
          <p:cNvPr id="46" name="文本框 45"/>
          <p:cNvSpPr txBox="1"/>
          <p:nvPr/>
        </p:nvSpPr>
        <p:spPr>
          <a:xfrm>
            <a:off x="812769" y="5587478"/>
            <a:ext cx="987771" cy="369332"/>
          </a:xfrm>
          <a:prstGeom prst="rect">
            <a:avLst/>
          </a:prstGeom>
          <a:noFill/>
        </p:spPr>
        <p:txBody>
          <a:bodyPr wrap="none" rtlCol="0">
            <a:spAutoFit/>
          </a:bodyPr>
          <a:lstStyle/>
          <a:p>
            <a:r>
              <a:rPr kumimoji="1" lang="en-US" altLang="zh-CN" dirty="0" smtClean="0"/>
              <a:t>Android</a:t>
            </a:r>
            <a:endParaRPr kumimoji="1" lang="zh-CN" altLang="en-US" dirty="0"/>
          </a:p>
        </p:txBody>
      </p:sp>
      <p:sp>
        <p:nvSpPr>
          <p:cNvPr id="47" name="文本框 46"/>
          <p:cNvSpPr txBox="1"/>
          <p:nvPr/>
        </p:nvSpPr>
        <p:spPr>
          <a:xfrm>
            <a:off x="2355235" y="5587478"/>
            <a:ext cx="535724" cy="369332"/>
          </a:xfrm>
          <a:prstGeom prst="rect">
            <a:avLst/>
          </a:prstGeom>
          <a:noFill/>
        </p:spPr>
        <p:txBody>
          <a:bodyPr wrap="none" rtlCol="0">
            <a:spAutoFit/>
          </a:bodyPr>
          <a:lstStyle/>
          <a:p>
            <a:r>
              <a:rPr kumimoji="1" lang="en-US" altLang="zh-CN" dirty="0" smtClean="0"/>
              <a:t>IOS</a:t>
            </a:r>
            <a:endParaRPr kumimoji="1" lang="zh-CN" altLang="en-US" dirty="0"/>
          </a:p>
        </p:txBody>
      </p:sp>
      <p:sp>
        <p:nvSpPr>
          <p:cNvPr id="48" name="文本框 47"/>
          <p:cNvSpPr txBox="1"/>
          <p:nvPr/>
        </p:nvSpPr>
        <p:spPr>
          <a:xfrm>
            <a:off x="3336477" y="5587478"/>
            <a:ext cx="914033" cy="369332"/>
          </a:xfrm>
          <a:prstGeom prst="rect">
            <a:avLst/>
          </a:prstGeom>
          <a:noFill/>
        </p:spPr>
        <p:txBody>
          <a:bodyPr wrap="none" rtlCol="0">
            <a:spAutoFit/>
          </a:bodyPr>
          <a:lstStyle/>
          <a:p>
            <a:r>
              <a:rPr kumimoji="1" lang="en-US" altLang="zh-CN" dirty="0" smtClean="0"/>
              <a:t>Fuchsia</a:t>
            </a:r>
            <a:endParaRPr kumimoji="1" lang="zh-CN" altLang="en-US" dirty="0"/>
          </a:p>
        </p:txBody>
      </p:sp>
      <p:sp>
        <p:nvSpPr>
          <p:cNvPr id="49" name="文本框 48"/>
          <p:cNvSpPr txBox="1"/>
          <p:nvPr/>
        </p:nvSpPr>
        <p:spPr>
          <a:xfrm>
            <a:off x="946655" y="2519443"/>
            <a:ext cx="2525050" cy="1323439"/>
          </a:xfrm>
          <a:prstGeom prst="rect">
            <a:avLst/>
          </a:prstGeom>
          <a:noFill/>
        </p:spPr>
        <p:txBody>
          <a:bodyPr wrap="none" rtlCol="0">
            <a:spAutoFit/>
          </a:bodyPr>
          <a:lstStyle/>
          <a:p>
            <a:pPr marL="285750" indent="-285750">
              <a:buFont typeface="Wingdings" panose="05000000000000000000" pitchFamily="2" charset="2"/>
              <a:buChar char="Ø"/>
            </a:pPr>
            <a:r>
              <a:rPr kumimoji="1" lang="zh-CN" altLang="en-US" sz="1600" dirty="0" smtClean="0"/>
              <a:t>跨平台移动</a:t>
            </a:r>
            <a:r>
              <a:rPr kumimoji="1" lang="en-US" altLang="zh-CN" sz="1600" dirty="0" smtClean="0"/>
              <a:t>UI</a:t>
            </a:r>
            <a:r>
              <a:rPr kumimoji="1" lang="zh-CN" altLang="en-US" sz="1600" dirty="0" smtClean="0"/>
              <a:t>框架</a:t>
            </a:r>
            <a:endParaRPr kumimoji="1" lang="en-US" altLang="zh-CN" sz="1600" dirty="0" smtClean="0"/>
          </a:p>
          <a:p>
            <a:pPr marL="285750" indent="-285750">
              <a:buFont typeface="Wingdings" panose="05000000000000000000" pitchFamily="2" charset="2"/>
              <a:buChar char="Ø"/>
            </a:pPr>
            <a:endParaRPr kumimoji="1" lang="en-US" altLang="zh-CN" sz="1600" dirty="0"/>
          </a:p>
          <a:p>
            <a:pPr marL="285750" indent="-285750">
              <a:buFont typeface="Wingdings" panose="05000000000000000000" pitchFamily="2" charset="2"/>
              <a:buChar char="Ø"/>
            </a:pPr>
            <a:r>
              <a:rPr lang="zh-CN" altLang="en-US" sz="1600" dirty="0">
                <a:solidFill>
                  <a:srgbClr val="333333"/>
                </a:solidFill>
                <a:latin typeface="Arial" panose="020B0604020202090204" pitchFamily="34" charset="0"/>
              </a:rPr>
              <a:t>与现有的代码一起</a:t>
            </a:r>
            <a:r>
              <a:rPr lang="zh-CN" altLang="en-US" sz="1600" dirty="0" smtClean="0">
                <a:solidFill>
                  <a:srgbClr val="333333"/>
                </a:solidFill>
                <a:latin typeface="Arial" panose="020B0604020202090204" pitchFamily="34" charset="0"/>
              </a:rPr>
              <a:t>工作</a:t>
            </a:r>
            <a:endParaRPr lang="en-US" altLang="zh-CN" sz="1600" dirty="0" smtClean="0">
              <a:solidFill>
                <a:srgbClr val="333333"/>
              </a:solidFill>
              <a:latin typeface="Arial" panose="020B0604020202090204" pitchFamily="34" charset="0"/>
            </a:endParaRPr>
          </a:p>
          <a:p>
            <a:pPr marL="285750" indent="-285750">
              <a:buFont typeface="Wingdings" panose="05000000000000000000" pitchFamily="2" charset="2"/>
              <a:buChar char="Ø"/>
            </a:pPr>
            <a:endParaRPr kumimoji="1" lang="en-US" altLang="zh-CN" sz="1600" dirty="0">
              <a:solidFill>
                <a:srgbClr val="333333"/>
              </a:solidFill>
              <a:latin typeface="Arial" panose="020B0604020202090204" pitchFamily="34" charset="0"/>
            </a:endParaRPr>
          </a:p>
          <a:p>
            <a:pPr marL="285750" indent="-285750">
              <a:buFont typeface="Wingdings" panose="05000000000000000000" pitchFamily="2" charset="2"/>
              <a:buChar char="Ø"/>
            </a:pPr>
            <a:r>
              <a:rPr lang="zh-CN" altLang="en-US" sz="1600" dirty="0">
                <a:solidFill>
                  <a:srgbClr val="333333"/>
                </a:solidFill>
                <a:latin typeface="Arial" panose="020B0604020202090204" pitchFamily="34" charset="0"/>
              </a:rPr>
              <a:t>完全免费、开源</a:t>
            </a:r>
            <a:endParaRPr kumimoji="1" lang="zh-CN" altLang="en-US" sz="1600" dirty="0"/>
          </a:p>
        </p:txBody>
      </p:sp>
      <p:sp>
        <p:nvSpPr>
          <p:cNvPr id="50" name="矩形 49"/>
          <p:cNvSpPr/>
          <p:nvPr/>
        </p:nvSpPr>
        <p:spPr>
          <a:xfrm>
            <a:off x="6416267" y="5218146"/>
            <a:ext cx="4063933" cy="369332"/>
          </a:xfrm>
          <a:prstGeom prst="rect">
            <a:avLst/>
          </a:prstGeom>
        </p:spPr>
        <p:txBody>
          <a:bodyPr wrap="none">
            <a:spAutoFit/>
          </a:bodyPr>
          <a:lstStyle/>
          <a:p>
            <a:r>
              <a:rPr lang="zh-CN" altLang="en-US" dirty="0" smtClean="0">
                <a:solidFill>
                  <a:srgbClr val="333333"/>
                </a:solidFill>
                <a:latin typeface="-apple-system-font" charset="0"/>
              </a:rPr>
              <a:t>利用</a:t>
            </a:r>
            <a:r>
              <a:rPr lang="en-US" altLang="zh-CN" dirty="0" smtClean="0">
                <a:solidFill>
                  <a:srgbClr val="333333"/>
                </a:solidFill>
                <a:latin typeface="-apple-system-font" charset="0"/>
              </a:rPr>
              <a:t>DVM(dart</a:t>
            </a:r>
            <a:r>
              <a:rPr lang="zh-CN" altLang="en-US" dirty="0">
                <a:solidFill>
                  <a:srgbClr val="333333"/>
                </a:solidFill>
                <a:latin typeface="-apple-system-font" charset="0"/>
              </a:rPr>
              <a:t>虚拟</a:t>
            </a:r>
            <a:r>
              <a:rPr lang="zh-CN" altLang="en-US" dirty="0" smtClean="0">
                <a:solidFill>
                  <a:srgbClr val="333333"/>
                </a:solidFill>
                <a:latin typeface="-apple-system-font" charset="0"/>
              </a:rPr>
              <a:t>机</a:t>
            </a:r>
            <a:r>
              <a:rPr lang="en-US" altLang="zh-CN" dirty="0" smtClean="0">
                <a:solidFill>
                  <a:srgbClr val="333333"/>
                </a:solidFill>
                <a:latin typeface="-apple-system-font" charset="0"/>
              </a:rPr>
              <a:t>)</a:t>
            </a:r>
            <a:r>
              <a:rPr lang="zh-CN" altLang="en-US" dirty="0" smtClean="0">
                <a:solidFill>
                  <a:srgbClr val="333333"/>
                </a:solidFill>
                <a:latin typeface="-apple-system-font" charset="0"/>
              </a:rPr>
              <a:t> 减少</a:t>
            </a:r>
            <a:r>
              <a:rPr lang="zh-CN" altLang="en-US" dirty="0">
                <a:solidFill>
                  <a:srgbClr val="333333"/>
                </a:solidFill>
                <a:latin typeface="-apple-system-font" charset="0"/>
              </a:rPr>
              <a:t>了桥的交互</a:t>
            </a:r>
            <a:endParaRPr lang="zh-CN" altLang="en-US" dirty="0"/>
          </a:p>
        </p:txBody>
      </p:sp>
      <p:pic>
        <p:nvPicPr>
          <p:cNvPr id="51" name="图片 50"/>
          <p:cNvPicPr>
            <a:picLocks noChangeAspect="1"/>
          </p:cNvPicPr>
          <p:nvPr/>
        </p:nvPicPr>
        <p:blipFill>
          <a:blip r:embed="rId6"/>
          <a:stretch>
            <a:fillRect/>
          </a:stretch>
        </p:blipFill>
        <p:spPr>
          <a:xfrm>
            <a:off x="5484335" y="2227200"/>
            <a:ext cx="5927795" cy="2706389"/>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14</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908132"/>
            <a:ext cx="1283813" cy="369332"/>
          </a:xfrm>
          <a:prstGeom prst="rect">
            <a:avLst/>
          </a:prstGeom>
        </p:spPr>
        <p:txBody>
          <a:bodyPr wrap="none">
            <a:spAutoFit/>
          </a:bodyPr>
          <a:lstStyle/>
          <a:p>
            <a:pPr defTabSz="1218565"/>
            <a:r>
              <a:rPr lang="en-US" altLang="zh-CN" b="1" dirty="0" smtClean="0"/>
              <a:t>Flutter</a:t>
            </a:r>
            <a:r>
              <a:rPr lang="zh-CN" altLang="en-US" b="1" dirty="0" smtClean="0"/>
              <a:t>优势</a:t>
            </a:r>
            <a:endParaRPr lang="en-US" altLang="zh-CN" dirty="0">
              <a:solidFill>
                <a:srgbClr val="1D69A3"/>
              </a:solidFill>
              <a:latin typeface="微软雅黑" panose="020B0503020204020204" pitchFamily="34" charset="-122"/>
              <a:ea typeface="微软雅黑" panose="020B0503020204020204" pitchFamily="34" charset="-122"/>
            </a:endParaRPr>
          </a:p>
        </p:txBody>
      </p:sp>
      <p:sp>
        <p:nvSpPr>
          <p:cNvPr id="16" name="矩形 15"/>
          <p:cNvSpPr/>
          <p:nvPr/>
        </p:nvSpPr>
        <p:spPr>
          <a:xfrm>
            <a:off x="854710" y="1380490"/>
            <a:ext cx="9277350" cy="2237740"/>
          </a:xfrm>
          <a:prstGeom prst="rect">
            <a:avLst/>
          </a:prstGeom>
        </p:spPr>
        <p:txBody>
          <a:bodyPr wrap="square">
            <a:spAutoFit/>
          </a:bodyPr>
          <a:lstStyle/>
          <a:p>
            <a:pPr marL="285750" indent="-285750">
              <a:buFont typeface="Arial" panose="020B0604020202090204" pitchFamily="34" charset="0"/>
              <a:buChar char="•"/>
            </a:pPr>
            <a:r>
              <a:rPr lang="zh-CN" altLang="en-US" b="1" dirty="0" smtClean="0">
                <a:solidFill>
                  <a:srgbClr val="FF0000"/>
                </a:solidFill>
                <a:latin typeface="Open Sans" charset="0"/>
              </a:rPr>
              <a:t>热重载</a:t>
            </a:r>
            <a:endParaRPr lang="en-US" altLang="zh-CN" sz="1400" dirty="0" smtClean="0">
              <a:solidFill>
                <a:srgbClr val="333333"/>
              </a:solidFill>
              <a:latin typeface="Open Sans" charset="0"/>
            </a:endParaRPr>
          </a:p>
          <a:p>
            <a:pPr>
              <a:lnSpc>
                <a:spcPct val="140000"/>
              </a:lnSpc>
            </a:pPr>
            <a:r>
              <a:rPr lang="zh-CN" altLang="en-US" sz="1400" dirty="0"/>
              <a:t> </a:t>
            </a:r>
            <a:r>
              <a:rPr lang="zh-CN" altLang="en-US" sz="1400" dirty="0" smtClean="0"/>
              <a:t>       </a:t>
            </a:r>
            <a:r>
              <a:rPr lang="zh-CN" altLang="en-US" sz="1600" dirty="0" smtClean="0"/>
              <a:t>页面</a:t>
            </a:r>
            <a:r>
              <a:rPr lang="zh-CN" altLang="en-US" sz="1600" dirty="0"/>
              <a:t>每次改动</a:t>
            </a:r>
            <a:r>
              <a:rPr lang="en-US" altLang="zh-CN" sz="1600" dirty="0"/>
              <a:t>,</a:t>
            </a:r>
            <a:r>
              <a:rPr lang="zh-CN" altLang="en-US" sz="1600" dirty="0"/>
              <a:t>不需要手动去刷新</a:t>
            </a:r>
            <a:r>
              <a:rPr lang="en-US" altLang="zh-CN" sz="1600" dirty="0"/>
              <a:t>,</a:t>
            </a:r>
            <a:r>
              <a:rPr lang="zh-CN" altLang="en-US" sz="1600" dirty="0"/>
              <a:t>可自动刷新。即支持开发过程中热重载</a:t>
            </a:r>
            <a:r>
              <a:rPr lang="zh-CN" altLang="en-US" sz="1600" dirty="0" smtClean="0"/>
              <a:t>。对于这个特性，原生移动的开发的同学深有体会，比如说编译</a:t>
            </a:r>
            <a:r>
              <a:rPr lang="en-US" altLang="zh-CN" sz="1600" dirty="0" smtClean="0"/>
              <a:t>10</a:t>
            </a:r>
            <a:r>
              <a:rPr lang="zh-CN" altLang="en-US" sz="1600" dirty="0" smtClean="0"/>
              <a:t>分钟的煎熬。</a:t>
            </a:r>
            <a:endParaRPr lang="en-US" altLang="zh-CN" sz="1600" dirty="0" smtClean="0"/>
          </a:p>
          <a:p>
            <a:endParaRPr lang="en-US" altLang="zh-CN" sz="1400" dirty="0" smtClean="0">
              <a:solidFill>
                <a:srgbClr val="333333"/>
              </a:solidFill>
              <a:latin typeface="Open Sans" charset="0"/>
            </a:endParaRPr>
          </a:p>
          <a:p>
            <a:pPr marL="285750" indent="-285750">
              <a:buFont typeface="Arial" panose="020B0604020202090204" pitchFamily="34" charset="0"/>
              <a:buChar char="•"/>
            </a:pPr>
            <a:r>
              <a:rPr lang="zh-CN" altLang="en-US" sz="1800" b="1" i="0" dirty="0" smtClean="0">
                <a:solidFill>
                  <a:srgbClr val="FF0000"/>
                </a:solidFill>
                <a:latin typeface="Open Sans" charset="0"/>
              </a:rPr>
              <a:t>统一的UI</a:t>
            </a:r>
            <a:endParaRPr lang="en-US" altLang="zh-CN" sz="1400" b="0" i="0" dirty="0" smtClean="0">
              <a:solidFill>
                <a:srgbClr val="333333"/>
              </a:solidFill>
              <a:effectLst/>
              <a:latin typeface="Open Sans" charset="0"/>
            </a:endParaRPr>
          </a:p>
          <a:p>
            <a:pPr algn="l">
              <a:lnSpc>
                <a:spcPct val="140000"/>
              </a:lnSpc>
            </a:pPr>
            <a:r>
              <a:rPr lang="zh-CN" altLang="en-US" sz="1400" dirty="0"/>
              <a:t> </a:t>
            </a:r>
            <a:r>
              <a:rPr lang="zh-CN" altLang="en-US" sz="1400" dirty="0" smtClean="0"/>
              <a:t>       </a:t>
            </a:r>
            <a:r>
              <a:rPr lang="zh-CN" altLang="en-US" sz="1600" dirty="0" smtClean="0"/>
              <a:t>Flutter 提供丰富的内置 UI 组件—— Material Design（针对 Android ）和 Cupertino（适用于 iOS ），不需要担心在众多设备上看起来会有什么不同。</a:t>
            </a:r>
          </a:p>
        </p:txBody>
      </p:sp>
      <p:sp>
        <p:nvSpPr>
          <p:cNvPr id="10" name="文本框 9"/>
          <p:cNvSpPr txBox="1"/>
          <p:nvPr/>
        </p:nvSpPr>
        <p:spPr>
          <a:xfrm>
            <a:off x="946785" y="3822700"/>
            <a:ext cx="3580765" cy="368300"/>
          </a:xfrm>
          <a:prstGeom prst="rect">
            <a:avLst/>
          </a:prstGeom>
          <a:noFill/>
        </p:spPr>
        <p:txBody>
          <a:bodyPr wrap="square" rtlCol="0">
            <a:spAutoFit/>
          </a:bodyPr>
          <a:lstStyle/>
          <a:p>
            <a:pPr algn="l" defTabSz="1218565"/>
            <a:r>
              <a:rPr lang="en-US" altLang="zh-CN" b="1" dirty="0" smtClean="0"/>
              <a:t>Flutter与其他跨平台的本质区别</a:t>
            </a:r>
          </a:p>
        </p:txBody>
      </p:sp>
      <p:sp>
        <p:nvSpPr>
          <p:cNvPr id="11" name="文本框 10"/>
          <p:cNvSpPr txBox="1"/>
          <p:nvPr/>
        </p:nvSpPr>
        <p:spPr>
          <a:xfrm>
            <a:off x="946785" y="4396105"/>
            <a:ext cx="9185275" cy="1372683"/>
          </a:xfrm>
          <a:prstGeom prst="rect">
            <a:avLst/>
          </a:prstGeom>
          <a:noFill/>
        </p:spPr>
        <p:txBody>
          <a:bodyPr wrap="square" rtlCol="0" anchor="t">
            <a:spAutoFit/>
          </a:bodyPr>
          <a:lstStyle/>
          <a:p>
            <a:pPr marL="285750" indent="-285750">
              <a:lnSpc>
                <a:spcPct val="130000"/>
              </a:lnSpc>
              <a:buFont typeface="Arial" panose="020B0604020202090204" pitchFamily="34" charset="0"/>
              <a:buChar char="•"/>
            </a:pPr>
            <a:r>
              <a:rPr lang="zh-CN" altLang="en-US" sz="1600" dirty="0"/>
              <a:t>React Native 之类的框架，只是通过 JavaScript 虚拟机扩展调用系统组件，由 Android 和 iOS 系统进行组件的渲染；</a:t>
            </a:r>
          </a:p>
          <a:p>
            <a:pPr marL="285750" indent="-285750" algn="l">
              <a:lnSpc>
                <a:spcPct val="130000"/>
              </a:lnSpc>
              <a:buFont typeface="Arial" panose="020B0604020202090204" pitchFamily="34" charset="0"/>
              <a:buChar char="•"/>
            </a:pPr>
            <a:r>
              <a:rPr lang="zh-CN" altLang="en-US" sz="1600" dirty="0"/>
              <a:t>Flutter 则是</a:t>
            </a:r>
            <a:r>
              <a:rPr lang="zh-CN" altLang="en-US" sz="1600" dirty="0" smtClean="0"/>
              <a:t>自己重写了一整套包括底层渲染逻辑和上层开发语言的完整解决方案完成了，组件</a:t>
            </a:r>
            <a:r>
              <a:rPr lang="zh-CN" altLang="en-US" sz="1600" dirty="0"/>
              <a:t>渲染的闭环。</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15</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908132"/>
            <a:ext cx="1352550" cy="368300"/>
          </a:xfrm>
          <a:prstGeom prst="rect">
            <a:avLst/>
          </a:prstGeom>
        </p:spPr>
        <p:txBody>
          <a:bodyPr wrap="none">
            <a:spAutoFit/>
          </a:bodyPr>
          <a:lstStyle/>
          <a:p>
            <a:pPr defTabSz="1218565"/>
            <a:r>
              <a:rPr lang="en-US" altLang="zh-CN" b="1" dirty="0" smtClean="0"/>
              <a:t>Flutter</a:t>
            </a:r>
            <a:r>
              <a:rPr lang="zh-CN" altLang="en-US" b="1" dirty="0" smtClean="0"/>
              <a:t>架构</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57" y="1391336"/>
            <a:ext cx="8094717" cy="4742764"/>
          </a:xfrm>
          <a:prstGeom prst="rect">
            <a:avLst/>
          </a:prstGeom>
        </p:spPr>
      </p:pic>
      <p:sp>
        <p:nvSpPr>
          <p:cNvPr id="22" name="右箭头 21"/>
          <p:cNvSpPr/>
          <p:nvPr/>
        </p:nvSpPr>
        <p:spPr>
          <a:xfrm>
            <a:off x="8357474" y="3117052"/>
            <a:ext cx="578069" cy="262759"/>
          </a:xfrm>
          <a:prstGeom prst="rightArrow">
            <a:avLst/>
          </a:prstGeom>
          <a:solidFill>
            <a:schemeClr val="accent6"/>
          </a:solidFill>
        </p:spPr>
        <p:txBody>
          <a:bodyPr wrap="square" lIns="91440" tIns="45720" rIns="91440" bIns="45720" rtlCol="0" anchor="ctr">
            <a:spAutoFit/>
          </a:bodyPr>
          <a:lstStyle/>
          <a:p>
            <a:pPr algn="ctr"/>
            <a:endParaRPr kumimoji="1"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3" name="文本框 22"/>
          <p:cNvSpPr txBox="1"/>
          <p:nvPr/>
        </p:nvSpPr>
        <p:spPr>
          <a:xfrm>
            <a:off x="9049408" y="2932385"/>
            <a:ext cx="2890344" cy="646331"/>
          </a:xfrm>
          <a:prstGeom prst="rect">
            <a:avLst/>
          </a:prstGeom>
          <a:noFill/>
        </p:spPr>
        <p:txBody>
          <a:bodyPr wrap="square" rtlCol="0">
            <a:spAutoFit/>
          </a:bodyPr>
          <a:lstStyle/>
          <a:p>
            <a:r>
              <a:rPr lang="zh-CN" altLang="en-US" dirty="0"/>
              <a:t>提供各种基础组件库，包括各种 </a:t>
            </a:r>
            <a:r>
              <a:rPr lang="en-US" altLang="zh-CN" dirty="0"/>
              <a:t>Widget</a:t>
            </a:r>
            <a:r>
              <a:rPr lang="zh-CN" altLang="en-US" dirty="0"/>
              <a:t>，动画等</a:t>
            </a:r>
            <a:endParaRPr kumimoji="1" lang="zh-CN" altLang="en-US" dirty="0"/>
          </a:p>
        </p:txBody>
      </p:sp>
      <p:sp>
        <p:nvSpPr>
          <p:cNvPr id="24" name="右箭头 23"/>
          <p:cNvSpPr/>
          <p:nvPr/>
        </p:nvSpPr>
        <p:spPr>
          <a:xfrm>
            <a:off x="8414406" y="5592239"/>
            <a:ext cx="578069" cy="262759"/>
          </a:xfrm>
          <a:prstGeom prst="rightArrow">
            <a:avLst/>
          </a:prstGeom>
          <a:solidFill>
            <a:srgbClr val="00B0F0"/>
          </a:solidFill>
        </p:spPr>
        <p:txBody>
          <a:bodyPr wrap="square" lIns="91440" tIns="45720" rIns="91440" bIns="45720" rtlCol="0" anchor="ctr">
            <a:spAutoFit/>
          </a:bodyPr>
          <a:lstStyle/>
          <a:p>
            <a:pPr algn="ctr"/>
            <a:endParaRPr kumimoji="1" lang="zh-CN" altLang="en-US" sz="5400" b="1" cap="none" spc="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5" name="文本框 24"/>
          <p:cNvSpPr txBox="1"/>
          <p:nvPr/>
        </p:nvSpPr>
        <p:spPr>
          <a:xfrm>
            <a:off x="9049408" y="5538952"/>
            <a:ext cx="2890344" cy="369332"/>
          </a:xfrm>
          <a:prstGeom prst="rect">
            <a:avLst/>
          </a:prstGeom>
          <a:noFill/>
        </p:spPr>
        <p:txBody>
          <a:bodyPr wrap="square" rtlCol="0">
            <a:spAutoFit/>
          </a:bodyPr>
          <a:lstStyle/>
          <a:p>
            <a:r>
              <a:rPr lang="zh-CN" altLang="en-US" dirty="0"/>
              <a:t> </a:t>
            </a:r>
            <a:r>
              <a:rPr lang="en-US" altLang="zh-CN" dirty="0" err="1" smtClean="0"/>
              <a:t>Skia</a:t>
            </a:r>
            <a:r>
              <a:rPr lang="zh-CN" altLang="en-US" dirty="0" smtClean="0"/>
              <a:t>渲染引擎</a:t>
            </a:r>
            <a:r>
              <a:rPr lang="zh-CN" altLang="en-US" dirty="0"/>
              <a:t>、</a:t>
            </a:r>
            <a:r>
              <a:rPr lang="en-US" altLang="zh-CN" dirty="0" smtClean="0"/>
              <a:t>Dart</a:t>
            </a:r>
            <a:r>
              <a:rPr lang="zh-CN" altLang="en-US" dirty="0" smtClean="0"/>
              <a:t> </a:t>
            </a:r>
            <a:r>
              <a:rPr lang="en-US" altLang="zh-CN" dirty="0" smtClean="0"/>
              <a:t>VM</a:t>
            </a:r>
            <a:r>
              <a:rPr lang="zh-CN" altLang="en-US" smtClean="0"/>
              <a:t>等</a:t>
            </a:r>
            <a:endParaRPr kumimoji="1"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971789"/>
            <a:ext cx="1283813" cy="369332"/>
          </a:xfrm>
          <a:prstGeom prst="rect">
            <a:avLst/>
          </a:prstGeom>
        </p:spPr>
        <p:txBody>
          <a:bodyPr wrap="none">
            <a:spAutoFit/>
          </a:bodyPr>
          <a:lstStyle/>
          <a:p>
            <a:pPr defTabSz="1218565"/>
            <a:r>
              <a:rPr lang="en-US" altLang="zh-CN" b="1" dirty="0" smtClean="0"/>
              <a:t>Flutter</a:t>
            </a:r>
            <a:r>
              <a:rPr lang="zh-CN" altLang="en-US" b="1" dirty="0" smtClean="0"/>
              <a:t>渲染</a:t>
            </a:r>
            <a:endParaRPr lang="zh-CN" altLang="en-US" b="1" dirty="0" smtClean="0"/>
          </a:p>
        </p:txBody>
      </p:sp>
      <p:sp>
        <p:nvSpPr>
          <p:cNvPr id="2" name="矩形 1"/>
          <p:cNvSpPr/>
          <p:nvPr/>
        </p:nvSpPr>
        <p:spPr>
          <a:xfrm>
            <a:off x="946655" y="1434228"/>
            <a:ext cx="10400217" cy="2308324"/>
          </a:xfrm>
          <a:prstGeom prst="rect">
            <a:avLst/>
          </a:prstGeom>
        </p:spPr>
        <p:txBody>
          <a:bodyPr wrap="square">
            <a:spAutoFit/>
          </a:bodyPr>
          <a:lstStyle/>
          <a:p>
            <a:pPr>
              <a:lnSpc>
                <a:spcPct val="150000"/>
              </a:lnSpc>
            </a:pPr>
            <a:r>
              <a:rPr lang="zh-CN" altLang="en-US" sz="1600" dirty="0"/>
              <a:t>在计算机系统中，图像的显示需要 CPU、GPU 和显示器一起配合完成：CPU 负责图像数据计算，GPU 负责图像数据渲染，而显示器则负责最终图像显示</a:t>
            </a:r>
            <a:r>
              <a:rPr lang="zh-CN" altLang="en-US" sz="1600" dirty="0" smtClean="0"/>
              <a:t>。</a:t>
            </a:r>
            <a:endParaRPr lang="en-US" altLang="zh-CN" sz="1600" dirty="0"/>
          </a:p>
          <a:p>
            <a:pPr>
              <a:lnSpc>
                <a:spcPct val="150000"/>
              </a:lnSpc>
            </a:pPr>
            <a:r>
              <a:rPr lang="zh-CN" altLang="en-US" sz="1600" dirty="0"/>
              <a:t>CPU </a:t>
            </a:r>
            <a:r>
              <a:rPr lang="zh-CN" altLang="en-US" sz="1600" dirty="0"/>
              <a:t>把计算好的、需要显示的内容交给 GPU，由 GPU 完成渲染后放入帧缓冲区，随后视频控制器根据垂直同步信号（VSync）以每秒 60 次的速度，从帧缓冲区读取帧数据交由显示器完成图像显示。操作系统在呈现图像时遵循了这种机制，而 Flutter 作为跨平台开发框架也采用了这种底层方案。下面有一张更为详尽的示意图来解释 Flutter 的绘制原理。</a:t>
            </a:r>
          </a:p>
        </p:txBody>
      </p:sp>
      <p:pic>
        <p:nvPicPr>
          <p:cNvPr id="4" name="图片 3"/>
          <p:cNvPicPr>
            <a:picLocks noChangeAspect="1"/>
          </p:cNvPicPr>
          <p:nvPr/>
        </p:nvPicPr>
        <p:blipFill>
          <a:blip r:embed="rId3"/>
          <a:stretch>
            <a:fillRect/>
          </a:stretch>
        </p:blipFill>
        <p:spPr>
          <a:xfrm>
            <a:off x="1028364" y="3835658"/>
            <a:ext cx="10477836" cy="252140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17</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pic>
        <p:nvPicPr>
          <p:cNvPr id="11" name="图片 10"/>
          <p:cNvPicPr>
            <a:picLocks noChangeAspect="1"/>
          </p:cNvPicPr>
          <p:nvPr/>
        </p:nvPicPr>
        <p:blipFill>
          <a:blip r:embed="rId3"/>
          <a:stretch>
            <a:fillRect/>
          </a:stretch>
        </p:blipFill>
        <p:spPr>
          <a:xfrm>
            <a:off x="4198867" y="1985342"/>
            <a:ext cx="1868552" cy="2361558"/>
          </a:xfrm>
          <a:prstGeom prst="rect">
            <a:avLst/>
          </a:prstGeom>
        </p:spPr>
      </p:pic>
      <p:pic>
        <p:nvPicPr>
          <p:cNvPr id="12" name="图片 11"/>
          <p:cNvPicPr>
            <a:picLocks noChangeAspect="1"/>
          </p:cNvPicPr>
          <p:nvPr/>
        </p:nvPicPr>
        <p:blipFill>
          <a:blip r:embed="rId4"/>
          <a:stretch>
            <a:fillRect/>
          </a:stretch>
        </p:blipFill>
        <p:spPr>
          <a:xfrm>
            <a:off x="311403" y="2026295"/>
            <a:ext cx="1729787" cy="2279653"/>
          </a:xfrm>
          <a:prstGeom prst="rect">
            <a:avLst/>
          </a:prstGeom>
        </p:spPr>
      </p:pic>
      <p:pic>
        <p:nvPicPr>
          <p:cNvPr id="13" name="图片 12"/>
          <p:cNvPicPr>
            <a:picLocks noChangeAspect="1"/>
          </p:cNvPicPr>
          <p:nvPr/>
        </p:nvPicPr>
        <p:blipFill>
          <a:blip r:embed="rId5"/>
          <a:stretch>
            <a:fillRect/>
          </a:stretch>
        </p:blipFill>
        <p:spPr>
          <a:xfrm>
            <a:off x="2223042" y="2026295"/>
            <a:ext cx="1800986" cy="2279653"/>
          </a:xfrm>
          <a:prstGeom prst="rect">
            <a:avLst/>
          </a:prstGeom>
        </p:spPr>
      </p:pic>
      <p:sp>
        <p:nvSpPr>
          <p:cNvPr id="14" name="文本框 13"/>
          <p:cNvSpPr txBox="1"/>
          <p:nvPr/>
        </p:nvSpPr>
        <p:spPr>
          <a:xfrm>
            <a:off x="248957" y="4601816"/>
            <a:ext cx="877163" cy="1200329"/>
          </a:xfrm>
          <a:prstGeom prst="rect">
            <a:avLst/>
          </a:prstGeom>
          <a:noFill/>
        </p:spPr>
        <p:txBody>
          <a:bodyPr wrap="none" rtlCol="0">
            <a:spAutoFit/>
          </a:bodyPr>
          <a:lstStyle/>
          <a:p>
            <a:r>
              <a:rPr kumimoji="1" lang="zh-CN" altLang="en-US" dirty="0" smtClean="0">
                <a:hlinkClick r:id="rId6"/>
              </a:rPr>
              <a:t>美团</a:t>
            </a:r>
            <a:endParaRPr kumimoji="1" lang="en-US" altLang="zh-CN" dirty="0" smtClean="0"/>
          </a:p>
          <a:p>
            <a:r>
              <a:rPr kumimoji="1" lang="zh-CN" altLang="en-US" dirty="0" smtClean="0">
                <a:hlinkClick r:id="rId7"/>
              </a:rPr>
              <a:t>爱奇艺</a:t>
            </a:r>
            <a:endParaRPr kumimoji="1" lang="en-US" altLang="zh-CN" dirty="0" smtClean="0"/>
          </a:p>
          <a:p>
            <a:r>
              <a:rPr kumimoji="1" lang="zh-CN" altLang="en-US" dirty="0" smtClean="0">
                <a:hlinkClick r:id="rId8"/>
              </a:rPr>
              <a:t>携程</a:t>
            </a:r>
            <a:endParaRPr kumimoji="1" lang="en-US" altLang="zh-CN" dirty="0" smtClean="0"/>
          </a:p>
          <a:p>
            <a:r>
              <a:rPr kumimoji="1" lang="en-US" altLang="zh-CN" dirty="0" smtClean="0"/>
              <a:t>……</a:t>
            </a:r>
            <a:endParaRPr kumimoji="1" lang="zh-CN" altLang="en-US" dirty="0"/>
          </a:p>
        </p:txBody>
      </p:sp>
      <p:pic>
        <p:nvPicPr>
          <p:cNvPr id="15" name="图片 14"/>
          <p:cNvPicPr>
            <a:picLocks noChangeAspect="1"/>
          </p:cNvPicPr>
          <p:nvPr/>
        </p:nvPicPr>
        <p:blipFill>
          <a:blip r:embed="rId9"/>
          <a:stretch>
            <a:fillRect/>
          </a:stretch>
        </p:blipFill>
        <p:spPr>
          <a:xfrm>
            <a:off x="6256284" y="2026295"/>
            <a:ext cx="5319111" cy="3288651"/>
          </a:xfrm>
          <a:prstGeom prst="rect">
            <a:avLst/>
          </a:prstGeom>
        </p:spPr>
      </p:pic>
      <p:sp>
        <p:nvSpPr>
          <p:cNvPr id="5" name="矩形 4"/>
          <p:cNvSpPr/>
          <p:nvPr/>
        </p:nvSpPr>
        <p:spPr>
          <a:xfrm>
            <a:off x="946656" y="908132"/>
            <a:ext cx="1125373" cy="369332"/>
          </a:xfrm>
          <a:prstGeom prst="rect">
            <a:avLst/>
          </a:prstGeom>
        </p:spPr>
        <p:txBody>
          <a:bodyPr wrap="none">
            <a:spAutoFit/>
          </a:bodyPr>
          <a:lstStyle/>
          <a:p>
            <a:pPr defTabSz="1218565"/>
            <a:r>
              <a:rPr lang="en-US" altLang="zh-CN" b="1" dirty="0" smtClean="0"/>
              <a:t>Showcase</a:t>
            </a:r>
            <a:endParaRPr lang="en-US" altLang="zh-CN" dirty="0">
              <a:solidFill>
                <a:srgbClr val="1D69A3"/>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18</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122045"/>
            <a:ext cx="2540000" cy="368300"/>
          </a:xfrm>
          <a:prstGeom prst="rect">
            <a:avLst/>
          </a:prstGeom>
          <a:noFill/>
        </p:spPr>
        <p:txBody>
          <a:bodyPr wrap="square" rtlCol="0" anchor="t">
            <a:spAutoFit/>
          </a:bodyPr>
          <a:lstStyle/>
          <a:p>
            <a:r>
              <a:rPr lang="zh-CN" altLang="en-US" b="1"/>
              <a:t>自研埋点模块设计</a:t>
            </a:r>
          </a:p>
        </p:txBody>
      </p:sp>
      <p:sp>
        <p:nvSpPr>
          <p:cNvPr id="7" name="object 3"/>
          <p:cNvSpPr txBox="1"/>
          <p:nvPr/>
        </p:nvSpPr>
        <p:spPr>
          <a:xfrm>
            <a:off x="946785" y="3159760"/>
            <a:ext cx="1715770" cy="28956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panose="020B0703020202090204"/>
                <a:cs typeface="Trebuchet MS" panose="020B0703020202090204"/>
              </a:rPr>
              <a:t>20</a:t>
            </a:r>
            <a:r>
              <a:rPr lang="en-US" sz="1800" dirty="0">
                <a:latin typeface="Trebuchet MS" panose="020B0703020202090204"/>
                <a:cs typeface="Trebuchet MS" panose="020B0703020202090204"/>
              </a:rPr>
              <a:t>20</a:t>
            </a:r>
            <a:r>
              <a:rPr sz="1800" dirty="0">
                <a:latin typeface="Trebuchet MS" panose="020B0703020202090204"/>
                <a:cs typeface="Trebuchet MS" panose="020B0703020202090204"/>
              </a:rPr>
              <a:t>.</a:t>
            </a:r>
            <a:r>
              <a:rPr lang="en-US" sz="1800" dirty="0" smtClean="0">
                <a:latin typeface="Trebuchet MS" panose="020B0703020202090204"/>
                <a:cs typeface="Trebuchet MS" panose="020B0703020202090204"/>
              </a:rPr>
              <a:t>0</a:t>
            </a:r>
            <a:r>
              <a:rPr lang="en-US" altLang="zh-CN" sz="1800" dirty="0" smtClean="0">
                <a:latin typeface="Trebuchet MS" panose="020B0703020202090204"/>
                <a:cs typeface="Trebuchet MS" panose="020B0703020202090204"/>
              </a:rPr>
              <a:t>5</a:t>
            </a:r>
            <a:r>
              <a:rPr lang="en-US" sz="1800" dirty="0" smtClean="0">
                <a:latin typeface="Trebuchet MS" panose="020B0703020202090204"/>
                <a:cs typeface="Trebuchet MS" panose="020B0703020202090204"/>
              </a:rPr>
              <a:t>-</a:t>
            </a:r>
            <a:r>
              <a:rPr lang="zh-CN" altLang="en-US" sz="1800" dirty="0">
                <a:latin typeface="Trebuchet MS" panose="020B0703020202090204"/>
                <a:cs typeface="Trebuchet MS" panose="020B0703020202090204"/>
              </a:rPr>
              <a:t>至今</a:t>
            </a:r>
          </a:p>
        </p:txBody>
      </p:sp>
      <p:sp>
        <p:nvSpPr>
          <p:cNvPr id="10" name="object 4"/>
          <p:cNvSpPr txBox="1"/>
          <p:nvPr/>
        </p:nvSpPr>
        <p:spPr>
          <a:xfrm>
            <a:off x="4397375" y="3008630"/>
            <a:ext cx="3515360" cy="633507"/>
          </a:xfrm>
          <a:prstGeom prst="rect">
            <a:avLst/>
          </a:prstGeom>
        </p:spPr>
        <p:txBody>
          <a:bodyPr vert="horz" wrap="square" lIns="0" tIns="12700" rIns="0" bIns="0" rtlCol="0">
            <a:spAutoFit/>
          </a:bodyPr>
          <a:lstStyle/>
          <a:p>
            <a:pPr marL="12700">
              <a:lnSpc>
                <a:spcPct val="100000"/>
              </a:lnSpc>
              <a:spcBef>
                <a:spcPts val="100"/>
              </a:spcBef>
            </a:pPr>
            <a:r>
              <a:rPr lang="zh-CN" sz="1800" dirty="0">
                <a:latin typeface="WenQuanYi Micro Hei"/>
                <a:cs typeface="WenQuanYi Micro Hei"/>
              </a:rPr>
              <a:t>模块搭建</a:t>
            </a:r>
            <a:endParaRPr sz="1800" dirty="0">
              <a:latin typeface="WenQuanYi Micro Hei"/>
              <a:cs typeface="WenQuanYi Micro Hei"/>
            </a:endParaRPr>
          </a:p>
          <a:p>
            <a:pPr marL="12700">
              <a:lnSpc>
                <a:spcPct val="100000"/>
              </a:lnSpc>
              <a:spcBef>
                <a:spcPts val="1040"/>
              </a:spcBef>
            </a:pPr>
            <a:r>
              <a:rPr lang="zh-CN" sz="1400" dirty="0">
                <a:latin typeface="WenQuanYi Micro Hei"/>
                <a:cs typeface="WenQuanYi Micro Hei"/>
              </a:rPr>
              <a:t>神策</a:t>
            </a:r>
            <a:r>
              <a:rPr lang="en-US" altLang="zh-CN" sz="1400" dirty="0" err="1">
                <a:latin typeface="WenQuanYi Micro Hei"/>
                <a:cs typeface="WenQuanYi Micro Hei"/>
              </a:rPr>
              <a:t>sdk</a:t>
            </a:r>
            <a:r>
              <a:rPr lang="en-US" altLang="zh-CN" sz="1400" dirty="0">
                <a:latin typeface="WenQuanYi Micro Hei"/>
                <a:cs typeface="WenQuanYi Micro Hei"/>
              </a:rPr>
              <a:t> hook</a:t>
            </a:r>
            <a:r>
              <a:rPr lang="zh-CN" sz="1400" dirty="0">
                <a:latin typeface="WenQuanYi Micro Hei"/>
                <a:cs typeface="WenQuanYi Micro Hei"/>
              </a:rPr>
              <a:t>、基础搭建、业务开发</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19</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025525"/>
            <a:ext cx="2540000" cy="368300"/>
          </a:xfrm>
          <a:prstGeom prst="rect">
            <a:avLst/>
          </a:prstGeom>
          <a:noFill/>
        </p:spPr>
        <p:txBody>
          <a:bodyPr wrap="square" rtlCol="0" anchor="t">
            <a:spAutoFit/>
          </a:bodyPr>
          <a:lstStyle/>
          <a:p>
            <a:r>
              <a:rPr lang="zh-CN" altLang="en-US" b="1"/>
              <a:t>自研埋点实现</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80" y="1155938"/>
            <a:ext cx="6949419" cy="54353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2</a:t>
            </a:fld>
            <a:endParaRPr lang="en-US"/>
          </a:p>
        </p:txBody>
      </p:sp>
      <p:grpSp>
        <p:nvGrpSpPr>
          <p:cNvPr id="78" name="组 77"/>
          <p:cNvGrpSpPr/>
          <p:nvPr/>
        </p:nvGrpSpPr>
        <p:grpSpPr>
          <a:xfrm>
            <a:off x="3305313" y="1820767"/>
            <a:ext cx="5610527" cy="3382663"/>
            <a:chOff x="4544262" y="2088144"/>
            <a:chExt cx="3485991" cy="2101750"/>
          </a:xfrm>
        </p:grpSpPr>
        <p:grpSp>
          <p:nvGrpSpPr>
            <p:cNvPr id="48" name="Group 12"/>
            <p:cNvGrpSpPr/>
            <p:nvPr/>
          </p:nvGrpSpPr>
          <p:grpSpPr>
            <a:xfrm>
              <a:off x="4544262" y="2088144"/>
              <a:ext cx="3485991" cy="313969"/>
              <a:chOff x="6094461" y="2367460"/>
              <a:chExt cx="5729651" cy="516044"/>
            </a:xfrm>
          </p:grpSpPr>
          <p:sp>
            <p:nvSpPr>
              <p:cNvPr id="71" name="67 Rectángulo"/>
              <p:cNvSpPr/>
              <p:nvPr/>
            </p:nvSpPr>
            <p:spPr bwMode="auto">
              <a:xfrm>
                <a:off x="6094461" y="2377921"/>
                <a:ext cx="692254" cy="505583"/>
              </a:xfrm>
              <a:prstGeom prst="rect">
                <a:avLst/>
              </a:prstGeom>
              <a:solidFill>
                <a:srgbClr val="FEB3B9"/>
              </a:solidFill>
              <a:ln>
                <a:noFill/>
              </a:ln>
              <a:effectLst/>
            </p:spPr>
            <p:txBody>
              <a:bodyPr lIns="0" tIns="0" rIns="0" bIns="0" rtlCol="0" anchor="ctr"/>
              <a:lstStyle/>
              <a:p>
                <a:pPr algn="ctr" defTabSz="1218565">
                  <a:lnSpc>
                    <a:spcPct val="125000"/>
                  </a:lnSpc>
                  <a:defRPr/>
                </a:pPr>
                <a:r>
                  <a:rPr lang="es-MX" sz="2665" dirty="0">
                    <a:solidFill>
                      <a:prstClr val="white"/>
                    </a:solidFill>
                    <a:latin typeface="Montserrat"/>
                    <a:ea typeface="Open Sans Extrabold" panose="020B0906030804020204" pitchFamily="34" charset="0"/>
                    <a:cs typeface="Open Sans Extrabold" panose="020B0906030804020204" pitchFamily="34" charset="0"/>
                  </a:rPr>
                  <a:t>1</a:t>
                </a:r>
                <a:endParaRPr lang="es-SV" sz="2665" dirty="0">
                  <a:solidFill>
                    <a:prstClr val="white"/>
                  </a:solidFill>
                  <a:latin typeface="Montserrat"/>
                  <a:ea typeface="Open Sans Extrabold" panose="020B0906030804020204" pitchFamily="34" charset="0"/>
                  <a:cs typeface="Open Sans Extrabold" panose="020B0906030804020204" pitchFamily="34" charset="0"/>
                </a:endParaRPr>
              </a:p>
            </p:txBody>
          </p:sp>
          <p:sp>
            <p:nvSpPr>
              <p:cNvPr id="72" name="45 Rectángulo"/>
              <p:cNvSpPr/>
              <p:nvPr/>
            </p:nvSpPr>
            <p:spPr bwMode="auto">
              <a:xfrm>
                <a:off x="7145804" y="2367460"/>
                <a:ext cx="4678308" cy="503447"/>
              </a:xfrm>
              <a:prstGeom prst="parallelogram">
                <a:avLst>
                  <a:gd name="adj" fmla="val 72060"/>
                </a:avLst>
              </a:prstGeom>
              <a:solidFill>
                <a:srgbClr val="FEB3B9"/>
              </a:solidFill>
              <a:ln>
                <a:noFill/>
              </a:ln>
              <a:effectLst/>
            </p:spPr>
            <p:txBody>
              <a:bodyPr lIns="0" tIns="0" rIns="0" bIns="0" rtlCol="0" anchor="ctr"/>
              <a:lstStyle/>
              <a:p>
                <a:pPr algn="ctr" defTabSz="1218565">
                  <a:defRPr/>
                </a:pPr>
                <a:endParaRPr lang="es-SV" sz="2415">
                  <a:solidFill>
                    <a:prstClr val="black"/>
                  </a:solidFill>
                  <a:latin typeface="Calibri Light" panose="020F0302020204030204"/>
                </a:endParaRPr>
              </a:p>
            </p:txBody>
          </p:sp>
          <p:sp>
            <p:nvSpPr>
              <p:cNvPr id="75" name="Rectangle 72"/>
              <p:cNvSpPr/>
              <p:nvPr/>
            </p:nvSpPr>
            <p:spPr>
              <a:xfrm>
                <a:off x="8356164" y="2429062"/>
                <a:ext cx="2879271" cy="403301"/>
              </a:xfrm>
              <a:prstGeom prst="rect">
                <a:avLst/>
              </a:prstGeom>
            </p:spPr>
            <p:txBody>
              <a:bodyPr wrap="square">
                <a:spAutoFit/>
              </a:bodyPr>
              <a:lstStyle/>
              <a:p>
                <a:pPr defTabSz="1218565">
                  <a:lnSpc>
                    <a:spcPct val="114000"/>
                  </a:lnSpc>
                  <a:defRPr/>
                </a:pPr>
                <a:r>
                  <a:rPr lang="ko-KR" altLang="en-US" sz="1865" b="1" spc="400" dirty="0">
                    <a:solidFill>
                      <a:prstClr val="white"/>
                    </a:solidFill>
                    <a:latin typeface="思源黑体 CN Bold" panose="020B0800000000000000" charset="-122"/>
                    <a:ea typeface="思源黑体 CN Medium" panose="020B0600000000000000" charset="-122"/>
                    <a:cs typeface="Calibri" panose="020F0502020204030204"/>
                  </a:rPr>
                  <a:t>个人简介</a:t>
                </a:r>
                <a:endParaRPr lang="id-ID" sz="1865" b="1" spc="400" dirty="0">
                  <a:solidFill>
                    <a:prstClr val="white"/>
                  </a:solidFill>
                  <a:latin typeface="思源黑体 CN Bold" panose="020B0800000000000000" charset="-122"/>
                  <a:ea typeface="思源黑体 CN Medium" panose="020B0600000000000000" charset="-122"/>
                  <a:cs typeface="Calibri" panose="020F0502020204030204"/>
                </a:endParaRPr>
              </a:p>
            </p:txBody>
          </p:sp>
        </p:grpSp>
        <p:grpSp>
          <p:nvGrpSpPr>
            <p:cNvPr id="49" name="Group 18"/>
            <p:cNvGrpSpPr/>
            <p:nvPr/>
          </p:nvGrpSpPr>
          <p:grpSpPr>
            <a:xfrm>
              <a:off x="4544262" y="2676292"/>
              <a:ext cx="3485991" cy="315580"/>
              <a:chOff x="6094461" y="3266384"/>
              <a:chExt cx="5729654" cy="518693"/>
            </a:xfrm>
          </p:grpSpPr>
          <p:sp>
            <p:nvSpPr>
              <p:cNvPr id="66" name="45 Rectángulo"/>
              <p:cNvSpPr/>
              <p:nvPr/>
            </p:nvSpPr>
            <p:spPr bwMode="auto">
              <a:xfrm>
                <a:off x="7145808" y="3266384"/>
                <a:ext cx="4678307" cy="518693"/>
              </a:xfrm>
              <a:prstGeom prst="parallelogram">
                <a:avLst>
                  <a:gd name="adj" fmla="val 72060"/>
                </a:avLst>
              </a:prstGeom>
              <a:solidFill>
                <a:srgbClr val="3C323D"/>
              </a:solidFill>
              <a:ln>
                <a:noFill/>
              </a:ln>
              <a:effectLst/>
            </p:spPr>
            <p:txBody>
              <a:bodyPr lIns="0" tIns="0" rIns="0" bIns="0" rtlCol="0" anchor="ctr"/>
              <a:lstStyle/>
              <a:p>
                <a:pPr algn="ctr" defTabSz="1218565">
                  <a:defRPr/>
                </a:pPr>
                <a:endParaRPr lang="es-SV" sz="2415">
                  <a:solidFill>
                    <a:prstClr val="black"/>
                  </a:solidFill>
                  <a:latin typeface="Calibri Light" panose="020F0302020204030204"/>
                </a:endParaRPr>
              </a:p>
            </p:txBody>
          </p:sp>
          <p:sp>
            <p:nvSpPr>
              <p:cNvPr id="67" name="68 Rectángulo"/>
              <p:cNvSpPr/>
              <p:nvPr/>
            </p:nvSpPr>
            <p:spPr bwMode="auto">
              <a:xfrm>
                <a:off x="6094461" y="3266384"/>
                <a:ext cx="692253" cy="518693"/>
              </a:xfrm>
              <a:prstGeom prst="rect">
                <a:avLst/>
              </a:prstGeom>
              <a:solidFill>
                <a:srgbClr val="3C323D"/>
              </a:solidFill>
              <a:ln>
                <a:noFill/>
              </a:ln>
              <a:effectLst/>
            </p:spPr>
            <p:txBody>
              <a:bodyPr lIns="0" tIns="0" rIns="0" bIns="0" rtlCol="0" anchor="ctr"/>
              <a:lstStyle/>
              <a:p>
                <a:pPr algn="ctr" defTabSz="1218565">
                  <a:lnSpc>
                    <a:spcPct val="125000"/>
                  </a:lnSpc>
                  <a:defRPr/>
                </a:pPr>
                <a:r>
                  <a:rPr lang="es-MX" sz="2665" dirty="0">
                    <a:solidFill>
                      <a:prstClr val="white"/>
                    </a:solidFill>
                    <a:latin typeface="Montserrat"/>
                    <a:ea typeface="Open Sans Extrabold" panose="020B0906030804020204" pitchFamily="34" charset="0"/>
                    <a:cs typeface="Open Sans Extrabold" panose="020B0906030804020204" pitchFamily="34" charset="0"/>
                  </a:rPr>
                  <a:t>2</a:t>
                </a:r>
                <a:endParaRPr lang="es-SV" sz="2665" dirty="0">
                  <a:solidFill>
                    <a:prstClr val="white"/>
                  </a:solidFill>
                  <a:latin typeface="Montserrat"/>
                  <a:ea typeface="Open Sans Extrabold" panose="020B0906030804020204" pitchFamily="34" charset="0"/>
                  <a:cs typeface="Open Sans Extrabold" panose="020B0906030804020204" pitchFamily="34" charset="0"/>
                </a:endParaRPr>
              </a:p>
            </p:txBody>
          </p:sp>
          <p:sp>
            <p:nvSpPr>
              <p:cNvPr id="70" name="Rectangle 73"/>
              <p:cNvSpPr/>
              <p:nvPr/>
            </p:nvSpPr>
            <p:spPr>
              <a:xfrm>
                <a:off x="8173466" y="3324079"/>
                <a:ext cx="2879271" cy="403301"/>
              </a:xfrm>
              <a:prstGeom prst="rect">
                <a:avLst/>
              </a:prstGeom>
            </p:spPr>
            <p:txBody>
              <a:bodyPr wrap="square">
                <a:spAutoFit/>
              </a:bodyPr>
              <a:lstStyle/>
              <a:p>
                <a:pPr defTabSz="1218565">
                  <a:lnSpc>
                    <a:spcPct val="114000"/>
                  </a:lnSpc>
                  <a:defRPr/>
                </a:pPr>
                <a:r>
                  <a:rPr lang="ko-KR" altLang="en-US" sz="1865" b="1" spc="400" dirty="0">
                    <a:solidFill>
                      <a:prstClr val="white"/>
                    </a:solidFill>
                    <a:latin typeface="思源黑体 CN Bold" panose="020B0800000000000000" charset="-122"/>
                    <a:ea typeface="思源黑体 CN Medium" panose="020B0600000000000000" charset="-122"/>
                    <a:cs typeface="Calibri" panose="020F0502020204030204"/>
                  </a:rPr>
                  <a:t>工作业绩</a:t>
                </a:r>
                <a:endParaRPr lang="id-ID" sz="1865" b="1" spc="400" dirty="0">
                  <a:solidFill>
                    <a:prstClr val="white"/>
                  </a:solidFill>
                  <a:latin typeface="思源黑体 CN Bold" panose="020B0800000000000000" charset="-122"/>
                  <a:ea typeface="思源黑体 CN Medium" panose="020B0600000000000000" charset="-122"/>
                  <a:cs typeface="Calibri" panose="020F0502020204030204"/>
                </a:endParaRPr>
              </a:p>
            </p:txBody>
          </p:sp>
        </p:grpSp>
        <p:grpSp>
          <p:nvGrpSpPr>
            <p:cNvPr id="50" name="Group 23"/>
            <p:cNvGrpSpPr/>
            <p:nvPr/>
          </p:nvGrpSpPr>
          <p:grpSpPr>
            <a:xfrm>
              <a:off x="4544262" y="3273716"/>
              <a:ext cx="3485991" cy="315584"/>
              <a:chOff x="6094461" y="4175623"/>
              <a:chExt cx="5729654" cy="518700"/>
            </a:xfrm>
          </p:grpSpPr>
          <p:sp>
            <p:nvSpPr>
              <p:cNvPr id="59" name="45 Rectángulo"/>
              <p:cNvSpPr/>
              <p:nvPr/>
            </p:nvSpPr>
            <p:spPr bwMode="auto">
              <a:xfrm>
                <a:off x="7145808" y="4175623"/>
                <a:ext cx="4678307" cy="518694"/>
              </a:xfrm>
              <a:prstGeom prst="parallelogram">
                <a:avLst>
                  <a:gd name="adj" fmla="val 72060"/>
                </a:avLst>
              </a:prstGeom>
              <a:solidFill>
                <a:srgbClr val="FEB3B9"/>
              </a:solidFill>
              <a:ln>
                <a:noFill/>
              </a:ln>
              <a:effectLst/>
            </p:spPr>
            <p:txBody>
              <a:bodyPr lIns="0" tIns="0" rIns="0" bIns="0" rtlCol="0" anchor="ctr"/>
              <a:lstStyle/>
              <a:p>
                <a:pPr algn="ctr" defTabSz="1218565">
                  <a:defRPr/>
                </a:pPr>
                <a:endParaRPr lang="es-SV" sz="2415">
                  <a:solidFill>
                    <a:prstClr val="black"/>
                  </a:solidFill>
                  <a:latin typeface="Calibri Light" panose="020F0302020204030204"/>
                </a:endParaRPr>
              </a:p>
            </p:txBody>
          </p:sp>
          <p:sp>
            <p:nvSpPr>
              <p:cNvPr id="60" name="69 Rectángulo"/>
              <p:cNvSpPr/>
              <p:nvPr/>
            </p:nvSpPr>
            <p:spPr bwMode="auto">
              <a:xfrm>
                <a:off x="6094461" y="4175629"/>
                <a:ext cx="692253" cy="518694"/>
              </a:xfrm>
              <a:prstGeom prst="rect">
                <a:avLst/>
              </a:prstGeom>
              <a:solidFill>
                <a:srgbClr val="FEB3B9"/>
              </a:solidFill>
              <a:ln>
                <a:noFill/>
              </a:ln>
              <a:effectLst/>
            </p:spPr>
            <p:txBody>
              <a:bodyPr lIns="0" tIns="0" rIns="0" bIns="0" rtlCol="0" anchor="ctr"/>
              <a:lstStyle/>
              <a:p>
                <a:pPr algn="ctr" defTabSz="1218565">
                  <a:lnSpc>
                    <a:spcPct val="125000"/>
                  </a:lnSpc>
                  <a:defRPr/>
                </a:pPr>
                <a:r>
                  <a:rPr lang="es-MX" sz="2665" dirty="0">
                    <a:solidFill>
                      <a:prstClr val="white"/>
                    </a:solidFill>
                    <a:latin typeface="Montserrat"/>
                    <a:ea typeface="Open Sans Extrabold" panose="020B0906030804020204" pitchFamily="34" charset="0"/>
                    <a:cs typeface="Open Sans Extrabold" panose="020B0906030804020204" pitchFamily="34" charset="0"/>
                  </a:rPr>
                  <a:t>3</a:t>
                </a:r>
                <a:endParaRPr lang="es-SV" sz="2665" dirty="0">
                  <a:solidFill>
                    <a:prstClr val="white"/>
                  </a:solidFill>
                  <a:latin typeface="Montserrat"/>
                  <a:ea typeface="Open Sans Extrabold" panose="020B0906030804020204" pitchFamily="34" charset="0"/>
                  <a:cs typeface="Open Sans Extrabold" panose="020B0906030804020204" pitchFamily="34" charset="0"/>
                </a:endParaRPr>
              </a:p>
            </p:txBody>
          </p:sp>
          <p:sp>
            <p:nvSpPr>
              <p:cNvPr id="63" name="Rectangle 74"/>
              <p:cNvSpPr/>
              <p:nvPr/>
            </p:nvSpPr>
            <p:spPr>
              <a:xfrm>
                <a:off x="8173466" y="4233324"/>
                <a:ext cx="2879271" cy="403301"/>
              </a:xfrm>
              <a:prstGeom prst="rect">
                <a:avLst/>
              </a:prstGeom>
            </p:spPr>
            <p:txBody>
              <a:bodyPr wrap="square">
                <a:spAutoFit/>
              </a:bodyPr>
              <a:lstStyle/>
              <a:p>
                <a:pPr defTabSz="1218565">
                  <a:lnSpc>
                    <a:spcPct val="114000"/>
                  </a:lnSpc>
                  <a:defRPr/>
                </a:pPr>
                <a:r>
                  <a:rPr lang="ko-KR" altLang="id-ID" sz="1865" b="1" spc="400" dirty="0">
                    <a:solidFill>
                      <a:prstClr val="white"/>
                    </a:solidFill>
                    <a:latin typeface="思源黑体 CN Bold" panose="020B0800000000000000" charset="-122"/>
                    <a:ea typeface="思源黑体 CN Medium" panose="020B0600000000000000" charset="-122"/>
                    <a:cs typeface="Calibri" panose="020F0502020204030204"/>
                  </a:rPr>
                  <a:t>个人</a:t>
                </a:r>
                <a:r>
                  <a:rPr lang="ko-KR" altLang="en-US" sz="1865" b="1" spc="400" dirty="0">
                    <a:solidFill>
                      <a:prstClr val="white"/>
                    </a:solidFill>
                    <a:latin typeface="思源黑体 CN Bold" panose="020B0800000000000000" charset="-122"/>
                    <a:ea typeface="思源黑体 CN Medium" panose="020B0600000000000000" charset="-122"/>
                    <a:cs typeface="Calibri" panose="020F0502020204030204"/>
                  </a:rPr>
                  <a:t>发展计划</a:t>
                </a:r>
                <a:endParaRPr lang="id-ID" sz="1865" b="1" spc="400" dirty="0">
                  <a:solidFill>
                    <a:prstClr val="white"/>
                  </a:solidFill>
                  <a:latin typeface="思源黑体 CN Bold" panose="020B0800000000000000" charset="-122"/>
                  <a:ea typeface="思源黑体 CN Medium" panose="020B0600000000000000" charset="-122"/>
                  <a:cs typeface="Calibri" panose="020F0502020204030204"/>
                </a:endParaRPr>
              </a:p>
            </p:txBody>
          </p:sp>
        </p:grpSp>
        <p:grpSp>
          <p:nvGrpSpPr>
            <p:cNvPr id="51" name="Group 24"/>
            <p:cNvGrpSpPr/>
            <p:nvPr/>
          </p:nvGrpSpPr>
          <p:grpSpPr>
            <a:xfrm>
              <a:off x="4544262" y="3871137"/>
              <a:ext cx="3485990" cy="318757"/>
              <a:chOff x="6094461" y="5008106"/>
              <a:chExt cx="5729650" cy="523915"/>
            </a:xfrm>
          </p:grpSpPr>
          <p:sp>
            <p:nvSpPr>
              <p:cNvPr id="52" name="45 Rectángulo"/>
              <p:cNvSpPr/>
              <p:nvPr/>
            </p:nvSpPr>
            <p:spPr bwMode="auto">
              <a:xfrm>
                <a:off x="7145804" y="5008106"/>
                <a:ext cx="4678307" cy="523915"/>
              </a:xfrm>
              <a:prstGeom prst="parallelogram">
                <a:avLst>
                  <a:gd name="adj" fmla="val 72060"/>
                </a:avLst>
              </a:prstGeom>
              <a:solidFill>
                <a:srgbClr val="3C323D"/>
              </a:solidFill>
              <a:ln>
                <a:noFill/>
              </a:ln>
              <a:effectLst/>
            </p:spPr>
            <p:txBody>
              <a:bodyPr lIns="0" tIns="0" rIns="0" bIns="0" rtlCol="0" anchor="ctr"/>
              <a:lstStyle/>
              <a:p>
                <a:pPr algn="ctr" defTabSz="1218565">
                  <a:defRPr/>
                </a:pPr>
                <a:endParaRPr lang="es-SV" sz="2415">
                  <a:solidFill>
                    <a:prstClr val="black"/>
                  </a:solidFill>
                  <a:latin typeface="Calibri Light" panose="020F0302020204030204"/>
                </a:endParaRPr>
              </a:p>
            </p:txBody>
          </p:sp>
          <p:sp>
            <p:nvSpPr>
              <p:cNvPr id="53" name="70 Rectángulo"/>
              <p:cNvSpPr/>
              <p:nvPr/>
            </p:nvSpPr>
            <p:spPr bwMode="auto">
              <a:xfrm>
                <a:off x="6094461" y="5008106"/>
                <a:ext cx="692253" cy="523915"/>
              </a:xfrm>
              <a:prstGeom prst="rect">
                <a:avLst/>
              </a:prstGeom>
              <a:solidFill>
                <a:srgbClr val="3C323D"/>
              </a:solidFill>
              <a:ln>
                <a:noFill/>
              </a:ln>
              <a:effectLst/>
            </p:spPr>
            <p:txBody>
              <a:bodyPr lIns="0" tIns="0" rIns="0" bIns="0" rtlCol="0" anchor="ctr"/>
              <a:lstStyle/>
              <a:p>
                <a:pPr algn="ctr" defTabSz="1218565">
                  <a:lnSpc>
                    <a:spcPct val="125000"/>
                  </a:lnSpc>
                  <a:defRPr/>
                </a:pPr>
                <a:r>
                  <a:rPr lang="es-MX" sz="2665" dirty="0">
                    <a:solidFill>
                      <a:prstClr val="white"/>
                    </a:solidFill>
                    <a:latin typeface="Montserrat"/>
                    <a:ea typeface="Open Sans Extrabold" panose="020B0906030804020204" pitchFamily="34" charset="0"/>
                    <a:cs typeface="Open Sans Extrabold" panose="020B0906030804020204" pitchFamily="34" charset="0"/>
                  </a:rPr>
                  <a:t>4</a:t>
                </a:r>
                <a:endParaRPr lang="es-SV" sz="2665" dirty="0">
                  <a:solidFill>
                    <a:prstClr val="white"/>
                  </a:solidFill>
                  <a:latin typeface="Montserrat"/>
                  <a:ea typeface="Open Sans Extrabold" panose="020B0906030804020204" pitchFamily="34" charset="0"/>
                  <a:cs typeface="Open Sans Extrabold" panose="020B0906030804020204" pitchFamily="34" charset="0"/>
                </a:endParaRPr>
              </a:p>
            </p:txBody>
          </p:sp>
          <p:sp>
            <p:nvSpPr>
              <p:cNvPr id="56" name="Rectangle 75"/>
              <p:cNvSpPr/>
              <p:nvPr/>
            </p:nvSpPr>
            <p:spPr>
              <a:xfrm>
                <a:off x="8173466" y="5065142"/>
                <a:ext cx="2879271" cy="403300"/>
              </a:xfrm>
              <a:prstGeom prst="rect">
                <a:avLst/>
              </a:prstGeom>
            </p:spPr>
            <p:txBody>
              <a:bodyPr wrap="square">
                <a:spAutoFit/>
              </a:bodyPr>
              <a:lstStyle/>
              <a:p>
                <a:pPr defTabSz="1218565">
                  <a:lnSpc>
                    <a:spcPct val="114000"/>
                  </a:lnSpc>
                  <a:defRPr/>
                </a:pPr>
                <a:endParaRPr lang="id-ID" altLang="zh-CN" sz="1865" b="1" spc="400" dirty="0">
                  <a:solidFill>
                    <a:prstClr val="white"/>
                  </a:solidFill>
                  <a:latin typeface="思源黑体 CN Bold" panose="020B0800000000000000" charset="-122"/>
                  <a:ea typeface="思源黑体 CN Medium" panose="020B0600000000000000" charset="-122"/>
                  <a:cs typeface="Calibri" panose="020F0502020204030204"/>
                </a:endParaRPr>
              </a:p>
            </p:txBody>
          </p:sp>
        </p:grpSp>
      </p:gr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 </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 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82" name="Rectangle 74"/>
          <p:cNvSpPr/>
          <p:nvPr/>
        </p:nvSpPr>
        <p:spPr>
          <a:xfrm>
            <a:off x="5341093" y="4746256"/>
            <a:ext cx="3190461" cy="394916"/>
          </a:xfrm>
          <a:prstGeom prst="rect">
            <a:avLst/>
          </a:prstGeom>
        </p:spPr>
        <p:txBody>
          <a:bodyPr wrap="square">
            <a:spAutoFit/>
          </a:bodyPr>
          <a:lstStyle/>
          <a:p>
            <a:pPr defTabSz="1218565">
              <a:lnSpc>
                <a:spcPct val="114000"/>
              </a:lnSpc>
              <a:defRPr/>
            </a:pPr>
            <a:r>
              <a:rPr lang="zh-CN" altLang="en-US" sz="1865" b="1" spc="400" dirty="0">
                <a:solidFill>
                  <a:prstClr val="white"/>
                </a:solidFill>
                <a:latin typeface="思源黑体 CN Bold" panose="020B0800000000000000" charset="-122"/>
                <a:ea typeface="思源黑体 CN Medium" panose="020B0600000000000000" charset="-122"/>
                <a:cs typeface="Calibri" panose="020F0502020204030204"/>
              </a:rPr>
              <a:t>针对部门或公司的建议</a:t>
            </a:r>
            <a:endParaRPr lang="id-ID" sz="1865" b="1" spc="400" dirty="0">
              <a:solidFill>
                <a:prstClr val="white"/>
              </a:solidFill>
              <a:latin typeface="思源黑体 CN Bold" panose="020B0800000000000000" charset="-122"/>
              <a:ea typeface="思源黑体 CN Medium" panose="020B0600000000000000" charset="-122"/>
              <a:cs typeface="Calibri" panose="020F050202020403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20</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8915840" y="311135"/>
            <a:ext cx="2431033"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个人发展计划</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文本框 4"/>
          <p:cNvSpPr txBox="1"/>
          <p:nvPr/>
        </p:nvSpPr>
        <p:spPr>
          <a:xfrm>
            <a:off x="946785" y="1035050"/>
            <a:ext cx="1638300" cy="368300"/>
          </a:xfrm>
          <a:prstGeom prst="rect">
            <a:avLst/>
          </a:prstGeom>
          <a:noFill/>
        </p:spPr>
        <p:txBody>
          <a:bodyPr wrap="square" rtlCol="0">
            <a:spAutoFit/>
          </a:bodyPr>
          <a:lstStyle/>
          <a:p>
            <a:r>
              <a:rPr lang="zh-CN" altLang="en-US" b="1"/>
              <a:t>后续项目计划</a:t>
            </a:r>
          </a:p>
        </p:txBody>
      </p:sp>
      <p:grpSp>
        <p:nvGrpSpPr>
          <p:cNvPr id="7" name="object 4"/>
          <p:cNvGrpSpPr/>
          <p:nvPr/>
        </p:nvGrpSpPr>
        <p:grpSpPr>
          <a:xfrm>
            <a:off x="1071245" y="3007995"/>
            <a:ext cx="1292225" cy="1070610"/>
            <a:chOff x="906320" y="1833387"/>
            <a:chExt cx="962025" cy="842010"/>
          </a:xfrm>
        </p:grpSpPr>
        <p:sp>
          <p:nvSpPr>
            <p:cNvPr id="9" name="object 5"/>
            <p:cNvSpPr/>
            <p:nvPr/>
          </p:nvSpPr>
          <p:spPr>
            <a:xfrm>
              <a:off x="906320" y="1833387"/>
              <a:ext cx="841375" cy="842010"/>
            </a:xfrm>
            <a:custGeom>
              <a:avLst/>
              <a:gdLst/>
              <a:ahLst/>
              <a:cxnLst/>
              <a:rect l="l" t="t" r="r" b="b"/>
              <a:pathLst>
                <a:path w="841375" h="842010">
                  <a:moveTo>
                    <a:pt x="420690" y="0"/>
                  </a:moveTo>
                  <a:lnTo>
                    <a:pt x="374622" y="2514"/>
                  </a:lnTo>
                  <a:lnTo>
                    <a:pt x="329001" y="10059"/>
                  </a:lnTo>
                  <a:lnTo>
                    <a:pt x="284273" y="22633"/>
                  </a:lnTo>
                  <a:lnTo>
                    <a:pt x="240884" y="40236"/>
                  </a:lnTo>
                  <a:lnTo>
                    <a:pt x="199280" y="62869"/>
                  </a:lnTo>
                  <a:lnTo>
                    <a:pt x="159909" y="90532"/>
                  </a:lnTo>
                  <a:lnTo>
                    <a:pt x="123216" y="123224"/>
                  </a:lnTo>
                  <a:lnTo>
                    <a:pt x="90526" y="159917"/>
                  </a:lnTo>
                  <a:lnTo>
                    <a:pt x="62865" y="199287"/>
                  </a:lnTo>
                  <a:lnTo>
                    <a:pt x="40233" y="240890"/>
                  </a:lnTo>
                  <a:lnTo>
                    <a:pt x="22631" y="284277"/>
                  </a:lnTo>
                  <a:lnTo>
                    <a:pt x="10058" y="329004"/>
                  </a:lnTo>
                  <a:lnTo>
                    <a:pt x="2514" y="374624"/>
                  </a:lnTo>
                  <a:lnTo>
                    <a:pt x="0" y="420690"/>
                  </a:lnTo>
                  <a:lnTo>
                    <a:pt x="2514" y="466756"/>
                  </a:lnTo>
                  <a:lnTo>
                    <a:pt x="10058" y="512376"/>
                  </a:lnTo>
                  <a:lnTo>
                    <a:pt x="22631" y="557103"/>
                  </a:lnTo>
                  <a:lnTo>
                    <a:pt x="40233" y="600491"/>
                  </a:lnTo>
                  <a:lnTo>
                    <a:pt x="62865" y="642093"/>
                  </a:lnTo>
                  <a:lnTo>
                    <a:pt x="90526" y="681464"/>
                  </a:lnTo>
                  <a:lnTo>
                    <a:pt x="123216" y="718156"/>
                  </a:lnTo>
                  <a:lnTo>
                    <a:pt x="159909" y="750848"/>
                  </a:lnTo>
                  <a:lnTo>
                    <a:pt x="199280" y="778511"/>
                  </a:lnTo>
                  <a:lnTo>
                    <a:pt x="240884" y="801144"/>
                  </a:lnTo>
                  <a:lnTo>
                    <a:pt x="284273" y="818748"/>
                  </a:lnTo>
                  <a:lnTo>
                    <a:pt x="329001" y="831322"/>
                  </a:lnTo>
                  <a:lnTo>
                    <a:pt x="374622" y="838866"/>
                  </a:lnTo>
                  <a:lnTo>
                    <a:pt x="420690" y="841381"/>
                  </a:lnTo>
                  <a:lnTo>
                    <a:pt x="466757" y="838866"/>
                  </a:lnTo>
                  <a:lnTo>
                    <a:pt x="512378" y="831322"/>
                  </a:lnTo>
                  <a:lnTo>
                    <a:pt x="557106" y="818748"/>
                  </a:lnTo>
                  <a:lnTo>
                    <a:pt x="600495" y="801144"/>
                  </a:lnTo>
                  <a:lnTo>
                    <a:pt x="642098" y="778511"/>
                  </a:lnTo>
                  <a:lnTo>
                    <a:pt x="681469" y="750848"/>
                  </a:lnTo>
                  <a:lnTo>
                    <a:pt x="718161" y="718156"/>
                  </a:lnTo>
                  <a:lnTo>
                    <a:pt x="750851" y="681464"/>
                  </a:lnTo>
                  <a:lnTo>
                    <a:pt x="778512" y="642093"/>
                  </a:lnTo>
                  <a:lnTo>
                    <a:pt x="801143" y="600491"/>
                  </a:lnTo>
                  <a:lnTo>
                    <a:pt x="818745" y="557103"/>
                  </a:lnTo>
                  <a:lnTo>
                    <a:pt x="831318" y="512376"/>
                  </a:lnTo>
                  <a:lnTo>
                    <a:pt x="838862" y="466756"/>
                  </a:lnTo>
                  <a:lnTo>
                    <a:pt x="841377" y="420690"/>
                  </a:lnTo>
                  <a:lnTo>
                    <a:pt x="838862" y="374624"/>
                  </a:lnTo>
                  <a:lnTo>
                    <a:pt x="831318" y="329004"/>
                  </a:lnTo>
                  <a:lnTo>
                    <a:pt x="818745" y="284277"/>
                  </a:lnTo>
                  <a:lnTo>
                    <a:pt x="801143" y="240890"/>
                  </a:lnTo>
                  <a:lnTo>
                    <a:pt x="778512" y="199287"/>
                  </a:lnTo>
                  <a:lnTo>
                    <a:pt x="750851" y="159917"/>
                  </a:lnTo>
                  <a:lnTo>
                    <a:pt x="718161" y="123224"/>
                  </a:lnTo>
                  <a:lnTo>
                    <a:pt x="681469" y="90532"/>
                  </a:lnTo>
                  <a:lnTo>
                    <a:pt x="642098" y="62869"/>
                  </a:lnTo>
                  <a:lnTo>
                    <a:pt x="600495" y="40236"/>
                  </a:lnTo>
                  <a:lnTo>
                    <a:pt x="557106" y="22633"/>
                  </a:lnTo>
                  <a:lnTo>
                    <a:pt x="512378" y="10059"/>
                  </a:lnTo>
                  <a:lnTo>
                    <a:pt x="466757" y="2514"/>
                  </a:lnTo>
                  <a:lnTo>
                    <a:pt x="420690" y="0"/>
                  </a:lnTo>
                  <a:close/>
                </a:path>
              </a:pathLst>
            </a:custGeom>
            <a:solidFill>
              <a:srgbClr val="EBF0F2"/>
            </a:solidFill>
          </p:spPr>
          <p:txBody>
            <a:bodyPr wrap="square" lIns="0" tIns="0" rIns="0" bIns="0" rtlCol="0"/>
            <a:lstStyle/>
            <a:p>
              <a:endParaRPr/>
            </a:p>
          </p:txBody>
        </p:sp>
        <p:sp>
          <p:nvSpPr>
            <p:cNvPr id="10" name="object 6"/>
            <p:cNvSpPr/>
            <p:nvPr/>
          </p:nvSpPr>
          <p:spPr>
            <a:xfrm>
              <a:off x="997607" y="1924679"/>
              <a:ext cx="659130" cy="660400"/>
            </a:xfrm>
            <a:custGeom>
              <a:avLst/>
              <a:gdLst/>
              <a:ahLst/>
              <a:cxnLst/>
              <a:rect l="l" t="t" r="r" b="b"/>
              <a:pathLst>
                <a:path w="659130" h="660400">
                  <a:moveTo>
                    <a:pt x="352433" y="0"/>
                  </a:moveTo>
                  <a:lnTo>
                    <a:pt x="306369" y="0"/>
                  </a:lnTo>
                  <a:lnTo>
                    <a:pt x="260666" y="6409"/>
                  </a:lnTo>
                  <a:lnTo>
                    <a:pt x="216047" y="19228"/>
                  </a:lnTo>
                  <a:lnTo>
                    <a:pt x="173233" y="38457"/>
                  </a:lnTo>
                  <a:lnTo>
                    <a:pt x="132948" y="64096"/>
                  </a:lnTo>
                  <a:lnTo>
                    <a:pt x="95913" y="96144"/>
                  </a:lnTo>
                  <a:lnTo>
                    <a:pt x="63942" y="133267"/>
                  </a:lnTo>
                  <a:lnTo>
                    <a:pt x="38365" y="173649"/>
                  </a:lnTo>
                  <a:lnTo>
                    <a:pt x="19182" y="216565"/>
                  </a:lnTo>
                  <a:lnTo>
                    <a:pt x="6394" y="261292"/>
                  </a:lnTo>
                  <a:lnTo>
                    <a:pt x="0" y="307105"/>
                  </a:lnTo>
                  <a:lnTo>
                    <a:pt x="0" y="353279"/>
                  </a:lnTo>
                  <a:lnTo>
                    <a:pt x="6394" y="399092"/>
                  </a:lnTo>
                  <a:lnTo>
                    <a:pt x="19182" y="443819"/>
                  </a:lnTo>
                  <a:lnTo>
                    <a:pt x="38365" y="486735"/>
                  </a:lnTo>
                  <a:lnTo>
                    <a:pt x="63942" y="527117"/>
                  </a:lnTo>
                  <a:lnTo>
                    <a:pt x="95913" y="564240"/>
                  </a:lnTo>
                  <a:lnTo>
                    <a:pt x="132948" y="596288"/>
                  </a:lnTo>
                  <a:lnTo>
                    <a:pt x="173233" y="621927"/>
                  </a:lnTo>
                  <a:lnTo>
                    <a:pt x="216047" y="641156"/>
                  </a:lnTo>
                  <a:lnTo>
                    <a:pt x="260666" y="653975"/>
                  </a:lnTo>
                  <a:lnTo>
                    <a:pt x="306369" y="660385"/>
                  </a:lnTo>
                  <a:lnTo>
                    <a:pt x="352433" y="660385"/>
                  </a:lnTo>
                  <a:lnTo>
                    <a:pt x="398137" y="653975"/>
                  </a:lnTo>
                  <a:lnTo>
                    <a:pt x="442756" y="641156"/>
                  </a:lnTo>
                  <a:lnTo>
                    <a:pt x="485570" y="621927"/>
                  </a:lnTo>
                  <a:lnTo>
                    <a:pt x="525857" y="596288"/>
                  </a:lnTo>
                  <a:lnTo>
                    <a:pt x="562892" y="564240"/>
                  </a:lnTo>
                  <a:lnTo>
                    <a:pt x="594862" y="527117"/>
                  </a:lnTo>
                  <a:lnTo>
                    <a:pt x="620437" y="486735"/>
                  </a:lnTo>
                  <a:lnTo>
                    <a:pt x="639619" y="443819"/>
                  </a:lnTo>
                  <a:lnTo>
                    <a:pt x="652406" y="399092"/>
                  </a:lnTo>
                  <a:lnTo>
                    <a:pt x="658800" y="353279"/>
                  </a:lnTo>
                  <a:lnTo>
                    <a:pt x="658800" y="307105"/>
                  </a:lnTo>
                  <a:lnTo>
                    <a:pt x="652406" y="261292"/>
                  </a:lnTo>
                  <a:lnTo>
                    <a:pt x="639619" y="216565"/>
                  </a:lnTo>
                  <a:lnTo>
                    <a:pt x="620437" y="173649"/>
                  </a:lnTo>
                  <a:lnTo>
                    <a:pt x="594862" y="133267"/>
                  </a:lnTo>
                  <a:lnTo>
                    <a:pt x="562892" y="96144"/>
                  </a:lnTo>
                  <a:lnTo>
                    <a:pt x="525857" y="64096"/>
                  </a:lnTo>
                  <a:lnTo>
                    <a:pt x="485570" y="38457"/>
                  </a:lnTo>
                  <a:lnTo>
                    <a:pt x="442756" y="19228"/>
                  </a:lnTo>
                  <a:lnTo>
                    <a:pt x="398137" y="6409"/>
                  </a:lnTo>
                  <a:lnTo>
                    <a:pt x="352433" y="0"/>
                  </a:lnTo>
                  <a:close/>
                </a:path>
              </a:pathLst>
            </a:custGeom>
            <a:solidFill>
              <a:srgbClr val="F05F50"/>
            </a:solidFill>
          </p:spPr>
          <p:txBody>
            <a:bodyPr wrap="square" lIns="0" tIns="0" rIns="0" bIns="0" rtlCol="0"/>
            <a:lstStyle/>
            <a:p>
              <a:endParaRPr/>
            </a:p>
          </p:txBody>
        </p:sp>
        <p:sp>
          <p:nvSpPr>
            <p:cNvPr id="11" name="object 7"/>
            <p:cNvSpPr/>
            <p:nvPr/>
          </p:nvSpPr>
          <p:spPr>
            <a:xfrm>
              <a:off x="1087296" y="2014369"/>
              <a:ext cx="481330" cy="481330"/>
            </a:xfrm>
            <a:custGeom>
              <a:avLst/>
              <a:gdLst/>
              <a:ahLst/>
              <a:cxnLst/>
              <a:rect l="l" t="t" r="r" b="b"/>
              <a:pathLst>
                <a:path w="481330" h="481330">
                  <a:moveTo>
                    <a:pt x="240507" y="0"/>
                  </a:moveTo>
                  <a:lnTo>
                    <a:pt x="194571" y="4402"/>
                  </a:lnTo>
                  <a:lnTo>
                    <a:pt x="150003" y="17609"/>
                  </a:lnTo>
                  <a:lnTo>
                    <a:pt x="108171" y="39621"/>
                  </a:lnTo>
                  <a:lnTo>
                    <a:pt x="70442" y="70437"/>
                  </a:lnTo>
                  <a:lnTo>
                    <a:pt x="39623" y="108167"/>
                  </a:lnTo>
                  <a:lnTo>
                    <a:pt x="17610" y="150000"/>
                  </a:lnTo>
                  <a:lnTo>
                    <a:pt x="4402" y="194568"/>
                  </a:lnTo>
                  <a:lnTo>
                    <a:pt x="0" y="240503"/>
                  </a:lnTo>
                  <a:lnTo>
                    <a:pt x="4402" y="286438"/>
                  </a:lnTo>
                  <a:lnTo>
                    <a:pt x="17610" y="331005"/>
                  </a:lnTo>
                  <a:lnTo>
                    <a:pt x="39623" y="372838"/>
                  </a:lnTo>
                  <a:lnTo>
                    <a:pt x="70442" y="410568"/>
                  </a:lnTo>
                  <a:lnTo>
                    <a:pt x="108171" y="441389"/>
                  </a:lnTo>
                  <a:lnTo>
                    <a:pt x="150003" y="463403"/>
                  </a:lnTo>
                  <a:lnTo>
                    <a:pt x="194571" y="476612"/>
                  </a:lnTo>
                  <a:lnTo>
                    <a:pt x="240507" y="481015"/>
                  </a:lnTo>
                  <a:lnTo>
                    <a:pt x="286442" y="476612"/>
                  </a:lnTo>
                  <a:lnTo>
                    <a:pt x="331009" y="463403"/>
                  </a:lnTo>
                  <a:lnTo>
                    <a:pt x="372840" y="441389"/>
                  </a:lnTo>
                  <a:lnTo>
                    <a:pt x="410567" y="410568"/>
                  </a:lnTo>
                  <a:lnTo>
                    <a:pt x="441387" y="372838"/>
                  </a:lnTo>
                  <a:lnTo>
                    <a:pt x="463402" y="331005"/>
                  </a:lnTo>
                  <a:lnTo>
                    <a:pt x="476611" y="286438"/>
                  </a:lnTo>
                  <a:lnTo>
                    <a:pt x="481014" y="240503"/>
                  </a:lnTo>
                  <a:lnTo>
                    <a:pt x="476611" y="194568"/>
                  </a:lnTo>
                  <a:lnTo>
                    <a:pt x="463402" y="150000"/>
                  </a:lnTo>
                  <a:lnTo>
                    <a:pt x="441387" y="108167"/>
                  </a:lnTo>
                  <a:lnTo>
                    <a:pt x="410567" y="70437"/>
                  </a:lnTo>
                  <a:lnTo>
                    <a:pt x="372840" y="39621"/>
                  </a:lnTo>
                  <a:lnTo>
                    <a:pt x="331009" y="17609"/>
                  </a:lnTo>
                  <a:lnTo>
                    <a:pt x="286442" y="4402"/>
                  </a:lnTo>
                  <a:lnTo>
                    <a:pt x="240507" y="0"/>
                  </a:lnTo>
                  <a:close/>
                </a:path>
              </a:pathLst>
            </a:custGeom>
            <a:solidFill>
              <a:srgbClr val="EBF0F2"/>
            </a:solidFill>
          </p:spPr>
          <p:txBody>
            <a:bodyPr wrap="square" lIns="0" tIns="0" rIns="0" bIns="0" rtlCol="0"/>
            <a:lstStyle/>
            <a:p>
              <a:endParaRPr/>
            </a:p>
          </p:txBody>
        </p:sp>
        <p:sp>
          <p:nvSpPr>
            <p:cNvPr id="12" name="object 8"/>
            <p:cNvSpPr/>
            <p:nvPr/>
          </p:nvSpPr>
          <p:spPr>
            <a:xfrm>
              <a:off x="1177963" y="2105033"/>
              <a:ext cx="298450" cy="298450"/>
            </a:xfrm>
            <a:custGeom>
              <a:avLst/>
              <a:gdLst/>
              <a:ahLst/>
              <a:cxnLst/>
              <a:rect l="l" t="t" r="r" b="b"/>
              <a:pathLst>
                <a:path w="298450" h="298450">
                  <a:moveTo>
                    <a:pt x="172127" y="0"/>
                  </a:moveTo>
                  <a:lnTo>
                    <a:pt x="125957" y="0"/>
                  </a:lnTo>
                  <a:lnTo>
                    <a:pt x="81545" y="14136"/>
                  </a:lnTo>
                  <a:lnTo>
                    <a:pt x="42405" y="42409"/>
                  </a:lnTo>
                  <a:lnTo>
                    <a:pt x="14135" y="81550"/>
                  </a:lnTo>
                  <a:lnTo>
                    <a:pt x="0" y="125961"/>
                  </a:lnTo>
                  <a:lnTo>
                    <a:pt x="0" y="172129"/>
                  </a:lnTo>
                  <a:lnTo>
                    <a:pt x="14135" y="216540"/>
                  </a:lnTo>
                  <a:lnTo>
                    <a:pt x="42405" y="255680"/>
                  </a:lnTo>
                  <a:lnTo>
                    <a:pt x="81545" y="283954"/>
                  </a:lnTo>
                  <a:lnTo>
                    <a:pt x="125957" y="298090"/>
                  </a:lnTo>
                  <a:lnTo>
                    <a:pt x="172127" y="298090"/>
                  </a:lnTo>
                  <a:lnTo>
                    <a:pt x="216542" y="283954"/>
                  </a:lnTo>
                  <a:lnTo>
                    <a:pt x="255689" y="255680"/>
                  </a:lnTo>
                  <a:lnTo>
                    <a:pt x="283956" y="216540"/>
                  </a:lnTo>
                  <a:lnTo>
                    <a:pt x="298089" y="172129"/>
                  </a:lnTo>
                  <a:lnTo>
                    <a:pt x="298089" y="125961"/>
                  </a:lnTo>
                  <a:lnTo>
                    <a:pt x="283956" y="81550"/>
                  </a:lnTo>
                  <a:lnTo>
                    <a:pt x="255689" y="42409"/>
                  </a:lnTo>
                  <a:lnTo>
                    <a:pt x="216542" y="14136"/>
                  </a:lnTo>
                  <a:lnTo>
                    <a:pt x="172127" y="0"/>
                  </a:lnTo>
                  <a:close/>
                </a:path>
              </a:pathLst>
            </a:custGeom>
            <a:solidFill>
              <a:srgbClr val="F05F50"/>
            </a:solidFill>
          </p:spPr>
          <p:txBody>
            <a:bodyPr wrap="square" lIns="0" tIns="0" rIns="0" bIns="0" rtlCol="0"/>
            <a:lstStyle/>
            <a:p>
              <a:endParaRPr/>
            </a:p>
          </p:txBody>
        </p:sp>
        <p:sp>
          <p:nvSpPr>
            <p:cNvPr id="13" name="object 9"/>
            <p:cNvSpPr/>
            <p:nvPr/>
          </p:nvSpPr>
          <p:spPr>
            <a:xfrm>
              <a:off x="1266682" y="2193756"/>
              <a:ext cx="120646" cy="120643"/>
            </a:xfrm>
            <a:prstGeom prst="rect">
              <a:avLst/>
            </a:prstGeom>
            <a:blipFill>
              <a:blip r:embed="rId3" cstate="print"/>
              <a:stretch>
                <a:fillRect/>
              </a:stretch>
            </a:blipFill>
          </p:spPr>
          <p:txBody>
            <a:bodyPr wrap="square" lIns="0" tIns="0" rIns="0" bIns="0" rtlCol="0"/>
            <a:lstStyle/>
            <a:p>
              <a:endParaRPr/>
            </a:p>
          </p:txBody>
        </p:sp>
        <p:sp>
          <p:nvSpPr>
            <p:cNvPr id="14" name="object 10"/>
            <p:cNvSpPr/>
            <p:nvPr/>
          </p:nvSpPr>
          <p:spPr>
            <a:xfrm>
              <a:off x="1747697" y="2193759"/>
              <a:ext cx="120650" cy="120650"/>
            </a:xfrm>
            <a:prstGeom prst="rect">
              <a:avLst/>
            </a:prstGeom>
            <a:blipFill>
              <a:blip r:embed="rId4" cstate="print"/>
              <a:stretch>
                <a:fillRect/>
              </a:stretch>
            </a:blipFill>
          </p:spPr>
          <p:txBody>
            <a:bodyPr wrap="square" lIns="0" tIns="0" rIns="0" bIns="0" rtlCol="0"/>
            <a:lstStyle/>
            <a:p>
              <a:endParaRPr/>
            </a:p>
          </p:txBody>
        </p:sp>
        <p:sp>
          <p:nvSpPr>
            <p:cNvPr id="15" name="object 11"/>
            <p:cNvSpPr/>
            <p:nvPr/>
          </p:nvSpPr>
          <p:spPr>
            <a:xfrm>
              <a:off x="1312722" y="2239797"/>
              <a:ext cx="555625" cy="30480"/>
            </a:xfrm>
            <a:custGeom>
              <a:avLst/>
              <a:gdLst/>
              <a:ahLst/>
              <a:cxnLst/>
              <a:rect l="l" t="t" r="r" b="b"/>
              <a:pathLst>
                <a:path w="555625" h="30480">
                  <a:moveTo>
                    <a:pt x="548119" y="0"/>
                  </a:moveTo>
                  <a:lnTo>
                    <a:pt x="7505" y="0"/>
                  </a:lnTo>
                  <a:lnTo>
                    <a:pt x="0" y="7531"/>
                  </a:lnTo>
                  <a:lnTo>
                    <a:pt x="0" y="22618"/>
                  </a:lnTo>
                  <a:lnTo>
                    <a:pt x="7505" y="30162"/>
                  </a:lnTo>
                  <a:lnTo>
                    <a:pt x="548119" y="30162"/>
                  </a:lnTo>
                  <a:lnTo>
                    <a:pt x="555625" y="22618"/>
                  </a:lnTo>
                  <a:lnTo>
                    <a:pt x="555625" y="7531"/>
                  </a:lnTo>
                  <a:close/>
                </a:path>
              </a:pathLst>
            </a:custGeom>
            <a:solidFill>
              <a:srgbClr val="5C5D5E"/>
            </a:solidFill>
          </p:spPr>
          <p:txBody>
            <a:bodyPr wrap="square" lIns="0" tIns="0" rIns="0" bIns="0" rtlCol="0"/>
            <a:lstStyle/>
            <a:p>
              <a:endParaRPr/>
            </a:p>
          </p:txBody>
        </p:sp>
        <p:sp>
          <p:nvSpPr>
            <p:cNvPr id="16" name="object 12"/>
            <p:cNvSpPr/>
            <p:nvPr/>
          </p:nvSpPr>
          <p:spPr>
            <a:xfrm>
              <a:off x="1312722" y="2239797"/>
              <a:ext cx="327025" cy="327012"/>
            </a:xfrm>
            <a:prstGeom prst="rect">
              <a:avLst/>
            </a:prstGeom>
            <a:blipFill>
              <a:blip r:embed="rId5" cstate="print"/>
              <a:stretch>
                <a:fillRect/>
              </a:stretch>
            </a:blipFill>
          </p:spPr>
          <p:txBody>
            <a:bodyPr wrap="square" lIns="0" tIns="0" rIns="0" bIns="0" rtlCol="0"/>
            <a:lstStyle/>
            <a:p>
              <a:endParaRPr/>
            </a:p>
          </p:txBody>
        </p:sp>
      </p:grpSp>
      <p:sp>
        <p:nvSpPr>
          <p:cNvPr id="17" name="文本框 16"/>
          <p:cNvSpPr txBox="1"/>
          <p:nvPr/>
        </p:nvSpPr>
        <p:spPr>
          <a:xfrm>
            <a:off x="5277485" y="2364978"/>
            <a:ext cx="1638300" cy="368300"/>
          </a:xfrm>
          <a:prstGeom prst="rect">
            <a:avLst/>
          </a:prstGeom>
          <a:noFill/>
        </p:spPr>
        <p:txBody>
          <a:bodyPr wrap="square" rtlCol="0">
            <a:spAutoFit/>
          </a:bodyPr>
          <a:lstStyle/>
          <a:p>
            <a:r>
              <a:rPr lang="zh-CN" altLang="en-US" b="1"/>
              <a:t>小猪</a:t>
            </a:r>
            <a:r>
              <a:rPr lang="en-US" altLang="zh-CN" b="1"/>
              <a:t>Aapp</a:t>
            </a:r>
          </a:p>
        </p:txBody>
      </p:sp>
      <p:sp>
        <p:nvSpPr>
          <p:cNvPr id="18" name="文本框 17"/>
          <p:cNvSpPr txBox="1"/>
          <p:nvPr/>
        </p:nvSpPr>
        <p:spPr>
          <a:xfrm flipH="1">
            <a:off x="5277485" y="2885678"/>
            <a:ext cx="3770630" cy="337185"/>
          </a:xfrm>
          <a:prstGeom prst="rect">
            <a:avLst/>
          </a:prstGeom>
          <a:noFill/>
        </p:spPr>
        <p:txBody>
          <a:bodyPr wrap="square" rtlCol="0">
            <a:spAutoFit/>
          </a:bodyPr>
          <a:lstStyle/>
          <a:p>
            <a:r>
              <a:rPr lang="zh-CN" altLang="en-US" sz="1600"/>
              <a:t>线上问题修复、稳定性提升</a:t>
            </a:r>
          </a:p>
        </p:txBody>
      </p:sp>
      <p:sp>
        <p:nvSpPr>
          <p:cNvPr id="19" name="文本框 18"/>
          <p:cNvSpPr txBox="1"/>
          <p:nvPr/>
        </p:nvSpPr>
        <p:spPr>
          <a:xfrm>
            <a:off x="5277485" y="3499723"/>
            <a:ext cx="1638300" cy="368300"/>
          </a:xfrm>
          <a:prstGeom prst="rect">
            <a:avLst/>
          </a:prstGeom>
          <a:noFill/>
        </p:spPr>
        <p:txBody>
          <a:bodyPr wrap="square" rtlCol="0">
            <a:spAutoFit/>
          </a:bodyPr>
          <a:lstStyle/>
          <a:p>
            <a:r>
              <a:rPr lang="zh-CN" altLang="en-US" b="1" dirty="0"/>
              <a:t>自研埋点</a:t>
            </a:r>
          </a:p>
        </p:txBody>
      </p:sp>
      <p:sp>
        <p:nvSpPr>
          <p:cNvPr id="20" name="文本框 19"/>
          <p:cNvSpPr txBox="1"/>
          <p:nvPr/>
        </p:nvSpPr>
        <p:spPr>
          <a:xfrm>
            <a:off x="5277485" y="4040108"/>
            <a:ext cx="3411855" cy="829945"/>
          </a:xfrm>
          <a:prstGeom prst="rect">
            <a:avLst/>
          </a:prstGeom>
          <a:noFill/>
        </p:spPr>
        <p:txBody>
          <a:bodyPr wrap="none" rtlCol="0" anchor="t">
            <a:spAutoFit/>
          </a:bodyPr>
          <a:lstStyle/>
          <a:p>
            <a:r>
              <a:rPr lang="en-US" altLang="zh-CN" sz="1600" dirty="0" err="1">
                <a:sym typeface="+mn-ea"/>
              </a:rPr>
              <a:t>asm</a:t>
            </a:r>
            <a:r>
              <a:rPr lang="zh-CN" altLang="en-US" sz="1600" dirty="0">
                <a:sym typeface="+mn-ea"/>
              </a:rPr>
              <a:t>插件，减少手动埋点的冗余代码</a:t>
            </a:r>
          </a:p>
          <a:p>
            <a:endParaRPr lang="zh-CN" altLang="en-US" sz="1600" dirty="0">
              <a:sym typeface="+mn-ea"/>
            </a:endParaRPr>
          </a:p>
          <a:p>
            <a:r>
              <a:rPr lang="zh-CN" altLang="en-US" sz="1600" dirty="0">
                <a:sym typeface="+mn-ea"/>
              </a:rPr>
              <a:t>提升数据准确性</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21</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8915840" y="311135"/>
            <a:ext cx="2431033"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个人发展计划</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文本框 4"/>
          <p:cNvSpPr txBox="1"/>
          <p:nvPr/>
        </p:nvSpPr>
        <p:spPr>
          <a:xfrm>
            <a:off x="946785" y="1035050"/>
            <a:ext cx="1638300" cy="368300"/>
          </a:xfrm>
          <a:prstGeom prst="rect">
            <a:avLst/>
          </a:prstGeom>
          <a:noFill/>
        </p:spPr>
        <p:txBody>
          <a:bodyPr wrap="square" rtlCol="0">
            <a:spAutoFit/>
          </a:bodyPr>
          <a:lstStyle/>
          <a:p>
            <a:r>
              <a:rPr lang="zh-CN" altLang="en-US" b="1" dirty="0"/>
              <a:t>工作计划</a:t>
            </a:r>
          </a:p>
        </p:txBody>
      </p:sp>
      <p:grpSp>
        <p:nvGrpSpPr>
          <p:cNvPr id="31" name="object 2"/>
          <p:cNvGrpSpPr/>
          <p:nvPr/>
        </p:nvGrpSpPr>
        <p:grpSpPr>
          <a:xfrm>
            <a:off x="1871894" y="1722755"/>
            <a:ext cx="8498417" cy="3789893"/>
            <a:chOff x="154219" y="742950"/>
            <a:chExt cx="8498417" cy="3789893"/>
          </a:xfrm>
        </p:grpSpPr>
        <p:sp>
          <p:nvSpPr>
            <p:cNvPr id="32" name="object 3"/>
            <p:cNvSpPr/>
            <p:nvPr/>
          </p:nvSpPr>
          <p:spPr>
            <a:xfrm>
              <a:off x="3934586" y="1152525"/>
              <a:ext cx="1704339" cy="1701800"/>
            </a:xfrm>
            <a:custGeom>
              <a:avLst/>
              <a:gdLst/>
              <a:ahLst/>
              <a:cxnLst/>
              <a:rect l="l" t="t" r="r" b="b"/>
              <a:pathLst>
                <a:path w="1704339" h="1701800">
                  <a:moveTo>
                    <a:pt x="1555017" y="997488"/>
                  </a:moveTo>
                  <a:lnTo>
                    <a:pt x="540668" y="997488"/>
                  </a:lnTo>
                  <a:lnTo>
                    <a:pt x="584397" y="1007362"/>
                  </a:lnTo>
                  <a:lnTo>
                    <a:pt x="625674" y="1027108"/>
                  </a:lnTo>
                  <a:lnTo>
                    <a:pt x="662863" y="1056728"/>
                  </a:lnTo>
                  <a:lnTo>
                    <a:pt x="692521" y="1092536"/>
                  </a:lnTo>
                  <a:lnTo>
                    <a:pt x="712292" y="1133242"/>
                  </a:lnTo>
                  <a:lnTo>
                    <a:pt x="722178" y="1176992"/>
                  </a:lnTo>
                  <a:lnTo>
                    <a:pt x="722178" y="1221930"/>
                  </a:lnTo>
                  <a:lnTo>
                    <a:pt x="712292" y="1266200"/>
                  </a:lnTo>
                  <a:lnTo>
                    <a:pt x="692521" y="1307945"/>
                  </a:lnTo>
                  <a:lnTo>
                    <a:pt x="662863" y="1345311"/>
                  </a:lnTo>
                  <a:lnTo>
                    <a:pt x="610811" y="1380853"/>
                  </a:lnTo>
                  <a:lnTo>
                    <a:pt x="552386" y="1400479"/>
                  </a:lnTo>
                  <a:lnTo>
                    <a:pt x="854075" y="1701800"/>
                  </a:lnTo>
                  <a:lnTo>
                    <a:pt x="1143025" y="1408976"/>
                  </a:lnTo>
                  <a:lnTo>
                    <a:pt x="1516828" y="1408976"/>
                  </a:lnTo>
                  <a:lnTo>
                    <a:pt x="1523886" y="1394259"/>
                  </a:lnTo>
                  <a:lnTo>
                    <a:pt x="1533772" y="1350583"/>
                  </a:lnTo>
                  <a:lnTo>
                    <a:pt x="1533772" y="1306091"/>
                  </a:lnTo>
                  <a:lnTo>
                    <a:pt x="1523886" y="1262415"/>
                  </a:lnTo>
                  <a:lnTo>
                    <a:pt x="1504114" y="1221189"/>
                  </a:lnTo>
                  <a:lnTo>
                    <a:pt x="1474457" y="1184046"/>
                  </a:lnTo>
                  <a:lnTo>
                    <a:pt x="1429044" y="1149431"/>
                  </a:lnTo>
                  <a:lnTo>
                    <a:pt x="1410715" y="1141602"/>
                  </a:lnTo>
                  <a:lnTo>
                    <a:pt x="1555017" y="997488"/>
                  </a:lnTo>
                  <a:close/>
                </a:path>
                <a:path w="1704339" h="1701800">
                  <a:moveTo>
                    <a:pt x="1516828" y="1408976"/>
                  </a:moveTo>
                  <a:lnTo>
                    <a:pt x="1143025" y="1408976"/>
                  </a:lnTo>
                  <a:lnTo>
                    <a:pt x="1152652" y="1425488"/>
                  </a:lnTo>
                  <a:lnTo>
                    <a:pt x="1173498" y="1458509"/>
                  </a:lnTo>
                  <a:lnTo>
                    <a:pt x="1222931" y="1502248"/>
                  </a:lnTo>
                  <a:lnTo>
                    <a:pt x="1264729" y="1521995"/>
                  </a:lnTo>
                  <a:lnTo>
                    <a:pt x="1309054" y="1531868"/>
                  </a:lnTo>
                  <a:lnTo>
                    <a:pt x="1354048" y="1531868"/>
                  </a:lnTo>
                  <a:lnTo>
                    <a:pt x="1397851" y="1521995"/>
                  </a:lnTo>
                  <a:lnTo>
                    <a:pt x="1438607" y="1502248"/>
                  </a:lnTo>
                  <a:lnTo>
                    <a:pt x="1474457" y="1472628"/>
                  </a:lnTo>
                  <a:lnTo>
                    <a:pt x="1504114" y="1435485"/>
                  </a:lnTo>
                  <a:lnTo>
                    <a:pt x="1516828" y="1408976"/>
                  </a:lnTo>
                  <a:close/>
                </a:path>
                <a:path w="1704339" h="1701800">
                  <a:moveTo>
                    <a:pt x="396200" y="169931"/>
                  </a:moveTo>
                  <a:lnTo>
                    <a:pt x="351651" y="169931"/>
                  </a:lnTo>
                  <a:lnTo>
                    <a:pt x="307919" y="179804"/>
                  </a:lnTo>
                  <a:lnTo>
                    <a:pt x="266640" y="199551"/>
                  </a:lnTo>
                  <a:lnTo>
                    <a:pt x="229450" y="229171"/>
                  </a:lnTo>
                  <a:lnTo>
                    <a:pt x="199793" y="264978"/>
                  </a:lnTo>
                  <a:lnTo>
                    <a:pt x="180021" y="305685"/>
                  </a:lnTo>
                  <a:lnTo>
                    <a:pt x="170136" y="349435"/>
                  </a:lnTo>
                  <a:lnTo>
                    <a:pt x="170136" y="394373"/>
                  </a:lnTo>
                  <a:lnTo>
                    <a:pt x="180021" y="438642"/>
                  </a:lnTo>
                  <a:lnTo>
                    <a:pt x="199793" y="480388"/>
                  </a:lnTo>
                  <a:lnTo>
                    <a:pt x="229450" y="517753"/>
                  </a:lnTo>
                  <a:lnTo>
                    <a:pt x="274863" y="550579"/>
                  </a:lnTo>
                  <a:lnTo>
                    <a:pt x="293192" y="560197"/>
                  </a:lnTo>
                  <a:lnTo>
                    <a:pt x="0" y="848779"/>
                  </a:lnTo>
                  <a:lnTo>
                    <a:pt x="314439" y="1167066"/>
                  </a:lnTo>
                  <a:lnTo>
                    <a:pt x="323135" y="1136103"/>
                  </a:lnTo>
                  <a:lnTo>
                    <a:pt x="336215" y="1107125"/>
                  </a:lnTo>
                  <a:lnTo>
                    <a:pt x="373926" y="1056728"/>
                  </a:lnTo>
                  <a:lnTo>
                    <a:pt x="411115" y="1027108"/>
                  </a:lnTo>
                  <a:lnTo>
                    <a:pt x="452392" y="1007362"/>
                  </a:lnTo>
                  <a:lnTo>
                    <a:pt x="496121" y="997488"/>
                  </a:lnTo>
                  <a:lnTo>
                    <a:pt x="1555017" y="997488"/>
                  </a:lnTo>
                  <a:lnTo>
                    <a:pt x="1703920" y="848779"/>
                  </a:lnTo>
                  <a:lnTo>
                    <a:pt x="1559268" y="704311"/>
                  </a:lnTo>
                  <a:lnTo>
                    <a:pt x="1194322" y="704311"/>
                  </a:lnTo>
                  <a:lnTo>
                    <a:pt x="1149997" y="694437"/>
                  </a:lnTo>
                  <a:lnTo>
                    <a:pt x="1108200" y="674691"/>
                  </a:lnTo>
                  <a:lnTo>
                    <a:pt x="1070787" y="645071"/>
                  </a:lnTo>
                  <a:lnTo>
                    <a:pt x="1042693" y="607928"/>
                  </a:lnTo>
                  <a:lnTo>
                    <a:pt x="1023963" y="566702"/>
                  </a:lnTo>
                  <a:lnTo>
                    <a:pt x="1014598" y="523026"/>
                  </a:lnTo>
                  <a:lnTo>
                    <a:pt x="1014598" y="478533"/>
                  </a:lnTo>
                  <a:lnTo>
                    <a:pt x="1023963" y="434857"/>
                  </a:lnTo>
                  <a:lnTo>
                    <a:pt x="1042693" y="393631"/>
                  </a:lnTo>
                  <a:lnTo>
                    <a:pt x="1070787" y="356488"/>
                  </a:lnTo>
                  <a:lnTo>
                    <a:pt x="1112221" y="324658"/>
                  </a:lnTo>
                  <a:lnTo>
                    <a:pt x="1160017" y="305562"/>
                  </a:lnTo>
                  <a:lnTo>
                    <a:pt x="1143016" y="288582"/>
                  </a:lnTo>
                  <a:lnTo>
                    <a:pt x="560882" y="288582"/>
                  </a:lnTo>
                  <a:lnTo>
                    <a:pt x="553050" y="272739"/>
                  </a:lnTo>
                  <a:lnTo>
                    <a:pt x="542828" y="257290"/>
                  </a:lnTo>
                  <a:lnTo>
                    <a:pt x="531012" y="242635"/>
                  </a:lnTo>
                  <a:lnTo>
                    <a:pt x="518401" y="229171"/>
                  </a:lnTo>
                  <a:lnTo>
                    <a:pt x="481211" y="199551"/>
                  </a:lnTo>
                  <a:lnTo>
                    <a:pt x="439932" y="179804"/>
                  </a:lnTo>
                  <a:lnTo>
                    <a:pt x="396200" y="169931"/>
                  </a:lnTo>
                  <a:close/>
                </a:path>
                <a:path w="1704339" h="1701800">
                  <a:moveTo>
                    <a:pt x="1414970" y="560197"/>
                  </a:moveTo>
                  <a:lnTo>
                    <a:pt x="1392129" y="604224"/>
                  </a:lnTo>
                  <a:lnTo>
                    <a:pt x="1359725" y="645071"/>
                  </a:lnTo>
                  <a:lnTo>
                    <a:pt x="1323875" y="674691"/>
                  </a:lnTo>
                  <a:lnTo>
                    <a:pt x="1283120" y="694437"/>
                  </a:lnTo>
                  <a:lnTo>
                    <a:pt x="1239316" y="704311"/>
                  </a:lnTo>
                  <a:lnTo>
                    <a:pt x="1559268" y="704311"/>
                  </a:lnTo>
                  <a:lnTo>
                    <a:pt x="1414970" y="560197"/>
                  </a:lnTo>
                  <a:close/>
                </a:path>
                <a:path w="1704339" h="1701800">
                  <a:moveTo>
                    <a:pt x="854075" y="0"/>
                  </a:moveTo>
                  <a:lnTo>
                    <a:pt x="560882" y="288582"/>
                  </a:lnTo>
                  <a:lnTo>
                    <a:pt x="1143016" y="288582"/>
                  </a:lnTo>
                  <a:lnTo>
                    <a:pt x="854075" y="0"/>
                  </a:lnTo>
                  <a:close/>
                </a:path>
              </a:pathLst>
            </a:custGeom>
            <a:solidFill>
              <a:srgbClr val="26C6DA"/>
            </a:solidFill>
          </p:spPr>
          <p:txBody>
            <a:bodyPr wrap="square" lIns="0" tIns="0" rIns="0" bIns="0" rtlCol="0"/>
            <a:lstStyle/>
            <a:p>
              <a:endParaRPr/>
            </a:p>
          </p:txBody>
        </p:sp>
        <p:sp>
          <p:nvSpPr>
            <p:cNvPr id="33" name="object 4"/>
            <p:cNvSpPr/>
            <p:nvPr/>
          </p:nvSpPr>
          <p:spPr>
            <a:xfrm>
              <a:off x="3915536" y="1112316"/>
              <a:ext cx="1746250" cy="1746250"/>
            </a:xfrm>
            <a:custGeom>
              <a:avLst/>
              <a:gdLst/>
              <a:ahLst/>
              <a:cxnLst/>
              <a:rect l="l" t="t" r="r" b="b"/>
              <a:pathLst>
                <a:path w="1746250" h="1746250">
                  <a:moveTo>
                    <a:pt x="649573" y="1032446"/>
                  </a:moveTo>
                  <a:lnTo>
                    <a:pt x="539597" y="1032446"/>
                  </a:lnTo>
                  <a:lnTo>
                    <a:pt x="576902" y="1036297"/>
                  </a:lnTo>
                  <a:lnTo>
                    <a:pt x="611820" y="1047318"/>
                  </a:lnTo>
                  <a:lnTo>
                    <a:pt x="671309" y="1087678"/>
                  </a:lnTo>
                  <a:lnTo>
                    <a:pt x="699403" y="1121461"/>
                  </a:lnTo>
                  <a:lnTo>
                    <a:pt x="718133" y="1159702"/>
                  </a:lnTo>
                  <a:lnTo>
                    <a:pt x="727498" y="1200618"/>
                  </a:lnTo>
                  <a:lnTo>
                    <a:pt x="727498" y="1242425"/>
                  </a:lnTo>
                  <a:lnTo>
                    <a:pt x="718133" y="1283340"/>
                  </a:lnTo>
                  <a:lnTo>
                    <a:pt x="699403" y="1321578"/>
                  </a:lnTo>
                  <a:lnTo>
                    <a:pt x="671309" y="1355356"/>
                  </a:lnTo>
                  <a:lnTo>
                    <a:pt x="625100" y="1390410"/>
                  </a:lnTo>
                  <a:lnTo>
                    <a:pt x="569328" y="1406347"/>
                  </a:lnTo>
                  <a:lnTo>
                    <a:pt x="539597" y="1414843"/>
                  </a:lnTo>
                  <a:lnTo>
                    <a:pt x="875245" y="1746237"/>
                  </a:lnTo>
                  <a:lnTo>
                    <a:pt x="917103" y="1703755"/>
                  </a:lnTo>
                  <a:lnTo>
                    <a:pt x="875245" y="1703755"/>
                  </a:lnTo>
                  <a:lnTo>
                    <a:pt x="603326" y="1431836"/>
                  </a:lnTo>
                  <a:lnTo>
                    <a:pt x="651121" y="1410592"/>
                  </a:lnTo>
                  <a:lnTo>
                    <a:pt x="692543" y="1376603"/>
                  </a:lnTo>
                  <a:lnTo>
                    <a:pt x="721822" y="1342364"/>
                  </a:lnTo>
                  <a:lnTo>
                    <a:pt x="742735" y="1304241"/>
                  </a:lnTo>
                  <a:lnTo>
                    <a:pt x="755283" y="1263530"/>
                  </a:lnTo>
                  <a:lnTo>
                    <a:pt x="759466" y="1221524"/>
                  </a:lnTo>
                  <a:lnTo>
                    <a:pt x="755283" y="1179517"/>
                  </a:lnTo>
                  <a:lnTo>
                    <a:pt x="742735" y="1138806"/>
                  </a:lnTo>
                  <a:lnTo>
                    <a:pt x="721822" y="1100683"/>
                  </a:lnTo>
                  <a:lnTo>
                    <a:pt x="692543" y="1066444"/>
                  </a:lnTo>
                  <a:lnTo>
                    <a:pt x="660877" y="1038557"/>
                  </a:lnTo>
                  <a:lnTo>
                    <a:pt x="649573" y="1032446"/>
                  </a:lnTo>
                  <a:close/>
                </a:path>
                <a:path w="1746250" h="1746250">
                  <a:moveTo>
                    <a:pt x="1168412" y="1406347"/>
                  </a:moveTo>
                  <a:lnTo>
                    <a:pt x="875245" y="1703755"/>
                  </a:lnTo>
                  <a:lnTo>
                    <a:pt x="917103" y="1703755"/>
                  </a:lnTo>
                  <a:lnTo>
                    <a:pt x="1159916" y="1457325"/>
                  </a:lnTo>
                  <a:lnTo>
                    <a:pt x="1197509" y="1457325"/>
                  </a:lnTo>
                  <a:lnTo>
                    <a:pt x="1197092" y="1456793"/>
                  </a:lnTo>
                  <a:lnTo>
                    <a:pt x="1188331" y="1442785"/>
                  </a:lnTo>
                  <a:lnTo>
                    <a:pt x="1181163" y="1427581"/>
                  </a:lnTo>
                  <a:lnTo>
                    <a:pt x="1168412" y="1406347"/>
                  </a:lnTo>
                  <a:close/>
                </a:path>
                <a:path w="1746250" h="1746250">
                  <a:moveTo>
                    <a:pt x="1197509" y="1457325"/>
                  </a:moveTo>
                  <a:lnTo>
                    <a:pt x="1159916" y="1457325"/>
                  </a:lnTo>
                  <a:lnTo>
                    <a:pt x="1168881" y="1470069"/>
                  </a:lnTo>
                  <a:lnTo>
                    <a:pt x="1177445" y="1482815"/>
                  </a:lnTo>
                  <a:lnTo>
                    <a:pt x="1232210" y="1534405"/>
                  </a:lnTo>
                  <a:lnTo>
                    <a:pt x="1269853" y="1554519"/>
                  </a:lnTo>
                  <a:lnTo>
                    <a:pt x="1309887" y="1567463"/>
                  </a:lnTo>
                  <a:lnTo>
                    <a:pt x="1351114" y="1572044"/>
                  </a:lnTo>
                  <a:lnTo>
                    <a:pt x="1394794" y="1567463"/>
                  </a:lnTo>
                  <a:lnTo>
                    <a:pt x="1436087" y="1554519"/>
                  </a:lnTo>
                  <a:lnTo>
                    <a:pt x="1467273" y="1538058"/>
                  </a:lnTo>
                  <a:lnTo>
                    <a:pt x="1351114" y="1538058"/>
                  </a:lnTo>
                  <a:lnTo>
                    <a:pt x="1313802" y="1534804"/>
                  </a:lnTo>
                  <a:lnTo>
                    <a:pt x="1278882" y="1524776"/>
                  </a:lnTo>
                  <a:lnTo>
                    <a:pt x="1247150" y="1507578"/>
                  </a:lnTo>
                  <a:lnTo>
                    <a:pt x="1219403" y="1482813"/>
                  </a:lnTo>
                  <a:lnTo>
                    <a:pt x="1207448" y="1470002"/>
                  </a:lnTo>
                  <a:lnTo>
                    <a:pt x="1197509" y="1457325"/>
                  </a:lnTo>
                  <a:close/>
                </a:path>
                <a:path w="1746250" h="1746250">
                  <a:moveTo>
                    <a:pt x="1482826" y="607567"/>
                  </a:moveTo>
                  <a:lnTo>
                    <a:pt x="1440332" y="607567"/>
                  </a:lnTo>
                  <a:lnTo>
                    <a:pt x="1703755" y="870991"/>
                  </a:lnTo>
                  <a:lnTo>
                    <a:pt x="1406347" y="1168412"/>
                  </a:lnTo>
                  <a:lnTo>
                    <a:pt x="1443455" y="1184741"/>
                  </a:lnTo>
                  <a:lnTo>
                    <a:pt x="1487068" y="1219390"/>
                  </a:lnTo>
                  <a:lnTo>
                    <a:pt x="1527433" y="1278878"/>
                  </a:lnTo>
                  <a:lnTo>
                    <a:pt x="1542300" y="1351102"/>
                  </a:lnTo>
                  <a:lnTo>
                    <a:pt x="1538451" y="1388414"/>
                  </a:lnTo>
                  <a:lnTo>
                    <a:pt x="1510041" y="1455066"/>
                  </a:lnTo>
                  <a:lnTo>
                    <a:pt x="1456862" y="1507578"/>
                  </a:lnTo>
                  <a:lnTo>
                    <a:pt x="1388486" y="1534804"/>
                  </a:lnTo>
                  <a:lnTo>
                    <a:pt x="1351114" y="1538058"/>
                  </a:lnTo>
                  <a:lnTo>
                    <a:pt x="1467273" y="1538058"/>
                  </a:lnTo>
                  <a:lnTo>
                    <a:pt x="1508315" y="1508315"/>
                  </a:lnTo>
                  <a:lnTo>
                    <a:pt x="1536200" y="1474189"/>
                  </a:lnTo>
                  <a:lnTo>
                    <a:pt x="1556115" y="1436081"/>
                  </a:lnTo>
                  <a:lnTo>
                    <a:pt x="1568062" y="1394787"/>
                  </a:lnTo>
                  <a:lnTo>
                    <a:pt x="1572044" y="1351102"/>
                  </a:lnTo>
                  <a:lnTo>
                    <a:pt x="1568062" y="1307424"/>
                  </a:lnTo>
                  <a:lnTo>
                    <a:pt x="1556115" y="1266134"/>
                  </a:lnTo>
                  <a:lnTo>
                    <a:pt x="1536200" y="1228027"/>
                  </a:lnTo>
                  <a:lnTo>
                    <a:pt x="1508315" y="1193901"/>
                  </a:lnTo>
                  <a:lnTo>
                    <a:pt x="1471866" y="1167017"/>
                  </a:lnTo>
                  <a:lnTo>
                    <a:pt x="1457325" y="1159916"/>
                  </a:lnTo>
                  <a:lnTo>
                    <a:pt x="1746250" y="870991"/>
                  </a:lnTo>
                  <a:lnTo>
                    <a:pt x="1482826" y="607567"/>
                  </a:lnTo>
                  <a:close/>
                </a:path>
                <a:path w="1746250" h="1746250">
                  <a:moveTo>
                    <a:pt x="395135" y="174193"/>
                  </a:moveTo>
                  <a:lnTo>
                    <a:pt x="351450" y="178176"/>
                  </a:lnTo>
                  <a:lnTo>
                    <a:pt x="310157" y="190126"/>
                  </a:lnTo>
                  <a:lnTo>
                    <a:pt x="272053" y="210042"/>
                  </a:lnTo>
                  <a:lnTo>
                    <a:pt x="237934" y="237921"/>
                  </a:lnTo>
                  <a:lnTo>
                    <a:pt x="211842" y="272048"/>
                  </a:lnTo>
                  <a:lnTo>
                    <a:pt x="191723" y="310156"/>
                  </a:lnTo>
                  <a:lnTo>
                    <a:pt x="178775" y="351450"/>
                  </a:lnTo>
                  <a:lnTo>
                    <a:pt x="174193" y="395135"/>
                  </a:lnTo>
                  <a:lnTo>
                    <a:pt x="178775" y="436360"/>
                  </a:lnTo>
                  <a:lnTo>
                    <a:pt x="191723" y="476389"/>
                  </a:lnTo>
                  <a:lnTo>
                    <a:pt x="211842" y="514028"/>
                  </a:lnTo>
                  <a:lnTo>
                    <a:pt x="237934" y="548081"/>
                  </a:lnTo>
                  <a:lnTo>
                    <a:pt x="288912" y="586320"/>
                  </a:lnTo>
                  <a:lnTo>
                    <a:pt x="0" y="870991"/>
                  </a:lnTo>
                  <a:lnTo>
                    <a:pt x="348399" y="1219390"/>
                  </a:lnTo>
                  <a:lnTo>
                    <a:pt x="352640" y="1189647"/>
                  </a:lnTo>
                  <a:lnTo>
                    <a:pt x="360613" y="1161770"/>
                  </a:lnTo>
                  <a:lnTo>
                    <a:pt x="363205" y="1155661"/>
                  </a:lnTo>
                  <a:lnTo>
                    <a:pt x="327151" y="1155661"/>
                  </a:lnTo>
                  <a:lnTo>
                    <a:pt x="42481" y="870991"/>
                  </a:lnTo>
                  <a:lnTo>
                    <a:pt x="339902" y="573582"/>
                  </a:lnTo>
                  <a:lnTo>
                    <a:pt x="318655" y="565086"/>
                  </a:lnTo>
                  <a:lnTo>
                    <a:pt x="302788" y="557916"/>
                  </a:lnTo>
                  <a:lnTo>
                    <a:pt x="259168" y="526846"/>
                  </a:lnTo>
                  <a:lnTo>
                    <a:pt x="218808" y="465767"/>
                  </a:lnTo>
                  <a:lnTo>
                    <a:pt x="203936" y="395135"/>
                  </a:lnTo>
                  <a:lnTo>
                    <a:pt x="207787" y="357157"/>
                  </a:lnTo>
                  <a:lnTo>
                    <a:pt x="236201" y="287580"/>
                  </a:lnTo>
                  <a:lnTo>
                    <a:pt x="289375" y="236201"/>
                  </a:lnTo>
                  <a:lnTo>
                    <a:pt x="357756" y="207787"/>
                  </a:lnTo>
                  <a:lnTo>
                    <a:pt x="395135" y="203936"/>
                  </a:lnTo>
                  <a:lnTo>
                    <a:pt x="505131" y="203936"/>
                  </a:lnTo>
                  <a:lnTo>
                    <a:pt x="479582" y="190126"/>
                  </a:lnTo>
                  <a:lnTo>
                    <a:pt x="438753" y="178176"/>
                  </a:lnTo>
                  <a:lnTo>
                    <a:pt x="395135" y="174193"/>
                  </a:lnTo>
                  <a:close/>
                </a:path>
                <a:path w="1746250" h="1746250">
                  <a:moveTo>
                    <a:pt x="539597" y="1002703"/>
                  </a:moveTo>
                  <a:lnTo>
                    <a:pt x="495912" y="1006686"/>
                  </a:lnTo>
                  <a:lnTo>
                    <a:pt x="454618" y="1018638"/>
                  </a:lnTo>
                  <a:lnTo>
                    <a:pt x="416510" y="1038557"/>
                  </a:lnTo>
                  <a:lnTo>
                    <a:pt x="382384" y="1066444"/>
                  </a:lnTo>
                  <a:lnTo>
                    <a:pt x="349991" y="1107867"/>
                  </a:lnTo>
                  <a:lnTo>
                    <a:pt x="327151" y="1155661"/>
                  </a:lnTo>
                  <a:lnTo>
                    <a:pt x="363205" y="1155661"/>
                  </a:lnTo>
                  <a:lnTo>
                    <a:pt x="371768" y="1135481"/>
                  </a:lnTo>
                  <a:lnTo>
                    <a:pt x="386107" y="1110783"/>
                  </a:lnTo>
                  <a:lnTo>
                    <a:pt x="433837" y="1064711"/>
                  </a:lnTo>
                  <a:lnTo>
                    <a:pt x="502218" y="1036297"/>
                  </a:lnTo>
                  <a:lnTo>
                    <a:pt x="539597" y="1032446"/>
                  </a:lnTo>
                  <a:lnTo>
                    <a:pt x="649573" y="1032446"/>
                  </a:lnTo>
                  <a:lnTo>
                    <a:pt x="624033" y="1018638"/>
                  </a:lnTo>
                  <a:lnTo>
                    <a:pt x="583208" y="1006686"/>
                  </a:lnTo>
                  <a:lnTo>
                    <a:pt x="539597" y="1002703"/>
                  </a:lnTo>
                  <a:close/>
                </a:path>
                <a:path w="1746250" h="1746250">
                  <a:moveTo>
                    <a:pt x="917190" y="42481"/>
                  </a:moveTo>
                  <a:lnTo>
                    <a:pt x="875245" y="42481"/>
                  </a:lnTo>
                  <a:lnTo>
                    <a:pt x="1151420" y="318655"/>
                  </a:lnTo>
                  <a:lnTo>
                    <a:pt x="1133032" y="328942"/>
                  </a:lnTo>
                  <a:lnTo>
                    <a:pt x="1099438" y="352711"/>
                  </a:lnTo>
                  <a:lnTo>
                    <a:pt x="1052221" y="406204"/>
                  </a:lnTo>
                  <a:lnTo>
                    <a:pt x="1031411" y="451032"/>
                  </a:lnTo>
                  <a:lnTo>
                    <a:pt x="1021005" y="498165"/>
                  </a:lnTo>
                  <a:lnTo>
                    <a:pt x="1021005" y="545893"/>
                  </a:lnTo>
                  <a:lnTo>
                    <a:pt x="1031411" y="592506"/>
                  </a:lnTo>
                  <a:lnTo>
                    <a:pt x="1052221" y="636296"/>
                  </a:lnTo>
                  <a:lnTo>
                    <a:pt x="1083437" y="675551"/>
                  </a:lnTo>
                  <a:lnTo>
                    <a:pt x="1117563" y="704095"/>
                  </a:lnTo>
                  <a:lnTo>
                    <a:pt x="1155669" y="725473"/>
                  </a:lnTo>
                  <a:lnTo>
                    <a:pt x="1196960" y="738885"/>
                  </a:lnTo>
                  <a:lnTo>
                    <a:pt x="1240637" y="743534"/>
                  </a:lnTo>
                  <a:lnTo>
                    <a:pt x="1281869" y="738885"/>
                  </a:lnTo>
                  <a:lnTo>
                    <a:pt x="1321903" y="725473"/>
                  </a:lnTo>
                  <a:lnTo>
                    <a:pt x="1349963" y="709536"/>
                  </a:lnTo>
                  <a:lnTo>
                    <a:pt x="1240637" y="709536"/>
                  </a:lnTo>
                  <a:lnTo>
                    <a:pt x="1202667" y="706283"/>
                  </a:lnTo>
                  <a:lnTo>
                    <a:pt x="1133095" y="679066"/>
                  </a:lnTo>
                  <a:lnTo>
                    <a:pt x="1074585" y="614709"/>
                  </a:lnTo>
                  <a:lnTo>
                    <a:pt x="1056525" y="569801"/>
                  </a:lnTo>
                  <a:lnTo>
                    <a:pt x="1050505" y="522062"/>
                  </a:lnTo>
                  <a:lnTo>
                    <a:pt x="1056525" y="473968"/>
                  </a:lnTo>
                  <a:lnTo>
                    <a:pt x="1074585" y="428001"/>
                  </a:lnTo>
                  <a:lnTo>
                    <a:pt x="1104684" y="386638"/>
                  </a:lnTo>
                  <a:lnTo>
                    <a:pt x="1141858" y="358487"/>
                  </a:lnTo>
                  <a:lnTo>
                    <a:pt x="1185405" y="339890"/>
                  </a:lnTo>
                  <a:lnTo>
                    <a:pt x="1206652" y="335648"/>
                  </a:lnTo>
                  <a:lnTo>
                    <a:pt x="917190" y="42481"/>
                  </a:lnTo>
                  <a:close/>
                </a:path>
                <a:path w="1746250" h="1746250">
                  <a:moveTo>
                    <a:pt x="1427594" y="552335"/>
                  </a:moveTo>
                  <a:lnTo>
                    <a:pt x="1411186" y="599334"/>
                  </a:lnTo>
                  <a:lnTo>
                    <a:pt x="1387425" y="637573"/>
                  </a:lnTo>
                  <a:lnTo>
                    <a:pt x="1344009" y="679066"/>
                  </a:lnTo>
                  <a:lnTo>
                    <a:pt x="1276155" y="706283"/>
                  </a:lnTo>
                  <a:lnTo>
                    <a:pt x="1240637" y="709536"/>
                  </a:lnTo>
                  <a:lnTo>
                    <a:pt x="1349963" y="709536"/>
                  </a:lnTo>
                  <a:lnTo>
                    <a:pt x="1393596" y="675551"/>
                  </a:lnTo>
                  <a:lnTo>
                    <a:pt x="1420155" y="644745"/>
                  </a:lnTo>
                  <a:lnTo>
                    <a:pt x="1440332" y="607567"/>
                  </a:lnTo>
                  <a:lnTo>
                    <a:pt x="1482826" y="607567"/>
                  </a:lnTo>
                  <a:lnTo>
                    <a:pt x="1427594" y="552335"/>
                  </a:lnTo>
                  <a:close/>
                </a:path>
                <a:path w="1746250" h="1746250">
                  <a:moveTo>
                    <a:pt x="505131" y="203936"/>
                  </a:moveTo>
                  <a:lnTo>
                    <a:pt x="395135" y="203936"/>
                  </a:lnTo>
                  <a:lnTo>
                    <a:pt x="432447" y="207787"/>
                  </a:lnTo>
                  <a:lnTo>
                    <a:pt x="467367" y="218808"/>
                  </a:lnTo>
                  <a:lnTo>
                    <a:pt x="526846" y="259168"/>
                  </a:lnTo>
                  <a:lnTo>
                    <a:pt x="559706" y="302786"/>
                  </a:lnTo>
                  <a:lnTo>
                    <a:pt x="577837" y="339890"/>
                  </a:lnTo>
                  <a:lnTo>
                    <a:pt x="633069" y="284657"/>
                  </a:lnTo>
                  <a:lnTo>
                    <a:pt x="586333" y="284657"/>
                  </a:lnTo>
                  <a:lnTo>
                    <a:pt x="579163" y="271979"/>
                  </a:lnTo>
                  <a:lnTo>
                    <a:pt x="570399" y="259699"/>
                  </a:lnTo>
                  <a:lnTo>
                    <a:pt x="560042" y="248213"/>
                  </a:lnTo>
                  <a:lnTo>
                    <a:pt x="548093" y="237921"/>
                  </a:lnTo>
                  <a:lnTo>
                    <a:pt x="516427" y="210042"/>
                  </a:lnTo>
                  <a:lnTo>
                    <a:pt x="505131" y="203936"/>
                  </a:lnTo>
                  <a:close/>
                </a:path>
                <a:path w="1746250" h="1746250">
                  <a:moveTo>
                    <a:pt x="875245" y="0"/>
                  </a:moveTo>
                  <a:lnTo>
                    <a:pt x="586333" y="284657"/>
                  </a:lnTo>
                  <a:lnTo>
                    <a:pt x="633069" y="284657"/>
                  </a:lnTo>
                  <a:lnTo>
                    <a:pt x="875245" y="42481"/>
                  </a:lnTo>
                  <a:lnTo>
                    <a:pt x="917190" y="42481"/>
                  </a:lnTo>
                  <a:lnTo>
                    <a:pt x="875245" y="0"/>
                  </a:lnTo>
                  <a:close/>
                </a:path>
              </a:pathLst>
            </a:custGeom>
            <a:solidFill>
              <a:srgbClr val="FFFFFF"/>
            </a:solidFill>
          </p:spPr>
          <p:txBody>
            <a:bodyPr wrap="square" lIns="0" tIns="0" rIns="0" bIns="0" rtlCol="0"/>
            <a:lstStyle/>
            <a:p>
              <a:endParaRPr/>
            </a:p>
          </p:txBody>
        </p:sp>
        <p:sp>
          <p:nvSpPr>
            <p:cNvPr id="34" name="object 5"/>
            <p:cNvSpPr/>
            <p:nvPr/>
          </p:nvSpPr>
          <p:spPr>
            <a:xfrm>
              <a:off x="922568" y="1254125"/>
              <a:ext cx="2969895" cy="594995"/>
            </a:xfrm>
            <a:custGeom>
              <a:avLst/>
              <a:gdLst/>
              <a:ahLst/>
              <a:cxnLst/>
              <a:rect l="l" t="t" r="r" b="b"/>
              <a:pathLst>
                <a:path w="2969895" h="594994">
                  <a:moveTo>
                    <a:pt x="0" y="594784"/>
                  </a:moveTo>
                  <a:lnTo>
                    <a:pt x="0" y="442682"/>
                  </a:lnTo>
                  <a:lnTo>
                    <a:pt x="0" y="348470"/>
                  </a:lnTo>
                  <a:lnTo>
                    <a:pt x="0" y="272987"/>
                  </a:lnTo>
                  <a:lnTo>
                    <a:pt x="0" y="177073"/>
                  </a:lnTo>
                  <a:lnTo>
                    <a:pt x="4790" y="117228"/>
                  </a:lnTo>
                  <a:lnTo>
                    <a:pt x="18371" y="72473"/>
                  </a:lnTo>
                  <a:lnTo>
                    <a:pt x="39554" y="40664"/>
                  </a:lnTo>
                  <a:lnTo>
                    <a:pt x="99975" y="7306"/>
                  </a:lnTo>
                  <a:lnTo>
                    <a:pt x="176551" y="0"/>
                  </a:lnTo>
                  <a:lnTo>
                    <a:pt x="654993" y="0"/>
                  </a:lnTo>
                  <a:lnTo>
                    <a:pt x="1610462" y="0"/>
                  </a:lnTo>
                  <a:lnTo>
                    <a:pt x="2547258" y="0"/>
                  </a:lnTo>
                  <a:lnTo>
                    <a:pt x="2969679" y="0"/>
                  </a:lnTo>
                </a:path>
              </a:pathLst>
            </a:custGeom>
            <a:ln w="19050">
              <a:solidFill>
                <a:srgbClr val="26C6DA"/>
              </a:solidFill>
              <a:prstDash val="sysDash"/>
            </a:ln>
          </p:spPr>
          <p:txBody>
            <a:bodyPr wrap="square" lIns="0" tIns="0" rIns="0" bIns="0" rtlCol="0"/>
            <a:lstStyle/>
            <a:p>
              <a:endParaRPr/>
            </a:p>
          </p:txBody>
        </p:sp>
        <p:sp>
          <p:nvSpPr>
            <p:cNvPr id="35" name="object 6"/>
            <p:cNvSpPr/>
            <p:nvPr/>
          </p:nvSpPr>
          <p:spPr>
            <a:xfrm>
              <a:off x="154219" y="2306116"/>
              <a:ext cx="1536700" cy="0"/>
            </a:xfrm>
            <a:custGeom>
              <a:avLst/>
              <a:gdLst/>
              <a:ahLst/>
              <a:cxnLst/>
              <a:rect l="l" t="t" r="r" b="b"/>
              <a:pathLst>
                <a:path w="1536700">
                  <a:moveTo>
                    <a:pt x="0" y="0"/>
                  </a:moveTo>
                  <a:lnTo>
                    <a:pt x="1536700" y="0"/>
                  </a:lnTo>
                </a:path>
              </a:pathLst>
            </a:custGeom>
            <a:ln w="12700">
              <a:solidFill>
                <a:srgbClr val="26C6DA"/>
              </a:solidFill>
            </a:ln>
          </p:spPr>
          <p:txBody>
            <a:bodyPr wrap="square" lIns="0" tIns="0" rIns="0" bIns="0" rtlCol="0"/>
            <a:lstStyle/>
            <a:p>
              <a:endParaRPr/>
            </a:p>
          </p:txBody>
        </p:sp>
        <p:sp>
          <p:nvSpPr>
            <p:cNvPr id="36" name="object 7"/>
            <p:cNvSpPr/>
            <p:nvPr/>
          </p:nvSpPr>
          <p:spPr>
            <a:xfrm>
              <a:off x="1979841" y="742950"/>
              <a:ext cx="6672795" cy="3789893"/>
            </a:xfrm>
            <a:prstGeom prst="rect">
              <a:avLst/>
            </a:prstGeom>
            <a:blipFill>
              <a:blip r:embed="rId3" cstate="print"/>
              <a:stretch>
                <a:fillRect/>
              </a:stretch>
            </a:blipFill>
          </p:spPr>
          <p:txBody>
            <a:bodyPr wrap="square" lIns="0" tIns="0" rIns="0" bIns="0" rtlCol="0"/>
            <a:lstStyle/>
            <a:p>
              <a:endParaRPr/>
            </a:p>
          </p:txBody>
        </p:sp>
      </p:grpSp>
      <p:sp>
        <p:nvSpPr>
          <p:cNvPr id="37" name="文本框 36"/>
          <p:cNvSpPr txBox="1"/>
          <p:nvPr/>
        </p:nvSpPr>
        <p:spPr>
          <a:xfrm>
            <a:off x="1729105" y="2828925"/>
            <a:ext cx="1968500" cy="645160"/>
          </a:xfrm>
          <a:prstGeom prst="rect">
            <a:avLst/>
          </a:prstGeom>
          <a:noFill/>
        </p:spPr>
        <p:txBody>
          <a:bodyPr wrap="square" rtlCol="0">
            <a:spAutoFit/>
          </a:bodyPr>
          <a:lstStyle/>
          <a:p>
            <a:r>
              <a:rPr lang="en-US" dirty="0">
                <a:solidFill>
                  <a:srgbClr val="26C6DA"/>
                </a:solidFill>
                <a:latin typeface="WenQuanYi Micro Hei"/>
                <a:cs typeface="WenQuanYi Micro Hei"/>
                <a:sym typeface="+mn-ea"/>
              </a:rPr>
              <a:t>  </a:t>
            </a:r>
            <a:r>
              <a:rPr dirty="0">
                <a:solidFill>
                  <a:srgbClr val="26C6DA"/>
                </a:solidFill>
                <a:latin typeface="WenQuanYi Micro Hei"/>
                <a:cs typeface="WenQuanYi Micro Hei"/>
                <a:sym typeface="+mn-ea"/>
              </a:rPr>
              <a:t>团队编码规范</a:t>
            </a:r>
            <a:endParaRPr dirty="0">
              <a:latin typeface="WenQuanYi Micro Hei"/>
              <a:cs typeface="WenQuanYi Micro Hei"/>
            </a:endParaRPr>
          </a:p>
          <a:p>
            <a:endParaRPr lang="zh-CN" altLang="en-US" dirty="0"/>
          </a:p>
        </p:txBody>
      </p:sp>
      <p:sp>
        <p:nvSpPr>
          <p:cNvPr id="38" name="object 9"/>
          <p:cNvSpPr txBox="1"/>
          <p:nvPr/>
        </p:nvSpPr>
        <p:spPr>
          <a:xfrm>
            <a:off x="1737360" y="3286125"/>
            <a:ext cx="1805939" cy="1126142"/>
          </a:xfrm>
          <a:prstGeom prst="rect">
            <a:avLst/>
          </a:prstGeom>
        </p:spPr>
        <p:txBody>
          <a:bodyPr vert="horz" wrap="square" lIns="0" tIns="81280" rIns="0" bIns="0" rtlCol="0">
            <a:spAutoFit/>
          </a:bodyPr>
          <a:lstStyle/>
          <a:p>
            <a:pPr marL="150495" indent="-138430">
              <a:lnSpc>
                <a:spcPct val="100000"/>
              </a:lnSpc>
              <a:spcBef>
                <a:spcPts val="640"/>
              </a:spcBef>
              <a:buSzPct val="92000"/>
              <a:buFont typeface="Arial" panose="020B0604020202090204"/>
              <a:buAutoNum type="arabicPeriod"/>
              <a:tabLst>
                <a:tab pos="151130" algn="l"/>
              </a:tabLst>
            </a:pPr>
            <a:r>
              <a:rPr sz="1400" dirty="0">
                <a:solidFill>
                  <a:srgbClr val="26C6DA"/>
                </a:solidFill>
                <a:latin typeface="WenQuanYi Micro Hei"/>
                <a:cs typeface="WenQuanYi Micro Hei"/>
              </a:rPr>
              <a:t>保持代码一致性</a:t>
            </a:r>
            <a:endParaRPr sz="1400" dirty="0">
              <a:latin typeface="WenQuanYi Micro Hei"/>
              <a:cs typeface="WenQuanYi Micro Hei"/>
            </a:endParaRPr>
          </a:p>
          <a:p>
            <a:pPr marL="12700" marR="5080">
              <a:lnSpc>
                <a:spcPts val="2200"/>
              </a:lnSpc>
              <a:spcBef>
                <a:spcPts val="80"/>
              </a:spcBef>
              <a:buSzPct val="92000"/>
              <a:buFont typeface="Arial" panose="020B0604020202090204"/>
              <a:buAutoNum type="arabicPeriod"/>
              <a:tabLst>
                <a:tab pos="151130" algn="l"/>
              </a:tabLst>
            </a:pPr>
            <a:r>
              <a:rPr sz="1400" dirty="0">
                <a:solidFill>
                  <a:srgbClr val="26C6DA"/>
                </a:solidFill>
                <a:latin typeface="WenQuanYi Micro Hei"/>
                <a:cs typeface="WenQuanYi Micro Hei"/>
              </a:rPr>
              <a:t>提升</a:t>
            </a:r>
            <a:r>
              <a:rPr sz="1400" dirty="0">
                <a:solidFill>
                  <a:srgbClr val="26C6DA"/>
                </a:solidFill>
                <a:latin typeface="Arial" panose="020B0604020202090204"/>
                <a:cs typeface="Arial" panose="020B0604020202090204"/>
              </a:rPr>
              <a:t>Code</a:t>
            </a:r>
            <a:r>
              <a:rPr sz="1400" spc="-75" dirty="0">
                <a:solidFill>
                  <a:srgbClr val="26C6DA"/>
                </a:solidFill>
                <a:latin typeface="Arial" panose="020B0604020202090204"/>
                <a:cs typeface="Arial" panose="020B0604020202090204"/>
              </a:rPr>
              <a:t> </a:t>
            </a:r>
            <a:r>
              <a:rPr sz="1400" spc="-5" dirty="0">
                <a:solidFill>
                  <a:srgbClr val="26C6DA"/>
                </a:solidFill>
                <a:latin typeface="Arial" panose="020B0604020202090204"/>
                <a:cs typeface="Arial" panose="020B0604020202090204"/>
              </a:rPr>
              <a:t>Review</a:t>
            </a:r>
            <a:r>
              <a:rPr sz="1400" dirty="0">
                <a:solidFill>
                  <a:srgbClr val="26C6DA"/>
                </a:solidFill>
                <a:latin typeface="WenQuanYi Micro Hei"/>
                <a:cs typeface="WenQuanYi Micro Hei"/>
              </a:rPr>
              <a:t>效率 </a:t>
            </a:r>
            <a:r>
              <a:rPr sz="1400" spc="-5" dirty="0">
                <a:solidFill>
                  <a:srgbClr val="26C6DA"/>
                </a:solidFill>
                <a:latin typeface="Arial" panose="020B0604020202090204"/>
                <a:cs typeface="Arial" panose="020B0604020202090204"/>
              </a:rPr>
              <a:t>3.</a:t>
            </a:r>
            <a:r>
              <a:rPr sz="1400" dirty="0">
                <a:solidFill>
                  <a:srgbClr val="26C6DA"/>
                </a:solidFill>
                <a:latin typeface="WenQuanYi Micro Hei"/>
                <a:cs typeface="WenQuanYi Micro Hei"/>
              </a:rPr>
              <a:t>减轻代码维护成本</a:t>
            </a:r>
            <a:endParaRPr sz="1400" dirty="0">
              <a:latin typeface="WenQuanYi Micro Hei"/>
              <a:cs typeface="WenQuanYi Micro Hei"/>
            </a:endParaRPr>
          </a:p>
        </p:txBody>
      </p:sp>
      <p:sp>
        <p:nvSpPr>
          <p:cNvPr id="39" name="object 10"/>
          <p:cNvSpPr/>
          <p:nvPr/>
        </p:nvSpPr>
        <p:spPr>
          <a:xfrm>
            <a:off x="1974975" y="5097030"/>
            <a:ext cx="1536700" cy="0"/>
          </a:xfrm>
          <a:custGeom>
            <a:avLst/>
            <a:gdLst/>
            <a:ahLst/>
            <a:cxnLst/>
            <a:rect l="l" t="t" r="r" b="b"/>
            <a:pathLst>
              <a:path w="1536700">
                <a:moveTo>
                  <a:pt x="0" y="0"/>
                </a:moveTo>
                <a:lnTo>
                  <a:pt x="1536700" y="0"/>
                </a:lnTo>
              </a:path>
            </a:pathLst>
          </a:custGeom>
          <a:ln w="12700">
            <a:solidFill>
              <a:srgbClr val="9FB7B1"/>
            </a:solidFill>
          </a:ln>
        </p:spPr>
        <p:txBody>
          <a:bodyPr wrap="square" lIns="0" tIns="0" rIns="0" bIns="0" rtlCol="0"/>
          <a:lstStyle/>
          <a:p>
            <a:endParaRPr/>
          </a:p>
        </p:txBody>
      </p:sp>
      <p:sp>
        <p:nvSpPr>
          <p:cNvPr id="40" name="object 11"/>
          <p:cNvSpPr txBox="1"/>
          <p:nvPr/>
        </p:nvSpPr>
        <p:spPr>
          <a:xfrm>
            <a:off x="1871894" y="4779169"/>
            <a:ext cx="1381846"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9FB7B1"/>
                </a:solidFill>
                <a:latin typeface="WenQuanYi Micro Hei"/>
                <a:cs typeface="WenQuanYi Micro Hei"/>
              </a:rPr>
              <a:t>新技术调研</a:t>
            </a:r>
            <a:endParaRPr dirty="0">
              <a:latin typeface="WenQuanYi Micro Hei"/>
              <a:cs typeface="WenQuanYi Micro Hei"/>
            </a:endParaRPr>
          </a:p>
        </p:txBody>
      </p:sp>
      <p:sp>
        <p:nvSpPr>
          <p:cNvPr id="41" name="object 12"/>
          <p:cNvSpPr txBox="1"/>
          <p:nvPr/>
        </p:nvSpPr>
        <p:spPr>
          <a:xfrm>
            <a:off x="1990725" y="5097145"/>
            <a:ext cx="1483995" cy="602729"/>
          </a:xfrm>
          <a:prstGeom prst="rect">
            <a:avLst/>
          </a:prstGeom>
        </p:spPr>
        <p:txBody>
          <a:bodyPr vert="horz" wrap="square" lIns="0" tIns="93980" rIns="0" bIns="0" rtlCol="0">
            <a:spAutoFit/>
          </a:bodyPr>
          <a:lstStyle/>
          <a:p>
            <a:pPr marL="150495" indent="-138430">
              <a:lnSpc>
                <a:spcPct val="100000"/>
              </a:lnSpc>
              <a:spcBef>
                <a:spcPts val="740"/>
              </a:spcBef>
              <a:buSzPct val="92000"/>
              <a:buFont typeface="Arial" panose="020B0604020202090204"/>
              <a:buAutoNum type="arabicPeriod"/>
              <a:tabLst>
                <a:tab pos="151130" algn="l"/>
              </a:tabLst>
            </a:pPr>
            <a:r>
              <a:rPr lang="zh-CN" sz="1400" dirty="0">
                <a:solidFill>
                  <a:srgbClr val="9FB7B1"/>
                </a:solidFill>
                <a:latin typeface="WenQuanYi Micro Hei"/>
                <a:cs typeface="WenQuanYi Micro Hei"/>
              </a:rPr>
              <a:t>混合开发</a:t>
            </a:r>
            <a:endParaRPr sz="1400" dirty="0">
              <a:latin typeface="WenQuanYi Micro Hei"/>
              <a:cs typeface="WenQuanYi Micro Hei"/>
            </a:endParaRPr>
          </a:p>
          <a:p>
            <a:pPr marL="150495" indent="-138430">
              <a:lnSpc>
                <a:spcPct val="100000"/>
              </a:lnSpc>
              <a:spcBef>
                <a:spcPts val="640"/>
              </a:spcBef>
              <a:buSzPct val="92000"/>
              <a:buFont typeface="Arial" panose="020B0604020202090204"/>
              <a:buAutoNum type="arabicPeriod"/>
              <a:tabLst>
                <a:tab pos="151130" algn="l"/>
              </a:tabLst>
            </a:pPr>
            <a:r>
              <a:rPr sz="1400" dirty="0">
                <a:solidFill>
                  <a:srgbClr val="9FB7B1"/>
                </a:solidFill>
                <a:latin typeface="WenQuanYi Micro Hei"/>
                <a:cs typeface="WenQuanYi Micro Hei"/>
              </a:rPr>
              <a:t>提升效率</a:t>
            </a:r>
            <a:endParaRPr sz="1400" dirty="0">
              <a:latin typeface="WenQuanYi Micro Hei"/>
              <a:cs typeface="WenQuanYi Micro Hei"/>
            </a:endParaRPr>
          </a:p>
        </p:txBody>
      </p:sp>
      <p:sp>
        <p:nvSpPr>
          <p:cNvPr id="42" name="object 15"/>
          <p:cNvSpPr txBox="1"/>
          <p:nvPr/>
        </p:nvSpPr>
        <p:spPr>
          <a:xfrm>
            <a:off x="8916035" y="4206875"/>
            <a:ext cx="159258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FF8A15"/>
                </a:solidFill>
                <a:latin typeface="WenQuanYi Micro Hei"/>
                <a:cs typeface="WenQuanYi Micro Hei"/>
              </a:rPr>
              <a:t>项目框架优化</a:t>
            </a:r>
            <a:endParaRPr dirty="0">
              <a:latin typeface="WenQuanYi Micro Hei"/>
              <a:cs typeface="WenQuanYi Micro Hei"/>
            </a:endParaRPr>
          </a:p>
        </p:txBody>
      </p:sp>
      <p:sp>
        <p:nvSpPr>
          <p:cNvPr id="44" name="object 16"/>
          <p:cNvSpPr txBox="1"/>
          <p:nvPr/>
        </p:nvSpPr>
        <p:spPr>
          <a:xfrm>
            <a:off x="8916035" y="4582160"/>
            <a:ext cx="1649095" cy="912814"/>
          </a:xfrm>
          <a:prstGeom prst="rect">
            <a:avLst/>
          </a:prstGeom>
        </p:spPr>
        <p:txBody>
          <a:bodyPr vert="horz" wrap="square" lIns="0" tIns="12700" rIns="0" bIns="0" rtlCol="0">
            <a:spAutoFit/>
          </a:bodyPr>
          <a:lstStyle/>
          <a:p>
            <a:pPr marL="12700" marR="5080">
              <a:lnSpc>
                <a:spcPct val="141000"/>
              </a:lnSpc>
              <a:spcBef>
                <a:spcPts val="100"/>
              </a:spcBef>
              <a:buSzPct val="92000"/>
              <a:buFont typeface="Arial" panose="020B0604020202090204"/>
              <a:buAutoNum type="arabicPeriod"/>
              <a:tabLst>
                <a:tab pos="151130" algn="l"/>
              </a:tabLst>
            </a:pPr>
            <a:r>
              <a:rPr sz="1400" spc="-125" dirty="0">
                <a:solidFill>
                  <a:srgbClr val="FF8A15"/>
                </a:solidFill>
                <a:latin typeface="WenQuanYi Micro Hei"/>
                <a:cs typeface="WenQuanYi Micro Hei"/>
              </a:rPr>
              <a:t>梳理理项目结构及功能 分类</a:t>
            </a:r>
            <a:endParaRPr sz="1400" dirty="0">
              <a:latin typeface="WenQuanYi Micro Hei"/>
              <a:cs typeface="WenQuanYi Micro Hei"/>
            </a:endParaRPr>
          </a:p>
          <a:p>
            <a:pPr marL="150495" indent="-138430">
              <a:lnSpc>
                <a:spcPct val="100000"/>
              </a:lnSpc>
              <a:spcBef>
                <a:spcPts val="640"/>
              </a:spcBef>
              <a:buSzPct val="92000"/>
              <a:buFont typeface="Arial" panose="020B0604020202090204"/>
              <a:buAutoNum type="arabicPeriod"/>
              <a:tabLst>
                <a:tab pos="151130" algn="l"/>
              </a:tabLst>
            </a:pPr>
            <a:r>
              <a:rPr sz="1400" dirty="0">
                <a:solidFill>
                  <a:srgbClr val="FF8A15"/>
                </a:solidFill>
                <a:latin typeface="WenQuanYi Micro Hei"/>
                <a:cs typeface="WenQuanYi Micro Hei"/>
              </a:rPr>
              <a:t>项目的可扩展性</a:t>
            </a:r>
            <a:endParaRPr sz="1400" dirty="0">
              <a:latin typeface="WenQuanYi Micro Hei"/>
              <a:cs typeface="WenQuanYi Micro Hei"/>
            </a:endParaRPr>
          </a:p>
        </p:txBody>
      </p:sp>
      <p:sp>
        <p:nvSpPr>
          <p:cNvPr id="45" name="object 14"/>
          <p:cNvSpPr/>
          <p:nvPr/>
        </p:nvSpPr>
        <p:spPr>
          <a:xfrm>
            <a:off x="8972041" y="4582375"/>
            <a:ext cx="1536700" cy="0"/>
          </a:xfrm>
          <a:custGeom>
            <a:avLst/>
            <a:gdLst/>
            <a:ahLst/>
            <a:cxnLst/>
            <a:rect l="l" t="t" r="r" b="b"/>
            <a:pathLst>
              <a:path w="1536700">
                <a:moveTo>
                  <a:pt x="0" y="0"/>
                </a:moveTo>
                <a:lnTo>
                  <a:pt x="1536700" y="0"/>
                </a:lnTo>
              </a:path>
            </a:pathLst>
          </a:custGeom>
          <a:ln w="12700">
            <a:solidFill>
              <a:srgbClr val="FF8A15"/>
            </a:solidFill>
          </a:ln>
        </p:spPr>
        <p:txBody>
          <a:bodyPr wrap="square" lIns="0" tIns="0" rIns="0" bIns="0" rtlCol="0"/>
          <a:lstStyle/>
          <a:p>
            <a:endParaRPr/>
          </a:p>
        </p:txBody>
      </p:sp>
      <p:sp>
        <p:nvSpPr>
          <p:cNvPr id="47" name="文本框 46"/>
          <p:cNvSpPr txBox="1"/>
          <p:nvPr/>
        </p:nvSpPr>
        <p:spPr>
          <a:xfrm>
            <a:off x="8832850" y="2233930"/>
            <a:ext cx="1675765" cy="1764586"/>
          </a:xfrm>
          <a:prstGeom prst="rect">
            <a:avLst/>
          </a:prstGeom>
          <a:noFill/>
        </p:spPr>
        <p:txBody>
          <a:bodyPr wrap="square" rtlCol="0">
            <a:spAutoFit/>
          </a:bodyPr>
          <a:lstStyle/>
          <a:p>
            <a:r>
              <a:rPr dirty="0">
                <a:solidFill>
                  <a:srgbClr val="2A323B"/>
                </a:solidFill>
                <a:latin typeface="WenQuanYi Micro Hei"/>
                <a:cs typeface="WenQuanYi Micro Hei"/>
                <a:sym typeface="+mn-ea"/>
              </a:rPr>
              <a:t>团队技术积累</a:t>
            </a:r>
            <a:endParaRPr dirty="0">
              <a:latin typeface="WenQuanYi Micro Hei"/>
              <a:cs typeface="WenQuanYi Micro Hei"/>
            </a:endParaRPr>
          </a:p>
          <a:p>
            <a:pPr marL="150495" indent="-138430">
              <a:lnSpc>
                <a:spcPct val="100000"/>
              </a:lnSpc>
              <a:spcBef>
                <a:spcPts val="1380"/>
              </a:spcBef>
              <a:buSzPct val="92000"/>
              <a:buFont typeface="Arial" panose="020B0604020202090204"/>
              <a:buAutoNum type="arabicPeriod"/>
              <a:tabLst>
                <a:tab pos="151130" algn="l"/>
              </a:tabLst>
            </a:pPr>
            <a:r>
              <a:rPr sz="1400" dirty="0">
                <a:solidFill>
                  <a:srgbClr val="2A323B"/>
                </a:solidFill>
                <a:latin typeface="WenQuanYi Micro Hei"/>
                <a:cs typeface="WenQuanYi Micro Hei"/>
                <a:sym typeface="+mn-ea"/>
              </a:rPr>
              <a:t>项目技术点文档化</a:t>
            </a:r>
            <a:endParaRPr sz="1400" dirty="0">
              <a:latin typeface="WenQuanYi Micro Hei"/>
              <a:cs typeface="WenQuanYi Micro Hei"/>
            </a:endParaRPr>
          </a:p>
          <a:p>
            <a:pPr marL="150495" indent="-138430">
              <a:lnSpc>
                <a:spcPct val="100000"/>
              </a:lnSpc>
              <a:spcBef>
                <a:spcPts val="640"/>
              </a:spcBef>
              <a:buSzPct val="92000"/>
              <a:buFont typeface="Arial" panose="020B0604020202090204"/>
              <a:buAutoNum type="arabicPeriod"/>
              <a:tabLst>
                <a:tab pos="151130" algn="l"/>
              </a:tabLst>
            </a:pPr>
            <a:r>
              <a:rPr sz="1400" dirty="0">
                <a:solidFill>
                  <a:srgbClr val="2A323B"/>
                </a:solidFill>
                <a:latin typeface="WenQuanYi Micro Hei"/>
                <a:cs typeface="WenQuanYi Micro Hei"/>
                <a:sym typeface="+mn-ea"/>
              </a:rPr>
              <a:t>定期技术分享机制</a:t>
            </a:r>
            <a:endParaRPr sz="1400" dirty="0">
              <a:latin typeface="WenQuanYi Micro Hei"/>
              <a:cs typeface="WenQuanYi Micro Hei"/>
            </a:endParaRP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kumimoji="1" lang="ko-KR" altLang="en-US" dirty="0">
                <a:solidFill>
                  <a:srgbClr val="3C323D"/>
                </a:solidFill>
              </a:rPr>
              <a:t>晋升答辩</a:t>
            </a:r>
          </a:p>
          <a:p>
            <a:endParaRPr lang="zh-CN" altLang="en-US" dirty="0"/>
          </a:p>
        </p:txBody>
      </p:sp>
      <p:sp>
        <p:nvSpPr>
          <p:cNvPr id="4" name="幻灯片编号占位符 3"/>
          <p:cNvSpPr>
            <a:spLocks noGrp="1"/>
          </p:cNvSpPr>
          <p:nvPr>
            <p:ph type="sldNum" sz="quarter" idx="12"/>
          </p:nvPr>
        </p:nvSpPr>
        <p:spPr/>
        <p:txBody>
          <a:bodyPr/>
          <a:lstStyle/>
          <a:p>
            <a:fld id="{2066355A-084C-D24E-9AD2-7E4FC41EA627}" type="slidenum">
              <a:rPr lang="en-US" smtClean="0"/>
              <a:t>22</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7802218" y="311135"/>
            <a:ext cx="3544656"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FC4467"/>
                </a:solidFill>
                <a:latin typeface="Microsoft YaHei" panose="020B0503020204020204" pitchFamily="34" charset="-122"/>
                <a:ea typeface="微软雅黑" panose="020B0503020204020204" pitchFamily="34" charset="-122"/>
              </a:rPr>
              <a:t>针对公司或部门建议</a:t>
            </a:r>
          </a:p>
        </p:txBody>
      </p:sp>
      <p:sp>
        <p:nvSpPr>
          <p:cNvPr id="9" name="文本框 8"/>
          <p:cNvSpPr txBox="1"/>
          <p:nvPr/>
        </p:nvSpPr>
        <p:spPr>
          <a:xfrm>
            <a:off x="7802218" y="1886388"/>
            <a:ext cx="2196383" cy="369332"/>
          </a:xfrm>
          <a:prstGeom prst="rect">
            <a:avLst/>
          </a:prstGeom>
          <a:noFill/>
        </p:spPr>
        <p:txBody>
          <a:bodyPr wrap="square" rtlCol="0">
            <a:spAutoFit/>
          </a:bodyPr>
          <a:lstStyle/>
          <a:p>
            <a:r>
              <a:rPr lang="zh-CN" altLang="en-US" b="1" dirty="0" smtClean="0"/>
              <a:t>可持续输出</a:t>
            </a:r>
            <a:endParaRPr lang="zh-CN" altLang="en-US" b="1" dirty="0"/>
          </a:p>
        </p:txBody>
      </p:sp>
      <p:pic>
        <p:nvPicPr>
          <p:cNvPr id="10" name="图片 9" descr="未标题-4"/>
          <p:cNvPicPr>
            <a:picLocks noChangeAspect="1"/>
          </p:cNvPicPr>
          <p:nvPr/>
        </p:nvPicPr>
        <p:blipFill>
          <a:blip r:embed="rId3"/>
          <a:stretch>
            <a:fillRect/>
          </a:stretch>
        </p:blipFill>
        <p:spPr>
          <a:xfrm>
            <a:off x="-10160" y="1619885"/>
            <a:ext cx="7005973" cy="4518156"/>
          </a:xfrm>
          <a:prstGeom prst="rect">
            <a:avLst/>
          </a:prstGeom>
        </p:spPr>
      </p:pic>
      <p:pic>
        <p:nvPicPr>
          <p:cNvPr id="11" name="图片 10" descr="未标题-4"/>
          <p:cNvPicPr>
            <a:picLocks noChangeAspect="1"/>
          </p:cNvPicPr>
          <p:nvPr/>
        </p:nvPicPr>
        <p:blipFill>
          <a:blip r:embed="rId3"/>
          <a:stretch>
            <a:fillRect/>
          </a:stretch>
        </p:blipFill>
        <p:spPr>
          <a:xfrm>
            <a:off x="-10160" y="1619885"/>
            <a:ext cx="6991985" cy="4509135"/>
          </a:xfrm>
          <a:prstGeom prst="rect">
            <a:avLst/>
          </a:prstGeom>
        </p:spPr>
      </p:pic>
      <p:pic>
        <p:nvPicPr>
          <p:cNvPr id="12" name="图片 11" descr="未标题-4"/>
          <p:cNvPicPr>
            <a:picLocks noChangeAspect="1"/>
          </p:cNvPicPr>
          <p:nvPr/>
        </p:nvPicPr>
        <p:blipFill>
          <a:blip r:embed="rId3"/>
          <a:stretch>
            <a:fillRect/>
          </a:stretch>
        </p:blipFill>
        <p:spPr>
          <a:xfrm>
            <a:off x="142240" y="1772285"/>
            <a:ext cx="6991985" cy="4509135"/>
          </a:xfrm>
          <a:prstGeom prst="rect">
            <a:avLst/>
          </a:prstGeom>
        </p:spPr>
      </p:pic>
      <p:sp>
        <p:nvSpPr>
          <p:cNvPr id="13" name="文本框 12"/>
          <p:cNvSpPr txBox="1"/>
          <p:nvPr/>
        </p:nvSpPr>
        <p:spPr>
          <a:xfrm>
            <a:off x="7802217" y="2448691"/>
            <a:ext cx="2196383" cy="738664"/>
          </a:xfrm>
          <a:prstGeom prst="rect">
            <a:avLst/>
          </a:prstGeom>
          <a:noFill/>
        </p:spPr>
        <p:txBody>
          <a:bodyPr wrap="square" rtlCol="0">
            <a:spAutoFit/>
          </a:bodyPr>
          <a:lstStyle/>
          <a:p>
            <a:r>
              <a:rPr lang="zh-CN" altLang="en-US" sz="1400" dirty="0">
                <a:latin typeface="WenQuanYi Micro Hei"/>
                <a:cs typeface="WenQuanYi Micro Hei"/>
              </a:rPr>
              <a:t>技术应该是循环利用，不能花费大量的精力学习了新的技术而弃之不用</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8104" b="8104"/>
          <a:stretch>
            <a:fillRect/>
          </a:stretch>
        </p:blipFill>
        <p:spPr>
          <a:xfrm>
            <a:off x="-14225" y="0"/>
            <a:ext cx="12206225" cy="6858000"/>
          </a:xfrm>
        </p:spPr>
      </p:pic>
      <p:sp>
        <p:nvSpPr>
          <p:cNvPr id="14" name="文本框 13"/>
          <p:cNvSpPr txBox="1"/>
          <p:nvPr/>
        </p:nvSpPr>
        <p:spPr>
          <a:xfrm>
            <a:off x="19050" y="2661461"/>
            <a:ext cx="12192000" cy="1308884"/>
          </a:xfrm>
          <a:prstGeom prst="rect">
            <a:avLst/>
          </a:prstGeom>
          <a:noFill/>
        </p:spPr>
        <p:txBody>
          <a:bodyPr wrap="square" rtlCol="0">
            <a:spAutoFit/>
          </a:bodyPr>
          <a:lstStyle/>
          <a:p>
            <a:pPr algn="ctr">
              <a:lnSpc>
                <a:spcPct val="150000"/>
              </a:lnSpc>
            </a:pPr>
            <a:r>
              <a:rPr lang="zh-CN" altLang="en-US" sz="2800" b="1" dirty="0">
                <a:solidFill>
                  <a:schemeClr val="bg1"/>
                </a:solidFill>
                <a:latin typeface="微软雅黑" panose="020B0503020204020204" pitchFamily="34" charset="-122"/>
                <a:ea typeface="微软雅黑" panose="020B0503020204020204" pitchFamily="34" charset="-122"/>
              </a:rPr>
              <a:t>创造敢想敢做、勇于创新的土壤</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2800" b="1" dirty="0">
                <a:solidFill>
                  <a:schemeClr val="bg1"/>
                </a:solidFill>
                <a:latin typeface="微软雅黑" panose="020B0503020204020204" pitchFamily="34" charset="-122"/>
                <a:ea typeface="微软雅黑" panose="020B0503020204020204" pitchFamily="34" charset="-122"/>
              </a:rPr>
              <a:t>让优秀的人在小猪看到未来</a:t>
            </a:r>
          </a:p>
        </p:txBody>
      </p:sp>
      <p:sp>
        <p:nvSpPr>
          <p:cNvPr id="3" name="Slide Number Placeholder 2"/>
          <p:cNvSpPr>
            <a:spLocks noGrp="1"/>
          </p:cNvSpPr>
          <p:nvPr>
            <p:ph type="sldNum" sz="quarter" idx="12"/>
          </p:nvPr>
        </p:nvSpPr>
        <p:spPr/>
        <p:txBody>
          <a:bodyPr/>
          <a:lstStyle/>
          <a:p>
            <a:fld id="{91AF2B4D-6B12-4EDF-87BB-2B55CECB6611}" type="slidenum">
              <a:rPr lang="en-US" smtClean="0"/>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7"/>
          <p:cNvSpPr/>
          <p:nvPr/>
        </p:nvSpPr>
        <p:spPr>
          <a:xfrm>
            <a:off x="3525748" y="3384658"/>
            <a:ext cx="2365375" cy="641350"/>
          </a:xfrm>
          <a:prstGeom prst="rect">
            <a:avLst/>
          </a:prstGeom>
          <a:blipFill>
            <a:blip r:embed="rId3" cstate="print"/>
            <a:stretch>
              <a:fillRect/>
            </a:stretch>
          </a:blipFill>
        </p:spPr>
        <p:txBody>
          <a:bodyPr wrap="square" lIns="0" tIns="0" rIns="0" bIns="0" rtlCol="0"/>
          <a:lstStyle/>
          <a:p>
            <a:endParaRPr/>
          </a:p>
        </p:txBody>
      </p:sp>
      <p:sp>
        <p:nvSpPr>
          <p:cNvPr id="8" name="Text Placeholder 7"/>
          <p:cNvSpPr>
            <a:spLocks noGrp="1"/>
          </p:cNvSpPr>
          <p:nvPr>
            <p:ph type="body" sz="quarter" idx="13"/>
          </p:nvPr>
        </p:nvSpPr>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3</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 </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 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个人简介</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122045"/>
            <a:ext cx="2540000" cy="368300"/>
          </a:xfrm>
          <a:prstGeom prst="rect">
            <a:avLst/>
          </a:prstGeom>
          <a:noFill/>
        </p:spPr>
        <p:txBody>
          <a:bodyPr wrap="square" rtlCol="0" anchor="t">
            <a:spAutoFit/>
          </a:bodyPr>
          <a:lstStyle/>
          <a:p>
            <a:r>
              <a:rPr lang="zh-CN" altLang="en-US" b="1"/>
              <a:t>个人工作经历</a:t>
            </a:r>
          </a:p>
        </p:txBody>
      </p:sp>
      <p:grpSp>
        <p:nvGrpSpPr>
          <p:cNvPr id="47" name="object 2"/>
          <p:cNvGrpSpPr/>
          <p:nvPr/>
        </p:nvGrpSpPr>
        <p:grpSpPr>
          <a:xfrm>
            <a:off x="3418695" y="1504493"/>
            <a:ext cx="4789969" cy="4211631"/>
            <a:chOff x="2012684" y="465937"/>
            <a:chExt cx="4789969" cy="4211631"/>
          </a:xfrm>
        </p:grpSpPr>
        <p:sp>
          <p:nvSpPr>
            <p:cNvPr id="48" name="object 3"/>
            <p:cNvSpPr/>
            <p:nvPr/>
          </p:nvSpPr>
          <p:spPr>
            <a:xfrm>
              <a:off x="4393082" y="1594027"/>
              <a:ext cx="2193925" cy="638175"/>
            </a:xfrm>
            <a:prstGeom prst="rect">
              <a:avLst/>
            </a:prstGeom>
            <a:blipFill>
              <a:blip r:embed="rId4" cstate="print"/>
              <a:stretch>
                <a:fillRect/>
              </a:stretch>
            </a:blipFill>
          </p:spPr>
          <p:txBody>
            <a:bodyPr wrap="square" lIns="0" tIns="0" rIns="0" bIns="0" rtlCol="0"/>
            <a:lstStyle/>
            <a:p>
              <a:endParaRPr/>
            </a:p>
          </p:txBody>
        </p:sp>
        <p:sp>
          <p:nvSpPr>
            <p:cNvPr id="49" name="object 4"/>
            <p:cNvSpPr/>
            <p:nvPr/>
          </p:nvSpPr>
          <p:spPr>
            <a:xfrm>
              <a:off x="4437278" y="465937"/>
              <a:ext cx="0" cy="4177029"/>
            </a:xfrm>
            <a:custGeom>
              <a:avLst/>
              <a:gdLst/>
              <a:ahLst/>
              <a:cxnLst/>
              <a:rect l="l" t="t" r="r" b="b"/>
              <a:pathLst>
                <a:path h="4177029">
                  <a:moveTo>
                    <a:pt x="0" y="0"/>
                  </a:moveTo>
                  <a:lnTo>
                    <a:pt x="0" y="4176903"/>
                  </a:lnTo>
                </a:path>
              </a:pathLst>
            </a:custGeom>
            <a:ln w="9525">
              <a:solidFill>
                <a:srgbClr val="000000"/>
              </a:solidFill>
              <a:prstDash val="sysDash"/>
            </a:ln>
          </p:spPr>
          <p:txBody>
            <a:bodyPr wrap="square" lIns="0" tIns="0" rIns="0" bIns="0" rtlCol="0"/>
            <a:lstStyle/>
            <a:p>
              <a:endParaRPr/>
            </a:p>
          </p:txBody>
        </p:sp>
        <p:sp>
          <p:nvSpPr>
            <p:cNvPr id="50" name="object 5"/>
            <p:cNvSpPr/>
            <p:nvPr/>
          </p:nvSpPr>
          <p:spPr>
            <a:xfrm>
              <a:off x="4400423" y="4605003"/>
              <a:ext cx="73698" cy="72565"/>
            </a:xfrm>
            <a:prstGeom prst="rect">
              <a:avLst/>
            </a:prstGeom>
            <a:blipFill>
              <a:blip r:embed="rId5" cstate="print"/>
              <a:stretch>
                <a:fillRect/>
              </a:stretch>
            </a:blipFill>
          </p:spPr>
          <p:txBody>
            <a:bodyPr wrap="square" lIns="0" tIns="0" rIns="0" bIns="0" rtlCol="0"/>
            <a:lstStyle/>
            <a:p>
              <a:endParaRPr/>
            </a:p>
          </p:txBody>
        </p:sp>
        <p:sp>
          <p:nvSpPr>
            <p:cNvPr id="51" name="object 6"/>
            <p:cNvSpPr/>
            <p:nvPr/>
          </p:nvSpPr>
          <p:spPr>
            <a:xfrm>
              <a:off x="4448389" y="2984640"/>
              <a:ext cx="2193925" cy="638175"/>
            </a:xfrm>
            <a:prstGeom prst="rect">
              <a:avLst/>
            </a:prstGeom>
            <a:blipFill>
              <a:blip r:embed="rId4" cstate="print"/>
              <a:stretch>
                <a:fillRect/>
              </a:stretch>
            </a:blipFill>
          </p:spPr>
          <p:txBody>
            <a:bodyPr wrap="square" lIns="0" tIns="0" rIns="0" bIns="0" rtlCol="0"/>
            <a:lstStyle/>
            <a:p>
              <a:endParaRPr/>
            </a:p>
          </p:txBody>
        </p:sp>
        <p:sp>
          <p:nvSpPr>
            <p:cNvPr id="52" name="object 7"/>
            <p:cNvSpPr/>
            <p:nvPr/>
          </p:nvSpPr>
          <p:spPr>
            <a:xfrm>
              <a:off x="2012684" y="3606520"/>
              <a:ext cx="2365375" cy="641350"/>
            </a:xfrm>
            <a:prstGeom prst="rect">
              <a:avLst/>
            </a:prstGeom>
            <a:blipFill>
              <a:blip r:embed="rId3" cstate="print"/>
              <a:stretch>
                <a:fillRect/>
              </a:stretch>
            </a:blipFill>
          </p:spPr>
          <p:txBody>
            <a:bodyPr wrap="square" lIns="0" tIns="0" rIns="0" bIns="0" rtlCol="0"/>
            <a:lstStyle/>
            <a:p>
              <a:endParaRPr/>
            </a:p>
          </p:txBody>
        </p:sp>
        <p:sp>
          <p:nvSpPr>
            <p:cNvPr id="53" name="object 8"/>
            <p:cNvSpPr/>
            <p:nvPr/>
          </p:nvSpPr>
          <p:spPr>
            <a:xfrm>
              <a:off x="2074545" y="1578457"/>
              <a:ext cx="2365375" cy="641350"/>
            </a:xfrm>
            <a:prstGeom prst="rect">
              <a:avLst/>
            </a:prstGeom>
            <a:blipFill>
              <a:blip r:embed="rId3" cstate="print"/>
              <a:stretch>
                <a:fillRect/>
              </a:stretch>
            </a:blipFill>
          </p:spPr>
          <p:txBody>
            <a:bodyPr wrap="square" lIns="0" tIns="0" rIns="0" bIns="0" rtlCol="0"/>
            <a:lstStyle/>
            <a:p>
              <a:endParaRPr/>
            </a:p>
          </p:txBody>
        </p:sp>
        <p:sp>
          <p:nvSpPr>
            <p:cNvPr id="54" name="object 9"/>
            <p:cNvSpPr/>
            <p:nvPr/>
          </p:nvSpPr>
          <p:spPr>
            <a:xfrm>
              <a:off x="4757953" y="2987452"/>
              <a:ext cx="2044700" cy="363855"/>
            </a:xfrm>
            <a:custGeom>
              <a:avLst/>
              <a:gdLst/>
              <a:ahLst/>
              <a:cxnLst/>
              <a:rect l="l" t="t" r="r" b="b"/>
              <a:pathLst>
                <a:path w="2044700" h="363855">
                  <a:moveTo>
                    <a:pt x="2017268" y="0"/>
                  </a:moveTo>
                  <a:lnTo>
                    <a:pt x="0" y="0"/>
                  </a:lnTo>
                  <a:lnTo>
                    <a:pt x="0" y="363537"/>
                  </a:lnTo>
                  <a:lnTo>
                    <a:pt x="2017268" y="363537"/>
                  </a:lnTo>
                  <a:lnTo>
                    <a:pt x="2028063" y="361425"/>
                  </a:lnTo>
                  <a:lnTo>
                    <a:pt x="2036770" y="355625"/>
                  </a:lnTo>
                  <a:lnTo>
                    <a:pt x="2042583" y="346938"/>
                  </a:lnTo>
                  <a:lnTo>
                    <a:pt x="2044700" y="336169"/>
                  </a:lnTo>
                  <a:lnTo>
                    <a:pt x="2044700" y="27381"/>
                  </a:lnTo>
                  <a:lnTo>
                    <a:pt x="2042583" y="16968"/>
                  </a:lnTo>
                  <a:lnTo>
                    <a:pt x="2036770" y="8237"/>
                  </a:lnTo>
                  <a:lnTo>
                    <a:pt x="2028063" y="2233"/>
                  </a:lnTo>
                  <a:lnTo>
                    <a:pt x="2017268" y="0"/>
                  </a:lnTo>
                  <a:close/>
                </a:path>
              </a:pathLst>
            </a:custGeom>
            <a:solidFill>
              <a:srgbClr val="A5A5A5"/>
            </a:solidFill>
          </p:spPr>
          <p:txBody>
            <a:bodyPr wrap="square" lIns="0" tIns="0" rIns="0" bIns="0" rtlCol="0"/>
            <a:lstStyle/>
            <a:p>
              <a:endParaRPr/>
            </a:p>
          </p:txBody>
        </p:sp>
      </p:grpSp>
      <p:sp>
        <p:nvSpPr>
          <p:cNvPr id="55" name="object 16"/>
          <p:cNvSpPr/>
          <p:nvPr/>
        </p:nvSpPr>
        <p:spPr>
          <a:xfrm>
            <a:off x="3483068" y="2612664"/>
            <a:ext cx="2044700" cy="365125"/>
          </a:xfrm>
          <a:custGeom>
            <a:avLst/>
            <a:gdLst/>
            <a:ahLst/>
            <a:cxnLst/>
            <a:rect l="l" t="t" r="r" b="b"/>
            <a:pathLst>
              <a:path w="2044700" h="365125">
                <a:moveTo>
                  <a:pt x="2044700" y="0"/>
                </a:moveTo>
                <a:lnTo>
                  <a:pt x="27431" y="0"/>
                </a:lnTo>
                <a:lnTo>
                  <a:pt x="17000" y="2242"/>
                </a:lnTo>
                <a:lnTo>
                  <a:pt x="8253" y="8270"/>
                </a:lnTo>
                <a:lnTo>
                  <a:pt x="2237" y="17037"/>
                </a:lnTo>
                <a:lnTo>
                  <a:pt x="0" y="27495"/>
                </a:lnTo>
                <a:lnTo>
                  <a:pt x="0" y="337629"/>
                </a:lnTo>
                <a:lnTo>
                  <a:pt x="2237" y="348087"/>
                </a:lnTo>
                <a:lnTo>
                  <a:pt x="8253" y="356854"/>
                </a:lnTo>
                <a:lnTo>
                  <a:pt x="17000" y="362882"/>
                </a:lnTo>
                <a:lnTo>
                  <a:pt x="27431" y="365125"/>
                </a:lnTo>
                <a:lnTo>
                  <a:pt x="2044700" y="365125"/>
                </a:lnTo>
                <a:lnTo>
                  <a:pt x="2044700" y="0"/>
                </a:lnTo>
                <a:close/>
              </a:path>
            </a:pathLst>
          </a:custGeom>
          <a:solidFill>
            <a:srgbClr val="ED7D31"/>
          </a:solidFill>
        </p:spPr>
        <p:txBody>
          <a:bodyPr wrap="square" lIns="0" tIns="0" rIns="0" bIns="0" rtlCol="0"/>
          <a:lstStyle/>
          <a:p>
            <a:pPr algn="ctr">
              <a:lnSpc>
                <a:spcPct val="90000"/>
              </a:lnSpc>
            </a:pPr>
            <a:endParaRPr lang="zh-CN" sz="1600"/>
          </a:p>
        </p:txBody>
      </p:sp>
      <p:grpSp>
        <p:nvGrpSpPr>
          <p:cNvPr id="56" name="object 18"/>
          <p:cNvGrpSpPr/>
          <p:nvPr/>
        </p:nvGrpSpPr>
        <p:grpSpPr>
          <a:xfrm>
            <a:off x="5508763" y="2589604"/>
            <a:ext cx="730250" cy="558800"/>
            <a:chOff x="4095381" y="1553019"/>
            <a:chExt cx="730250" cy="558800"/>
          </a:xfrm>
        </p:grpSpPr>
        <p:sp>
          <p:nvSpPr>
            <p:cNvPr id="57" name="object 19"/>
            <p:cNvSpPr/>
            <p:nvPr/>
          </p:nvSpPr>
          <p:spPr>
            <a:xfrm>
              <a:off x="4095381" y="1553019"/>
              <a:ext cx="730250" cy="558800"/>
            </a:xfrm>
            <a:prstGeom prst="rect">
              <a:avLst/>
            </a:prstGeom>
            <a:blipFill>
              <a:blip r:embed="rId6" cstate="print"/>
              <a:stretch>
                <a:fillRect/>
              </a:stretch>
            </a:blipFill>
          </p:spPr>
          <p:txBody>
            <a:bodyPr wrap="square" lIns="0" tIns="0" rIns="0" bIns="0" rtlCol="0"/>
            <a:lstStyle/>
            <a:p>
              <a:endParaRPr/>
            </a:p>
          </p:txBody>
        </p:sp>
        <p:sp>
          <p:nvSpPr>
            <p:cNvPr id="58" name="object 20"/>
            <p:cNvSpPr/>
            <p:nvPr/>
          </p:nvSpPr>
          <p:spPr>
            <a:xfrm>
              <a:off x="4119245" y="1576870"/>
              <a:ext cx="628650" cy="457200"/>
            </a:xfrm>
            <a:custGeom>
              <a:avLst/>
              <a:gdLst/>
              <a:ahLst/>
              <a:cxnLst/>
              <a:rect l="l" t="t" r="r" b="b"/>
              <a:pathLst>
                <a:path w="628650" h="457200">
                  <a:moveTo>
                    <a:pt x="407123" y="364261"/>
                  </a:moveTo>
                  <a:lnTo>
                    <a:pt x="221526" y="364261"/>
                  </a:lnTo>
                  <a:lnTo>
                    <a:pt x="314325" y="457200"/>
                  </a:lnTo>
                  <a:lnTo>
                    <a:pt x="407123" y="364261"/>
                  </a:lnTo>
                  <a:close/>
                </a:path>
                <a:path w="628650" h="457200">
                  <a:moveTo>
                    <a:pt x="601243" y="0"/>
                  </a:moveTo>
                  <a:lnTo>
                    <a:pt x="0" y="0"/>
                  </a:lnTo>
                  <a:lnTo>
                    <a:pt x="0" y="364261"/>
                  </a:lnTo>
                  <a:lnTo>
                    <a:pt x="601243" y="364261"/>
                  </a:lnTo>
                  <a:lnTo>
                    <a:pt x="612030" y="362025"/>
                  </a:lnTo>
                  <a:lnTo>
                    <a:pt x="620728" y="356014"/>
                  </a:lnTo>
                  <a:lnTo>
                    <a:pt x="626535" y="347271"/>
                  </a:lnTo>
                  <a:lnTo>
                    <a:pt x="628650" y="336842"/>
                  </a:lnTo>
                  <a:lnTo>
                    <a:pt x="628650" y="27431"/>
                  </a:lnTo>
                  <a:lnTo>
                    <a:pt x="626535" y="17000"/>
                  </a:lnTo>
                  <a:lnTo>
                    <a:pt x="620728" y="8253"/>
                  </a:lnTo>
                  <a:lnTo>
                    <a:pt x="612030" y="2237"/>
                  </a:lnTo>
                  <a:lnTo>
                    <a:pt x="601243" y="0"/>
                  </a:lnTo>
                  <a:close/>
                </a:path>
              </a:pathLst>
            </a:custGeom>
            <a:solidFill>
              <a:srgbClr val="FFFFFF"/>
            </a:solidFill>
          </p:spPr>
          <p:txBody>
            <a:bodyPr wrap="square" lIns="0" tIns="0" rIns="0" bIns="0" rtlCol="0"/>
            <a:lstStyle/>
            <a:p>
              <a:endParaRPr lang="en-US">
                <a:solidFill>
                  <a:schemeClr val="accent2"/>
                </a:solidFill>
              </a:endParaRPr>
            </a:p>
          </p:txBody>
        </p:sp>
      </p:grpSp>
      <p:sp>
        <p:nvSpPr>
          <p:cNvPr id="59" name="object 28"/>
          <p:cNvSpPr/>
          <p:nvPr/>
        </p:nvSpPr>
        <p:spPr>
          <a:xfrm>
            <a:off x="6147904" y="2613934"/>
            <a:ext cx="2044700" cy="363855"/>
          </a:xfrm>
          <a:custGeom>
            <a:avLst/>
            <a:gdLst/>
            <a:ahLst/>
            <a:cxnLst/>
            <a:rect l="l" t="t" r="r" b="b"/>
            <a:pathLst>
              <a:path w="2044700" h="363855">
                <a:moveTo>
                  <a:pt x="2017267" y="0"/>
                </a:moveTo>
                <a:lnTo>
                  <a:pt x="0" y="0"/>
                </a:lnTo>
                <a:lnTo>
                  <a:pt x="0" y="363537"/>
                </a:lnTo>
                <a:lnTo>
                  <a:pt x="2017267" y="363537"/>
                </a:lnTo>
                <a:lnTo>
                  <a:pt x="2027705" y="361425"/>
                </a:lnTo>
                <a:lnTo>
                  <a:pt x="2036451" y="355625"/>
                </a:lnTo>
                <a:lnTo>
                  <a:pt x="2042464" y="346938"/>
                </a:lnTo>
                <a:lnTo>
                  <a:pt x="2044700" y="336169"/>
                </a:lnTo>
                <a:lnTo>
                  <a:pt x="2044700" y="27368"/>
                </a:lnTo>
                <a:lnTo>
                  <a:pt x="2042464" y="16957"/>
                </a:lnTo>
                <a:lnTo>
                  <a:pt x="2036451" y="8231"/>
                </a:lnTo>
                <a:lnTo>
                  <a:pt x="2027705" y="2231"/>
                </a:lnTo>
                <a:lnTo>
                  <a:pt x="2017267" y="0"/>
                </a:lnTo>
                <a:close/>
              </a:path>
            </a:pathLst>
          </a:custGeom>
          <a:solidFill>
            <a:srgbClr val="5B9BD5"/>
          </a:solidFill>
        </p:spPr>
        <p:txBody>
          <a:bodyPr wrap="square" lIns="0" tIns="0" rIns="0" bIns="0" rtlCol="0"/>
          <a:lstStyle/>
          <a:p>
            <a:endParaRPr/>
          </a:p>
        </p:txBody>
      </p:sp>
      <p:sp>
        <p:nvSpPr>
          <p:cNvPr id="60" name="object 17"/>
          <p:cNvSpPr txBox="1"/>
          <p:nvPr/>
        </p:nvSpPr>
        <p:spPr>
          <a:xfrm>
            <a:off x="4093210" y="2675255"/>
            <a:ext cx="1092200" cy="227965"/>
          </a:xfrm>
          <a:prstGeom prst="rect">
            <a:avLst/>
          </a:prstGeom>
        </p:spPr>
        <p:txBody>
          <a:bodyPr vert="horz" wrap="square" lIns="0" tIns="12700" rIns="0" bIns="0" rtlCol="0">
            <a:spAutoFit/>
          </a:bodyPr>
          <a:lstStyle/>
          <a:p>
            <a:pPr marL="12700">
              <a:lnSpc>
                <a:spcPct val="100000"/>
              </a:lnSpc>
              <a:spcBef>
                <a:spcPts val="100"/>
              </a:spcBef>
            </a:pPr>
            <a:r>
              <a:rPr lang="zh-CN" altLang="en-US" sz="1400" dirty="0" smtClean="0">
                <a:solidFill>
                  <a:srgbClr val="FFFFFF"/>
                </a:solidFill>
                <a:latin typeface="Noto Sans CJK JP Black"/>
                <a:cs typeface="Noto Sans CJK JP Black"/>
              </a:rPr>
              <a:t>金凯瑞铭</a:t>
            </a:r>
            <a:endParaRPr lang="zh-CN" sz="1400" dirty="0">
              <a:solidFill>
                <a:srgbClr val="FFFFFF"/>
              </a:solidFill>
              <a:latin typeface="Noto Sans CJK JP Black"/>
              <a:cs typeface="Noto Sans CJK JP Black"/>
            </a:endParaRPr>
          </a:p>
        </p:txBody>
      </p:sp>
      <p:sp>
        <p:nvSpPr>
          <p:cNvPr id="62" name="object 17"/>
          <p:cNvSpPr txBox="1"/>
          <p:nvPr/>
        </p:nvSpPr>
        <p:spPr>
          <a:xfrm>
            <a:off x="5655945" y="2675255"/>
            <a:ext cx="517525" cy="227965"/>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chemeClr val="accent2"/>
                </a:solidFill>
                <a:latin typeface="Noto Sans CJK JP Black"/>
                <a:cs typeface="Noto Sans CJK JP Black"/>
              </a:rPr>
              <a:t>2014</a:t>
            </a:r>
            <a:endParaRPr sz="1400" dirty="0">
              <a:latin typeface="Noto Sans CJK JP Black"/>
              <a:cs typeface="Noto Sans CJK JP Black"/>
            </a:endParaRPr>
          </a:p>
        </p:txBody>
      </p:sp>
      <p:sp>
        <p:nvSpPr>
          <p:cNvPr id="63" name="object 17"/>
          <p:cNvSpPr txBox="1"/>
          <p:nvPr/>
        </p:nvSpPr>
        <p:spPr>
          <a:xfrm>
            <a:off x="6729730" y="2680970"/>
            <a:ext cx="1092200" cy="227965"/>
          </a:xfrm>
          <a:prstGeom prst="rect">
            <a:avLst/>
          </a:prstGeom>
        </p:spPr>
        <p:txBody>
          <a:bodyPr vert="horz" wrap="square" lIns="0" tIns="12700" rIns="0" bIns="0" rtlCol="0">
            <a:spAutoFit/>
          </a:bodyPr>
          <a:lstStyle/>
          <a:p>
            <a:pPr marL="12700">
              <a:lnSpc>
                <a:spcPct val="100000"/>
              </a:lnSpc>
              <a:spcBef>
                <a:spcPts val="100"/>
              </a:spcBef>
            </a:pPr>
            <a:r>
              <a:rPr lang="zh-CN" sz="1400" dirty="0">
                <a:solidFill>
                  <a:srgbClr val="FFFFFF"/>
                </a:solidFill>
                <a:latin typeface="Noto Sans CJK JP Black"/>
                <a:cs typeface="Noto Sans CJK JP Black"/>
              </a:rPr>
              <a:t>大学毕业</a:t>
            </a:r>
            <a:endParaRPr sz="1400">
              <a:latin typeface="Noto Sans CJK JP Black"/>
              <a:cs typeface="Noto Sans CJK JP Black"/>
            </a:endParaRPr>
          </a:p>
        </p:txBody>
      </p:sp>
      <p:grpSp>
        <p:nvGrpSpPr>
          <p:cNvPr id="65" name="object 18"/>
          <p:cNvGrpSpPr/>
          <p:nvPr/>
        </p:nvGrpSpPr>
        <p:grpSpPr>
          <a:xfrm>
            <a:off x="5515214" y="3997621"/>
            <a:ext cx="730250" cy="558800"/>
            <a:chOff x="4095381" y="1553019"/>
            <a:chExt cx="730250" cy="558800"/>
          </a:xfrm>
        </p:grpSpPr>
        <p:sp>
          <p:nvSpPr>
            <p:cNvPr id="66" name="object 19"/>
            <p:cNvSpPr/>
            <p:nvPr/>
          </p:nvSpPr>
          <p:spPr>
            <a:xfrm>
              <a:off x="4095381" y="1553019"/>
              <a:ext cx="730250" cy="558800"/>
            </a:xfrm>
            <a:prstGeom prst="rect">
              <a:avLst/>
            </a:prstGeom>
            <a:blipFill>
              <a:blip r:embed="rId6" cstate="print"/>
              <a:stretch>
                <a:fillRect/>
              </a:stretch>
            </a:blipFill>
          </p:spPr>
          <p:txBody>
            <a:bodyPr wrap="square" lIns="0" tIns="0" rIns="0" bIns="0" rtlCol="0"/>
            <a:lstStyle/>
            <a:p>
              <a:endParaRPr/>
            </a:p>
          </p:txBody>
        </p:sp>
        <p:sp>
          <p:nvSpPr>
            <p:cNvPr id="67" name="object 20"/>
            <p:cNvSpPr/>
            <p:nvPr/>
          </p:nvSpPr>
          <p:spPr>
            <a:xfrm>
              <a:off x="4119245" y="1576870"/>
              <a:ext cx="628650" cy="457200"/>
            </a:xfrm>
            <a:custGeom>
              <a:avLst/>
              <a:gdLst/>
              <a:ahLst/>
              <a:cxnLst/>
              <a:rect l="l" t="t" r="r" b="b"/>
              <a:pathLst>
                <a:path w="628650" h="457200">
                  <a:moveTo>
                    <a:pt x="407123" y="364261"/>
                  </a:moveTo>
                  <a:lnTo>
                    <a:pt x="221526" y="364261"/>
                  </a:lnTo>
                  <a:lnTo>
                    <a:pt x="314325" y="457200"/>
                  </a:lnTo>
                  <a:lnTo>
                    <a:pt x="407123" y="364261"/>
                  </a:lnTo>
                  <a:close/>
                </a:path>
                <a:path w="628650" h="457200">
                  <a:moveTo>
                    <a:pt x="601243" y="0"/>
                  </a:moveTo>
                  <a:lnTo>
                    <a:pt x="0" y="0"/>
                  </a:lnTo>
                  <a:lnTo>
                    <a:pt x="0" y="364261"/>
                  </a:lnTo>
                  <a:lnTo>
                    <a:pt x="601243" y="364261"/>
                  </a:lnTo>
                  <a:lnTo>
                    <a:pt x="612030" y="362025"/>
                  </a:lnTo>
                  <a:lnTo>
                    <a:pt x="620728" y="356014"/>
                  </a:lnTo>
                  <a:lnTo>
                    <a:pt x="626535" y="347271"/>
                  </a:lnTo>
                  <a:lnTo>
                    <a:pt x="628650" y="336842"/>
                  </a:lnTo>
                  <a:lnTo>
                    <a:pt x="628650" y="27431"/>
                  </a:lnTo>
                  <a:lnTo>
                    <a:pt x="626535" y="17000"/>
                  </a:lnTo>
                  <a:lnTo>
                    <a:pt x="620728" y="8253"/>
                  </a:lnTo>
                  <a:lnTo>
                    <a:pt x="612030" y="2237"/>
                  </a:lnTo>
                  <a:lnTo>
                    <a:pt x="601243" y="0"/>
                  </a:lnTo>
                  <a:close/>
                </a:path>
              </a:pathLst>
            </a:custGeom>
            <a:solidFill>
              <a:srgbClr val="FFFFFF"/>
            </a:solidFill>
          </p:spPr>
          <p:txBody>
            <a:bodyPr wrap="square" lIns="0" tIns="0" rIns="0" bIns="0" rtlCol="0"/>
            <a:lstStyle/>
            <a:p>
              <a:endParaRPr lang="en-US">
                <a:solidFill>
                  <a:schemeClr val="accent2"/>
                </a:solidFill>
              </a:endParaRPr>
            </a:p>
          </p:txBody>
        </p:sp>
      </p:grpSp>
      <p:grpSp>
        <p:nvGrpSpPr>
          <p:cNvPr id="68" name="object 18"/>
          <p:cNvGrpSpPr/>
          <p:nvPr/>
        </p:nvGrpSpPr>
        <p:grpSpPr>
          <a:xfrm>
            <a:off x="5515214" y="4615363"/>
            <a:ext cx="730250" cy="558800"/>
            <a:chOff x="4095381" y="1553019"/>
            <a:chExt cx="730250" cy="558800"/>
          </a:xfrm>
        </p:grpSpPr>
        <p:sp>
          <p:nvSpPr>
            <p:cNvPr id="69" name="object 19"/>
            <p:cNvSpPr/>
            <p:nvPr/>
          </p:nvSpPr>
          <p:spPr>
            <a:xfrm>
              <a:off x="4095381" y="1553019"/>
              <a:ext cx="730250" cy="558800"/>
            </a:xfrm>
            <a:prstGeom prst="rect">
              <a:avLst/>
            </a:prstGeom>
            <a:blipFill>
              <a:blip r:embed="rId6" cstate="print"/>
              <a:stretch>
                <a:fillRect/>
              </a:stretch>
            </a:blipFill>
          </p:spPr>
          <p:txBody>
            <a:bodyPr wrap="square" lIns="0" tIns="0" rIns="0" bIns="0" rtlCol="0"/>
            <a:lstStyle/>
            <a:p>
              <a:endParaRPr/>
            </a:p>
          </p:txBody>
        </p:sp>
        <p:sp>
          <p:nvSpPr>
            <p:cNvPr id="70" name="object 20"/>
            <p:cNvSpPr/>
            <p:nvPr/>
          </p:nvSpPr>
          <p:spPr>
            <a:xfrm>
              <a:off x="4119245" y="1576870"/>
              <a:ext cx="628650" cy="457200"/>
            </a:xfrm>
            <a:custGeom>
              <a:avLst/>
              <a:gdLst/>
              <a:ahLst/>
              <a:cxnLst/>
              <a:rect l="l" t="t" r="r" b="b"/>
              <a:pathLst>
                <a:path w="628650" h="457200">
                  <a:moveTo>
                    <a:pt x="407123" y="364261"/>
                  </a:moveTo>
                  <a:lnTo>
                    <a:pt x="221526" y="364261"/>
                  </a:lnTo>
                  <a:lnTo>
                    <a:pt x="314325" y="457200"/>
                  </a:lnTo>
                  <a:lnTo>
                    <a:pt x="407123" y="364261"/>
                  </a:lnTo>
                  <a:close/>
                </a:path>
                <a:path w="628650" h="457200">
                  <a:moveTo>
                    <a:pt x="601243" y="0"/>
                  </a:moveTo>
                  <a:lnTo>
                    <a:pt x="0" y="0"/>
                  </a:lnTo>
                  <a:lnTo>
                    <a:pt x="0" y="364261"/>
                  </a:lnTo>
                  <a:lnTo>
                    <a:pt x="601243" y="364261"/>
                  </a:lnTo>
                  <a:lnTo>
                    <a:pt x="612030" y="362025"/>
                  </a:lnTo>
                  <a:lnTo>
                    <a:pt x="620728" y="356014"/>
                  </a:lnTo>
                  <a:lnTo>
                    <a:pt x="626535" y="347271"/>
                  </a:lnTo>
                  <a:lnTo>
                    <a:pt x="628650" y="336842"/>
                  </a:lnTo>
                  <a:lnTo>
                    <a:pt x="628650" y="27431"/>
                  </a:lnTo>
                  <a:lnTo>
                    <a:pt x="626535" y="17000"/>
                  </a:lnTo>
                  <a:lnTo>
                    <a:pt x="620728" y="8253"/>
                  </a:lnTo>
                  <a:lnTo>
                    <a:pt x="612030" y="2237"/>
                  </a:lnTo>
                  <a:lnTo>
                    <a:pt x="601243" y="0"/>
                  </a:lnTo>
                  <a:close/>
                </a:path>
              </a:pathLst>
            </a:custGeom>
            <a:solidFill>
              <a:srgbClr val="FFFFFF"/>
            </a:solidFill>
          </p:spPr>
          <p:txBody>
            <a:bodyPr wrap="square" lIns="0" tIns="0" rIns="0" bIns="0" rtlCol="0"/>
            <a:lstStyle/>
            <a:p>
              <a:endParaRPr lang="en-US">
                <a:solidFill>
                  <a:schemeClr val="accent2"/>
                </a:solidFill>
              </a:endParaRPr>
            </a:p>
          </p:txBody>
        </p:sp>
      </p:grpSp>
      <p:sp>
        <p:nvSpPr>
          <p:cNvPr id="71" name="object 17"/>
          <p:cNvSpPr txBox="1"/>
          <p:nvPr/>
        </p:nvSpPr>
        <p:spPr>
          <a:xfrm>
            <a:off x="5662192" y="4084606"/>
            <a:ext cx="517525" cy="227965"/>
          </a:xfrm>
          <a:prstGeom prst="rect">
            <a:avLst/>
          </a:prstGeom>
        </p:spPr>
        <p:txBody>
          <a:bodyPr vert="horz" wrap="square" lIns="0" tIns="12700" rIns="0" bIns="0" rtlCol="0">
            <a:spAutoFit/>
          </a:bodyPr>
          <a:lstStyle/>
          <a:p>
            <a:pPr marL="12700">
              <a:lnSpc>
                <a:spcPct val="100000"/>
              </a:lnSpc>
              <a:spcBef>
                <a:spcPts val="100"/>
              </a:spcBef>
            </a:pPr>
            <a:r>
              <a:rPr lang="en-US" sz="1400" dirty="0">
                <a:solidFill>
                  <a:schemeClr val="accent2"/>
                </a:solidFill>
                <a:latin typeface="Noto Sans CJK JP Black"/>
                <a:cs typeface="Noto Sans CJK JP Black"/>
              </a:rPr>
              <a:t>2017</a:t>
            </a:r>
            <a:endParaRPr sz="1400" dirty="0">
              <a:latin typeface="Noto Sans CJK JP Black"/>
              <a:cs typeface="Noto Sans CJK JP Black"/>
            </a:endParaRPr>
          </a:p>
        </p:txBody>
      </p:sp>
      <p:sp>
        <p:nvSpPr>
          <p:cNvPr id="72" name="object 22"/>
          <p:cNvSpPr/>
          <p:nvPr/>
        </p:nvSpPr>
        <p:spPr>
          <a:xfrm>
            <a:off x="3496695" y="4638306"/>
            <a:ext cx="2044700" cy="363855"/>
          </a:xfrm>
          <a:custGeom>
            <a:avLst/>
            <a:gdLst/>
            <a:ahLst/>
            <a:cxnLst/>
            <a:rect l="l" t="t" r="r" b="b"/>
            <a:pathLst>
              <a:path w="2044700" h="363854">
                <a:moveTo>
                  <a:pt x="2044700" y="0"/>
                </a:moveTo>
                <a:lnTo>
                  <a:pt x="27431" y="0"/>
                </a:lnTo>
                <a:lnTo>
                  <a:pt x="16994" y="2116"/>
                </a:lnTo>
                <a:lnTo>
                  <a:pt x="8248" y="7929"/>
                </a:lnTo>
                <a:lnTo>
                  <a:pt x="2235" y="16636"/>
                </a:lnTo>
                <a:lnTo>
                  <a:pt x="0" y="27431"/>
                </a:lnTo>
                <a:lnTo>
                  <a:pt x="0" y="336096"/>
                </a:lnTo>
                <a:lnTo>
                  <a:pt x="2235" y="346894"/>
                </a:lnTo>
                <a:lnTo>
                  <a:pt x="8248" y="355602"/>
                </a:lnTo>
                <a:lnTo>
                  <a:pt x="16994" y="361416"/>
                </a:lnTo>
                <a:lnTo>
                  <a:pt x="27431" y="363533"/>
                </a:lnTo>
                <a:lnTo>
                  <a:pt x="2044700" y="363533"/>
                </a:lnTo>
                <a:lnTo>
                  <a:pt x="2044700" y="0"/>
                </a:lnTo>
                <a:close/>
              </a:path>
            </a:pathLst>
          </a:custGeom>
          <a:solidFill>
            <a:srgbClr val="FFC2C5"/>
          </a:solidFill>
        </p:spPr>
        <p:txBody>
          <a:bodyPr wrap="square" lIns="0" tIns="0" rIns="0" bIns="0" rtlCol="0"/>
          <a:lstStyle/>
          <a:p>
            <a:endParaRPr/>
          </a:p>
        </p:txBody>
      </p:sp>
      <p:sp>
        <p:nvSpPr>
          <p:cNvPr id="74" name="object 17"/>
          <p:cNvSpPr txBox="1"/>
          <p:nvPr/>
        </p:nvSpPr>
        <p:spPr>
          <a:xfrm>
            <a:off x="4093210" y="4705985"/>
            <a:ext cx="1092200" cy="227965"/>
          </a:xfrm>
          <a:prstGeom prst="rect">
            <a:avLst/>
          </a:prstGeom>
        </p:spPr>
        <p:txBody>
          <a:bodyPr vert="horz" wrap="square" lIns="0" tIns="12700" rIns="0" bIns="0" rtlCol="0">
            <a:spAutoFit/>
          </a:bodyPr>
          <a:lstStyle/>
          <a:p>
            <a:pPr marL="12700">
              <a:lnSpc>
                <a:spcPct val="100000"/>
              </a:lnSpc>
              <a:spcBef>
                <a:spcPts val="100"/>
              </a:spcBef>
            </a:pPr>
            <a:r>
              <a:rPr lang="en-US" altLang="zh-CN" sz="1400" dirty="0">
                <a:solidFill>
                  <a:srgbClr val="FFFFFF"/>
                </a:solidFill>
                <a:latin typeface="Noto Sans CJK JP Black"/>
                <a:cs typeface="Noto Sans CJK JP Black"/>
              </a:rPr>
              <a:t>      </a:t>
            </a:r>
            <a:r>
              <a:rPr lang="zh-CN" sz="1400" dirty="0">
                <a:solidFill>
                  <a:srgbClr val="FFFFFF"/>
                </a:solidFill>
                <a:latin typeface="Noto Sans CJK JP Black"/>
                <a:cs typeface="Noto Sans CJK JP Black"/>
              </a:rPr>
              <a:t>小猪</a:t>
            </a:r>
          </a:p>
        </p:txBody>
      </p:sp>
      <p:sp>
        <p:nvSpPr>
          <p:cNvPr id="33" name="object 17"/>
          <p:cNvSpPr txBox="1"/>
          <p:nvPr/>
        </p:nvSpPr>
        <p:spPr>
          <a:xfrm>
            <a:off x="5687049" y="4666798"/>
            <a:ext cx="517525" cy="227965"/>
          </a:xfrm>
          <a:prstGeom prst="rect">
            <a:avLst/>
          </a:prstGeom>
        </p:spPr>
        <p:txBody>
          <a:bodyPr vert="horz" wrap="square" lIns="0" tIns="12700" rIns="0" bIns="0" rtlCol="0">
            <a:spAutoFit/>
          </a:bodyPr>
          <a:lstStyle/>
          <a:p>
            <a:pPr marL="12700">
              <a:lnSpc>
                <a:spcPct val="100000"/>
              </a:lnSpc>
              <a:spcBef>
                <a:spcPts val="100"/>
              </a:spcBef>
            </a:pPr>
            <a:r>
              <a:rPr lang="en-US" sz="1400" dirty="0" smtClean="0">
                <a:solidFill>
                  <a:schemeClr val="accent2"/>
                </a:solidFill>
                <a:latin typeface="Noto Sans CJK JP Black"/>
                <a:cs typeface="Noto Sans CJK JP Black"/>
              </a:rPr>
              <a:t>201</a:t>
            </a:r>
            <a:r>
              <a:rPr lang="en-US" altLang="zh-CN" sz="1400" dirty="0" smtClean="0">
                <a:solidFill>
                  <a:schemeClr val="accent2"/>
                </a:solidFill>
                <a:latin typeface="Noto Sans CJK JP Black"/>
                <a:cs typeface="Noto Sans CJK JP Black"/>
              </a:rPr>
              <a:t>9</a:t>
            </a:r>
            <a:endParaRPr sz="1400" dirty="0">
              <a:latin typeface="Noto Sans CJK JP Black"/>
              <a:cs typeface="Noto Sans CJK JP Black"/>
            </a:endParaRPr>
          </a:p>
        </p:txBody>
      </p:sp>
      <p:sp>
        <p:nvSpPr>
          <p:cNvPr id="34" name="object 16"/>
          <p:cNvSpPr/>
          <p:nvPr/>
        </p:nvSpPr>
        <p:spPr>
          <a:xfrm>
            <a:off x="3483068" y="3384361"/>
            <a:ext cx="2044700" cy="365125"/>
          </a:xfrm>
          <a:custGeom>
            <a:avLst/>
            <a:gdLst/>
            <a:ahLst/>
            <a:cxnLst/>
            <a:rect l="l" t="t" r="r" b="b"/>
            <a:pathLst>
              <a:path w="2044700" h="365125">
                <a:moveTo>
                  <a:pt x="2044700" y="0"/>
                </a:moveTo>
                <a:lnTo>
                  <a:pt x="27431" y="0"/>
                </a:lnTo>
                <a:lnTo>
                  <a:pt x="17000" y="2242"/>
                </a:lnTo>
                <a:lnTo>
                  <a:pt x="8253" y="8270"/>
                </a:lnTo>
                <a:lnTo>
                  <a:pt x="2237" y="17037"/>
                </a:lnTo>
                <a:lnTo>
                  <a:pt x="0" y="27495"/>
                </a:lnTo>
                <a:lnTo>
                  <a:pt x="0" y="337629"/>
                </a:lnTo>
                <a:lnTo>
                  <a:pt x="2237" y="348087"/>
                </a:lnTo>
                <a:lnTo>
                  <a:pt x="8253" y="356854"/>
                </a:lnTo>
                <a:lnTo>
                  <a:pt x="17000" y="362882"/>
                </a:lnTo>
                <a:lnTo>
                  <a:pt x="27431" y="365125"/>
                </a:lnTo>
                <a:lnTo>
                  <a:pt x="2044700" y="365125"/>
                </a:lnTo>
                <a:lnTo>
                  <a:pt x="2044700" y="0"/>
                </a:lnTo>
                <a:close/>
              </a:path>
            </a:pathLst>
          </a:custGeom>
          <a:solidFill>
            <a:srgbClr val="FFFF00"/>
          </a:solidFill>
        </p:spPr>
        <p:txBody>
          <a:bodyPr wrap="square" lIns="0" tIns="0" rIns="0" bIns="0" rtlCol="0"/>
          <a:lstStyle/>
          <a:p>
            <a:endParaRPr lang="zh-CN"/>
          </a:p>
        </p:txBody>
      </p:sp>
      <p:sp>
        <p:nvSpPr>
          <p:cNvPr id="35" name="object 17"/>
          <p:cNvSpPr txBox="1"/>
          <p:nvPr/>
        </p:nvSpPr>
        <p:spPr>
          <a:xfrm>
            <a:off x="4055915" y="3443834"/>
            <a:ext cx="1092200" cy="227965"/>
          </a:xfrm>
          <a:prstGeom prst="rect">
            <a:avLst/>
          </a:prstGeom>
        </p:spPr>
        <p:txBody>
          <a:bodyPr vert="horz" wrap="square" lIns="0" tIns="12700" rIns="0" bIns="0" rtlCol="0">
            <a:spAutoFit/>
          </a:bodyPr>
          <a:lstStyle/>
          <a:p>
            <a:pPr marL="12700">
              <a:lnSpc>
                <a:spcPct val="100000"/>
              </a:lnSpc>
              <a:spcBef>
                <a:spcPts val="100"/>
              </a:spcBef>
            </a:pPr>
            <a:r>
              <a:rPr sz="1400" dirty="0">
                <a:solidFill>
                  <a:schemeClr val="tx1"/>
                </a:solidFill>
                <a:latin typeface="Noto Sans CJK JP Black"/>
                <a:cs typeface="Noto Sans CJK JP Black"/>
              </a:rPr>
              <a:t>北京</a:t>
            </a:r>
            <a:r>
              <a:rPr lang="zh-CN" sz="1400" dirty="0">
                <a:solidFill>
                  <a:schemeClr val="tx1"/>
                </a:solidFill>
                <a:latin typeface="Noto Sans CJK JP Black"/>
                <a:cs typeface="Noto Sans CJK JP Black"/>
              </a:rPr>
              <a:t>赛融信</a:t>
            </a:r>
          </a:p>
        </p:txBody>
      </p:sp>
      <p:grpSp>
        <p:nvGrpSpPr>
          <p:cNvPr id="37" name="object 18"/>
          <p:cNvGrpSpPr/>
          <p:nvPr/>
        </p:nvGrpSpPr>
        <p:grpSpPr>
          <a:xfrm>
            <a:off x="5488278" y="3369243"/>
            <a:ext cx="730250" cy="558800"/>
            <a:chOff x="4095381" y="1553019"/>
            <a:chExt cx="730250" cy="558800"/>
          </a:xfrm>
        </p:grpSpPr>
        <p:sp>
          <p:nvSpPr>
            <p:cNvPr id="38" name="object 19"/>
            <p:cNvSpPr/>
            <p:nvPr/>
          </p:nvSpPr>
          <p:spPr>
            <a:xfrm>
              <a:off x="4095381" y="1553019"/>
              <a:ext cx="730250" cy="558800"/>
            </a:xfrm>
            <a:prstGeom prst="rect">
              <a:avLst/>
            </a:prstGeom>
            <a:blipFill>
              <a:blip r:embed="rId6" cstate="print"/>
              <a:stretch>
                <a:fillRect/>
              </a:stretch>
            </a:blipFill>
          </p:spPr>
          <p:txBody>
            <a:bodyPr wrap="square" lIns="0" tIns="0" rIns="0" bIns="0" rtlCol="0"/>
            <a:lstStyle/>
            <a:p>
              <a:endParaRPr/>
            </a:p>
          </p:txBody>
        </p:sp>
        <p:sp>
          <p:nvSpPr>
            <p:cNvPr id="39" name="object 20"/>
            <p:cNvSpPr/>
            <p:nvPr/>
          </p:nvSpPr>
          <p:spPr>
            <a:xfrm>
              <a:off x="4119245" y="1576870"/>
              <a:ext cx="628650" cy="457200"/>
            </a:xfrm>
            <a:custGeom>
              <a:avLst/>
              <a:gdLst/>
              <a:ahLst/>
              <a:cxnLst/>
              <a:rect l="l" t="t" r="r" b="b"/>
              <a:pathLst>
                <a:path w="628650" h="457200">
                  <a:moveTo>
                    <a:pt x="407123" y="364261"/>
                  </a:moveTo>
                  <a:lnTo>
                    <a:pt x="221526" y="364261"/>
                  </a:lnTo>
                  <a:lnTo>
                    <a:pt x="314325" y="457200"/>
                  </a:lnTo>
                  <a:lnTo>
                    <a:pt x="407123" y="364261"/>
                  </a:lnTo>
                  <a:close/>
                </a:path>
                <a:path w="628650" h="457200">
                  <a:moveTo>
                    <a:pt x="601243" y="0"/>
                  </a:moveTo>
                  <a:lnTo>
                    <a:pt x="0" y="0"/>
                  </a:lnTo>
                  <a:lnTo>
                    <a:pt x="0" y="364261"/>
                  </a:lnTo>
                  <a:lnTo>
                    <a:pt x="601243" y="364261"/>
                  </a:lnTo>
                  <a:lnTo>
                    <a:pt x="612030" y="362025"/>
                  </a:lnTo>
                  <a:lnTo>
                    <a:pt x="620728" y="356014"/>
                  </a:lnTo>
                  <a:lnTo>
                    <a:pt x="626535" y="347271"/>
                  </a:lnTo>
                  <a:lnTo>
                    <a:pt x="628650" y="336842"/>
                  </a:lnTo>
                  <a:lnTo>
                    <a:pt x="628650" y="27431"/>
                  </a:lnTo>
                  <a:lnTo>
                    <a:pt x="626535" y="17000"/>
                  </a:lnTo>
                  <a:lnTo>
                    <a:pt x="620728" y="8253"/>
                  </a:lnTo>
                  <a:lnTo>
                    <a:pt x="612030" y="2237"/>
                  </a:lnTo>
                  <a:lnTo>
                    <a:pt x="601243" y="0"/>
                  </a:lnTo>
                  <a:close/>
                </a:path>
              </a:pathLst>
            </a:custGeom>
            <a:solidFill>
              <a:srgbClr val="FFFFFF"/>
            </a:solidFill>
          </p:spPr>
          <p:txBody>
            <a:bodyPr wrap="square" lIns="0" tIns="0" rIns="0" bIns="0" rtlCol="0"/>
            <a:lstStyle/>
            <a:p>
              <a:endParaRPr lang="en-US">
                <a:solidFill>
                  <a:schemeClr val="accent2"/>
                </a:solidFill>
              </a:endParaRPr>
            </a:p>
          </p:txBody>
        </p:sp>
      </p:grpSp>
      <p:sp>
        <p:nvSpPr>
          <p:cNvPr id="61" name="object 17"/>
          <p:cNvSpPr txBox="1"/>
          <p:nvPr/>
        </p:nvSpPr>
        <p:spPr>
          <a:xfrm>
            <a:off x="5679549" y="3443293"/>
            <a:ext cx="517525" cy="227965"/>
          </a:xfrm>
          <a:prstGeom prst="rect">
            <a:avLst/>
          </a:prstGeom>
        </p:spPr>
        <p:txBody>
          <a:bodyPr vert="horz" wrap="square" lIns="0" tIns="12700" rIns="0" bIns="0" rtlCol="0">
            <a:spAutoFit/>
          </a:bodyPr>
          <a:lstStyle/>
          <a:p>
            <a:pPr marL="12700">
              <a:lnSpc>
                <a:spcPct val="100000"/>
              </a:lnSpc>
              <a:spcBef>
                <a:spcPts val="100"/>
              </a:spcBef>
            </a:pPr>
            <a:r>
              <a:rPr lang="en-US" sz="1400" dirty="0" smtClean="0">
                <a:solidFill>
                  <a:schemeClr val="accent2"/>
                </a:solidFill>
                <a:latin typeface="Noto Sans CJK JP Black"/>
                <a:cs typeface="Noto Sans CJK JP Black"/>
              </a:rPr>
              <a:t>201</a:t>
            </a:r>
            <a:r>
              <a:rPr lang="en-US" altLang="zh-CN" sz="1400" dirty="0">
                <a:solidFill>
                  <a:schemeClr val="accent2"/>
                </a:solidFill>
                <a:latin typeface="Noto Sans CJK JP Black"/>
                <a:cs typeface="Noto Sans CJK JP Black"/>
              </a:rPr>
              <a:t>5</a:t>
            </a:r>
            <a:endParaRPr sz="1400" dirty="0">
              <a:latin typeface="Noto Sans CJK JP Black"/>
              <a:cs typeface="Noto Sans CJK JP Black"/>
            </a:endParaRPr>
          </a:p>
        </p:txBody>
      </p:sp>
      <p:sp>
        <p:nvSpPr>
          <p:cNvPr id="73" name="object 17"/>
          <p:cNvSpPr txBox="1"/>
          <p:nvPr/>
        </p:nvSpPr>
        <p:spPr>
          <a:xfrm>
            <a:off x="6832408" y="4084606"/>
            <a:ext cx="517525" cy="228268"/>
          </a:xfrm>
          <a:prstGeom prst="rect">
            <a:avLst/>
          </a:prstGeom>
        </p:spPr>
        <p:txBody>
          <a:bodyPr vert="horz" wrap="square" lIns="0" tIns="12700" rIns="0" bIns="0" rtlCol="0">
            <a:spAutoFit/>
          </a:bodyPr>
          <a:lstStyle/>
          <a:p>
            <a:pPr marL="12700">
              <a:lnSpc>
                <a:spcPct val="100000"/>
              </a:lnSpc>
              <a:spcBef>
                <a:spcPts val="100"/>
              </a:spcBef>
            </a:pPr>
            <a:r>
              <a:rPr lang="zh-CN" altLang="en-US" sz="1400" dirty="0" smtClean="0">
                <a:solidFill>
                  <a:schemeClr val="bg1"/>
                </a:solidFill>
                <a:latin typeface="Noto Sans CJK JP Black"/>
                <a:cs typeface="Noto Sans CJK JP Black"/>
              </a:rPr>
              <a:t>好租</a:t>
            </a:r>
            <a:endParaRPr sz="1400" dirty="0">
              <a:solidFill>
                <a:schemeClr val="bg1"/>
              </a:solidFill>
              <a:latin typeface="Noto Sans CJK JP Black"/>
              <a:cs typeface="Noto Sans CJK JP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2"/>
          <p:cNvSpPr/>
          <p:nvPr/>
        </p:nvSpPr>
        <p:spPr>
          <a:xfrm>
            <a:off x="6553670" y="3208858"/>
            <a:ext cx="2555900" cy="459375"/>
          </a:xfrm>
          <a:custGeom>
            <a:avLst/>
            <a:gdLst/>
            <a:ahLst/>
            <a:cxnLst/>
            <a:rect l="l" t="t" r="r" b="b"/>
            <a:pathLst>
              <a:path w="2615565" h="483869">
                <a:moveTo>
                  <a:pt x="2615133" y="0"/>
                </a:moveTo>
                <a:lnTo>
                  <a:pt x="259003" y="0"/>
                </a:lnTo>
                <a:lnTo>
                  <a:pt x="255155" y="0"/>
                </a:lnTo>
                <a:lnTo>
                  <a:pt x="255155" y="3111"/>
                </a:lnTo>
                <a:lnTo>
                  <a:pt x="0" y="209054"/>
                </a:lnTo>
                <a:lnTo>
                  <a:pt x="0" y="301866"/>
                </a:lnTo>
                <a:lnTo>
                  <a:pt x="255155" y="480783"/>
                </a:lnTo>
                <a:lnTo>
                  <a:pt x="255155" y="483476"/>
                </a:lnTo>
                <a:lnTo>
                  <a:pt x="259003" y="483476"/>
                </a:lnTo>
                <a:lnTo>
                  <a:pt x="2615133" y="483476"/>
                </a:lnTo>
                <a:lnTo>
                  <a:pt x="2615133" y="0"/>
                </a:lnTo>
                <a:close/>
              </a:path>
            </a:pathLst>
          </a:custGeom>
          <a:solidFill>
            <a:schemeClr val="accent5">
              <a:lumMod val="60000"/>
              <a:lumOff val="40000"/>
            </a:schemeClr>
          </a:solidFill>
        </p:spPr>
        <p:txBody>
          <a:bodyPr wrap="square" lIns="0" tIns="0" rIns="0" bIns="0" rtlCol="0"/>
          <a:lstStyle/>
          <a:p>
            <a:endParaRPr/>
          </a:p>
        </p:txBody>
      </p:sp>
      <p:sp>
        <p:nvSpPr>
          <p:cNvPr id="8" name="Text Placeholder 7"/>
          <p:cNvSpPr>
            <a:spLocks noGrp="1"/>
          </p:cNvSpPr>
          <p:nvPr>
            <p:ph type="body" sz="quarter" idx="13"/>
          </p:nvPr>
        </p:nvSpPr>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4</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rPr>
              <a:t>研发中心 </a:t>
            </a:r>
            <a:r>
              <a:rPr kumimoji="1" lang="en-US" altLang="zh-CN" dirty="0">
                <a:solidFill>
                  <a:srgbClr val="3C323D"/>
                </a:solidFill>
                <a:latin typeface="Microsoft YaHei" panose="020B0503020204020204" pitchFamily="34" charset="-122"/>
                <a:ea typeface="Microsoft YaHei" panose="020B0503020204020204" pitchFamily="34" charset="-122"/>
              </a:rPr>
              <a:t>android</a:t>
            </a:r>
            <a:r>
              <a:rPr kumimoji="1" lang="zh-CN" altLang="en-US" dirty="0">
                <a:solidFill>
                  <a:srgbClr val="3C323D"/>
                </a:solidFill>
                <a:latin typeface="Microsoft YaHei" panose="020B0503020204020204" pitchFamily="34" charset="-122"/>
                <a:ea typeface="Microsoft YaHei" panose="020B0503020204020204" pitchFamily="34" charset="-122"/>
              </a:rPr>
              <a:t>开发工程师 顾红亮</a:t>
            </a: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个人简介</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16" name="object 5"/>
          <p:cNvSpPr/>
          <p:nvPr/>
        </p:nvSpPr>
        <p:spPr>
          <a:xfrm>
            <a:off x="2303259" y="2125370"/>
            <a:ext cx="2891790" cy="645795"/>
          </a:xfrm>
          <a:custGeom>
            <a:avLst/>
            <a:gdLst/>
            <a:ahLst/>
            <a:cxnLst/>
            <a:rect l="l" t="t" r="r" b="b"/>
            <a:pathLst>
              <a:path w="2891790" h="645794">
                <a:moveTo>
                  <a:pt x="2891485" y="597420"/>
                </a:moveTo>
                <a:lnTo>
                  <a:pt x="2509151" y="7632"/>
                </a:lnTo>
                <a:lnTo>
                  <a:pt x="2509151" y="0"/>
                </a:lnTo>
                <a:lnTo>
                  <a:pt x="2504211" y="0"/>
                </a:lnTo>
                <a:lnTo>
                  <a:pt x="0" y="0"/>
                </a:lnTo>
                <a:lnTo>
                  <a:pt x="0" y="483489"/>
                </a:lnTo>
                <a:lnTo>
                  <a:pt x="2504211" y="483489"/>
                </a:lnTo>
                <a:lnTo>
                  <a:pt x="2841421" y="645299"/>
                </a:lnTo>
                <a:lnTo>
                  <a:pt x="2891485" y="597420"/>
                </a:lnTo>
                <a:close/>
              </a:path>
            </a:pathLst>
          </a:custGeom>
          <a:solidFill>
            <a:srgbClr val="FFC2C5"/>
          </a:solidFill>
        </p:spPr>
        <p:txBody>
          <a:bodyPr wrap="square" lIns="0" tIns="0" rIns="0" bIns="0" rtlCol="0">
            <a:noAutofit/>
          </a:bodyPr>
          <a:lstStyle/>
          <a:p>
            <a:pPr lvl="0" algn="l"/>
            <a:endParaRPr>
              <a:sym typeface="+mn-ea"/>
            </a:endParaRPr>
          </a:p>
        </p:txBody>
      </p:sp>
      <p:sp>
        <p:nvSpPr>
          <p:cNvPr id="18" name="object 7"/>
          <p:cNvSpPr/>
          <p:nvPr/>
        </p:nvSpPr>
        <p:spPr>
          <a:xfrm>
            <a:off x="2303259" y="4146206"/>
            <a:ext cx="2891790" cy="645795"/>
          </a:xfrm>
          <a:custGeom>
            <a:avLst/>
            <a:gdLst/>
            <a:ahLst/>
            <a:cxnLst/>
            <a:rect l="l" t="t" r="r" b="b"/>
            <a:pathLst>
              <a:path w="2891790" h="645795">
                <a:moveTo>
                  <a:pt x="2503182" y="160655"/>
                </a:moveTo>
                <a:lnTo>
                  <a:pt x="0" y="160655"/>
                </a:lnTo>
                <a:lnTo>
                  <a:pt x="0" y="644118"/>
                </a:lnTo>
                <a:lnTo>
                  <a:pt x="2503182" y="644118"/>
                </a:lnTo>
                <a:lnTo>
                  <a:pt x="2503182" y="160655"/>
                </a:lnTo>
                <a:close/>
              </a:path>
              <a:path w="2891790" h="645795">
                <a:moveTo>
                  <a:pt x="2891472" y="47891"/>
                </a:moveTo>
                <a:lnTo>
                  <a:pt x="2841421" y="0"/>
                </a:lnTo>
                <a:lnTo>
                  <a:pt x="2504211" y="161836"/>
                </a:lnTo>
                <a:lnTo>
                  <a:pt x="2504211" y="645312"/>
                </a:lnTo>
                <a:lnTo>
                  <a:pt x="2891472" y="47891"/>
                </a:lnTo>
                <a:close/>
              </a:path>
            </a:pathLst>
          </a:custGeom>
          <a:solidFill>
            <a:srgbClr val="FFC2C5"/>
          </a:solidFill>
        </p:spPr>
        <p:txBody>
          <a:bodyPr wrap="square" lIns="0" tIns="0" rIns="0" bIns="0" rtlCol="0">
            <a:noAutofit/>
          </a:bodyPr>
          <a:lstStyle/>
          <a:p>
            <a:pPr lvl="0" algn="l"/>
            <a:endParaRPr>
              <a:sym typeface="+mn-ea"/>
            </a:endParaRPr>
          </a:p>
        </p:txBody>
      </p:sp>
      <p:sp>
        <p:nvSpPr>
          <p:cNvPr id="20" name="object 8"/>
          <p:cNvSpPr/>
          <p:nvPr/>
        </p:nvSpPr>
        <p:spPr>
          <a:xfrm>
            <a:off x="2303851" y="2300071"/>
            <a:ext cx="148590" cy="140335"/>
          </a:xfrm>
          <a:custGeom>
            <a:avLst/>
            <a:gdLst/>
            <a:ahLst/>
            <a:cxnLst/>
            <a:rect l="l" t="t" r="r" b="b"/>
            <a:pathLst>
              <a:path w="148590" h="140335">
                <a:moveTo>
                  <a:pt x="0" y="0"/>
                </a:moveTo>
                <a:lnTo>
                  <a:pt x="147972" y="0"/>
                </a:lnTo>
                <a:lnTo>
                  <a:pt x="147972" y="140208"/>
                </a:lnTo>
                <a:lnTo>
                  <a:pt x="0" y="140208"/>
                </a:lnTo>
                <a:lnTo>
                  <a:pt x="0" y="0"/>
                </a:lnTo>
                <a:close/>
              </a:path>
            </a:pathLst>
          </a:custGeom>
          <a:solidFill>
            <a:srgbClr val="FFFFFF"/>
          </a:solidFill>
        </p:spPr>
        <p:txBody>
          <a:bodyPr wrap="square" lIns="0" tIns="0" rIns="0" bIns="0" rtlCol="0"/>
          <a:lstStyle/>
          <a:p>
            <a:endParaRPr/>
          </a:p>
        </p:txBody>
      </p:sp>
      <p:sp>
        <p:nvSpPr>
          <p:cNvPr id="29" name="object 10"/>
          <p:cNvSpPr/>
          <p:nvPr/>
        </p:nvSpPr>
        <p:spPr>
          <a:xfrm>
            <a:off x="2303851" y="4492409"/>
            <a:ext cx="148590" cy="140335"/>
          </a:xfrm>
          <a:custGeom>
            <a:avLst/>
            <a:gdLst/>
            <a:ahLst/>
            <a:cxnLst/>
            <a:rect l="l" t="t" r="r" b="b"/>
            <a:pathLst>
              <a:path w="148590" h="140335">
                <a:moveTo>
                  <a:pt x="0" y="0"/>
                </a:moveTo>
                <a:lnTo>
                  <a:pt x="147972" y="0"/>
                </a:lnTo>
                <a:lnTo>
                  <a:pt x="147972" y="140220"/>
                </a:lnTo>
                <a:lnTo>
                  <a:pt x="0" y="140220"/>
                </a:lnTo>
                <a:lnTo>
                  <a:pt x="0" y="0"/>
                </a:lnTo>
                <a:close/>
              </a:path>
            </a:pathLst>
          </a:custGeom>
          <a:solidFill>
            <a:srgbClr val="FFFFFF"/>
          </a:solidFill>
        </p:spPr>
        <p:txBody>
          <a:bodyPr wrap="square" lIns="0" tIns="0" rIns="0" bIns="0" rtlCol="0"/>
          <a:lstStyle/>
          <a:p>
            <a:endParaRPr/>
          </a:p>
        </p:txBody>
      </p:sp>
      <p:sp>
        <p:nvSpPr>
          <p:cNvPr id="30" name="object 11"/>
          <p:cNvSpPr/>
          <p:nvPr/>
        </p:nvSpPr>
        <p:spPr>
          <a:xfrm>
            <a:off x="8960980" y="2300071"/>
            <a:ext cx="148590" cy="140335"/>
          </a:xfrm>
          <a:custGeom>
            <a:avLst/>
            <a:gdLst/>
            <a:ahLst/>
            <a:cxnLst/>
            <a:rect l="l" t="t" r="r" b="b"/>
            <a:pathLst>
              <a:path w="148590" h="140335">
                <a:moveTo>
                  <a:pt x="0" y="0"/>
                </a:moveTo>
                <a:lnTo>
                  <a:pt x="147980" y="0"/>
                </a:lnTo>
                <a:lnTo>
                  <a:pt x="147980" y="140208"/>
                </a:lnTo>
                <a:lnTo>
                  <a:pt x="0" y="140208"/>
                </a:lnTo>
                <a:lnTo>
                  <a:pt x="0" y="0"/>
                </a:lnTo>
                <a:close/>
              </a:path>
            </a:pathLst>
          </a:custGeom>
          <a:solidFill>
            <a:srgbClr val="FFFFFF"/>
          </a:solidFill>
        </p:spPr>
        <p:txBody>
          <a:bodyPr wrap="square" lIns="0" tIns="0" rIns="0" bIns="0" rtlCol="0"/>
          <a:lstStyle/>
          <a:p>
            <a:endParaRPr/>
          </a:p>
        </p:txBody>
      </p:sp>
      <p:sp>
        <p:nvSpPr>
          <p:cNvPr id="31" name="object 12"/>
          <p:cNvSpPr/>
          <p:nvPr/>
        </p:nvSpPr>
        <p:spPr>
          <a:xfrm>
            <a:off x="8960980" y="3371634"/>
            <a:ext cx="148590" cy="140335"/>
          </a:xfrm>
          <a:custGeom>
            <a:avLst/>
            <a:gdLst/>
            <a:ahLst/>
            <a:cxnLst/>
            <a:rect l="l" t="t" r="r" b="b"/>
            <a:pathLst>
              <a:path w="148590" h="140335">
                <a:moveTo>
                  <a:pt x="0" y="0"/>
                </a:moveTo>
                <a:lnTo>
                  <a:pt x="147980" y="0"/>
                </a:lnTo>
                <a:lnTo>
                  <a:pt x="147980" y="140220"/>
                </a:lnTo>
                <a:lnTo>
                  <a:pt x="0" y="140220"/>
                </a:lnTo>
                <a:lnTo>
                  <a:pt x="0" y="0"/>
                </a:lnTo>
                <a:close/>
              </a:path>
            </a:pathLst>
          </a:custGeom>
          <a:solidFill>
            <a:srgbClr val="FFFFFF"/>
          </a:solidFill>
        </p:spPr>
        <p:txBody>
          <a:bodyPr wrap="square" lIns="0" tIns="0" rIns="0" bIns="0" rtlCol="0"/>
          <a:lstStyle/>
          <a:p>
            <a:endParaRPr/>
          </a:p>
        </p:txBody>
      </p:sp>
      <p:sp>
        <p:nvSpPr>
          <p:cNvPr id="32" name="object 13"/>
          <p:cNvSpPr/>
          <p:nvPr/>
        </p:nvSpPr>
        <p:spPr>
          <a:xfrm>
            <a:off x="8960980" y="4492409"/>
            <a:ext cx="148590" cy="140335"/>
          </a:xfrm>
          <a:custGeom>
            <a:avLst/>
            <a:gdLst/>
            <a:ahLst/>
            <a:cxnLst/>
            <a:rect l="l" t="t" r="r" b="b"/>
            <a:pathLst>
              <a:path w="148590" h="140335">
                <a:moveTo>
                  <a:pt x="0" y="0"/>
                </a:moveTo>
                <a:lnTo>
                  <a:pt x="147980" y="0"/>
                </a:lnTo>
                <a:lnTo>
                  <a:pt x="147980" y="140220"/>
                </a:lnTo>
                <a:lnTo>
                  <a:pt x="0" y="140220"/>
                </a:lnTo>
                <a:lnTo>
                  <a:pt x="0" y="0"/>
                </a:lnTo>
                <a:close/>
              </a:path>
            </a:pathLst>
          </a:custGeom>
          <a:solidFill>
            <a:srgbClr val="FFFFFF"/>
          </a:solidFill>
        </p:spPr>
        <p:txBody>
          <a:bodyPr wrap="square" lIns="0" tIns="0" rIns="0" bIns="0" rtlCol="0"/>
          <a:lstStyle/>
          <a:p>
            <a:endParaRPr/>
          </a:p>
        </p:txBody>
      </p:sp>
      <p:sp>
        <p:nvSpPr>
          <p:cNvPr id="33" name="object 14"/>
          <p:cNvSpPr txBox="1"/>
          <p:nvPr/>
        </p:nvSpPr>
        <p:spPr>
          <a:xfrm>
            <a:off x="2616200" y="2276347"/>
            <a:ext cx="1981835" cy="224790"/>
          </a:xfrm>
          <a:prstGeom prst="rect">
            <a:avLst/>
          </a:prstGeom>
        </p:spPr>
        <p:txBody>
          <a:bodyPr vert="horz" wrap="square" lIns="0" tIns="17145" rIns="0" bIns="0" rtlCol="0">
            <a:spAutoFit/>
          </a:bodyPr>
          <a:lstStyle/>
          <a:p>
            <a:pPr marL="12700">
              <a:lnSpc>
                <a:spcPct val="100000"/>
              </a:lnSpc>
              <a:spcBef>
                <a:spcPts val="135"/>
              </a:spcBef>
            </a:pPr>
            <a:r>
              <a:rPr lang="zh-CN" sz="1350" b="0" spc="35" dirty="0">
                <a:solidFill>
                  <a:srgbClr val="FFFFFF"/>
                </a:solidFill>
                <a:latin typeface="Noto Sans CJK JP Medium"/>
                <a:cs typeface="Noto Sans CJK JP Medium"/>
              </a:rPr>
              <a:t>小猪</a:t>
            </a:r>
            <a:r>
              <a:rPr lang="en-US" altLang="zh-CN" sz="1350" b="0" spc="35" dirty="0">
                <a:solidFill>
                  <a:srgbClr val="FFFFFF"/>
                </a:solidFill>
                <a:latin typeface="Noto Sans CJK JP Medium"/>
                <a:cs typeface="Noto Sans CJK JP Medium"/>
              </a:rPr>
              <a:t>app</a:t>
            </a:r>
            <a:r>
              <a:rPr sz="1350" b="0" spc="35" dirty="0">
                <a:solidFill>
                  <a:srgbClr val="FFFFFF"/>
                </a:solidFill>
                <a:latin typeface="Noto Sans CJK JP Medium"/>
                <a:cs typeface="Noto Sans CJK JP Medium"/>
              </a:rPr>
              <a:t>开发与维护</a:t>
            </a:r>
            <a:endParaRPr sz="1350">
              <a:latin typeface="Noto Sans CJK JP Medium"/>
              <a:cs typeface="Noto Sans CJK JP Medium"/>
            </a:endParaRPr>
          </a:p>
        </p:txBody>
      </p:sp>
      <p:sp>
        <p:nvSpPr>
          <p:cNvPr id="35" name="object 16"/>
          <p:cNvSpPr txBox="1"/>
          <p:nvPr/>
        </p:nvSpPr>
        <p:spPr>
          <a:xfrm>
            <a:off x="2616200" y="4433570"/>
            <a:ext cx="1809750" cy="227965"/>
          </a:xfrm>
          <a:prstGeom prst="rect">
            <a:avLst/>
          </a:prstGeom>
        </p:spPr>
        <p:txBody>
          <a:bodyPr vert="horz" wrap="square" lIns="0" tIns="12700" rIns="0" bIns="0" rtlCol="0">
            <a:spAutoFit/>
          </a:bodyPr>
          <a:lstStyle/>
          <a:p>
            <a:pPr marL="12700" algn="l">
              <a:lnSpc>
                <a:spcPct val="100000"/>
              </a:lnSpc>
              <a:spcBef>
                <a:spcPts val="100"/>
              </a:spcBef>
            </a:pPr>
            <a:r>
              <a:rPr sz="1400" dirty="0">
                <a:solidFill>
                  <a:srgbClr val="FFFFFF"/>
                </a:solidFill>
                <a:latin typeface="Noto Sans CJK JP Medium"/>
                <a:cs typeface="Noto Sans CJK JP Medium"/>
              </a:rPr>
              <a:t>自研埋点功能模块设计</a:t>
            </a:r>
          </a:p>
        </p:txBody>
      </p:sp>
      <p:sp>
        <p:nvSpPr>
          <p:cNvPr id="36" name="object 17"/>
          <p:cNvSpPr txBox="1"/>
          <p:nvPr/>
        </p:nvSpPr>
        <p:spPr>
          <a:xfrm>
            <a:off x="6936740" y="2276475"/>
            <a:ext cx="1853565" cy="227965"/>
          </a:xfrm>
          <a:prstGeom prst="rect">
            <a:avLst/>
          </a:prstGeom>
        </p:spPr>
        <p:txBody>
          <a:bodyPr vert="horz" wrap="square" lIns="0" tIns="12700" rIns="0" bIns="0" rtlCol="0">
            <a:spAutoFit/>
          </a:bodyPr>
          <a:lstStyle/>
          <a:p>
            <a:pPr marL="12700" algn="l">
              <a:lnSpc>
                <a:spcPct val="100000"/>
              </a:lnSpc>
              <a:spcBef>
                <a:spcPts val="135"/>
              </a:spcBef>
            </a:pPr>
            <a:r>
              <a:rPr sz="1350" spc="35" dirty="0">
                <a:solidFill>
                  <a:srgbClr val="FFFFFF"/>
                </a:solidFill>
                <a:latin typeface="Noto Sans CJK JP Medium"/>
                <a:cs typeface="Noto Sans CJK JP Medium"/>
              </a:rPr>
              <a:t>孢子项目开发与维护</a:t>
            </a:r>
          </a:p>
        </p:txBody>
      </p:sp>
      <p:sp>
        <p:nvSpPr>
          <p:cNvPr id="37" name="object 18"/>
          <p:cNvSpPr txBox="1"/>
          <p:nvPr/>
        </p:nvSpPr>
        <p:spPr>
          <a:xfrm>
            <a:off x="7017308" y="3309365"/>
            <a:ext cx="1783714" cy="45593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FFFFFF"/>
                </a:solidFill>
                <a:latin typeface="Noto Sans CJK JP Medium"/>
                <a:cs typeface="Noto Sans CJK JP Medium"/>
                <a:sym typeface="+mn-ea"/>
              </a:rPr>
              <a:t>孢子项目开发与维护</a:t>
            </a:r>
            <a:endParaRPr sz="1400" spc="35" dirty="0">
              <a:solidFill>
                <a:srgbClr val="FFFFFF"/>
              </a:solidFill>
              <a:latin typeface="Noto Sans CJK JP Medium"/>
              <a:cs typeface="Noto Sans CJK JP Medium"/>
            </a:endParaRPr>
          </a:p>
          <a:p>
            <a:pPr marL="12700">
              <a:lnSpc>
                <a:spcPct val="100000"/>
              </a:lnSpc>
              <a:spcBef>
                <a:spcPts val="100"/>
              </a:spcBef>
            </a:pPr>
            <a:endParaRPr sz="1400">
              <a:latin typeface="Noto Sans CJK JP Medium"/>
              <a:cs typeface="Noto Sans CJK JP Medium"/>
            </a:endParaRPr>
          </a:p>
        </p:txBody>
      </p:sp>
      <p:sp>
        <p:nvSpPr>
          <p:cNvPr id="38" name="object 19"/>
          <p:cNvSpPr txBox="1"/>
          <p:nvPr/>
        </p:nvSpPr>
        <p:spPr>
          <a:xfrm>
            <a:off x="6762750" y="4433570"/>
            <a:ext cx="2198370" cy="227965"/>
          </a:xfrm>
          <a:prstGeom prst="rect">
            <a:avLst/>
          </a:prstGeom>
        </p:spPr>
        <p:txBody>
          <a:bodyPr vert="horz" wrap="square" lIns="0" tIns="12700" rIns="0" bIns="0" rtlCol="0">
            <a:spAutoFit/>
          </a:bodyPr>
          <a:lstStyle/>
          <a:p>
            <a:pPr marL="12700">
              <a:lnSpc>
                <a:spcPct val="100000"/>
              </a:lnSpc>
              <a:spcBef>
                <a:spcPts val="100"/>
              </a:spcBef>
            </a:pPr>
            <a:r>
              <a:rPr lang="zh-CN" sz="1400" dirty="0">
                <a:solidFill>
                  <a:srgbClr val="FFFFFF"/>
                </a:solidFill>
                <a:latin typeface="Noto Sans CJK JP Medium"/>
                <a:cs typeface="Noto Sans CJK JP Medium"/>
                <a:sym typeface="+mn-ea"/>
              </a:rPr>
              <a:t>混合开发</a:t>
            </a:r>
            <a:r>
              <a:rPr sz="1400" dirty="0">
                <a:solidFill>
                  <a:srgbClr val="FFFFFF"/>
                </a:solidFill>
                <a:latin typeface="Noto Sans CJK JP Medium"/>
                <a:cs typeface="Noto Sans CJK JP Medium"/>
                <a:sym typeface="+mn-ea"/>
              </a:rPr>
              <a:t>框架搭建</a:t>
            </a:r>
            <a:endParaRPr sz="1400">
              <a:latin typeface="Noto Sans CJK JP Medium"/>
              <a:cs typeface="Noto Sans CJK JP Medium"/>
            </a:endParaRPr>
          </a:p>
        </p:txBody>
      </p:sp>
      <p:grpSp>
        <p:nvGrpSpPr>
          <p:cNvPr id="40" name="object 21"/>
          <p:cNvGrpSpPr/>
          <p:nvPr/>
        </p:nvGrpSpPr>
        <p:grpSpPr>
          <a:xfrm>
            <a:off x="4763814" y="2443079"/>
            <a:ext cx="1998980" cy="1998980"/>
            <a:chOff x="3568744" y="1679809"/>
            <a:chExt cx="1998980" cy="1998980"/>
          </a:xfrm>
        </p:grpSpPr>
        <p:sp>
          <p:nvSpPr>
            <p:cNvPr id="41" name="object 22"/>
            <p:cNvSpPr/>
            <p:nvPr/>
          </p:nvSpPr>
          <p:spPr>
            <a:xfrm>
              <a:off x="3568744" y="1679809"/>
              <a:ext cx="1998980" cy="1998980"/>
            </a:xfrm>
            <a:custGeom>
              <a:avLst/>
              <a:gdLst/>
              <a:ahLst/>
              <a:cxnLst/>
              <a:rect l="l" t="t" r="r" b="b"/>
              <a:pathLst>
                <a:path w="1998979" h="1998979">
                  <a:moveTo>
                    <a:pt x="999337" y="0"/>
                  </a:moveTo>
                  <a:lnTo>
                    <a:pt x="954218" y="1012"/>
                  </a:lnTo>
                  <a:lnTo>
                    <a:pt x="909174" y="4051"/>
                  </a:lnTo>
                  <a:lnTo>
                    <a:pt x="864277" y="9116"/>
                  </a:lnTo>
                  <a:lnTo>
                    <a:pt x="819602" y="16207"/>
                  </a:lnTo>
                  <a:lnTo>
                    <a:pt x="775224" y="25323"/>
                  </a:lnTo>
                  <a:lnTo>
                    <a:pt x="731216" y="36466"/>
                  </a:lnTo>
                  <a:lnTo>
                    <a:pt x="687652" y="49634"/>
                  </a:lnTo>
                  <a:lnTo>
                    <a:pt x="644607" y="64828"/>
                  </a:lnTo>
                  <a:lnTo>
                    <a:pt x="602154" y="82048"/>
                  </a:lnTo>
                  <a:lnTo>
                    <a:pt x="560367" y="101294"/>
                  </a:lnTo>
                  <a:lnTo>
                    <a:pt x="519321" y="122566"/>
                  </a:lnTo>
                  <a:lnTo>
                    <a:pt x="479089" y="145864"/>
                  </a:lnTo>
                  <a:lnTo>
                    <a:pt x="439746" y="171187"/>
                  </a:lnTo>
                  <a:lnTo>
                    <a:pt x="401366" y="198537"/>
                  </a:lnTo>
                  <a:lnTo>
                    <a:pt x="364022" y="227912"/>
                  </a:lnTo>
                  <a:lnTo>
                    <a:pt x="327789" y="259314"/>
                  </a:lnTo>
                  <a:lnTo>
                    <a:pt x="292741" y="292741"/>
                  </a:lnTo>
                  <a:lnTo>
                    <a:pt x="259314" y="327788"/>
                  </a:lnTo>
                  <a:lnTo>
                    <a:pt x="227912" y="364020"/>
                  </a:lnTo>
                  <a:lnTo>
                    <a:pt x="198537" y="401363"/>
                  </a:lnTo>
                  <a:lnTo>
                    <a:pt x="171187" y="439742"/>
                  </a:lnTo>
                  <a:lnTo>
                    <a:pt x="145864" y="479085"/>
                  </a:lnTo>
                  <a:lnTo>
                    <a:pt x="122566" y="519315"/>
                  </a:lnTo>
                  <a:lnTo>
                    <a:pt x="101294" y="560361"/>
                  </a:lnTo>
                  <a:lnTo>
                    <a:pt x="82048" y="602147"/>
                  </a:lnTo>
                  <a:lnTo>
                    <a:pt x="64828" y="644599"/>
                  </a:lnTo>
                  <a:lnTo>
                    <a:pt x="49634" y="687644"/>
                  </a:lnTo>
                  <a:lnTo>
                    <a:pt x="36466" y="731207"/>
                  </a:lnTo>
                  <a:lnTo>
                    <a:pt x="25323" y="775215"/>
                  </a:lnTo>
                  <a:lnTo>
                    <a:pt x="16207" y="819593"/>
                  </a:lnTo>
                  <a:lnTo>
                    <a:pt x="9116" y="864267"/>
                  </a:lnTo>
                  <a:lnTo>
                    <a:pt x="4051" y="909163"/>
                  </a:lnTo>
                  <a:lnTo>
                    <a:pt x="1012" y="954207"/>
                  </a:lnTo>
                  <a:lnTo>
                    <a:pt x="0" y="999326"/>
                  </a:lnTo>
                  <a:lnTo>
                    <a:pt x="1012" y="1044445"/>
                  </a:lnTo>
                  <a:lnTo>
                    <a:pt x="4051" y="1089489"/>
                  </a:lnTo>
                  <a:lnTo>
                    <a:pt x="9116" y="1134385"/>
                  </a:lnTo>
                  <a:lnTo>
                    <a:pt x="16207" y="1179060"/>
                  </a:lnTo>
                  <a:lnTo>
                    <a:pt x="25323" y="1223438"/>
                  </a:lnTo>
                  <a:lnTo>
                    <a:pt x="36466" y="1267446"/>
                  </a:lnTo>
                  <a:lnTo>
                    <a:pt x="49634" y="1311010"/>
                  </a:lnTo>
                  <a:lnTo>
                    <a:pt x="64828" y="1354055"/>
                  </a:lnTo>
                  <a:lnTo>
                    <a:pt x="82048" y="1396508"/>
                  </a:lnTo>
                  <a:lnTo>
                    <a:pt x="101294" y="1438294"/>
                  </a:lnTo>
                  <a:lnTo>
                    <a:pt x="122566" y="1479341"/>
                  </a:lnTo>
                  <a:lnTo>
                    <a:pt x="145864" y="1519572"/>
                  </a:lnTo>
                  <a:lnTo>
                    <a:pt x="171187" y="1558915"/>
                  </a:lnTo>
                  <a:lnTo>
                    <a:pt x="198537" y="1597296"/>
                  </a:lnTo>
                  <a:lnTo>
                    <a:pt x="227912" y="1634639"/>
                  </a:lnTo>
                  <a:lnTo>
                    <a:pt x="259314" y="1670872"/>
                  </a:lnTo>
                  <a:lnTo>
                    <a:pt x="292741" y="1705921"/>
                  </a:lnTo>
                  <a:lnTo>
                    <a:pt x="327789" y="1739348"/>
                  </a:lnTo>
                  <a:lnTo>
                    <a:pt x="364022" y="1770749"/>
                  </a:lnTo>
                  <a:lnTo>
                    <a:pt x="401366" y="1800125"/>
                  </a:lnTo>
                  <a:lnTo>
                    <a:pt x="439746" y="1827474"/>
                  </a:lnTo>
                  <a:lnTo>
                    <a:pt x="479089" y="1852798"/>
                  </a:lnTo>
                  <a:lnTo>
                    <a:pt x="519321" y="1876096"/>
                  </a:lnTo>
                  <a:lnTo>
                    <a:pt x="560367" y="1897367"/>
                  </a:lnTo>
                  <a:lnTo>
                    <a:pt x="602154" y="1916613"/>
                  </a:lnTo>
                  <a:lnTo>
                    <a:pt x="644607" y="1933833"/>
                  </a:lnTo>
                  <a:lnTo>
                    <a:pt x="687652" y="1949028"/>
                  </a:lnTo>
                  <a:lnTo>
                    <a:pt x="731216" y="1962196"/>
                  </a:lnTo>
                  <a:lnTo>
                    <a:pt x="775224" y="1973338"/>
                  </a:lnTo>
                  <a:lnTo>
                    <a:pt x="819602" y="1982455"/>
                  </a:lnTo>
                  <a:lnTo>
                    <a:pt x="864277" y="1989545"/>
                  </a:lnTo>
                  <a:lnTo>
                    <a:pt x="909174" y="1994610"/>
                  </a:lnTo>
                  <a:lnTo>
                    <a:pt x="954218" y="1997649"/>
                  </a:lnTo>
                  <a:lnTo>
                    <a:pt x="999337" y="1998662"/>
                  </a:lnTo>
                  <a:lnTo>
                    <a:pt x="1044456" y="1997649"/>
                  </a:lnTo>
                  <a:lnTo>
                    <a:pt x="1089501" y="1994610"/>
                  </a:lnTo>
                  <a:lnTo>
                    <a:pt x="1134397" y="1989545"/>
                  </a:lnTo>
                  <a:lnTo>
                    <a:pt x="1179072" y="1982455"/>
                  </a:lnTo>
                  <a:lnTo>
                    <a:pt x="1223450" y="1973338"/>
                  </a:lnTo>
                  <a:lnTo>
                    <a:pt x="1267458" y="1962196"/>
                  </a:lnTo>
                  <a:lnTo>
                    <a:pt x="1311022" y="1949028"/>
                  </a:lnTo>
                  <a:lnTo>
                    <a:pt x="1354067" y="1933833"/>
                  </a:lnTo>
                  <a:lnTo>
                    <a:pt x="1396520" y="1916613"/>
                  </a:lnTo>
                  <a:lnTo>
                    <a:pt x="1438307" y="1897367"/>
                  </a:lnTo>
                  <a:lnTo>
                    <a:pt x="1479353" y="1876096"/>
                  </a:lnTo>
                  <a:lnTo>
                    <a:pt x="1519585" y="1852798"/>
                  </a:lnTo>
                  <a:lnTo>
                    <a:pt x="1558928" y="1827474"/>
                  </a:lnTo>
                  <a:lnTo>
                    <a:pt x="1597308" y="1800125"/>
                  </a:lnTo>
                  <a:lnTo>
                    <a:pt x="1634652" y="1770749"/>
                  </a:lnTo>
                  <a:lnTo>
                    <a:pt x="1670885" y="1739348"/>
                  </a:lnTo>
                  <a:lnTo>
                    <a:pt x="1705933" y="1705921"/>
                  </a:lnTo>
                  <a:lnTo>
                    <a:pt x="1739359" y="1670872"/>
                  </a:lnTo>
                  <a:lnTo>
                    <a:pt x="1770760" y="1634639"/>
                  </a:lnTo>
                  <a:lnTo>
                    <a:pt x="1800134" y="1597296"/>
                  </a:lnTo>
                  <a:lnTo>
                    <a:pt x="1827483" y="1558915"/>
                  </a:lnTo>
                  <a:lnTo>
                    <a:pt x="1852806" y="1519572"/>
                  </a:lnTo>
                  <a:lnTo>
                    <a:pt x="1876103" y="1479341"/>
                  </a:lnTo>
                  <a:lnTo>
                    <a:pt x="1897374" y="1438294"/>
                  </a:lnTo>
                  <a:lnTo>
                    <a:pt x="1916619" y="1396508"/>
                  </a:lnTo>
                  <a:lnTo>
                    <a:pt x="1933839" y="1354055"/>
                  </a:lnTo>
                  <a:lnTo>
                    <a:pt x="1949032" y="1311010"/>
                  </a:lnTo>
                  <a:lnTo>
                    <a:pt x="1962200" y="1267446"/>
                  </a:lnTo>
                  <a:lnTo>
                    <a:pt x="1973342" y="1223438"/>
                  </a:lnTo>
                  <a:lnTo>
                    <a:pt x="1982459" y="1179060"/>
                  </a:lnTo>
                  <a:lnTo>
                    <a:pt x="1989549" y="1134385"/>
                  </a:lnTo>
                  <a:lnTo>
                    <a:pt x="1994614" y="1089489"/>
                  </a:lnTo>
                  <a:lnTo>
                    <a:pt x="1997652" y="1044445"/>
                  </a:lnTo>
                  <a:lnTo>
                    <a:pt x="1998665" y="999326"/>
                  </a:lnTo>
                  <a:lnTo>
                    <a:pt x="1997652" y="954207"/>
                  </a:lnTo>
                  <a:lnTo>
                    <a:pt x="1994614" y="909163"/>
                  </a:lnTo>
                  <a:lnTo>
                    <a:pt x="1989549" y="864267"/>
                  </a:lnTo>
                  <a:lnTo>
                    <a:pt x="1982459" y="819593"/>
                  </a:lnTo>
                  <a:lnTo>
                    <a:pt x="1973342" y="775215"/>
                  </a:lnTo>
                  <a:lnTo>
                    <a:pt x="1962200" y="731207"/>
                  </a:lnTo>
                  <a:lnTo>
                    <a:pt x="1949032" y="687644"/>
                  </a:lnTo>
                  <a:lnTo>
                    <a:pt x="1933839" y="644599"/>
                  </a:lnTo>
                  <a:lnTo>
                    <a:pt x="1916619" y="602147"/>
                  </a:lnTo>
                  <a:lnTo>
                    <a:pt x="1897374" y="560361"/>
                  </a:lnTo>
                  <a:lnTo>
                    <a:pt x="1876103" y="519315"/>
                  </a:lnTo>
                  <a:lnTo>
                    <a:pt x="1852806" y="479085"/>
                  </a:lnTo>
                  <a:lnTo>
                    <a:pt x="1827483" y="439742"/>
                  </a:lnTo>
                  <a:lnTo>
                    <a:pt x="1800134" y="401363"/>
                  </a:lnTo>
                  <a:lnTo>
                    <a:pt x="1770760" y="364020"/>
                  </a:lnTo>
                  <a:lnTo>
                    <a:pt x="1739359" y="327788"/>
                  </a:lnTo>
                  <a:lnTo>
                    <a:pt x="1705933" y="292741"/>
                  </a:lnTo>
                  <a:lnTo>
                    <a:pt x="1670885" y="259314"/>
                  </a:lnTo>
                  <a:lnTo>
                    <a:pt x="1634652" y="227912"/>
                  </a:lnTo>
                  <a:lnTo>
                    <a:pt x="1597308" y="198537"/>
                  </a:lnTo>
                  <a:lnTo>
                    <a:pt x="1558928" y="171187"/>
                  </a:lnTo>
                  <a:lnTo>
                    <a:pt x="1519585" y="145864"/>
                  </a:lnTo>
                  <a:lnTo>
                    <a:pt x="1479353" y="122566"/>
                  </a:lnTo>
                  <a:lnTo>
                    <a:pt x="1438307" y="101294"/>
                  </a:lnTo>
                  <a:lnTo>
                    <a:pt x="1396520" y="82048"/>
                  </a:lnTo>
                  <a:lnTo>
                    <a:pt x="1354067" y="64828"/>
                  </a:lnTo>
                  <a:lnTo>
                    <a:pt x="1311022" y="49634"/>
                  </a:lnTo>
                  <a:lnTo>
                    <a:pt x="1267458" y="36466"/>
                  </a:lnTo>
                  <a:lnTo>
                    <a:pt x="1223450" y="25323"/>
                  </a:lnTo>
                  <a:lnTo>
                    <a:pt x="1179072" y="16207"/>
                  </a:lnTo>
                  <a:lnTo>
                    <a:pt x="1134397" y="9116"/>
                  </a:lnTo>
                  <a:lnTo>
                    <a:pt x="1089501" y="4051"/>
                  </a:lnTo>
                  <a:lnTo>
                    <a:pt x="1044456" y="1012"/>
                  </a:lnTo>
                  <a:lnTo>
                    <a:pt x="999337" y="0"/>
                  </a:lnTo>
                  <a:close/>
                </a:path>
              </a:pathLst>
            </a:custGeom>
            <a:solidFill>
              <a:srgbClr val="E7E6E6"/>
            </a:solidFill>
          </p:spPr>
          <p:txBody>
            <a:bodyPr wrap="square" lIns="0" tIns="0" rIns="0" bIns="0" rtlCol="0"/>
            <a:lstStyle/>
            <a:p>
              <a:endParaRPr/>
            </a:p>
          </p:txBody>
        </p:sp>
        <p:sp>
          <p:nvSpPr>
            <p:cNvPr id="42" name="object 23"/>
            <p:cNvSpPr/>
            <p:nvPr/>
          </p:nvSpPr>
          <p:spPr>
            <a:xfrm>
              <a:off x="3701916" y="1821148"/>
              <a:ext cx="1729739" cy="1729739"/>
            </a:xfrm>
            <a:custGeom>
              <a:avLst/>
              <a:gdLst/>
              <a:ahLst/>
              <a:cxnLst/>
              <a:rect l="l" t="t" r="r" b="b"/>
              <a:pathLst>
                <a:path w="1729739" h="1729739">
                  <a:moveTo>
                    <a:pt x="864723" y="0"/>
                  </a:moveTo>
                  <a:lnTo>
                    <a:pt x="820478" y="1125"/>
                  </a:lnTo>
                  <a:lnTo>
                    <a:pt x="776326" y="4502"/>
                  </a:lnTo>
                  <a:lnTo>
                    <a:pt x="732361" y="10130"/>
                  </a:lnTo>
                  <a:lnTo>
                    <a:pt x="688675" y="18010"/>
                  </a:lnTo>
                  <a:lnTo>
                    <a:pt x="645362" y="28141"/>
                  </a:lnTo>
                  <a:lnTo>
                    <a:pt x="602516" y="40523"/>
                  </a:lnTo>
                  <a:lnTo>
                    <a:pt x="560229" y="55156"/>
                  </a:lnTo>
                  <a:lnTo>
                    <a:pt x="518595" y="72041"/>
                  </a:lnTo>
                  <a:lnTo>
                    <a:pt x="477707" y="91177"/>
                  </a:lnTo>
                  <a:lnTo>
                    <a:pt x="437659" y="112564"/>
                  </a:lnTo>
                  <a:lnTo>
                    <a:pt x="398543" y="136202"/>
                  </a:lnTo>
                  <a:lnTo>
                    <a:pt x="360452" y="162092"/>
                  </a:lnTo>
                  <a:lnTo>
                    <a:pt x="323481" y="190233"/>
                  </a:lnTo>
                  <a:lnTo>
                    <a:pt x="287722" y="220626"/>
                  </a:lnTo>
                  <a:lnTo>
                    <a:pt x="253269" y="253269"/>
                  </a:lnTo>
                  <a:lnTo>
                    <a:pt x="220626" y="287724"/>
                  </a:lnTo>
                  <a:lnTo>
                    <a:pt x="190233" y="323483"/>
                  </a:lnTo>
                  <a:lnTo>
                    <a:pt x="162092" y="360455"/>
                  </a:lnTo>
                  <a:lnTo>
                    <a:pt x="136202" y="398546"/>
                  </a:lnTo>
                  <a:lnTo>
                    <a:pt x="112564" y="437663"/>
                  </a:lnTo>
                  <a:lnTo>
                    <a:pt x="91177" y="477712"/>
                  </a:lnTo>
                  <a:lnTo>
                    <a:pt x="72041" y="518600"/>
                  </a:lnTo>
                  <a:lnTo>
                    <a:pt x="55156" y="560235"/>
                  </a:lnTo>
                  <a:lnTo>
                    <a:pt x="40523" y="602522"/>
                  </a:lnTo>
                  <a:lnTo>
                    <a:pt x="28141" y="645368"/>
                  </a:lnTo>
                  <a:lnTo>
                    <a:pt x="18010" y="688681"/>
                  </a:lnTo>
                  <a:lnTo>
                    <a:pt x="10130" y="732366"/>
                  </a:lnTo>
                  <a:lnTo>
                    <a:pt x="4502" y="776332"/>
                  </a:lnTo>
                  <a:lnTo>
                    <a:pt x="1125" y="820483"/>
                  </a:lnTo>
                  <a:lnTo>
                    <a:pt x="0" y="864728"/>
                  </a:lnTo>
                  <a:lnTo>
                    <a:pt x="1125" y="908973"/>
                  </a:lnTo>
                  <a:lnTo>
                    <a:pt x="4502" y="953125"/>
                  </a:lnTo>
                  <a:lnTo>
                    <a:pt x="10130" y="997090"/>
                  </a:lnTo>
                  <a:lnTo>
                    <a:pt x="18010" y="1040775"/>
                  </a:lnTo>
                  <a:lnTo>
                    <a:pt x="28141" y="1084087"/>
                  </a:lnTo>
                  <a:lnTo>
                    <a:pt x="40523" y="1126933"/>
                  </a:lnTo>
                  <a:lnTo>
                    <a:pt x="55156" y="1169220"/>
                  </a:lnTo>
                  <a:lnTo>
                    <a:pt x="72041" y="1210853"/>
                  </a:lnTo>
                  <a:lnTo>
                    <a:pt x="91177" y="1251741"/>
                  </a:lnTo>
                  <a:lnTo>
                    <a:pt x="112564" y="1291789"/>
                  </a:lnTo>
                  <a:lnTo>
                    <a:pt x="136202" y="1330905"/>
                  </a:lnTo>
                  <a:lnTo>
                    <a:pt x="162092" y="1368995"/>
                  </a:lnTo>
                  <a:lnTo>
                    <a:pt x="190233" y="1405966"/>
                  </a:lnTo>
                  <a:lnTo>
                    <a:pt x="220626" y="1441725"/>
                  </a:lnTo>
                  <a:lnTo>
                    <a:pt x="253269" y="1476178"/>
                  </a:lnTo>
                  <a:lnTo>
                    <a:pt x="287722" y="1508823"/>
                  </a:lnTo>
                  <a:lnTo>
                    <a:pt x="323481" y="1539216"/>
                  </a:lnTo>
                  <a:lnTo>
                    <a:pt x="360452" y="1567358"/>
                  </a:lnTo>
                  <a:lnTo>
                    <a:pt x="398543" y="1593249"/>
                  </a:lnTo>
                  <a:lnTo>
                    <a:pt x="437659" y="1616888"/>
                  </a:lnTo>
                  <a:lnTo>
                    <a:pt x="477707" y="1638276"/>
                  </a:lnTo>
                  <a:lnTo>
                    <a:pt x="518595" y="1657413"/>
                  </a:lnTo>
                  <a:lnTo>
                    <a:pt x="560229" y="1674298"/>
                  </a:lnTo>
                  <a:lnTo>
                    <a:pt x="602516" y="1688932"/>
                  </a:lnTo>
                  <a:lnTo>
                    <a:pt x="645362" y="1701315"/>
                  </a:lnTo>
                  <a:lnTo>
                    <a:pt x="688675" y="1711446"/>
                  </a:lnTo>
                  <a:lnTo>
                    <a:pt x="732361" y="1719326"/>
                  </a:lnTo>
                  <a:lnTo>
                    <a:pt x="776326" y="1724954"/>
                  </a:lnTo>
                  <a:lnTo>
                    <a:pt x="820478" y="1728331"/>
                  </a:lnTo>
                  <a:lnTo>
                    <a:pt x="864723" y="1729457"/>
                  </a:lnTo>
                  <a:lnTo>
                    <a:pt x="908969" y="1728331"/>
                  </a:lnTo>
                  <a:lnTo>
                    <a:pt x="953121" y="1724954"/>
                  </a:lnTo>
                  <a:lnTo>
                    <a:pt x="997086" y="1719326"/>
                  </a:lnTo>
                  <a:lnTo>
                    <a:pt x="1040772" y="1711446"/>
                  </a:lnTo>
                  <a:lnTo>
                    <a:pt x="1084084" y="1701315"/>
                  </a:lnTo>
                  <a:lnTo>
                    <a:pt x="1126931" y="1688932"/>
                  </a:lnTo>
                  <a:lnTo>
                    <a:pt x="1169218" y="1674298"/>
                  </a:lnTo>
                  <a:lnTo>
                    <a:pt x="1210852" y="1657413"/>
                  </a:lnTo>
                  <a:lnTo>
                    <a:pt x="1251740" y="1638276"/>
                  </a:lnTo>
                  <a:lnTo>
                    <a:pt x="1291788" y="1616888"/>
                  </a:lnTo>
                  <a:lnTo>
                    <a:pt x="1330904" y="1593249"/>
                  </a:lnTo>
                  <a:lnTo>
                    <a:pt x="1368995" y="1567358"/>
                  </a:lnTo>
                  <a:lnTo>
                    <a:pt x="1405966" y="1539216"/>
                  </a:lnTo>
                  <a:lnTo>
                    <a:pt x="1441724" y="1508823"/>
                  </a:lnTo>
                  <a:lnTo>
                    <a:pt x="1476178" y="1476178"/>
                  </a:lnTo>
                  <a:lnTo>
                    <a:pt x="1508823" y="1441725"/>
                  </a:lnTo>
                  <a:lnTo>
                    <a:pt x="1539216" y="1405966"/>
                  </a:lnTo>
                  <a:lnTo>
                    <a:pt x="1567358" y="1368995"/>
                  </a:lnTo>
                  <a:lnTo>
                    <a:pt x="1593249" y="1330905"/>
                  </a:lnTo>
                  <a:lnTo>
                    <a:pt x="1616888" y="1291789"/>
                  </a:lnTo>
                  <a:lnTo>
                    <a:pt x="1638276" y="1251741"/>
                  </a:lnTo>
                  <a:lnTo>
                    <a:pt x="1657413" y="1210853"/>
                  </a:lnTo>
                  <a:lnTo>
                    <a:pt x="1674298" y="1169220"/>
                  </a:lnTo>
                  <a:lnTo>
                    <a:pt x="1688932" y="1126933"/>
                  </a:lnTo>
                  <a:lnTo>
                    <a:pt x="1701315" y="1084087"/>
                  </a:lnTo>
                  <a:lnTo>
                    <a:pt x="1711446" y="1040775"/>
                  </a:lnTo>
                  <a:lnTo>
                    <a:pt x="1719326" y="997090"/>
                  </a:lnTo>
                  <a:lnTo>
                    <a:pt x="1724954" y="953125"/>
                  </a:lnTo>
                  <a:lnTo>
                    <a:pt x="1728331" y="908973"/>
                  </a:lnTo>
                  <a:lnTo>
                    <a:pt x="1729457" y="864728"/>
                  </a:lnTo>
                  <a:lnTo>
                    <a:pt x="1728331" y="820483"/>
                  </a:lnTo>
                  <a:lnTo>
                    <a:pt x="1724954" y="776332"/>
                  </a:lnTo>
                  <a:lnTo>
                    <a:pt x="1719326" y="732366"/>
                  </a:lnTo>
                  <a:lnTo>
                    <a:pt x="1711446" y="688681"/>
                  </a:lnTo>
                  <a:lnTo>
                    <a:pt x="1701315" y="645368"/>
                  </a:lnTo>
                  <a:lnTo>
                    <a:pt x="1688932" y="602522"/>
                  </a:lnTo>
                  <a:lnTo>
                    <a:pt x="1674298" y="560235"/>
                  </a:lnTo>
                  <a:lnTo>
                    <a:pt x="1657413" y="518600"/>
                  </a:lnTo>
                  <a:lnTo>
                    <a:pt x="1638276" y="477712"/>
                  </a:lnTo>
                  <a:lnTo>
                    <a:pt x="1616888" y="437663"/>
                  </a:lnTo>
                  <a:lnTo>
                    <a:pt x="1593249" y="398546"/>
                  </a:lnTo>
                  <a:lnTo>
                    <a:pt x="1567358" y="360455"/>
                  </a:lnTo>
                  <a:lnTo>
                    <a:pt x="1539216" y="323483"/>
                  </a:lnTo>
                  <a:lnTo>
                    <a:pt x="1508823" y="287724"/>
                  </a:lnTo>
                  <a:lnTo>
                    <a:pt x="1476178" y="253269"/>
                  </a:lnTo>
                  <a:lnTo>
                    <a:pt x="1441724" y="220626"/>
                  </a:lnTo>
                  <a:lnTo>
                    <a:pt x="1405966" y="190233"/>
                  </a:lnTo>
                  <a:lnTo>
                    <a:pt x="1368995" y="162092"/>
                  </a:lnTo>
                  <a:lnTo>
                    <a:pt x="1330904" y="136202"/>
                  </a:lnTo>
                  <a:lnTo>
                    <a:pt x="1291788" y="112564"/>
                  </a:lnTo>
                  <a:lnTo>
                    <a:pt x="1251740" y="91177"/>
                  </a:lnTo>
                  <a:lnTo>
                    <a:pt x="1210852" y="72041"/>
                  </a:lnTo>
                  <a:lnTo>
                    <a:pt x="1169218" y="55156"/>
                  </a:lnTo>
                  <a:lnTo>
                    <a:pt x="1126931" y="40523"/>
                  </a:lnTo>
                  <a:lnTo>
                    <a:pt x="1084084" y="28141"/>
                  </a:lnTo>
                  <a:lnTo>
                    <a:pt x="1040772" y="18010"/>
                  </a:lnTo>
                  <a:lnTo>
                    <a:pt x="997086" y="10130"/>
                  </a:lnTo>
                  <a:lnTo>
                    <a:pt x="953121" y="4502"/>
                  </a:lnTo>
                  <a:lnTo>
                    <a:pt x="908969" y="1125"/>
                  </a:lnTo>
                  <a:lnTo>
                    <a:pt x="864723" y="0"/>
                  </a:lnTo>
                  <a:close/>
                </a:path>
              </a:pathLst>
            </a:custGeom>
            <a:solidFill>
              <a:srgbClr val="767171"/>
            </a:solidFill>
          </p:spPr>
          <p:txBody>
            <a:bodyPr wrap="square" lIns="0" tIns="0" rIns="0" bIns="0" rtlCol="0"/>
            <a:lstStyle/>
            <a:p>
              <a:endParaRPr/>
            </a:p>
          </p:txBody>
        </p:sp>
      </p:grpSp>
      <p:sp>
        <p:nvSpPr>
          <p:cNvPr id="43" name="object 24"/>
          <p:cNvSpPr txBox="1"/>
          <p:nvPr/>
        </p:nvSpPr>
        <p:spPr>
          <a:xfrm>
            <a:off x="5499100" y="3315970"/>
            <a:ext cx="431800" cy="269240"/>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FFFFFF"/>
                </a:solidFill>
                <a:latin typeface="Noto Sans CJK JP Medium"/>
                <a:cs typeface="Noto Sans CJK JP Medium"/>
              </a:rPr>
              <a:t>职责</a:t>
            </a:r>
            <a:endParaRPr sz="1600">
              <a:latin typeface="Noto Sans CJK JP Medium"/>
              <a:cs typeface="Noto Sans CJK JP Medium"/>
            </a:endParaRPr>
          </a:p>
        </p:txBody>
      </p:sp>
      <p:sp>
        <p:nvSpPr>
          <p:cNvPr id="46" name="文本框 45"/>
          <p:cNvSpPr txBox="1"/>
          <p:nvPr/>
        </p:nvSpPr>
        <p:spPr>
          <a:xfrm>
            <a:off x="946785" y="1022350"/>
            <a:ext cx="2540000" cy="368300"/>
          </a:xfrm>
          <a:prstGeom prst="rect">
            <a:avLst/>
          </a:prstGeom>
          <a:noFill/>
        </p:spPr>
        <p:txBody>
          <a:bodyPr wrap="square" rtlCol="0" anchor="t">
            <a:spAutoFit/>
          </a:bodyPr>
          <a:lstStyle/>
          <a:p>
            <a:r>
              <a:rPr lang="zh-CN" altLang="en-US" b="1"/>
              <a:t>小猪工作内容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5</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122045"/>
            <a:ext cx="2540000" cy="368300"/>
          </a:xfrm>
          <a:prstGeom prst="rect">
            <a:avLst/>
          </a:prstGeom>
          <a:noFill/>
        </p:spPr>
        <p:txBody>
          <a:bodyPr wrap="square" rtlCol="0" anchor="t">
            <a:spAutoFit/>
          </a:bodyPr>
          <a:lstStyle/>
          <a:p>
            <a:r>
              <a:rPr lang="zh-CN" altLang="en-US" b="1"/>
              <a:t>小猪</a:t>
            </a:r>
            <a:r>
              <a:rPr lang="en-US" altLang="zh-CN" b="1"/>
              <a:t>App</a:t>
            </a:r>
            <a:r>
              <a:rPr lang="zh-CN" altLang="en-US" b="1"/>
              <a:t>开发与维护</a:t>
            </a:r>
          </a:p>
        </p:txBody>
      </p:sp>
      <p:sp>
        <p:nvSpPr>
          <p:cNvPr id="7" name="object 3"/>
          <p:cNvSpPr txBox="1"/>
          <p:nvPr/>
        </p:nvSpPr>
        <p:spPr>
          <a:xfrm>
            <a:off x="1508788" y="4873994"/>
            <a:ext cx="1715770" cy="28956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panose="020B0703020202090204"/>
                <a:cs typeface="Trebuchet MS" panose="020B0703020202090204"/>
              </a:rPr>
              <a:t>201</a:t>
            </a:r>
            <a:r>
              <a:rPr lang="en-US" sz="1800" dirty="0">
                <a:latin typeface="Trebuchet MS" panose="020B0703020202090204"/>
                <a:cs typeface="Trebuchet MS" panose="020B0703020202090204"/>
              </a:rPr>
              <a:t>9</a:t>
            </a:r>
            <a:r>
              <a:rPr sz="1800" dirty="0">
                <a:latin typeface="Trebuchet MS" panose="020B0703020202090204"/>
                <a:cs typeface="Trebuchet MS" panose="020B0703020202090204"/>
              </a:rPr>
              <a:t>.</a:t>
            </a:r>
            <a:r>
              <a:rPr lang="en-US" sz="1800" dirty="0">
                <a:latin typeface="Trebuchet MS" panose="020B0703020202090204"/>
                <a:cs typeface="Trebuchet MS" panose="020B0703020202090204"/>
              </a:rPr>
              <a:t>03</a:t>
            </a:r>
            <a:r>
              <a:rPr sz="1800" dirty="0">
                <a:latin typeface="Trebuchet MS" panose="020B0703020202090204"/>
                <a:cs typeface="Trebuchet MS" panose="020B0703020202090204"/>
              </a:rPr>
              <a:t>-</a:t>
            </a:r>
            <a:r>
              <a:rPr lang="zh-CN" sz="1800" dirty="0">
                <a:latin typeface="Trebuchet MS" panose="020B0703020202090204"/>
                <a:cs typeface="Trebuchet MS" panose="020B0703020202090204"/>
              </a:rPr>
              <a:t>至今</a:t>
            </a:r>
          </a:p>
        </p:txBody>
      </p:sp>
      <p:sp>
        <p:nvSpPr>
          <p:cNvPr id="10" name="object 4"/>
          <p:cNvSpPr txBox="1"/>
          <p:nvPr/>
        </p:nvSpPr>
        <p:spPr>
          <a:xfrm>
            <a:off x="5138095" y="2107299"/>
            <a:ext cx="3515360" cy="946150"/>
          </a:xfrm>
          <a:prstGeom prst="rect">
            <a:avLst/>
          </a:prstGeom>
        </p:spPr>
        <p:txBody>
          <a:bodyPr vert="horz" wrap="square" lIns="0" tIns="12700" rIns="0" bIns="0" rtlCol="0">
            <a:spAutoFit/>
          </a:bodyPr>
          <a:lstStyle/>
          <a:p>
            <a:pPr marL="12700">
              <a:lnSpc>
                <a:spcPct val="100000"/>
              </a:lnSpc>
              <a:spcBef>
                <a:spcPts val="100"/>
              </a:spcBef>
            </a:pPr>
            <a:r>
              <a:rPr sz="2000" b="1" dirty="0">
                <a:latin typeface="WenQuanYi Micro Hei"/>
                <a:cs typeface="WenQuanYi Micro Hei"/>
              </a:rPr>
              <a:t>产品功能迭代</a:t>
            </a:r>
            <a:endParaRPr sz="1800" dirty="0">
              <a:latin typeface="WenQuanYi Micro Hei"/>
              <a:cs typeface="WenQuanYi Micro Hei"/>
            </a:endParaRPr>
          </a:p>
          <a:p>
            <a:pPr marL="12700">
              <a:lnSpc>
                <a:spcPct val="100000"/>
              </a:lnSpc>
              <a:spcBef>
                <a:spcPts val="1040"/>
              </a:spcBef>
            </a:pPr>
            <a:r>
              <a:rPr lang="zh-CN" sz="1600" dirty="0">
                <a:latin typeface="WenQuanYi Micro Hei"/>
                <a:cs typeface="WenQuanYi Micro Hei"/>
              </a:rPr>
              <a:t>各个版本的迭代、提升应用的交互体验、提升产品竞争力</a:t>
            </a:r>
          </a:p>
        </p:txBody>
      </p:sp>
      <p:sp>
        <p:nvSpPr>
          <p:cNvPr id="11" name="object 4"/>
          <p:cNvSpPr txBox="1"/>
          <p:nvPr/>
        </p:nvSpPr>
        <p:spPr>
          <a:xfrm>
            <a:off x="5138095" y="3495409"/>
            <a:ext cx="3515360" cy="669290"/>
          </a:xfrm>
          <a:prstGeom prst="rect">
            <a:avLst/>
          </a:prstGeom>
        </p:spPr>
        <p:txBody>
          <a:bodyPr vert="horz" wrap="square" lIns="0" tIns="12700" rIns="0" bIns="0" rtlCol="0">
            <a:spAutoFit/>
          </a:bodyPr>
          <a:lstStyle/>
          <a:p>
            <a:pPr marL="12700" algn="l">
              <a:lnSpc>
                <a:spcPct val="100000"/>
              </a:lnSpc>
              <a:spcBef>
                <a:spcPts val="100"/>
              </a:spcBef>
            </a:pPr>
            <a:r>
              <a:rPr sz="2000" b="1" dirty="0">
                <a:latin typeface="WenQuanYi Micro Hei"/>
                <a:cs typeface="WenQuanYi Micro Hei"/>
              </a:rPr>
              <a:t>项目的组件化</a:t>
            </a:r>
          </a:p>
          <a:p>
            <a:pPr marL="12700">
              <a:lnSpc>
                <a:spcPct val="100000"/>
              </a:lnSpc>
              <a:spcBef>
                <a:spcPts val="1040"/>
              </a:spcBef>
            </a:pPr>
            <a:r>
              <a:rPr lang="zh-CN" sz="1600" dirty="0">
                <a:latin typeface="WenQuanYi Micro Hei"/>
                <a:cs typeface="WenQuanYi Micro Hei"/>
                <a:sym typeface="+mn-ea"/>
              </a:rPr>
              <a:t>功能Module重构</a:t>
            </a:r>
            <a:endParaRPr lang="zh-CN" sz="1600" dirty="0">
              <a:latin typeface="WenQuanYi Micro Hei"/>
              <a:cs typeface="WenQuanYi Micro Hei"/>
            </a:endParaRPr>
          </a:p>
        </p:txBody>
      </p:sp>
      <p:sp>
        <p:nvSpPr>
          <p:cNvPr id="12" name="object 4"/>
          <p:cNvSpPr txBox="1"/>
          <p:nvPr/>
        </p:nvSpPr>
        <p:spPr>
          <a:xfrm>
            <a:off x="5138095" y="4873994"/>
            <a:ext cx="3515360" cy="289560"/>
          </a:xfrm>
          <a:prstGeom prst="rect">
            <a:avLst/>
          </a:prstGeom>
        </p:spPr>
        <p:txBody>
          <a:bodyPr vert="horz" wrap="square" lIns="0" tIns="12700" rIns="0" bIns="0" rtlCol="0">
            <a:spAutoFit/>
          </a:bodyPr>
          <a:lstStyle/>
          <a:p>
            <a:pPr marL="12700" algn="l">
              <a:lnSpc>
                <a:spcPct val="100000"/>
              </a:lnSpc>
              <a:spcBef>
                <a:spcPts val="100"/>
              </a:spcBef>
            </a:pPr>
            <a:r>
              <a:rPr sz="2000" b="1" dirty="0">
                <a:latin typeface="WenQuanYi Micro Hei"/>
                <a:cs typeface="WenQuanYi Micro Hei"/>
              </a:rPr>
              <a:t>线上问题的跟踪与解决</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656" y="1532041"/>
            <a:ext cx="2602174" cy="308248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6</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025525"/>
            <a:ext cx="2540000" cy="368300"/>
          </a:xfrm>
          <a:prstGeom prst="rect">
            <a:avLst/>
          </a:prstGeom>
          <a:noFill/>
        </p:spPr>
        <p:txBody>
          <a:bodyPr wrap="square" rtlCol="0" anchor="t">
            <a:spAutoFit/>
          </a:bodyPr>
          <a:lstStyle/>
          <a:p>
            <a:r>
              <a:rPr lang="zh-CN" altLang="en-US" b="1"/>
              <a:t>小猪</a:t>
            </a:r>
            <a:r>
              <a:rPr lang="en-US" altLang="zh-CN" b="1"/>
              <a:t>App</a:t>
            </a:r>
            <a:r>
              <a:rPr lang="zh-CN" altLang="en-US" b="1"/>
              <a:t>产品迭代</a:t>
            </a:r>
          </a:p>
        </p:txBody>
      </p:sp>
      <p:sp>
        <p:nvSpPr>
          <p:cNvPr id="2" name="object 2"/>
          <p:cNvSpPr/>
          <p:nvPr/>
        </p:nvSpPr>
        <p:spPr>
          <a:xfrm>
            <a:off x="10582237" y="3357486"/>
            <a:ext cx="38100" cy="127000"/>
          </a:xfrm>
          <a:custGeom>
            <a:avLst/>
            <a:gdLst/>
            <a:ahLst/>
            <a:cxnLst/>
            <a:rect l="l" t="t" r="r" b="b"/>
            <a:pathLst>
              <a:path w="38100" h="127000">
                <a:moveTo>
                  <a:pt x="0" y="0"/>
                </a:moveTo>
                <a:lnTo>
                  <a:pt x="37769" y="0"/>
                </a:lnTo>
                <a:lnTo>
                  <a:pt x="37769" y="126796"/>
                </a:lnTo>
                <a:lnTo>
                  <a:pt x="0" y="126796"/>
                </a:lnTo>
                <a:lnTo>
                  <a:pt x="0" y="0"/>
                </a:lnTo>
                <a:close/>
              </a:path>
            </a:pathLst>
          </a:custGeom>
          <a:solidFill>
            <a:srgbClr val="A6A6A6"/>
          </a:solidFill>
        </p:spPr>
        <p:txBody>
          <a:bodyPr wrap="square" lIns="0" tIns="0" rIns="0" bIns="0" rtlCol="0"/>
          <a:lstStyle/>
          <a:p>
            <a:endParaRPr/>
          </a:p>
        </p:txBody>
      </p:sp>
      <p:sp>
        <p:nvSpPr>
          <p:cNvPr id="5" name="object 4"/>
          <p:cNvSpPr/>
          <p:nvPr/>
        </p:nvSpPr>
        <p:spPr>
          <a:xfrm>
            <a:off x="2142459" y="3364471"/>
            <a:ext cx="534035" cy="127000"/>
          </a:xfrm>
          <a:custGeom>
            <a:avLst/>
            <a:gdLst/>
            <a:ahLst/>
            <a:cxnLst/>
            <a:rect l="l" t="t" r="r" b="b"/>
            <a:pathLst>
              <a:path w="534035" h="127000">
                <a:moveTo>
                  <a:pt x="0" y="126796"/>
                </a:moveTo>
                <a:lnTo>
                  <a:pt x="533913" y="126796"/>
                </a:lnTo>
                <a:lnTo>
                  <a:pt x="533913" y="0"/>
                </a:lnTo>
                <a:lnTo>
                  <a:pt x="0" y="0"/>
                </a:lnTo>
                <a:lnTo>
                  <a:pt x="0" y="126796"/>
                </a:lnTo>
                <a:close/>
              </a:path>
            </a:pathLst>
          </a:custGeom>
          <a:solidFill>
            <a:srgbClr val="A6A6A6"/>
          </a:solidFill>
        </p:spPr>
        <p:txBody>
          <a:bodyPr wrap="square" lIns="0" tIns="0" rIns="0" bIns="0" rtlCol="0"/>
          <a:lstStyle/>
          <a:p>
            <a:endParaRPr/>
          </a:p>
        </p:txBody>
      </p:sp>
      <p:sp>
        <p:nvSpPr>
          <p:cNvPr id="9" name="object 5"/>
          <p:cNvSpPr/>
          <p:nvPr/>
        </p:nvSpPr>
        <p:spPr>
          <a:xfrm>
            <a:off x="2830195" y="3364230"/>
            <a:ext cx="1297305" cy="133985"/>
          </a:xfrm>
          <a:custGeom>
            <a:avLst/>
            <a:gdLst/>
            <a:ahLst/>
            <a:cxnLst/>
            <a:rect l="l" t="t" r="r" b="b"/>
            <a:pathLst>
              <a:path w="1017905" h="127000">
                <a:moveTo>
                  <a:pt x="0" y="126796"/>
                </a:moveTo>
                <a:lnTo>
                  <a:pt x="1017422" y="126796"/>
                </a:lnTo>
                <a:lnTo>
                  <a:pt x="1017422" y="0"/>
                </a:lnTo>
                <a:lnTo>
                  <a:pt x="0" y="0"/>
                </a:lnTo>
                <a:lnTo>
                  <a:pt x="0" y="126796"/>
                </a:lnTo>
                <a:close/>
              </a:path>
            </a:pathLst>
          </a:custGeom>
          <a:solidFill>
            <a:srgbClr val="A6A6A6"/>
          </a:solidFill>
        </p:spPr>
        <p:txBody>
          <a:bodyPr wrap="square" lIns="0" tIns="0" rIns="0" bIns="0" rtlCol="0"/>
          <a:lstStyle/>
          <a:p>
            <a:endParaRPr/>
          </a:p>
        </p:txBody>
      </p:sp>
      <p:sp>
        <p:nvSpPr>
          <p:cNvPr id="13" name="object 6"/>
          <p:cNvSpPr/>
          <p:nvPr/>
        </p:nvSpPr>
        <p:spPr>
          <a:xfrm>
            <a:off x="4559998" y="3364471"/>
            <a:ext cx="1017905" cy="127000"/>
          </a:xfrm>
          <a:custGeom>
            <a:avLst/>
            <a:gdLst/>
            <a:ahLst/>
            <a:cxnLst/>
            <a:rect l="l" t="t" r="r" b="b"/>
            <a:pathLst>
              <a:path w="1017904" h="127000">
                <a:moveTo>
                  <a:pt x="0" y="126796"/>
                </a:moveTo>
                <a:lnTo>
                  <a:pt x="1017422" y="126796"/>
                </a:lnTo>
                <a:lnTo>
                  <a:pt x="1017422" y="0"/>
                </a:lnTo>
                <a:lnTo>
                  <a:pt x="0" y="0"/>
                </a:lnTo>
                <a:lnTo>
                  <a:pt x="0" y="126796"/>
                </a:lnTo>
                <a:close/>
              </a:path>
            </a:pathLst>
          </a:custGeom>
          <a:solidFill>
            <a:srgbClr val="A6A6A6"/>
          </a:solidFill>
        </p:spPr>
        <p:txBody>
          <a:bodyPr wrap="square" lIns="0" tIns="0" rIns="0" bIns="0" rtlCol="0"/>
          <a:lstStyle/>
          <a:p>
            <a:endParaRPr/>
          </a:p>
        </p:txBody>
      </p:sp>
      <p:sp>
        <p:nvSpPr>
          <p:cNvPr id="14" name="object 7"/>
          <p:cNvSpPr/>
          <p:nvPr/>
        </p:nvSpPr>
        <p:spPr>
          <a:xfrm>
            <a:off x="5577840" y="3357245"/>
            <a:ext cx="4704715" cy="141605"/>
          </a:xfrm>
          <a:custGeom>
            <a:avLst/>
            <a:gdLst/>
            <a:ahLst/>
            <a:cxnLst/>
            <a:rect l="l" t="t" r="r" b="b"/>
            <a:pathLst>
              <a:path w="2901950" h="127000">
                <a:moveTo>
                  <a:pt x="0" y="126796"/>
                </a:moveTo>
                <a:lnTo>
                  <a:pt x="2901327" y="126796"/>
                </a:lnTo>
                <a:lnTo>
                  <a:pt x="2901327" y="0"/>
                </a:lnTo>
                <a:lnTo>
                  <a:pt x="0" y="0"/>
                </a:lnTo>
                <a:lnTo>
                  <a:pt x="0" y="126796"/>
                </a:lnTo>
                <a:close/>
              </a:path>
            </a:pathLst>
          </a:custGeom>
          <a:solidFill>
            <a:srgbClr val="A6A6A6"/>
          </a:solidFill>
        </p:spPr>
        <p:txBody>
          <a:bodyPr wrap="square" lIns="0" tIns="0" rIns="0" bIns="0" rtlCol="0"/>
          <a:lstStyle/>
          <a:p>
            <a:endParaRPr/>
          </a:p>
        </p:txBody>
      </p:sp>
      <p:sp>
        <p:nvSpPr>
          <p:cNvPr id="15" name="object 8"/>
          <p:cNvSpPr/>
          <p:nvPr/>
        </p:nvSpPr>
        <p:spPr>
          <a:xfrm>
            <a:off x="10282796" y="3357486"/>
            <a:ext cx="257175" cy="127000"/>
          </a:xfrm>
          <a:custGeom>
            <a:avLst/>
            <a:gdLst/>
            <a:ahLst/>
            <a:cxnLst/>
            <a:rect l="l" t="t" r="r" b="b"/>
            <a:pathLst>
              <a:path w="257175" h="127000">
                <a:moveTo>
                  <a:pt x="148742" y="0"/>
                </a:moveTo>
                <a:lnTo>
                  <a:pt x="0" y="0"/>
                </a:lnTo>
                <a:lnTo>
                  <a:pt x="0" y="126796"/>
                </a:lnTo>
                <a:lnTo>
                  <a:pt x="148742" y="126796"/>
                </a:lnTo>
                <a:lnTo>
                  <a:pt x="148742" y="0"/>
                </a:lnTo>
                <a:close/>
              </a:path>
              <a:path w="257175" h="127000">
                <a:moveTo>
                  <a:pt x="256921" y="0"/>
                </a:moveTo>
                <a:lnTo>
                  <a:pt x="176657" y="0"/>
                </a:lnTo>
                <a:lnTo>
                  <a:pt x="176657" y="126796"/>
                </a:lnTo>
                <a:lnTo>
                  <a:pt x="256921" y="126796"/>
                </a:lnTo>
                <a:lnTo>
                  <a:pt x="256921" y="0"/>
                </a:lnTo>
                <a:close/>
              </a:path>
            </a:pathLst>
          </a:custGeom>
          <a:solidFill>
            <a:srgbClr val="A6A6A6"/>
          </a:solidFill>
        </p:spPr>
        <p:txBody>
          <a:bodyPr wrap="square" lIns="0" tIns="0" rIns="0" bIns="0" rtlCol="0"/>
          <a:lstStyle/>
          <a:p>
            <a:endParaRPr/>
          </a:p>
        </p:txBody>
      </p:sp>
      <p:sp>
        <p:nvSpPr>
          <p:cNvPr id="16" name="object 9"/>
          <p:cNvSpPr/>
          <p:nvPr/>
        </p:nvSpPr>
        <p:spPr>
          <a:xfrm>
            <a:off x="10620641" y="3256584"/>
            <a:ext cx="283845" cy="328930"/>
          </a:xfrm>
          <a:custGeom>
            <a:avLst/>
            <a:gdLst/>
            <a:ahLst/>
            <a:cxnLst/>
            <a:rect l="l" t="t" r="r" b="b"/>
            <a:pathLst>
              <a:path w="283845" h="328930">
                <a:moveTo>
                  <a:pt x="0" y="0"/>
                </a:moveTo>
                <a:lnTo>
                  <a:pt x="0" y="328599"/>
                </a:lnTo>
                <a:lnTo>
                  <a:pt x="283679" y="164299"/>
                </a:lnTo>
                <a:lnTo>
                  <a:pt x="0" y="0"/>
                </a:lnTo>
                <a:close/>
              </a:path>
            </a:pathLst>
          </a:custGeom>
          <a:solidFill>
            <a:srgbClr val="A6A6A6"/>
          </a:solidFill>
        </p:spPr>
        <p:txBody>
          <a:bodyPr wrap="square" lIns="0" tIns="0" rIns="0" bIns="0" rtlCol="0"/>
          <a:lstStyle/>
          <a:p>
            <a:endParaRPr/>
          </a:p>
        </p:txBody>
      </p:sp>
      <p:grpSp>
        <p:nvGrpSpPr>
          <p:cNvPr id="17" name="object 10"/>
          <p:cNvGrpSpPr/>
          <p:nvPr/>
        </p:nvGrpSpPr>
        <p:grpSpPr>
          <a:xfrm>
            <a:off x="1726326" y="1813652"/>
            <a:ext cx="2043837" cy="1867646"/>
            <a:chOff x="769493" y="1394552"/>
            <a:chExt cx="2043837" cy="1867646"/>
          </a:xfrm>
        </p:grpSpPr>
        <p:sp>
          <p:nvSpPr>
            <p:cNvPr id="19" name="object 12"/>
            <p:cNvSpPr/>
            <p:nvPr/>
          </p:nvSpPr>
          <p:spPr>
            <a:xfrm>
              <a:off x="1011084" y="1394552"/>
              <a:ext cx="623406" cy="1360077"/>
            </a:xfrm>
            <a:custGeom>
              <a:avLst/>
              <a:gdLst/>
              <a:ahLst/>
              <a:cxnLst/>
              <a:rect l="l" t="t" r="r" b="b"/>
              <a:pathLst>
                <a:path w="647700" h="1148080">
                  <a:moveTo>
                    <a:pt x="0" y="1148080"/>
                  </a:moveTo>
                  <a:lnTo>
                    <a:pt x="0" y="0"/>
                  </a:lnTo>
                  <a:lnTo>
                    <a:pt x="647700" y="0"/>
                  </a:lnTo>
                  <a:lnTo>
                    <a:pt x="647700" y="254000"/>
                  </a:lnTo>
                </a:path>
              </a:pathLst>
            </a:custGeom>
            <a:ln w="25400">
              <a:solidFill>
                <a:srgbClr val="F79646"/>
              </a:solidFill>
            </a:ln>
          </p:spPr>
          <p:txBody>
            <a:bodyPr wrap="square" lIns="0" tIns="0" rIns="0" bIns="0" rtlCol="0"/>
            <a:lstStyle/>
            <a:p>
              <a:endParaRPr/>
            </a:p>
          </p:txBody>
        </p:sp>
        <p:sp>
          <p:nvSpPr>
            <p:cNvPr id="20" name="object 13"/>
            <p:cNvSpPr/>
            <p:nvPr/>
          </p:nvSpPr>
          <p:spPr>
            <a:xfrm>
              <a:off x="769493" y="2754833"/>
              <a:ext cx="437515" cy="507365"/>
            </a:xfrm>
            <a:custGeom>
              <a:avLst/>
              <a:gdLst/>
              <a:ahLst/>
              <a:cxnLst/>
              <a:rect l="l" t="t" r="r" b="b"/>
              <a:pathLst>
                <a:path w="437515" h="507364">
                  <a:moveTo>
                    <a:pt x="437032" y="109258"/>
                  </a:moveTo>
                  <a:lnTo>
                    <a:pt x="218516" y="0"/>
                  </a:lnTo>
                  <a:lnTo>
                    <a:pt x="0" y="109258"/>
                  </a:lnTo>
                  <a:lnTo>
                    <a:pt x="0" y="398030"/>
                  </a:lnTo>
                  <a:lnTo>
                    <a:pt x="218516" y="507301"/>
                  </a:lnTo>
                  <a:lnTo>
                    <a:pt x="437032" y="398030"/>
                  </a:lnTo>
                  <a:lnTo>
                    <a:pt x="437032" y="109258"/>
                  </a:lnTo>
                  <a:close/>
                </a:path>
              </a:pathLst>
            </a:custGeom>
            <a:solidFill>
              <a:srgbClr val="005DA2"/>
            </a:solidFill>
          </p:spPr>
          <p:txBody>
            <a:bodyPr wrap="square" lIns="0" tIns="0" rIns="0" bIns="0" rtlCol="0"/>
            <a:lstStyle/>
            <a:p>
              <a:endParaRPr/>
            </a:p>
          </p:txBody>
        </p:sp>
        <p:sp>
          <p:nvSpPr>
            <p:cNvPr id="21" name="object 14"/>
            <p:cNvSpPr/>
            <p:nvPr/>
          </p:nvSpPr>
          <p:spPr>
            <a:xfrm>
              <a:off x="1185626" y="1657124"/>
              <a:ext cx="1627704" cy="1010748"/>
            </a:xfrm>
            <a:custGeom>
              <a:avLst/>
              <a:gdLst/>
              <a:ahLst/>
              <a:cxnLst/>
              <a:rect l="l" t="t" r="r" b="b"/>
              <a:pathLst>
                <a:path w="1059814" h="763269">
                  <a:moveTo>
                    <a:pt x="1059319" y="0"/>
                  </a:moveTo>
                  <a:lnTo>
                    <a:pt x="0" y="0"/>
                  </a:lnTo>
                  <a:lnTo>
                    <a:pt x="0" y="33934"/>
                  </a:lnTo>
                  <a:lnTo>
                    <a:pt x="0" y="657186"/>
                  </a:lnTo>
                  <a:lnTo>
                    <a:pt x="0" y="762914"/>
                  </a:lnTo>
                  <a:lnTo>
                    <a:pt x="1059319" y="762914"/>
                  </a:lnTo>
                  <a:lnTo>
                    <a:pt x="1059319" y="657186"/>
                  </a:lnTo>
                  <a:lnTo>
                    <a:pt x="1059319" y="33934"/>
                  </a:lnTo>
                  <a:lnTo>
                    <a:pt x="1059319" y="0"/>
                  </a:lnTo>
                  <a:close/>
                </a:path>
              </a:pathLst>
            </a:custGeom>
            <a:solidFill>
              <a:srgbClr val="F9B074"/>
            </a:solidFill>
          </p:spPr>
          <p:txBody>
            <a:bodyPr wrap="square" lIns="0" tIns="0" rIns="0" bIns="0" rtlCol="0"/>
            <a:lstStyle/>
            <a:p>
              <a:endParaRPr/>
            </a:p>
          </p:txBody>
        </p:sp>
      </p:grpSp>
      <p:sp>
        <p:nvSpPr>
          <p:cNvPr id="22" name="object 15"/>
          <p:cNvSpPr txBox="1"/>
          <p:nvPr/>
        </p:nvSpPr>
        <p:spPr>
          <a:xfrm>
            <a:off x="2192646" y="2038708"/>
            <a:ext cx="1648611" cy="932050"/>
          </a:xfrm>
          <a:prstGeom prst="rect">
            <a:avLst/>
          </a:prstGeom>
        </p:spPr>
        <p:txBody>
          <a:bodyPr vert="horz" wrap="square" lIns="0" tIns="53340" rIns="0" bIns="0" rtlCol="0">
            <a:spAutoFit/>
          </a:bodyPr>
          <a:lstStyle/>
          <a:p>
            <a:pPr marL="30480" marR="19050" algn="just">
              <a:lnSpc>
                <a:spcPct val="120000"/>
              </a:lnSpc>
              <a:spcBef>
                <a:spcPts val="420"/>
              </a:spcBef>
            </a:pPr>
            <a:r>
              <a:rPr lang="zh-CN" sz="1400" dirty="0">
                <a:latin typeface="WenQuanYi Micro Hei"/>
                <a:cs typeface="WenQuanYi Micro Hei"/>
              </a:rPr>
              <a:t>首页</a:t>
            </a:r>
            <a:r>
              <a:rPr lang="en-US" altLang="zh-CN" sz="1400" dirty="0">
                <a:latin typeface="WenQuanYi Micro Hei"/>
                <a:cs typeface="WenQuanYi Micro Hei"/>
              </a:rPr>
              <a:t>V5</a:t>
            </a:r>
          </a:p>
          <a:p>
            <a:pPr marL="30480" marR="19050" algn="just">
              <a:lnSpc>
                <a:spcPct val="120000"/>
              </a:lnSpc>
              <a:spcBef>
                <a:spcPts val="420"/>
              </a:spcBef>
            </a:pPr>
            <a:r>
              <a:rPr lang="en-US" altLang="zh-CN" sz="1400" dirty="0">
                <a:latin typeface="WenQuanYi Micro Hei"/>
                <a:cs typeface="WenQuanYi Micro Hei"/>
              </a:rPr>
              <a:t>1</a:t>
            </a:r>
            <a:r>
              <a:rPr lang="zh-CN" altLang="en-US" sz="1400" dirty="0">
                <a:latin typeface="WenQuanYi Micro Hei"/>
                <a:cs typeface="WenQuanYi Micro Hei"/>
              </a:rPr>
              <a:t>、商旅模块</a:t>
            </a:r>
          </a:p>
          <a:p>
            <a:pPr marL="30480" marR="19050" algn="just">
              <a:lnSpc>
                <a:spcPct val="120000"/>
              </a:lnSpc>
              <a:spcBef>
                <a:spcPts val="420"/>
              </a:spcBef>
            </a:pPr>
            <a:r>
              <a:rPr lang="en-US" altLang="zh-CN" sz="1400" dirty="0">
                <a:latin typeface="WenQuanYi Micro Hei"/>
                <a:cs typeface="WenQuanYi Micro Hei"/>
              </a:rPr>
              <a:t>2</a:t>
            </a:r>
            <a:r>
              <a:rPr lang="zh-CN" altLang="en-US" sz="1400" dirty="0">
                <a:latin typeface="WenQuanYi Micro Hei"/>
                <a:cs typeface="WenQuanYi Micro Hei"/>
              </a:rPr>
              <a:t>、</a:t>
            </a:r>
            <a:r>
              <a:rPr lang="en-US" altLang="zh-CN" sz="1400" dirty="0">
                <a:latin typeface="WenQuanYi Micro Hei"/>
                <a:cs typeface="WenQuanYi Micro Hei"/>
              </a:rPr>
              <a:t>GIO</a:t>
            </a:r>
            <a:r>
              <a:rPr lang="zh-CN" altLang="en-US" sz="1400" dirty="0">
                <a:latin typeface="WenQuanYi Micro Hei"/>
                <a:cs typeface="WenQuanYi Micro Hei"/>
              </a:rPr>
              <a:t>统计</a:t>
            </a:r>
          </a:p>
        </p:txBody>
      </p:sp>
      <p:grpSp>
        <p:nvGrpSpPr>
          <p:cNvPr id="23" name="object 16"/>
          <p:cNvGrpSpPr/>
          <p:nvPr/>
        </p:nvGrpSpPr>
        <p:grpSpPr>
          <a:xfrm>
            <a:off x="4628515" y="2403475"/>
            <a:ext cx="872490" cy="1303020"/>
            <a:chOff x="4331970" y="2158682"/>
            <a:chExt cx="779779" cy="1149847"/>
          </a:xfrm>
        </p:grpSpPr>
        <p:sp>
          <p:nvSpPr>
            <p:cNvPr id="24" name="object 17"/>
            <p:cNvSpPr/>
            <p:nvPr/>
          </p:nvSpPr>
          <p:spPr>
            <a:xfrm>
              <a:off x="4331970" y="2158682"/>
              <a:ext cx="779779" cy="919480"/>
            </a:xfrm>
            <a:prstGeom prst="rect">
              <a:avLst/>
            </a:prstGeom>
            <a:blipFill>
              <a:blip r:embed="rId3" cstate="print"/>
              <a:stretch>
                <a:fillRect/>
              </a:stretch>
            </a:blipFill>
          </p:spPr>
          <p:txBody>
            <a:bodyPr wrap="square" lIns="0" tIns="0" rIns="0" bIns="0" rtlCol="0"/>
            <a:lstStyle/>
            <a:p>
              <a:endParaRPr/>
            </a:p>
          </p:txBody>
        </p:sp>
        <p:sp>
          <p:nvSpPr>
            <p:cNvPr id="25" name="object 18"/>
            <p:cNvSpPr/>
            <p:nvPr/>
          </p:nvSpPr>
          <p:spPr>
            <a:xfrm>
              <a:off x="4382770" y="2189480"/>
              <a:ext cx="690880" cy="817880"/>
            </a:xfrm>
            <a:custGeom>
              <a:avLst/>
              <a:gdLst/>
              <a:ahLst/>
              <a:cxnLst/>
              <a:rect l="l" t="t" r="r" b="b"/>
              <a:pathLst>
                <a:path w="690879" h="817880">
                  <a:moveTo>
                    <a:pt x="254000" y="817880"/>
                  </a:moveTo>
                  <a:lnTo>
                    <a:pt x="0" y="817880"/>
                  </a:lnTo>
                  <a:lnTo>
                    <a:pt x="0" y="0"/>
                  </a:lnTo>
                  <a:lnTo>
                    <a:pt x="690880" y="0"/>
                  </a:lnTo>
                </a:path>
              </a:pathLst>
            </a:custGeom>
            <a:ln w="25400">
              <a:solidFill>
                <a:srgbClr val="F79646"/>
              </a:solidFill>
            </a:ln>
          </p:spPr>
          <p:txBody>
            <a:bodyPr wrap="square" lIns="0" tIns="0" rIns="0" bIns="0" rtlCol="0"/>
            <a:lstStyle/>
            <a:p>
              <a:endParaRPr/>
            </a:p>
          </p:txBody>
        </p:sp>
        <p:sp>
          <p:nvSpPr>
            <p:cNvPr id="26" name="object 19"/>
            <p:cNvSpPr/>
            <p:nvPr/>
          </p:nvSpPr>
          <p:spPr>
            <a:xfrm>
              <a:off x="4636204" y="2801260"/>
              <a:ext cx="437731" cy="507269"/>
            </a:xfrm>
            <a:custGeom>
              <a:avLst/>
              <a:gdLst/>
              <a:ahLst/>
              <a:cxnLst/>
              <a:rect l="l" t="t" r="r" b="b"/>
              <a:pathLst>
                <a:path w="437514" h="507364">
                  <a:moveTo>
                    <a:pt x="437045" y="109258"/>
                  </a:moveTo>
                  <a:lnTo>
                    <a:pt x="218528" y="0"/>
                  </a:lnTo>
                  <a:lnTo>
                    <a:pt x="0" y="109258"/>
                  </a:lnTo>
                  <a:lnTo>
                    <a:pt x="0" y="398030"/>
                  </a:lnTo>
                  <a:lnTo>
                    <a:pt x="218528" y="507301"/>
                  </a:lnTo>
                  <a:lnTo>
                    <a:pt x="437045" y="398030"/>
                  </a:lnTo>
                  <a:lnTo>
                    <a:pt x="437045" y="109258"/>
                  </a:lnTo>
                  <a:close/>
                </a:path>
              </a:pathLst>
            </a:custGeom>
            <a:solidFill>
              <a:srgbClr val="005DA2"/>
            </a:solidFill>
          </p:spPr>
          <p:txBody>
            <a:bodyPr wrap="square" lIns="0" tIns="0" rIns="0" bIns="0" rtlCol="0"/>
            <a:lstStyle/>
            <a:p>
              <a:endParaRPr/>
            </a:p>
          </p:txBody>
        </p:sp>
      </p:grpSp>
      <p:sp>
        <p:nvSpPr>
          <p:cNvPr id="27" name="object 20"/>
          <p:cNvSpPr txBox="1"/>
          <p:nvPr/>
        </p:nvSpPr>
        <p:spPr>
          <a:xfrm>
            <a:off x="4992370" y="3309620"/>
            <a:ext cx="483870" cy="196850"/>
          </a:xfrm>
          <a:prstGeom prst="rect">
            <a:avLst/>
          </a:prstGeom>
        </p:spPr>
        <p:txBody>
          <a:bodyPr vert="horz" wrap="square" lIns="0" tIns="12700" rIns="0" bIns="0" rtlCol="0">
            <a:spAutoFit/>
          </a:bodyPr>
          <a:lstStyle/>
          <a:p>
            <a:pPr marL="12700">
              <a:lnSpc>
                <a:spcPct val="100000"/>
              </a:lnSpc>
              <a:spcBef>
                <a:spcPts val="100"/>
              </a:spcBef>
            </a:pPr>
            <a:r>
              <a:rPr lang="en-US" sz="1200" dirty="0">
                <a:solidFill>
                  <a:srgbClr val="FFFFFF"/>
                </a:solidFill>
                <a:latin typeface="Arial" panose="020B0604020202090204"/>
                <a:cs typeface="Arial" panose="020B0604020202090204"/>
              </a:rPr>
              <a:t> </a:t>
            </a: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5.16</a:t>
            </a:r>
          </a:p>
        </p:txBody>
      </p:sp>
      <p:sp>
        <p:nvSpPr>
          <p:cNvPr id="28" name="object 21"/>
          <p:cNvSpPr txBox="1"/>
          <p:nvPr/>
        </p:nvSpPr>
        <p:spPr>
          <a:xfrm>
            <a:off x="5476240" y="2065655"/>
            <a:ext cx="1101725" cy="1032462"/>
          </a:xfrm>
          <a:prstGeom prst="rect">
            <a:avLst/>
          </a:prstGeom>
          <a:solidFill>
            <a:srgbClr val="F9B074"/>
          </a:solidFill>
        </p:spPr>
        <p:txBody>
          <a:bodyPr vert="horz" wrap="square" lIns="0" tIns="53340" rIns="0" bIns="0" rtlCol="0">
            <a:spAutoFit/>
          </a:bodyPr>
          <a:lstStyle/>
          <a:p>
            <a:pPr marL="30480" marR="19050" algn="just">
              <a:lnSpc>
                <a:spcPct val="120000"/>
              </a:lnSpc>
              <a:spcBef>
                <a:spcPts val="420"/>
              </a:spcBef>
            </a:pPr>
            <a:r>
              <a:rPr lang="zh-CN" sz="1400" dirty="0">
                <a:latin typeface="WenQuanYi Micro Hei"/>
                <a:cs typeface="WenQuanYi Micro Hei"/>
              </a:rPr>
              <a:t>房客/房东个人中心视觉优化</a:t>
            </a:r>
            <a:endParaRPr sz="1400" dirty="0">
              <a:latin typeface="WenQuanYi Micro Hei"/>
              <a:cs typeface="WenQuanYi Micro Hei"/>
            </a:endParaRPr>
          </a:p>
          <a:p>
            <a:pPr marL="30480" marR="19050" algn="just">
              <a:lnSpc>
                <a:spcPct val="120000"/>
              </a:lnSpc>
              <a:spcBef>
                <a:spcPts val="420"/>
              </a:spcBef>
            </a:pPr>
            <a:endParaRPr sz="900" dirty="0">
              <a:latin typeface="WenQuanYi Micro Hei"/>
              <a:cs typeface="WenQuanYi Micro Hei"/>
            </a:endParaRPr>
          </a:p>
        </p:txBody>
      </p:sp>
      <p:grpSp>
        <p:nvGrpSpPr>
          <p:cNvPr id="30" name="object 22"/>
          <p:cNvGrpSpPr/>
          <p:nvPr/>
        </p:nvGrpSpPr>
        <p:grpSpPr>
          <a:xfrm>
            <a:off x="9370046" y="2372677"/>
            <a:ext cx="596900" cy="1333500"/>
            <a:chOff x="6571601" y="1928812"/>
            <a:chExt cx="596900" cy="1333500"/>
          </a:xfrm>
        </p:grpSpPr>
        <p:sp>
          <p:nvSpPr>
            <p:cNvPr id="31" name="object 23"/>
            <p:cNvSpPr/>
            <p:nvPr/>
          </p:nvSpPr>
          <p:spPr>
            <a:xfrm>
              <a:off x="6737349" y="1928812"/>
              <a:ext cx="430529" cy="883919"/>
            </a:xfrm>
            <a:prstGeom prst="rect">
              <a:avLst/>
            </a:prstGeom>
            <a:blipFill>
              <a:blip r:embed="rId4" cstate="print"/>
              <a:stretch>
                <a:fillRect/>
              </a:stretch>
            </a:blipFill>
          </p:spPr>
          <p:txBody>
            <a:bodyPr wrap="square" lIns="0" tIns="0" rIns="0" bIns="0" rtlCol="0"/>
            <a:lstStyle/>
            <a:p>
              <a:endParaRPr/>
            </a:p>
          </p:txBody>
        </p:sp>
        <p:sp>
          <p:nvSpPr>
            <p:cNvPr id="32" name="object 24"/>
            <p:cNvSpPr/>
            <p:nvPr/>
          </p:nvSpPr>
          <p:spPr>
            <a:xfrm>
              <a:off x="6788149" y="1959609"/>
              <a:ext cx="341630" cy="795020"/>
            </a:xfrm>
            <a:custGeom>
              <a:avLst/>
              <a:gdLst/>
              <a:ahLst/>
              <a:cxnLst/>
              <a:rect l="l" t="t" r="r" b="b"/>
              <a:pathLst>
                <a:path w="341629" h="795019">
                  <a:moveTo>
                    <a:pt x="0" y="795020"/>
                  </a:moveTo>
                  <a:lnTo>
                    <a:pt x="0" y="0"/>
                  </a:lnTo>
                  <a:lnTo>
                    <a:pt x="341630" y="0"/>
                  </a:lnTo>
                </a:path>
              </a:pathLst>
            </a:custGeom>
            <a:ln w="25400">
              <a:solidFill>
                <a:srgbClr val="F79646"/>
              </a:solidFill>
            </a:ln>
          </p:spPr>
          <p:txBody>
            <a:bodyPr wrap="square" lIns="0" tIns="0" rIns="0" bIns="0" rtlCol="0"/>
            <a:lstStyle/>
            <a:p>
              <a:endParaRPr/>
            </a:p>
          </p:txBody>
        </p:sp>
        <p:sp>
          <p:nvSpPr>
            <p:cNvPr id="33" name="object 25"/>
            <p:cNvSpPr/>
            <p:nvPr/>
          </p:nvSpPr>
          <p:spPr>
            <a:xfrm>
              <a:off x="6571601" y="2754833"/>
              <a:ext cx="437515" cy="507365"/>
            </a:xfrm>
            <a:custGeom>
              <a:avLst/>
              <a:gdLst/>
              <a:ahLst/>
              <a:cxnLst/>
              <a:rect l="l" t="t" r="r" b="b"/>
              <a:pathLst>
                <a:path w="437515" h="507364">
                  <a:moveTo>
                    <a:pt x="218516" y="0"/>
                  </a:moveTo>
                  <a:lnTo>
                    <a:pt x="0" y="109258"/>
                  </a:lnTo>
                  <a:lnTo>
                    <a:pt x="0" y="398030"/>
                  </a:lnTo>
                  <a:lnTo>
                    <a:pt x="218516" y="507301"/>
                  </a:lnTo>
                  <a:lnTo>
                    <a:pt x="437032" y="398030"/>
                  </a:lnTo>
                  <a:lnTo>
                    <a:pt x="437032" y="109258"/>
                  </a:lnTo>
                  <a:lnTo>
                    <a:pt x="218516" y="0"/>
                  </a:lnTo>
                  <a:close/>
                </a:path>
              </a:pathLst>
            </a:custGeom>
            <a:solidFill>
              <a:srgbClr val="005DA2"/>
            </a:solidFill>
          </p:spPr>
          <p:txBody>
            <a:bodyPr wrap="square" lIns="0" tIns="0" rIns="0" bIns="0" rtlCol="0"/>
            <a:lstStyle/>
            <a:p>
              <a:endParaRPr/>
            </a:p>
          </p:txBody>
        </p:sp>
      </p:grpSp>
      <p:sp>
        <p:nvSpPr>
          <p:cNvPr id="34" name="object 26"/>
          <p:cNvSpPr txBox="1"/>
          <p:nvPr/>
        </p:nvSpPr>
        <p:spPr>
          <a:xfrm>
            <a:off x="9432290" y="3357245"/>
            <a:ext cx="313690" cy="19685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6.0</a:t>
            </a:r>
          </a:p>
        </p:txBody>
      </p:sp>
      <p:sp>
        <p:nvSpPr>
          <p:cNvPr id="35" name="object 27"/>
          <p:cNvSpPr txBox="1"/>
          <p:nvPr/>
        </p:nvSpPr>
        <p:spPr>
          <a:xfrm>
            <a:off x="9928224" y="2076225"/>
            <a:ext cx="1158875" cy="747641"/>
          </a:xfrm>
          <a:prstGeom prst="rect">
            <a:avLst/>
          </a:prstGeom>
          <a:solidFill>
            <a:srgbClr val="F9B074"/>
          </a:solidFill>
        </p:spPr>
        <p:txBody>
          <a:bodyPr vert="horz" wrap="square" lIns="0" tIns="87630" rIns="0" bIns="0" rtlCol="0">
            <a:spAutoFit/>
          </a:bodyPr>
          <a:lstStyle/>
          <a:p>
            <a:pPr marL="32385">
              <a:lnSpc>
                <a:spcPct val="100000"/>
              </a:lnSpc>
              <a:spcBef>
                <a:spcPts val="690"/>
              </a:spcBef>
            </a:pPr>
            <a:r>
              <a:rPr lang="zh-CN" sz="1400" dirty="0">
                <a:solidFill>
                  <a:srgbClr val="262626"/>
                </a:solidFill>
                <a:latin typeface="WenQuanYi Micro Hei"/>
                <a:cs typeface="WenQuanYi Micro Hei"/>
              </a:rPr>
              <a:t>房客个人中心改版</a:t>
            </a:r>
          </a:p>
          <a:p>
            <a:pPr marL="32385">
              <a:lnSpc>
                <a:spcPct val="100000"/>
              </a:lnSpc>
              <a:spcBef>
                <a:spcPts val="690"/>
              </a:spcBef>
            </a:pPr>
            <a:endParaRPr lang="zh-CN" sz="900" dirty="0">
              <a:solidFill>
                <a:srgbClr val="262626"/>
              </a:solidFill>
              <a:latin typeface="WenQuanYi Micro Hei"/>
              <a:cs typeface="WenQuanYi Micro Hei"/>
            </a:endParaRPr>
          </a:p>
        </p:txBody>
      </p:sp>
      <p:grpSp>
        <p:nvGrpSpPr>
          <p:cNvPr id="36" name="object 28"/>
          <p:cNvGrpSpPr/>
          <p:nvPr/>
        </p:nvGrpSpPr>
        <p:grpSpPr>
          <a:xfrm>
            <a:off x="2392464" y="3202508"/>
            <a:ext cx="1017269" cy="1868170"/>
            <a:chOff x="1736509" y="2754833"/>
            <a:chExt cx="1017269" cy="1868170"/>
          </a:xfrm>
        </p:grpSpPr>
        <p:sp>
          <p:nvSpPr>
            <p:cNvPr id="37" name="object 29"/>
            <p:cNvSpPr/>
            <p:nvPr/>
          </p:nvSpPr>
          <p:spPr>
            <a:xfrm>
              <a:off x="1903730" y="3243259"/>
              <a:ext cx="849630" cy="1379220"/>
            </a:xfrm>
            <a:prstGeom prst="rect">
              <a:avLst/>
            </a:prstGeom>
            <a:blipFill>
              <a:blip r:embed="rId5" cstate="print"/>
              <a:stretch>
                <a:fillRect/>
              </a:stretch>
            </a:blipFill>
          </p:spPr>
          <p:txBody>
            <a:bodyPr wrap="square" lIns="0" tIns="0" rIns="0" bIns="0" rtlCol="0"/>
            <a:lstStyle/>
            <a:p>
              <a:endParaRPr/>
            </a:p>
          </p:txBody>
        </p:sp>
        <p:sp>
          <p:nvSpPr>
            <p:cNvPr id="38" name="object 30"/>
            <p:cNvSpPr/>
            <p:nvPr/>
          </p:nvSpPr>
          <p:spPr>
            <a:xfrm>
              <a:off x="1954530" y="3261359"/>
              <a:ext cx="748030" cy="1290320"/>
            </a:xfrm>
            <a:custGeom>
              <a:avLst/>
              <a:gdLst/>
              <a:ahLst/>
              <a:cxnLst/>
              <a:rect l="l" t="t" r="r" b="b"/>
              <a:pathLst>
                <a:path w="748030" h="1290320">
                  <a:moveTo>
                    <a:pt x="0" y="0"/>
                  </a:moveTo>
                  <a:lnTo>
                    <a:pt x="0" y="1290320"/>
                  </a:lnTo>
                  <a:lnTo>
                    <a:pt x="748030" y="1290320"/>
                  </a:lnTo>
                  <a:lnTo>
                    <a:pt x="748030" y="1036319"/>
                  </a:lnTo>
                </a:path>
              </a:pathLst>
            </a:custGeom>
            <a:ln w="25400">
              <a:solidFill>
                <a:srgbClr val="F79646"/>
              </a:solidFill>
            </a:ln>
          </p:spPr>
          <p:txBody>
            <a:bodyPr wrap="square" lIns="0" tIns="0" rIns="0" bIns="0" rtlCol="0"/>
            <a:lstStyle/>
            <a:p>
              <a:endParaRPr/>
            </a:p>
          </p:txBody>
        </p:sp>
        <p:sp>
          <p:nvSpPr>
            <p:cNvPr id="39" name="object 31"/>
            <p:cNvSpPr/>
            <p:nvPr/>
          </p:nvSpPr>
          <p:spPr>
            <a:xfrm>
              <a:off x="1736509" y="2754833"/>
              <a:ext cx="437515" cy="507365"/>
            </a:xfrm>
            <a:custGeom>
              <a:avLst/>
              <a:gdLst/>
              <a:ahLst/>
              <a:cxnLst/>
              <a:rect l="l" t="t" r="r" b="b"/>
              <a:pathLst>
                <a:path w="437514" h="507364">
                  <a:moveTo>
                    <a:pt x="437032" y="109258"/>
                  </a:moveTo>
                  <a:lnTo>
                    <a:pt x="218516" y="0"/>
                  </a:lnTo>
                  <a:lnTo>
                    <a:pt x="0" y="109258"/>
                  </a:lnTo>
                  <a:lnTo>
                    <a:pt x="0" y="398030"/>
                  </a:lnTo>
                  <a:lnTo>
                    <a:pt x="218516" y="507301"/>
                  </a:lnTo>
                  <a:lnTo>
                    <a:pt x="437032" y="398030"/>
                  </a:lnTo>
                  <a:lnTo>
                    <a:pt x="437032" y="109258"/>
                  </a:lnTo>
                  <a:close/>
                </a:path>
              </a:pathLst>
            </a:custGeom>
            <a:solidFill>
              <a:srgbClr val="005DA2"/>
            </a:solidFill>
          </p:spPr>
          <p:txBody>
            <a:bodyPr wrap="square" lIns="0" tIns="0" rIns="0" bIns="0" rtlCol="0"/>
            <a:lstStyle/>
            <a:p>
              <a:endParaRPr/>
            </a:p>
          </p:txBody>
        </p:sp>
      </p:grpSp>
      <p:sp>
        <p:nvSpPr>
          <p:cNvPr id="40" name="object 32"/>
          <p:cNvSpPr txBox="1"/>
          <p:nvPr/>
        </p:nvSpPr>
        <p:spPr>
          <a:xfrm>
            <a:off x="1763395" y="3316605"/>
            <a:ext cx="1291590" cy="196850"/>
          </a:xfrm>
          <a:prstGeom prst="rect">
            <a:avLst/>
          </a:prstGeom>
        </p:spPr>
        <p:txBody>
          <a:bodyPr vert="horz" wrap="square" lIns="0" tIns="12700" rIns="0" bIns="0" rtlCol="0">
            <a:spAutoFit/>
          </a:bodyPr>
          <a:lstStyle/>
          <a:p>
            <a:pPr marL="12700">
              <a:lnSpc>
                <a:spcPct val="100000"/>
              </a:lnSpc>
              <a:spcBef>
                <a:spcPts val="100"/>
              </a:spcBef>
              <a:tabLst>
                <a:tab pos="989965" algn="l"/>
              </a:tabLst>
            </a:pPr>
            <a:r>
              <a:rPr lang="en-US" sz="1200" dirty="0" smtClean="0">
                <a:solidFill>
                  <a:srgbClr val="FFFFFF"/>
                </a:solidFill>
                <a:latin typeface="Arial" panose="020B0604020202090204"/>
                <a:cs typeface="Arial" panose="020B0604020202090204"/>
              </a:rPr>
              <a:t> 5.0           </a:t>
            </a: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5.1</a:t>
            </a:r>
          </a:p>
        </p:txBody>
      </p:sp>
      <p:sp>
        <p:nvSpPr>
          <p:cNvPr id="41" name="object 33"/>
          <p:cNvSpPr/>
          <p:nvPr/>
        </p:nvSpPr>
        <p:spPr>
          <a:xfrm>
            <a:off x="3251200" y="4471034"/>
            <a:ext cx="1176021" cy="1256666"/>
          </a:xfrm>
          <a:custGeom>
            <a:avLst/>
            <a:gdLst/>
            <a:ahLst/>
            <a:cxnLst/>
            <a:rect l="l" t="t" r="r" b="b"/>
            <a:pathLst>
              <a:path w="1059814" h="763270">
                <a:moveTo>
                  <a:pt x="1059307" y="0"/>
                </a:moveTo>
                <a:lnTo>
                  <a:pt x="0" y="0"/>
                </a:lnTo>
                <a:lnTo>
                  <a:pt x="0" y="33934"/>
                </a:lnTo>
                <a:lnTo>
                  <a:pt x="0" y="657212"/>
                </a:lnTo>
                <a:lnTo>
                  <a:pt x="0" y="762927"/>
                </a:lnTo>
                <a:lnTo>
                  <a:pt x="1059307" y="762927"/>
                </a:lnTo>
                <a:lnTo>
                  <a:pt x="1059307" y="657212"/>
                </a:lnTo>
                <a:lnTo>
                  <a:pt x="1059307" y="33934"/>
                </a:lnTo>
                <a:lnTo>
                  <a:pt x="1059307" y="0"/>
                </a:lnTo>
                <a:close/>
              </a:path>
            </a:pathLst>
          </a:custGeom>
          <a:solidFill>
            <a:srgbClr val="F9B074"/>
          </a:solidFill>
        </p:spPr>
        <p:txBody>
          <a:bodyPr wrap="square" lIns="0" tIns="0" rIns="0" bIns="0" rtlCol="0"/>
          <a:lstStyle/>
          <a:p>
            <a:pPr marL="37465" algn="l">
              <a:lnSpc>
                <a:spcPct val="120000"/>
              </a:lnSpc>
              <a:spcBef>
                <a:spcPts val="420"/>
              </a:spcBef>
            </a:pPr>
            <a:r>
              <a:rPr lang="zh-CN" altLang="en-US" sz="1400" dirty="0">
                <a:latin typeface="WenQuanYi Micro Hei"/>
                <a:cs typeface="WenQuanYi Micro Hei"/>
              </a:rPr>
              <a:t>1、腾讯应用直达</a:t>
            </a:r>
          </a:p>
          <a:p>
            <a:pPr marL="37465" algn="l">
              <a:lnSpc>
                <a:spcPct val="120000"/>
              </a:lnSpc>
              <a:spcBef>
                <a:spcPts val="420"/>
              </a:spcBef>
            </a:pPr>
            <a:r>
              <a:rPr lang="zh-CN" altLang="en-US" sz="1400" dirty="0">
                <a:latin typeface="WenQuanYi Micro Hei"/>
                <a:cs typeface="WenQuanYi Micro Hei"/>
              </a:rPr>
              <a:t>2、首页数据</a:t>
            </a:r>
            <a:r>
              <a:rPr lang="zh-CN" altLang="en-US" sz="1400" dirty="0" smtClean="0">
                <a:latin typeface="WenQuanYi Micro Hei"/>
                <a:cs typeface="WenQuanYi Micro Hei"/>
              </a:rPr>
              <a:t>监控埋点</a:t>
            </a:r>
            <a:endParaRPr lang="zh-CN" altLang="en-US" sz="1200" dirty="0">
              <a:latin typeface="WenQuanYi Micro Hei"/>
              <a:cs typeface="WenQuanYi Micro Hei"/>
            </a:endParaRPr>
          </a:p>
        </p:txBody>
      </p:sp>
      <p:grpSp>
        <p:nvGrpSpPr>
          <p:cNvPr id="43" name="object 35"/>
          <p:cNvGrpSpPr/>
          <p:nvPr/>
        </p:nvGrpSpPr>
        <p:grpSpPr>
          <a:xfrm>
            <a:off x="4122394" y="3174225"/>
            <a:ext cx="922680" cy="1180285"/>
            <a:chOff x="3222599" y="2753855"/>
            <a:chExt cx="922680" cy="1180285"/>
          </a:xfrm>
        </p:grpSpPr>
        <p:sp>
          <p:nvSpPr>
            <p:cNvPr id="44" name="object 36"/>
            <p:cNvSpPr/>
            <p:nvPr/>
          </p:nvSpPr>
          <p:spPr>
            <a:xfrm>
              <a:off x="3354069" y="3241990"/>
              <a:ext cx="791210" cy="692150"/>
            </a:xfrm>
            <a:prstGeom prst="rect">
              <a:avLst/>
            </a:prstGeom>
            <a:blipFill>
              <a:blip r:embed="rId6" cstate="print"/>
              <a:stretch>
                <a:fillRect/>
              </a:stretch>
            </a:blipFill>
          </p:spPr>
          <p:txBody>
            <a:bodyPr wrap="square" lIns="0" tIns="0" rIns="0" bIns="0" rtlCol="0"/>
            <a:lstStyle/>
            <a:p>
              <a:endParaRPr/>
            </a:p>
          </p:txBody>
        </p:sp>
        <p:sp>
          <p:nvSpPr>
            <p:cNvPr id="45" name="object 37"/>
            <p:cNvSpPr/>
            <p:nvPr/>
          </p:nvSpPr>
          <p:spPr>
            <a:xfrm>
              <a:off x="3442969" y="3267075"/>
              <a:ext cx="702310" cy="603250"/>
            </a:xfrm>
            <a:custGeom>
              <a:avLst/>
              <a:gdLst/>
              <a:ahLst/>
              <a:cxnLst/>
              <a:rect l="l" t="t" r="r" b="b"/>
              <a:pathLst>
                <a:path w="702310" h="603250">
                  <a:moveTo>
                    <a:pt x="0" y="0"/>
                  </a:moveTo>
                  <a:lnTo>
                    <a:pt x="0" y="603250"/>
                  </a:lnTo>
                  <a:lnTo>
                    <a:pt x="702310" y="603250"/>
                  </a:lnTo>
                </a:path>
              </a:pathLst>
            </a:custGeom>
            <a:ln w="25399">
              <a:solidFill>
                <a:srgbClr val="F79646"/>
              </a:solidFill>
            </a:ln>
          </p:spPr>
          <p:txBody>
            <a:bodyPr wrap="square" lIns="0" tIns="0" rIns="0" bIns="0" rtlCol="0"/>
            <a:lstStyle/>
            <a:p>
              <a:endParaRPr/>
            </a:p>
          </p:txBody>
        </p:sp>
        <p:sp>
          <p:nvSpPr>
            <p:cNvPr id="46" name="object 38"/>
            <p:cNvSpPr/>
            <p:nvPr/>
          </p:nvSpPr>
          <p:spPr>
            <a:xfrm>
              <a:off x="3222599" y="2753855"/>
              <a:ext cx="437515" cy="507365"/>
            </a:xfrm>
            <a:custGeom>
              <a:avLst/>
              <a:gdLst/>
              <a:ahLst/>
              <a:cxnLst/>
              <a:rect l="l" t="t" r="r" b="b"/>
              <a:pathLst>
                <a:path w="437514" h="507364">
                  <a:moveTo>
                    <a:pt x="437032" y="109258"/>
                  </a:moveTo>
                  <a:lnTo>
                    <a:pt x="218516" y="0"/>
                  </a:lnTo>
                  <a:lnTo>
                    <a:pt x="0" y="109258"/>
                  </a:lnTo>
                  <a:lnTo>
                    <a:pt x="0" y="398030"/>
                  </a:lnTo>
                  <a:lnTo>
                    <a:pt x="218516" y="507288"/>
                  </a:lnTo>
                  <a:lnTo>
                    <a:pt x="437032" y="398030"/>
                  </a:lnTo>
                  <a:lnTo>
                    <a:pt x="437032" y="109258"/>
                  </a:lnTo>
                  <a:close/>
                </a:path>
              </a:pathLst>
            </a:custGeom>
            <a:solidFill>
              <a:srgbClr val="005DA2"/>
            </a:solidFill>
          </p:spPr>
          <p:txBody>
            <a:bodyPr wrap="square" lIns="0" tIns="0" rIns="0" bIns="0" rtlCol="0"/>
            <a:lstStyle/>
            <a:p>
              <a:endParaRPr/>
            </a:p>
          </p:txBody>
        </p:sp>
      </p:grpSp>
      <p:sp>
        <p:nvSpPr>
          <p:cNvPr id="47" name="object 39"/>
          <p:cNvSpPr txBox="1"/>
          <p:nvPr/>
        </p:nvSpPr>
        <p:spPr>
          <a:xfrm>
            <a:off x="4127500" y="3309620"/>
            <a:ext cx="434340" cy="19685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5.14</a:t>
            </a:r>
          </a:p>
        </p:txBody>
      </p:sp>
      <p:sp>
        <p:nvSpPr>
          <p:cNvPr id="48" name="object 40"/>
          <p:cNvSpPr txBox="1"/>
          <p:nvPr/>
        </p:nvSpPr>
        <p:spPr>
          <a:xfrm>
            <a:off x="5045075" y="4172585"/>
            <a:ext cx="1131570" cy="1410643"/>
          </a:xfrm>
          <a:prstGeom prst="rect">
            <a:avLst/>
          </a:prstGeom>
          <a:solidFill>
            <a:srgbClr val="F9B074"/>
          </a:solidFill>
        </p:spPr>
        <p:txBody>
          <a:bodyPr vert="horz" wrap="square" lIns="0" tIns="83820" rIns="0" bIns="0" rtlCol="0">
            <a:spAutoFit/>
          </a:bodyPr>
          <a:lstStyle/>
          <a:p>
            <a:pPr marL="30480" marR="19050" algn="just" defTabSz="914400">
              <a:lnSpc>
                <a:spcPct val="120000"/>
              </a:lnSpc>
              <a:spcBef>
                <a:spcPts val="420"/>
              </a:spcBef>
              <a:buNone/>
            </a:pPr>
            <a:r>
              <a:rPr lang="zh-CN" sz="1400" dirty="0">
                <a:latin typeface="WenQuanYi Micro Hei"/>
                <a:cs typeface="WenQuanYi Micro Hei"/>
              </a:rPr>
              <a:t>1、提醒V3</a:t>
            </a:r>
          </a:p>
          <a:p>
            <a:pPr marL="30480" marR="19050" algn="just" defTabSz="914400">
              <a:lnSpc>
                <a:spcPct val="120000"/>
              </a:lnSpc>
              <a:spcBef>
                <a:spcPts val="420"/>
              </a:spcBef>
              <a:buNone/>
            </a:pPr>
            <a:r>
              <a:rPr lang="zh-CN" sz="1400" dirty="0">
                <a:latin typeface="WenQuanYi Micro Hei"/>
                <a:cs typeface="WenQuanYi Micro Hei"/>
              </a:rPr>
              <a:t>2、房东后台-九宫格-经营指导/房东任务</a:t>
            </a:r>
          </a:p>
        </p:txBody>
      </p:sp>
      <p:grpSp>
        <p:nvGrpSpPr>
          <p:cNvPr id="49" name="object 35"/>
          <p:cNvGrpSpPr/>
          <p:nvPr/>
        </p:nvGrpSpPr>
        <p:grpSpPr>
          <a:xfrm>
            <a:off x="6009614" y="3154540"/>
            <a:ext cx="958240" cy="1180920"/>
            <a:chOff x="3187039" y="2753220"/>
            <a:chExt cx="958240" cy="1180920"/>
          </a:xfrm>
        </p:grpSpPr>
        <p:sp>
          <p:nvSpPr>
            <p:cNvPr id="50" name="object 36"/>
            <p:cNvSpPr/>
            <p:nvPr/>
          </p:nvSpPr>
          <p:spPr>
            <a:xfrm>
              <a:off x="3354069" y="3241990"/>
              <a:ext cx="791210" cy="692150"/>
            </a:xfrm>
            <a:prstGeom prst="rect">
              <a:avLst/>
            </a:prstGeom>
            <a:blipFill>
              <a:blip r:embed="rId6" cstate="print"/>
              <a:stretch>
                <a:fillRect/>
              </a:stretch>
            </a:blipFill>
          </p:spPr>
          <p:txBody>
            <a:bodyPr wrap="square" lIns="0" tIns="0" rIns="0" bIns="0" rtlCol="0"/>
            <a:lstStyle/>
            <a:p>
              <a:endParaRPr/>
            </a:p>
          </p:txBody>
        </p:sp>
        <p:sp>
          <p:nvSpPr>
            <p:cNvPr id="51" name="object 37"/>
            <p:cNvSpPr/>
            <p:nvPr/>
          </p:nvSpPr>
          <p:spPr>
            <a:xfrm>
              <a:off x="3404869" y="3260725"/>
              <a:ext cx="702310" cy="603250"/>
            </a:xfrm>
            <a:custGeom>
              <a:avLst/>
              <a:gdLst/>
              <a:ahLst/>
              <a:cxnLst/>
              <a:rect l="l" t="t" r="r" b="b"/>
              <a:pathLst>
                <a:path w="702310" h="603250">
                  <a:moveTo>
                    <a:pt x="0" y="0"/>
                  </a:moveTo>
                  <a:lnTo>
                    <a:pt x="0" y="603250"/>
                  </a:lnTo>
                  <a:lnTo>
                    <a:pt x="702310" y="603250"/>
                  </a:lnTo>
                </a:path>
              </a:pathLst>
            </a:custGeom>
            <a:ln w="25399">
              <a:solidFill>
                <a:srgbClr val="F79646"/>
              </a:solidFill>
            </a:ln>
          </p:spPr>
          <p:txBody>
            <a:bodyPr wrap="square" lIns="0" tIns="0" rIns="0" bIns="0" rtlCol="0"/>
            <a:lstStyle/>
            <a:p>
              <a:endParaRPr/>
            </a:p>
          </p:txBody>
        </p:sp>
        <p:sp>
          <p:nvSpPr>
            <p:cNvPr id="52" name="object 38"/>
            <p:cNvSpPr/>
            <p:nvPr/>
          </p:nvSpPr>
          <p:spPr>
            <a:xfrm>
              <a:off x="3187039" y="2753220"/>
              <a:ext cx="437515" cy="507365"/>
            </a:xfrm>
            <a:custGeom>
              <a:avLst/>
              <a:gdLst/>
              <a:ahLst/>
              <a:cxnLst/>
              <a:rect l="l" t="t" r="r" b="b"/>
              <a:pathLst>
                <a:path w="437514" h="507364">
                  <a:moveTo>
                    <a:pt x="437032" y="109258"/>
                  </a:moveTo>
                  <a:lnTo>
                    <a:pt x="218516" y="0"/>
                  </a:lnTo>
                  <a:lnTo>
                    <a:pt x="0" y="109258"/>
                  </a:lnTo>
                  <a:lnTo>
                    <a:pt x="0" y="398030"/>
                  </a:lnTo>
                  <a:lnTo>
                    <a:pt x="218516" y="507288"/>
                  </a:lnTo>
                  <a:lnTo>
                    <a:pt x="437032" y="398030"/>
                  </a:lnTo>
                  <a:lnTo>
                    <a:pt x="437032" y="109258"/>
                  </a:lnTo>
                  <a:close/>
                </a:path>
              </a:pathLst>
            </a:custGeom>
            <a:solidFill>
              <a:srgbClr val="005DA2"/>
            </a:solidFill>
          </p:spPr>
          <p:txBody>
            <a:bodyPr wrap="square" lIns="0" tIns="0" rIns="0" bIns="0" rtlCol="0"/>
            <a:lstStyle/>
            <a:p>
              <a:endParaRPr/>
            </a:p>
          </p:txBody>
        </p:sp>
      </p:grpSp>
      <p:sp>
        <p:nvSpPr>
          <p:cNvPr id="53" name="object 20"/>
          <p:cNvSpPr txBox="1"/>
          <p:nvPr/>
        </p:nvSpPr>
        <p:spPr>
          <a:xfrm>
            <a:off x="6010275" y="3274060"/>
            <a:ext cx="435610" cy="19685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5.18</a:t>
            </a:r>
          </a:p>
        </p:txBody>
      </p:sp>
      <p:sp>
        <p:nvSpPr>
          <p:cNvPr id="54" name="object 40"/>
          <p:cNvSpPr txBox="1"/>
          <p:nvPr/>
        </p:nvSpPr>
        <p:spPr>
          <a:xfrm>
            <a:off x="6577965" y="4188460"/>
            <a:ext cx="1060450" cy="574516"/>
          </a:xfrm>
          <a:prstGeom prst="rect">
            <a:avLst/>
          </a:prstGeom>
          <a:solidFill>
            <a:srgbClr val="F9B074"/>
          </a:solidFill>
        </p:spPr>
        <p:txBody>
          <a:bodyPr vert="horz" wrap="square" lIns="0" tIns="83820" rIns="0" bIns="0" rtlCol="0">
            <a:spAutoFit/>
          </a:bodyPr>
          <a:lstStyle/>
          <a:p>
            <a:pPr marL="31750" indent="0">
              <a:lnSpc>
                <a:spcPct val="100000"/>
              </a:lnSpc>
              <a:spcBef>
                <a:spcPts val="660"/>
              </a:spcBef>
              <a:buSzPct val="89000"/>
              <a:buFont typeface="Arial" panose="020B0604020202090204"/>
              <a:buNone/>
              <a:tabLst>
                <a:tab pos="128905" algn="l"/>
              </a:tabLst>
            </a:pPr>
            <a:r>
              <a:rPr lang="zh-CN" altLang="en-US" sz="1400" dirty="0">
                <a:latin typeface="WenQuanYi Micro Hei"/>
                <a:cs typeface="WenQuanYi Micro Hei"/>
              </a:rPr>
              <a:t>详情页</a:t>
            </a:r>
            <a:r>
              <a:rPr lang="en-US" altLang="zh-CN" sz="1400" dirty="0">
                <a:latin typeface="WenQuanYi Micro Hei"/>
                <a:cs typeface="WenQuanYi Micro Hei"/>
              </a:rPr>
              <a:t>V4</a:t>
            </a:r>
          </a:p>
          <a:p>
            <a:pPr marL="31750" indent="0">
              <a:lnSpc>
                <a:spcPct val="100000"/>
              </a:lnSpc>
              <a:spcBef>
                <a:spcPts val="660"/>
              </a:spcBef>
              <a:buSzPct val="89000"/>
              <a:buFont typeface="Arial" panose="020B0604020202090204"/>
              <a:buNone/>
              <a:tabLst>
                <a:tab pos="128905" algn="l"/>
              </a:tabLst>
            </a:pPr>
            <a:endParaRPr lang="en-US" altLang="zh-CN" sz="1200" dirty="0">
              <a:latin typeface="WenQuanYi Micro Hei"/>
              <a:cs typeface="WenQuanYi Micro Hei"/>
            </a:endParaRPr>
          </a:p>
        </p:txBody>
      </p:sp>
      <p:grpSp>
        <p:nvGrpSpPr>
          <p:cNvPr id="61" name="object 16"/>
          <p:cNvGrpSpPr/>
          <p:nvPr/>
        </p:nvGrpSpPr>
        <p:grpSpPr>
          <a:xfrm>
            <a:off x="7282180" y="2577782"/>
            <a:ext cx="779780" cy="1103630"/>
            <a:chOff x="4331970" y="2158682"/>
            <a:chExt cx="779780" cy="1103630"/>
          </a:xfrm>
        </p:grpSpPr>
        <p:sp>
          <p:nvSpPr>
            <p:cNvPr id="62" name="object 17"/>
            <p:cNvSpPr/>
            <p:nvPr/>
          </p:nvSpPr>
          <p:spPr>
            <a:xfrm>
              <a:off x="4331970" y="2158682"/>
              <a:ext cx="779779" cy="919480"/>
            </a:xfrm>
            <a:prstGeom prst="rect">
              <a:avLst/>
            </a:prstGeom>
            <a:blipFill>
              <a:blip r:embed="rId3" cstate="print"/>
              <a:stretch>
                <a:fillRect/>
              </a:stretch>
            </a:blipFill>
          </p:spPr>
          <p:txBody>
            <a:bodyPr wrap="square" lIns="0" tIns="0" rIns="0" bIns="0" rtlCol="0"/>
            <a:lstStyle/>
            <a:p>
              <a:endParaRPr/>
            </a:p>
          </p:txBody>
        </p:sp>
        <p:sp>
          <p:nvSpPr>
            <p:cNvPr id="63" name="object 18"/>
            <p:cNvSpPr/>
            <p:nvPr/>
          </p:nvSpPr>
          <p:spPr>
            <a:xfrm>
              <a:off x="4382770" y="2189480"/>
              <a:ext cx="690880" cy="817880"/>
            </a:xfrm>
            <a:custGeom>
              <a:avLst/>
              <a:gdLst/>
              <a:ahLst/>
              <a:cxnLst/>
              <a:rect l="l" t="t" r="r" b="b"/>
              <a:pathLst>
                <a:path w="690879" h="817880">
                  <a:moveTo>
                    <a:pt x="254000" y="817880"/>
                  </a:moveTo>
                  <a:lnTo>
                    <a:pt x="0" y="817880"/>
                  </a:lnTo>
                  <a:lnTo>
                    <a:pt x="0" y="0"/>
                  </a:lnTo>
                  <a:lnTo>
                    <a:pt x="690880" y="0"/>
                  </a:lnTo>
                </a:path>
              </a:pathLst>
            </a:custGeom>
            <a:ln w="25400">
              <a:solidFill>
                <a:srgbClr val="F79646"/>
              </a:solidFill>
            </a:ln>
          </p:spPr>
          <p:txBody>
            <a:bodyPr wrap="square" lIns="0" tIns="0" rIns="0" bIns="0" rtlCol="0"/>
            <a:lstStyle/>
            <a:p>
              <a:endParaRPr/>
            </a:p>
          </p:txBody>
        </p:sp>
        <p:sp>
          <p:nvSpPr>
            <p:cNvPr id="64" name="object 19"/>
            <p:cNvSpPr/>
            <p:nvPr/>
          </p:nvSpPr>
          <p:spPr>
            <a:xfrm>
              <a:off x="4637557" y="2754833"/>
              <a:ext cx="437515" cy="507365"/>
            </a:xfrm>
            <a:custGeom>
              <a:avLst/>
              <a:gdLst/>
              <a:ahLst/>
              <a:cxnLst/>
              <a:rect l="l" t="t" r="r" b="b"/>
              <a:pathLst>
                <a:path w="437514" h="507364">
                  <a:moveTo>
                    <a:pt x="437045" y="109258"/>
                  </a:moveTo>
                  <a:lnTo>
                    <a:pt x="218528" y="0"/>
                  </a:lnTo>
                  <a:lnTo>
                    <a:pt x="0" y="109258"/>
                  </a:lnTo>
                  <a:lnTo>
                    <a:pt x="0" y="398030"/>
                  </a:lnTo>
                  <a:lnTo>
                    <a:pt x="218528" y="507301"/>
                  </a:lnTo>
                  <a:lnTo>
                    <a:pt x="437045" y="398030"/>
                  </a:lnTo>
                  <a:lnTo>
                    <a:pt x="437045" y="109258"/>
                  </a:lnTo>
                  <a:close/>
                </a:path>
              </a:pathLst>
            </a:custGeom>
            <a:solidFill>
              <a:srgbClr val="005DA2"/>
            </a:solidFill>
          </p:spPr>
          <p:txBody>
            <a:bodyPr wrap="square" lIns="0" tIns="0" rIns="0" bIns="0" rtlCol="0"/>
            <a:lstStyle/>
            <a:p>
              <a:endParaRPr/>
            </a:p>
          </p:txBody>
        </p:sp>
      </p:grpSp>
      <p:sp>
        <p:nvSpPr>
          <p:cNvPr id="65" name="object 20"/>
          <p:cNvSpPr txBox="1"/>
          <p:nvPr/>
        </p:nvSpPr>
        <p:spPr>
          <a:xfrm>
            <a:off x="7589520" y="3294380"/>
            <a:ext cx="435610" cy="19685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5.19</a:t>
            </a:r>
          </a:p>
        </p:txBody>
      </p:sp>
      <p:sp>
        <p:nvSpPr>
          <p:cNvPr id="66" name="object 21"/>
          <p:cNvSpPr txBox="1"/>
          <p:nvPr/>
        </p:nvSpPr>
        <p:spPr>
          <a:xfrm>
            <a:off x="8023860" y="2142490"/>
            <a:ext cx="1081405" cy="1032462"/>
          </a:xfrm>
          <a:prstGeom prst="rect">
            <a:avLst/>
          </a:prstGeom>
          <a:solidFill>
            <a:srgbClr val="F9B074"/>
          </a:solidFill>
        </p:spPr>
        <p:txBody>
          <a:bodyPr vert="horz" wrap="square" lIns="0" tIns="53340" rIns="0" bIns="0" rtlCol="0">
            <a:spAutoFit/>
          </a:bodyPr>
          <a:lstStyle/>
          <a:p>
            <a:pPr marL="30480" marR="19050" algn="just">
              <a:lnSpc>
                <a:spcPct val="120000"/>
              </a:lnSpc>
              <a:spcBef>
                <a:spcPts val="420"/>
              </a:spcBef>
            </a:pPr>
            <a:r>
              <a:rPr sz="1400" dirty="0">
                <a:latin typeface="WenQuanYi Micro Hei"/>
                <a:cs typeface="WenQuanYi Micro Hei"/>
              </a:rPr>
              <a:t>首页-搜索页-结果页改版优化</a:t>
            </a:r>
          </a:p>
          <a:p>
            <a:pPr marL="30480" marR="19050" algn="just">
              <a:lnSpc>
                <a:spcPct val="120000"/>
              </a:lnSpc>
              <a:spcBef>
                <a:spcPts val="420"/>
              </a:spcBef>
            </a:pPr>
            <a:endParaRPr sz="900" dirty="0">
              <a:latin typeface="WenQuanYi Micro Hei"/>
              <a:cs typeface="WenQuanYi Micro Hei"/>
            </a:endParaRPr>
          </a:p>
        </p:txBody>
      </p:sp>
      <p:sp>
        <p:nvSpPr>
          <p:cNvPr id="68" name="object 37"/>
          <p:cNvSpPr/>
          <p:nvPr/>
        </p:nvSpPr>
        <p:spPr>
          <a:xfrm>
            <a:off x="8555990" y="3585210"/>
            <a:ext cx="342265" cy="603250"/>
          </a:xfrm>
          <a:custGeom>
            <a:avLst/>
            <a:gdLst/>
            <a:ahLst/>
            <a:cxnLst/>
            <a:rect l="l" t="t" r="r" b="b"/>
            <a:pathLst>
              <a:path w="702310" h="603250">
                <a:moveTo>
                  <a:pt x="0" y="0"/>
                </a:moveTo>
                <a:lnTo>
                  <a:pt x="0" y="603250"/>
                </a:lnTo>
                <a:lnTo>
                  <a:pt x="702310" y="603250"/>
                </a:lnTo>
              </a:path>
            </a:pathLst>
          </a:custGeom>
          <a:ln w="25399">
            <a:solidFill>
              <a:srgbClr val="F79646"/>
            </a:solidFill>
          </a:ln>
        </p:spPr>
        <p:txBody>
          <a:bodyPr wrap="square" lIns="0" tIns="0" rIns="0" bIns="0" rtlCol="0"/>
          <a:lstStyle/>
          <a:p>
            <a:endParaRPr/>
          </a:p>
        </p:txBody>
      </p:sp>
      <p:sp>
        <p:nvSpPr>
          <p:cNvPr id="70" name="object 19"/>
          <p:cNvSpPr/>
          <p:nvPr/>
        </p:nvSpPr>
        <p:spPr>
          <a:xfrm>
            <a:off x="8335162" y="3156788"/>
            <a:ext cx="437515" cy="507365"/>
          </a:xfrm>
          <a:custGeom>
            <a:avLst/>
            <a:gdLst/>
            <a:ahLst/>
            <a:cxnLst/>
            <a:rect l="l" t="t" r="r" b="b"/>
            <a:pathLst>
              <a:path w="437514" h="507364">
                <a:moveTo>
                  <a:pt x="437045" y="109258"/>
                </a:moveTo>
                <a:lnTo>
                  <a:pt x="218528" y="0"/>
                </a:lnTo>
                <a:lnTo>
                  <a:pt x="0" y="109258"/>
                </a:lnTo>
                <a:lnTo>
                  <a:pt x="0" y="398030"/>
                </a:lnTo>
                <a:lnTo>
                  <a:pt x="218528" y="507301"/>
                </a:lnTo>
                <a:lnTo>
                  <a:pt x="437045" y="398030"/>
                </a:lnTo>
                <a:lnTo>
                  <a:pt x="437045" y="109258"/>
                </a:lnTo>
                <a:close/>
              </a:path>
            </a:pathLst>
          </a:custGeom>
          <a:solidFill>
            <a:srgbClr val="005DA2"/>
          </a:solidFill>
        </p:spPr>
        <p:txBody>
          <a:bodyPr wrap="square" lIns="0" tIns="0" rIns="0" bIns="0" rtlCol="0"/>
          <a:lstStyle/>
          <a:p>
            <a:endParaRPr/>
          </a:p>
        </p:txBody>
      </p:sp>
      <p:sp>
        <p:nvSpPr>
          <p:cNvPr id="71" name="object 20"/>
          <p:cNvSpPr txBox="1"/>
          <p:nvPr/>
        </p:nvSpPr>
        <p:spPr>
          <a:xfrm>
            <a:off x="8336915" y="3316605"/>
            <a:ext cx="435610" cy="19685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Arial" panose="020B0604020202090204"/>
                <a:cs typeface="Arial" panose="020B0604020202090204"/>
              </a:rPr>
              <a:t>v</a:t>
            </a:r>
            <a:r>
              <a:rPr lang="en-US" sz="1200" dirty="0">
                <a:solidFill>
                  <a:srgbClr val="FFFFFF"/>
                </a:solidFill>
                <a:latin typeface="Arial" panose="020B0604020202090204"/>
                <a:cs typeface="Arial" panose="020B0604020202090204"/>
              </a:rPr>
              <a:t>5.21</a:t>
            </a:r>
          </a:p>
        </p:txBody>
      </p:sp>
      <p:sp>
        <p:nvSpPr>
          <p:cNvPr id="72" name="object 40"/>
          <p:cNvSpPr txBox="1"/>
          <p:nvPr/>
        </p:nvSpPr>
        <p:spPr>
          <a:xfrm>
            <a:off x="8898255" y="3930015"/>
            <a:ext cx="1068068" cy="959237"/>
          </a:xfrm>
          <a:prstGeom prst="rect">
            <a:avLst/>
          </a:prstGeom>
          <a:solidFill>
            <a:srgbClr val="F9B074"/>
          </a:solidFill>
        </p:spPr>
        <p:txBody>
          <a:bodyPr vert="horz" wrap="square" lIns="0" tIns="83820" rIns="0" bIns="0" rtlCol="0">
            <a:spAutoFit/>
          </a:bodyPr>
          <a:lstStyle/>
          <a:p>
            <a:pPr marL="31750">
              <a:spcBef>
                <a:spcPts val="660"/>
              </a:spcBef>
              <a:buSzPct val="89000"/>
              <a:tabLst>
                <a:tab pos="128905" algn="l"/>
              </a:tabLst>
            </a:pPr>
            <a:r>
              <a:rPr sz="1400" dirty="0">
                <a:latin typeface="WenQuanYi Micro Hei"/>
                <a:cs typeface="WenQuanYi Micro Hei"/>
                <a:sym typeface="+mn-ea"/>
              </a:rPr>
              <a:t>客户端注册/登录交互优化</a:t>
            </a:r>
            <a:endParaRPr sz="1400" dirty="0">
              <a:latin typeface="WenQuanYi Micro Hei"/>
              <a:cs typeface="WenQuanYi Micro Hei"/>
            </a:endParaRPr>
          </a:p>
          <a:p>
            <a:pPr marL="31750" indent="0">
              <a:lnSpc>
                <a:spcPct val="100000"/>
              </a:lnSpc>
              <a:spcBef>
                <a:spcPts val="660"/>
              </a:spcBef>
              <a:buSzPct val="89000"/>
              <a:buFont typeface="Arial" panose="020B0604020202090204"/>
              <a:buNone/>
              <a:tabLst>
                <a:tab pos="128905" algn="l"/>
              </a:tabLst>
            </a:pPr>
            <a:endParaRPr lang="en-US" altLang="zh-CN" sz="900" dirty="0">
              <a:latin typeface="WenQuanYi Micro Hei"/>
              <a:cs typeface="WenQuanYi Micro He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7</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29" name="文本框 28"/>
          <p:cNvSpPr txBox="1"/>
          <p:nvPr/>
        </p:nvSpPr>
        <p:spPr>
          <a:xfrm>
            <a:off x="946785" y="1122045"/>
            <a:ext cx="2540000" cy="368300"/>
          </a:xfrm>
          <a:prstGeom prst="rect">
            <a:avLst/>
          </a:prstGeom>
          <a:noFill/>
        </p:spPr>
        <p:txBody>
          <a:bodyPr wrap="square" rtlCol="0" anchor="t">
            <a:spAutoFit/>
          </a:bodyPr>
          <a:lstStyle/>
          <a:p>
            <a:r>
              <a:rPr lang="zh-CN" altLang="en-US" b="1" dirty="0"/>
              <a:t>孢子项目开发与维护</a:t>
            </a:r>
          </a:p>
        </p:txBody>
      </p:sp>
      <p:sp>
        <p:nvSpPr>
          <p:cNvPr id="7" name="object 3"/>
          <p:cNvSpPr txBox="1"/>
          <p:nvPr/>
        </p:nvSpPr>
        <p:spPr>
          <a:xfrm>
            <a:off x="1122229" y="4104308"/>
            <a:ext cx="1715770" cy="28956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panose="020B0703020202090204"/>
                <a:cs typeface="Trebuchet MS" panose="020B0703020202090204"/>
              </a:rPr>
              <a:t>201</a:t>
            </a:r>
            <a:r>
              <a:rPr lang="en-US" sz="1800" dirty="0">
                <a:latin typeface="Trebuchet MS" panose="020B0703020202090204"/>
                <a:cs typeface="Trebuchet MS" panose="020B0703020202090204"/>
              </a:rPr>
              <a:t>9</a:t>
            </a:r>
            <a:r>
              <a:rPr sz="1800" dirty="0">
                <a:latin typeface="Trebuchet MS" panose="020B0703020202090204"/>
                <a:cs typeface="Trebuchet MS" panose="020B0703020202090204"/>
              </a:rPr>
              <a:t>.</a:t>
            </a:r>
            <a:r>
              <a:rPr lang="en-US" sz="1800" dirty="0">
                <a:latin typeface="Trebuchet MS" panose="020B0703020202090204"/>
                <a:cs typeface="Trebuchet MS" panose="020B0703020202090204"/>
              </a:rPr>
              <a:t>06</a:t>
            </a:r>
            <a:r>
              <a:rPr sz="1800" dirty="0">
                <a:latin typeface="Trebuchet MS" panose="020B0703020202090204"/>
                <a:cs typeface="Trebuchet MS" panose="020B0703020202090204"/>
              </a:rPr>
              <a:t>-</a:t>
            </a:r>
            <a:r>
              <a:rPr lang="en-US" sz="1800" dirty="0">
                <a:latin typeface="Trebuchet MS" panose="020B0703020202090204"/>
                <a:cs typeface="Trebuchet MS" panose="020B0703020202090204"/>
              </a:rPr>
              <a:t>2019.10</a:t>
            </a:r>
          </a:p>
        </p:txBody>
      </p:sp>
      <p:sp>
        <p:nvSpPr>
          <p:cNvPr id="10" name="object 4"/>
          <p:cNvSpPr txBox="1"/>
          <p:nvPr/>
        </p:nvSpPr>
        <p:spPr>
          <a:xfrm>
            <a:off x="4885773" y="2554908"/>
            <a:ext cx="3515360" cy="699770"/>
          </a:xfrm>
          <a:prstGeom prst="rect">
            <a:avLst/>
          </a:prstGeom>
        </p:spPr>
        <p:txBody>
          <a:bodyPr vert="horz" wrap="square" lIns="0" tIns="12700" rIns="0" bIns="0" rtlCol="0">
            <a:spAutoFit/>
          </a:bodyPr>
          <a:lstStyle/>
          <a:p>
            <a:pPr marL="12700" algn="l">
              <a:lnSpc>
                <a:spcPct val="100000"/>
              </a:lnSpc>
              <a:spcBef>
                <a:spcPts val="100"/>
              </a:spcBef>
            </a:pPr>
            <a:r>
              <a:rPr sz="2000" b="1" dirty="0">
                <a:latin typeface="WenQuanYi Micro Hei"/>
                <a:cs typeface="WenQuanYi Micro Hei"/>
              </a:rPr>
              <a:t>项目搭建</a:t>
            </a:r>
          </a:p>
          <a:p>
            <a:pPr marL="12700">
              <a:lnSpc>
                <a:spcPct val="100000"/>
              </a:lnSpc>
              <a:spcBef>
                <a:spcPts val="1040"/>
              </a:spcBef>
            </a:pPr>
            <a:r>
              <a:rPr lang="zh-CN" sz="1600">
                <a:latin typeface="WenQuanYi Micro Hei"/>
                <a:cs typeface="WenQuanYi Micro Hei"/>
              </a:rPr>
              <a:t>跨平台技术调研、基础搭建、业务开发</a:t>
            </a:r>
          </a:p>
        </p:txBody>
      </p:sp>
      <p:sp>
        <p:nvSpPr>
          <p:cNvPr id="11" name="object 4"/>
          <p:cNvSpPr txBox="1"/>
          <p:nvPr/>
        </p:nvSpPr>
        <p:spPr>
          <a:xfrm>
            <a:off x="4885773" y="3802048"/>
            <a:ext cx="3515360" cy="622935"/>
          </a:xfrm>
          <a:prstGeom prst="rect">
            <a:avLst/>
          </a:prstGeom>
        </p:spPr>
        <p:txBody>
          <a:bodyPr vert="horz" wrap="square" lIns="0" tIns="12700" rIns="0" bIns="0" rtlCol="0">
            <a:spAutoFit/>
          </a:bodyPr>
          <a:lstStyle/>
          <a:p>
            <a:pPr marL="12700">
              <a:lnSpc>
                <a:spcPct val="100000"/>
              </a:lnSpc>
              <a:spcBef>
                <a:spcPts val="100"/>
              </a:spcBef>
            </a:pPr>
            <a:r>
              <a:rPr sz="2000" b="1" dirty="0">
                <a:latin typeface="WenQuanYi Micro Hei"/>
                <a:cs typeface="WenQuanYi Micro Hei"/>
              </a:rPr>
              <a:t>项目管理</a:t>
            </a:r>
            <a:endParaRPr sz="1800">
              <a:latin typeface="WenQuanYi Micro Hei"/>
              <a:cs typeface="WenQuanYi Micro Hei"/>
            </a:endParaRPr>
          </a:p>
          <a:p>
            <a:pPr marL="12700" algn="l">
              <a:lnSpc>
                <a:spcPct val="100000"/>
              </a:lnSpc>
              <a:spcBef>
                <a:spcPts val="1040"/>
              </a:spcBef>
            </a:pPr>
            <a:r>
              <a:rPr lang="zh-CN" sz="1600">
                <a:latin typeface="WenQuanYi Micro Hei"/>
                <a:cs typeface="WenQuanYi Micro Hei"/>
              </a:rPr>
              <a:t>协调组内资源及各组之间的沟通</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764" y="1490345"/>
            <a:ext cx="1568701" cy="253522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8</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12" name="object 2"/>
          <p:cNvSpPr txBox="1"/>
          <p:nvPr/>
        </p:nvSpPr>
        <p:spPr>
          <a:xfrm>
            <a:off x="946656" y="974406"/>
            <a:ext cx="2573867" cy="294097"/>
          </a:xfrm>
          <a:prstGeom prst="rect">
            <a:avLst/>
          </a:prstGeom>
        </p:spPr>
        <p:txBody>
          <a:bodyPr vert="horz" wrap="square" lIns="0" tIns="16933"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zh-CN" altLang="en-US" sz="1800" b="1" smtClean="0">
                <a:latin typeface="+mn-lt"/>
                <a:ea typeface="+mn-ea"/>
                <a:cs typeface="+mn-cs"/>
              </a:rPr>
              <a:t>跨平台收益</a:t>
            </a:r>
            <a:endParaRPr lang="zh-CN" altLang="en-US" sz="1800" b="1" dirty="0">
              <a:latin typeface="+mn-lt"/>
              <a:ea typeface="+mn-ea"/>
              <a:cs typeface="+mn-cs"/>
            </a:endParaRPr>
          </a:p>
        </p:txBody>
      </p:sp>
      <p:sp>
        <p:nvSpPr>
          <p:cNvPr id="13" name="object 3"/>
          <p:cNvSpPr txBox="1"/>
          <p:nvPr/>
        </p:nvSpPr>
        <p:spPr>
          <a:xfrm>
            <a:off x="2229164" y="1935098"/>
            <a:ext cx="7080830" cy="1039495"/>
          </a:xfrm>
          <a:prstGeom prst="rect">
            <a:avLst/>
          </a:prstGeom>
        </p:spPr>
        <p:txBody>
          <a:bodyPr vert="horz" wrap="square" lIns="0" tIns="16933" rIns="0" bIns="0" rtlCol="0">
            <a:spAutoFit/>
          </a:bodyPr>
          <a:lstStyle/>
          <a:p>
            <a:pPr marL="12700">
              <a:lnSpc>
                <a:spcPct val="100000"/>
              </a:lnSpc>
              <a:spcBef>
                <a:spcPts val="100"/>
              </a:spcBef>
            </a:pPr>
            <a:r>
              <a:rPr lang="zh-CN" sz="2000" b="1" dirty="0">
                <a:latin typeface="WenQuanYi Micro Hei"/>
                <a:cs typeface="WenQuanYi Micro Hei"/>
              </a:rPr>
              <a:t>一套代码，多端运行</a:t>
            </a:r>
            <a:endParaRPr lang="zh-CN" b="1" dirty="0">
              <a:latin typeface="WenQuanYi Micro Hei"/>
              <a:cs typeface="WenQuanYi Micro Hei"/>
            </a:endParaRPr>
          </a:p>
          <a:p>
            <a:pPr marL="12700">
              <a:lnSpc>
                <a:spcPct val="100000"/>
              </a:lnSpc>
              <a:spcBef>
                <a:spcPts val="100"/>
              </a:spcBef>
            </a:pPr>
            <a:endParaRPr lang="zh-CN" altLang="en-US" sz="1400" dirty="0">
              <a:latin typeface="WenQuanYi Micro Hei"/>
              <a:cs typeface="WenQuanYi Micro Hei"/>
              <a:sym typeface="+mn-ea"/>
            </a:endParaRPr>
          </a:p>
          <a:p>
            <a:pPr marL="12700">
              <a:lnSpc>
                <a:spcPct val="100000"/>
              </a:lnSpc>
              <a:spcBef>
                <a:spcPts val="100"/>
              </a:spcBef>
            </a:pPr>
            <a:r>
              <a:rPr lang="zh-CN" altLang="en-US" sz="1600" dirty="0">
                <a:solidFill>
                  <a:srgbClr val="FF0000"/>
                </a:solidFill>
                <a:latin typeface="WenQuanYi Micro Hei"/>
                <a:cs typeface="WenQuanYi Micro Hei"/>
                <a:sym typeface="+mn-ea"/>
              </a:rPr>
              <a:t>大大减少了应用构建所需的工作量，降低成本，缩短了发布时间</a:t>
            </a:r>
            <a:endParaRPr lang="zh-CN" sz="1400" b="1" dirty="0">
              <a:latin typeface="WenQuanYi Micro Hei"/>
              <a:cs typeface="WenQuanYi Micro Hei"/>
            </a:endParaRPr>
          </a:p>
          <a:p>
            <a:pPr marL="12700">
              <a:lnSpc>
                <a:spcPct val="100000"/>
              </a:lnSpc>
              <a:spcBef>
                <a:spcPts val="100"/>
              </a:spcBef>
            </a:pPr>
            <a:endParaRPr lang="zh-CN" altLang="en-US" sz="1400" b="1" dirty="0">
              <a:latin typeface="WenQuanYi Micro Hei"/>
              <a:cs typeface="WenQuanYi Micro Hei"/>
            </a:endParaRPr>
          </a:p>
        </p:txBody>
      </p:sp>
      <p:grpSp>
        <p:nvGrpSpPr>
          <p:cNvPr id="14" name="object 4"/>
          <p:cNvGrpSpPr/>
          <p:nvPr/>
        </p:nvGrpSpPr>
        <p:grpSpPr>
          <a:xfrm>
            <a:off x="907262" y="2046191"/>
            <a:ext cx="628100" cy="716012"/>
            <a:chOff x="991740" y="1230325"/>
            <a:chExt cx="436880" cy="699770"/>
          </a:xfrm>
        </p:grpSpPr>
        <p:sp>
          <p:nvSpPr>
            <p:cNvPr id="15" name="object 5"/>
            <p:cNvSpPr/>
            <p:nvPr/>
          </p:nvSpPr>
          <p:spPr>
            <a:xfrm>
              <a:off x="1057437" y="1623352"/>
              <a:ext cx="152400" cy="306705"/>
            </a:xfrm>
            <a:custGeom>
              <a:avLst/>
              <a:gdLst/>
              <a:ahLst/>
              <a:cxnLst/>
              <a:rect l="l" t="t" r="r" b="b"/>
              <a:pathLst>
                <a:path w="152400" h="306705">
                  <a:moveTo>
                    <a:pt x="152140" y="0"/>
                  </a:moveTo>
                  <a:lnTo>
                    <a:pt x="65697" y="0"/>
                  </a:lnTo>
                  <a:lnTo>
                    <a:pt x="0" y="284683"/>
                  </a:lnTo>
                  <a:lnTo>
                    <a:pt x="21899" y="306590"/>
                  </a:lnTo>
                  <a:lnTo>
                    <a:pt x="152140" y="240893"/>
                  </a:lnTo>
                  <a:lnTo>
                    <a:pt x="152140" y="0"/>
                  </a:lnTo>
                  <a:close/>
                </a:path>
              </a:pathLst>
            </a:custGeom>
            <a:solidFill>
              <a:srgbClr val="FBD462"/>
            </a:solidFill>
          </p:spPr>
          <p:txBody>
            <a:bodyPr wrap="square" lIns="0" tIns="0" rIns="0" bIns="0" rtlCol="0"/>
            <a:lstStyle/>
            <a:p>
              <a:endParaRPr sz="2400"/>
            </a:p>
          </p:txBody>
        </p:sp>
        <p:sp>
          <p:nvSpPr>
            <p:cNvPr id="16" name="object 6"/>
            <p:cNvSpPr/>
            <p:nvPr/>
          </p:nvSpPr>
          <p:spPr>
            <a:xfrm>
              <a:off x="1209578" y="1623352"/>
              <a:ext cx="153670" cy="306705"/>
            </a:xfrm>
            <a:custGeom>
              <a:avLst/>
              <a:gdLst/>
              <a:ahLst/>
              <a:cxnLst/>
              <a:rect l="l" t="t" r="r" b="b"/>
              <a:pathLst>
                <a:path w="153669" h="306705">
                  <a:moveTo>
                    <a:pt x="87599" y="0"/>
                  </a:moveTo>
                  <a:lnTo>
                    <a:pt x="0" y="0"/>
                  </a:lnTo>
                  <a:lnTo>
                    <a:pt x="0" y="240893"/>
                  </a:lnTo>
                  <a:lnTo>
                    <a:pt x="131389" y="306590"/>
                  </a:lnTo>
                  <a:lnTo>
                    <a:pt x="153296" y="284683"/>
                  </a:lnTo>
                  <a:lnTo>
                    <a:pt x="87599" y="0"/>
                  </a:lnTo>
                  <a:close/>
                </a:path>
              </a:pathLst>
            </a:custGeom>
            <a:solidFill>
              <a:srgbClr val="FFBF5C"/>
            </a:solidFill>
          </p:spPr>
          <p:txBody>
            <a:bodyPr wrap="square" lIns="0" tIns="0" rIns="0" bIns="0" rtlCol="0"/>
            <a:lstStyle/>
            <a:p>
              <a:endParaRPr sz="2400"/>
            </a:p>
          </p:txBody>
        </p:sp>
        <p:sp>
          <p:nvSpPr>
            <p:cNvPr id="17" name="object 7"/>
            <p:cNvSpPr/>
            <p:nvPr/>
          </p:nvSpPr>
          <p:spPr>
            <a:xfrm>
              <a:off x="991740" y="1230325"/>
              <a:ext cx="436831" cy="436829"/>
            </a:xfrm>
            <a:prstGeom prst="rect">
              <a:avLst/>
            </a:prstGeom>
            <a:blipFill>
              <a:blip r:embed="rId3" cstate="print"/>
              <a:stretch>
                <a:fillRect/>
              </a:stretch>
            </a:blipFill>
          </p:spPr>
          <p:txBody>
            <a:bodyPr wrap="square" lIns="0" tIns="0" rIns="0" bIns="0" rtlCol="0"/>
            <a:lstStyle/>
            <a:p>
              <a:endParaRPr sz="2400"/>
            </a:p>
          </p:txBody>
        </p:sp>
        <p:sp>
          <p:nvSpPr>
            <p:cNvPr id="18" name="object 8"/>
            <p:cNvSpPr/>
            <p:nvPr/>
          </p:nvSpPr>
          <p:spPr>
            <a:xfrm>
              <a:off x="1059227" y="1297811"/>
              <a:ext cx="302260" cy="302260"/>
            </a:xfrm>
            <a:custGeom>
              <a:avLst/>
              <a:gdLst/>
              <a:ahLst/>
              <a:cxnLst/>
              <a:rect l="l" t="t" r="r" b="b"/>
              <a:pathLst>
                <a:path w="302259" h="302259">
                  <a:moveTo>
                    <a:pt x="174304" y="0"/>
                  </a:moveTo>
                  <a:lnTo>
                    <a:pt x="127552" y="0"/>
                  </a:lnTo>
                  <a:lnTo>
                    <a:pt x="82578" y="14313"/>
                  </a:lnTo>
                  <a:lnTo>
                    <a:pt x="42941" y="42940"/>
                  </a:lnTo>
                  <a:lnTo>
                    <a:pt x="14313" y="82577"/>
                  </a:lnTo>
                  <a:lnTo>
                    <a:pt x="0" y="127551"/>
                  </a:lnTo>
                  <a:lnTo>
                    <a:pt x="0" y="174304"/>
                  </a:lnTo>
                  <a:lnTo>
                    <a:pt x="14313" y="219278"/>
                  </a:lnTo>
                  <a:lnTo>
                    <a:pt x="42941" y="258916"/>
                  </a:lnTo>
                  <a:lnTo>
                    <a:pt x="82578" y="287543"/>
                  </a:lnTo>
                  <a:lnTo>
                    <a:pt x="127552" y="301856"/>
                  </a:lnTo>
                  <a:lnTo>
                    <a:pt x="174304" y="301856"/>
                  </a:lnTo>
                  <a:lnTo>
                    <a:pt x="219279" y="287543"/>
                  </a:lnTo>
                  <a:lnTo>
                    <a:pt x="258918" y="258916"/>
                  </a:lnTo>
                  <a:lnTo>
                    <a:pt x="287545" y="219278"/>
                  </a:lnTo>
                  <a:lnTo>
                    <a:pt x="301858" y="174304"/>
                  </a:lnTo>
                  <a:lnTo>
                    <a:pt x="301858" y="127551"/>
                  </a:lnTo>
                  <a:lnTo>
                    <a:pt x="287545" y="82577"/>
                  </a:lnTo>
                  <a:lnTo>
                    <a:pt x="258918" y="42940"/>
                  </a:lnTo>
                  <a:lnTo>
                    <a:pt x="219279" y="14313"/>
                  </a:lnTo>
                  <a:lnTo>
                    <a:pt x="174304" y="0"/>
                  </a:lnTo>
                  <a:close/>
                </a:path>
              </a:pathLst>
            </a:custGeom>
            <a:solidFill>
              <a:srgbClr val="F05F50"/>
            </a:solidFill>
          </p:spPr>
          <p:txBody>
            <a:bodyPr wrap="square" lIns="0" tIns="0" rIns="0" bIns="0" rtlCol="0"/>
            <a:lstStyle/>
            <a:p>
              <a:endParaRPr sz="2400"/>
            </a:p>
          </p:txBody>
        </p:sp>
        <p:sp>
          <p:nvSpPr>
            <p:cNvPr id="19" name="object 9"/>
            <p:cNvSpPr/>
            <p:nvPr/>
          </p:nvSpPr>
          <p:spPr>
            <a:xfrm>
              <a:off x="1177306" y="1383614"/>
              <a:ext cx="22225" cy="22225"/>
            </a:xfrm>
            <a:custGeom>
              <a:avLst/>
              <a:gdLst/>
              <a:ahLst/>
              <a:cxnLst/>
              <a:rect l="l" t="t" r="r" b="b"/>
              <a:pathLst>
                <a:path w="22225" h="22225">
                  <a:moveTo>
                    <a:pt x="0" y="0"/>
                  </a:moveTo>
                  <a:lnTo>
                    <a:pt x="21898" y="0"/>
                  </a:lnTo>
                  <a:lnTo>
                    <a:pt x="21898" y="21894"/>
                  </a:lnTo>
                  <a:lnTo>
                    <a:pt x="0" y="21894"/>
                  </a:lnTo>
                  <a:lnTo>
                    <a:pt x="0" y="0"/>
                  </a:lnTo>
                  <a:close/>
                </a:path>
              </a:pathLst>
            </a:custGeom>
            <a:solidFill>
              <a:srgbClr val="FFFFFF"/>
            </a:solidFill>
          </p:spPr>
          <p:txBody>
            <a:bodyPr wrap="square" lIns="0" tIns="0" rIns="0" bIns="0" rtlCol="0"/>
            <a:lstStyle/>
            <a:p>
              <a:endParaRPr sz="2400"/>
            </a:p>
          </p:txBody>
        </p:sp>
        <p:sp>
          <p:nvSpPr>
            <p:cNvPr id="20" name="object 10"/>
            <p:cNvSpPr/>
            <p:nvPr/>
          </p:nvSpPr>
          <p:spPr>
            <a:xfrm>
              <a:off x="1078268" y="1316850"/>
              <a:ext cx="264160" cy="264160"/>
            </a:xfrm>
            <a:custGeom>
              <a:avLst/>
              <a:gdLst/>
              <a:ahLst/>
              <a:cxnLst/>
              <a:rect l="l" t="t" r="r" b="b"/>
              <a:pathLst>
                <a:path w="264159" h="264159">
                  <a:moveTo>
                    <a:pt x="24028" y="128422"/>
                  </a:moveTo>
                  <a:lnTo>
                    <a:pt x="15481" y="119862"/>
                  </a:lnTo>
                  <a:lnTo>
                    <a:pt x="8547" y="119862"/>
                  </a:lnTo>
                  <a:lnTo>
                    <a:pt x="0" y="128422"/>
                  </a:lnTo>
                  <a:lnTo>
                    <a:pt x="0" y="135356"/>
                  </a:lnTo>
                  <a:lnTo>
                    <a:pt x="8547" y="143903"/>
                  </a:lnTo>
                  <a:lnTo>
                    <a:pt x="15481" y="143903"/>
                  </a:lnTo>
                  <a:lnTo>
                    <a:pt x="24028" y="135356"/>
                  </a:lnTo>
                  <a:lnTo>
                    <a:pt x="24028" y="128422"/>
                  </a:lnTo>
                  <a:close/>
                </a:path>
                <a:path w="264159" h="264159">
                  <a:moveTo>
                    <a:pt x="143903" y="249047"/>
                  </a:moveTo>
                  <a:lnTo>
                    <a:pt x="135343" y="240944"/>
                  </a:lnTo>
                  <a:lnTo>
                    <a:pt x="128409" y="240944"/>
                  </a:lnTo>
                  <a:lnTo>
                    <a:pt x="119862" y="249047"/>
                  </a:lnTo>
                  <a:lnTo>
                    <a:pt x="119862" y="255612"/>
                  </a:lnTo>
                  <a:lnTo>
                    <a:pt x="128409" y="263715"/>
                  </a:lnTo>
                  <a:lnTo>
                    <a:pt x="135343" y="263715"/>
                  </a:lnTo>
                  <a:lnTo>
                    <a:pt x="143903" y="255612"/>
                  </a:lnTo>
                  <a:lnTo>
                    <a:pt x="143903" y="249047"/>
                  </a:lnTo>
                  <a:close/>
                </a:path>
                <a:path w="264159" h="264159">
                  <a:moveTo>
                    <a:pt x="143903" y="8547"/>
                  </a:moveTo>
                  <a:lnTo>
                    <a:pt x="135343" y="0"/>
                  </a:lnTo>
                  <a:lnTo>
                    <a:pt x="128409" y="0"/>
                  </a:lnTo>
                  <a:lnTo>
                    <a:pt x="119862" y="8547"/>
                  </a:lnTo>
                  <a:lnTo>
                    <a:pt x="119862" y="15481"/>
                  </a:lnTo>
                  <a:lnTo>
                    <a:pt x="128409" y="24041"/>
                  </a:lnTo>
                  <a:lnTo>
                    <a:pt x="135343" y="24041"/>
                  </a:lnTo>
                  <a:lnTo>
                    <a:pt x="143903" y="15481"/>
                  </a:lnTo>
                  <a:lnTo>
                    <a:pt x="143903" y="8547"/>
                  </a:lnTo>
                  <a:close/>
                </a:path>
                <a:path w="264159" h="264159">
                  <a:moveTo>
                    <a:pt x="263779" y="128422"/>
                  </a:moveTo>
                  <a:lnTo>
                    <a:pt x="255219" y="119862"/>
                  </a:lnTo>
                  <a:lnTo>
                    <a:pt x="248285" y="119862"/>
                  </a:lnTo>
                  <a:lnTo>
                    <a:pt x="239737" y="128422"/>
                  </a:lnTo>
                  <a:lnTo>
                    <a:pt x="239737" y="135356"/>
                  </a:lnTo>
                  <a:lnTo>
                    <a:pt x="248285" y="143903"/>
                  </a:lnTo>
                  <a:lnTo>
                    <a:pt x="255219" y="143903"/>
                  </a:lnTo>
                  <a:lnTo>
                    <a:pt x="263779" y="135356"/>
                  </a:lnTo>
                  <a:lnTo>
                    <a:pt x="263779" y="128422"/>
                  </a:lnTo>
                  <a:close/>
                </a:path>
              </a:pathLst>
            </a:custGeom>
            <a:solidFill>
              <a:srgbClr val="CD412D"/>
            </a:solidFill>
          </p:spPr>
          <p:txBody>
            <a:bodyPr wrap="square" lIns="0" tIns="0" rIns="0" bIns="0" rtlCol="0"/>
            <a:lstStyle/>
            <a:p>
              <a:endParaRPr sz="2400"/>
            </a:p>
          </p:txBody>
        </p:sp>
      </p:grpSp>
      <p:sp>
        <p:nvSpPr>
          <p:cNvPr id="37" name="文本框 36"/>
          <p:cNvSpPr txBox="1"/>
          <p:nvPr/>
        </p:nvSpPr>
        <p:spPr>
          <a:xfrm>
            <a:off x="2276632" y="3412344"/>
            <a:ext cx="3740532" cy="923330"/>
          </a:xfrm>
          <a:prstGeom prst="rect">
            <a:avLst/>
          </a:prstGeom>
          <a:noFill/>
        </p:spPr>
        <p:txBody>
          <a:bodyPr wrap="square" rtlCol="0">
            <a:spAutoFit/>
          </a:bodyPr>
          <a:lstStyle/>
          <a:p>
            <a:r>
              <a:rPr lang="zh-CN" sz="2000" b="1" dirty="0">
                <a:latin typeface="WenQuanYi Micro Hei"/>
                <a:cs typeface="WenQuanYi Micro Hei"/>
              </a:rPr>
              <a:t>组件复用</a:t>
            </a:r>
            <a:endParaRPr lang="zh-CN" altLang="en-US" b="1" dirty="0"/>
          </a:p>
          <a:p>
            <a:endParaRPr lang="zh-CN" altLang="en-US" b="1" dirty="0"/>
          </a:p>
          <a:p>
            <a:pPr algn="l"/>
            <a:r>
              <a:rPr lang="zh-CN" altLang="en-US" sz="1600" dirty="0">
                <a:solidFill>
                  <a:srgbClr val="FF0000"/>
                </a:solidFill>
                <a:latin typeface="WenQuanYi Micro Hei"/>
                <a:cs typeface="WenQuanYi Micro Hei"/>
              </a:rPr>
              <a:t>快速提供新业务双端接入能力</a:t>
            </a:r>
          </a:p>
        </p:txBody>
      </p:sp>
      <p:grpSp>
        <p:nvGrpSpPr>
          <p:cNvPr id="45" name="object 4"/>
          <p:cNvGrpSpPr/>
          <p:nvPr/>
        </p:nvGrpSpPr>
        <p:grpSpPr>
          <a:xfrm>
            <a:off x="946656" y="3634630"/>
            <a:ext cx="628100" cy="716012"/>
            <a:chOff x="991740" y="1230325"/>
            <a:chExt cx="436880" cy="699770"/>
          </a:xfrm>
        </p:grpSpPr>
        <p:sp>
          <p:nvSpPr>
            <p:cNvPr id="46" name="object 5"/>
            <p:cNvSpPr/>
            <p:nvPr/>
          </p:nvSpPr>
          <p:spPr>
            <a:xfrm>
              <a:off x="1057437" y="1623352"/>
              <a:ext cx="152400" cy="306705"/>
            </a:xfrm>
            <a:custGeom>
              <a:avLst/>
              <a:gdLst/>
              <a:ahLst/>
              <a:cxnLst/>
              <a:rect l="l" t="t" r="r" b="b"/>
              <a:pathLst>
                <a:path w="152400" h="306705">
                  <a:moveTo>
                    <a:pt x="152140" y="0"/>
                  </a:moveTo>
                  <a:lnTo>
                    <a:pt x="65697" y="0"/>
                  </a:lnTo>
                  <a:lnTo>
                    <a:pt x="0" y="284683"/>
                  </a:lnTo>
                  <a:lnTo>
                    <a:pt x="21899" y="306590"/>
                  </a:lnTo>
                  <a:lnTo>
                    <a:pt x="152140" y="240893"/>
                  </a:lnTo>
                  <a:lnTo>
                    <a:pt x="152140" y="0"/>
                  </a:lnTo>
                  <a:close/>
                </a:path>
              </a:pathLst>
            </a:custGeom>
            <a:solidFill>
              <a:srgbClr val="FBD462"/>
            </a:solidFill>
          </p:spPr>
          <p:txBody>
            <a:bodyPr wrap="square" lIns="0" tIns="0" rIns="0" bIns="0" rtlCol="0"/>
            <a:lstStyle/>
            <a:p>
              <a:endParaRPr sz="2400"/>
            </a:p>
          </p:txBody>
        </p:sp>
        <p:sp>
          <p:nvSpPr>
            <p:cNvPr id="47" name="object 6"/>
            <p:cNvSpPr/>
            <p:nvPr/>
          </p:nvSpPr>
          <p:spPr>
            <a:xfrm>
              <a:off x="1209578" y="1623352"/>
              <a:ext cx="153670" cy="306705"/>
            </a:xfrm>
            <a:custGeom>
              <a:avLst/>
              <a:gdLst/>
              <a:ahLst/>
              <a:cxnLst/>
              <a:rect l="l" t="t" r="r" b="b"/>
              <a:pathLst>
                <a:path w="153669" h="306705">
                  <a:moveTo>
                    <a:pt x="87599" y="0"/>
                  </a:moveTo>
                  <a:lnTo>
                    <a:pt x="0" y="0"/>
                  </a:lnTo>
                  <a:lnTo>
                    <a:pt x="0" y="240893"/>
                  </a:lnTo>
                  <a:lnTo>
                    <a:pt x="131389" y="306590"/>
                  </a:lnTo>
                  <a:lnTo>
                    <a:pt x="153296" y="284683"/>
                  </a:lnTo>
                  <a:lnTo>
                    <a:pt x="87599" y="0"/>
                  </a:lnTo>
                  <a:close/>
                </a:path>
              </a:pathLst>
            </a:custGeom>
            <a:solidFill>
              <a:srgbClr val="FFBF5C"/>
            </a:solidFill>
          </p:spPr>
          <p:txBody>
            <a:bodyPr wrap="square" lIns="0" tIns="0" rIns="0" bIns="0" rtlCol="0"/>
            <a:lstStyle/>
            <a:p>
              <a:endParaRPr sz="2400"/>
            </a:p>
          </p:txBody>
        </p:sp>
        <p:sp>
          <p:nvSpPr>
            <p:cNvPr id="48" name="object 7"/>
            <p:cNvSpPr/>
            <p:nvPr/>
          </p:nvSpPr>
          <p:spPr>
            <a:xfrm>
              <a:off x="991740" y="1230325"/>
              <a:ext cx="436831" cy="436829"/>
            </a:xfrm>
            <a:prstGeom prst="rect">
              <a:avLst/>
            </a:prstGeom>
            <a:blipFill>
              <a:blip r:embed="rId3" cstate="print"/>
              <a:stretch>
                <a:fillRect/>
              </a:stretch>
            </a:blipFill>
          </p:spPr>
          <p:txBody>
            <a:bodyPr wrap="square" lIns="0" tIns="0" rIns="0" bIns="0" rtlCol="0"/>
            <a:lstStyle/>
            <a:p>
              <a:endParaRPr sz="2400"/>
            </a:p>
          </p:txBody>
        </p:sp>
        <p:sp>
          <p:nvSpPr>
            <p:cNvPr id="49" name="object 8"/>
            <p:cNvSpPr/>
            <p:nvPr/>
          </p:nvSpPr>
          <p:spPr>
            <a:xfrm>
              <a:off x="1059227" y="1297811"/>
              <a:ext cx="302260" cy="302260"/>
            </a:xfrm>
            <a:custGeom>
              <a:avLst/>
              <a:gdLst/>
              <a:ahLst/>
              <a:cxnLst/>
              <a:rect l="l" t="t" r="r" b="b"/>
              <a:pathLst>
                <a:path w="302259" h="302259">
                  <a:moveTo>
                    <a:pt x="174304" y="0"/>
                  </a:moveTo>
                  <a:lnTo>
                    <a:pt x="127552" y="0"/>
                  </a:lnTo>
                  <a:lnTo>
                    <a:pt x="82578" y="14313"/>
                  </a:lnTo>
                  <a:lnTo>
                    <a:pt x="42941" y="42940"/>
                  </a:lnTo>
                  <a:lnTo>
                    <a:pt x="14313" y="82577"/>
                  </a:lnTo>
                  <a:lnTo>
                    <a:pt x="0" y="127551"/>
                  </a:lnTo>
                  <a:lnTo>
                    <a:pt x="0" y="174304"/>
                  </a:lnTo>
                  <a:lnTo>
                    <a:pt x="14313" y="219278"/>
                  </a:lnTo>
                  <a:lnTo>
                    <a:pt x="42941" y="258916"/>
                  </a:lnTo>
                  <a:lnTo>
                    <a:pt x="82578" y="287543"/>
                  </a:lnTo>
                  <a:lnTo>
                    <a:pt x="127552" y="301856"/>
                  </a:lnTo>
                  <a:lnTo>
                    <a:pt x="174304" y="301856"/>
                  </a:lnTo>
                  <a:lnTo>
                    <a:pt x="219279" y="287543"/>
                  </a:lnTo>
                  <a:lnTo>
                    <a:pt x="258918" y="258916"/>
                  </a:lnTo>
                  <a:lnTo>
                    <a:pt x="287545" y="219278"/>
                  </a:lnTo>
                  <a:lnTo>
                    <a:pt x="301858" y="174304"/>
                  </a:lnTo>
                  <a:lnTo>
                    <a:pt x="301858" y="127551"/>
                  </a:lnTo>
                  <a:lnTo>
                    <a:pt x="287545" y="82577"/>
                  </a:lnTo>
                  <a:lnTo>
                    <a:pt x="258918" y="42940"/>
                  </a:lnTo>
                  <a:lnTo>
                    <a:pt x="219279" y="14313"/>
                  </a:lnTo>
                  <a:lnTo>
                    <a:pt x="174304" y="0"/>
                  </a:lnTo>
                  <a:close/>
                </a:path>
              </a:pathLst>
            </a:custGeom>
            <a:solidFill>
              <a:srgbClr val="F05F50"/>
            </a:solidFill>
          </p:spPr>
          <p:txBody>
            <a:bodyPr wrap="square" lIns="0" tIns="0" rIns="0" bIns="0" rtlCol="0"/>
            <a:lstStyle/>
            <a:p>
              <a:endParaRPr sz="2400"/>
            </a:p>
          </p:txBody>
        </p:sp>
        <p:sp>
          <p:nvSpPr>
            <p:cNvPr id="50" name="object 9"/>
            <p:cNvSpPr/>
            <p:nvPr/>
          </p:nvSpPr>
          <p:spPr>
            <a:xfrm>
              <a:off x="1177306" y="1383614"/>
              <a:ext cx="22225" cy="22225"/>
            </a:xfrm>
            <a:custGeom>
              <a:avLst/>
              <a:gdLst/>
              <a:ahLst/>
              <a:cxnLst/>
              <a:rect l="l" t="t" r="r" b="b"/>
              <a:pathLst>
                <a:path w="22225" h="22225">
                  <a:moveTo>
                    <a:pt x="0" y="0"/>
                  </a:moveTo>
                  <a:lnTo>
                    <a:pt x="21898" y="0"/>
                  </a:lnTo>
                  <a:lnTo>
                    <a:pt x="21898" y="21894"/>
                  </a:lnTo>
                  <a:lnTo>
                    <a:pt x="0" y="21894"/>
                  </a:lnTo>
                  <a:lnTo>
                    <a:pt x="0" y="0"/>
                  </a:lnTo>
                  <a:close/>
                </a:path>
              </a:pathLst>
            </a:custGeom>
            <a:solidFill>
              <a:srgbClr val="FFFFFF"/>
            </a:solidFill>
          </p:spPr>
          <p:txBody>
            <a:bodyPr wrap="square" lIns="0" tIns="0" rIns="0" bIns="0" rtlCol="0"/>
            <a:lstStyle/>
            <a:p>
              <a:endParaRPr sz="2400"/>
            </a:p>
          </p:txBody>
        </p:sp>
        <p:sp>
          <p:nvSpPr>
            <p:cNvPr id="51" name="object 10"/>
            <p:cNvSpPr/>
            <p:nvPr/>
          </p:nvSpPr>
          <p:spPr>
            <a:xfrm>
              <a:off x="1078268" y="1316850"/>
              <a:ext cx="264160" cy="264160"/>
            </a:xfrm>
            <a:custGeom>
              <a:avLst/>
              <a:gdLst/>
              <a:ahLst/>
              <a:cxnLst/>
              <a:rect l="l" t="t" r="r" b="b"/>
              <a:pathLst>
                <a:path w="264159" h="264159">
                  <a:moveTo>
                    <a:pt x="24028" y="128422"/>
                  </a:moveTo>
                  <a:lnTo>
                    <a:pt x="15481" y="119862"/>
                  </a:lnTo>
                  <a:lnTo>
                    <a:pt x="8547" y="119862"/>
                  </a:lnTo>
                  <a:lnTo>
                    <a:pt x="0" y="128422"/>
                  </a:lnTo>
                  <a:lnTo>
                    <a:pt x="0" y="135356"/>
                  </a:lnTo>
                  <a:lnTo>
                    <a:pt x="8547" y="143903"/>
                  </a:lnTo>
                  <a:lnTo>
                    <a:pt x="15481" y="143903"/>
                  </a:lnTo>
                  <a:lnTo>
                    <a:pt x="24028" y="135356"/>
                  </a:lnTo>
                  <a:lnTo>
                    <a:pt x="24028" y="128422"/>
                  </a:lnTo>
                  <a:close/>
                </a:path>
                <a:path w="264159" h="264159">
                  <a:moveTo>
                    <a:pt x="143903" y="249047"/>
                  </a:moveTo>
                  <a:lnTo>
                    <a:pt x="135343" y="240944"/>
                  </a:lnTo>
                  <a:lnTo>
                    <a:pt x="128409" y="240944"/>
                  </a:lnTo>
                  <a:lnTo>
                    <a:pt x="119862" y="249047"/>
                  </a:lnTo>
                  <a:lnTo>
                    <a:pt x="119862" y="255612"/>
                  </a:lnTo>
                  <a:lnTo>
                    <a:pt x="128409" y="263715"/>
                  </a:lnTo>
                  <a:lnTo>
                    <a:pt x="135343" y="263715"/>
                  </a:lnTo>
                  <a:lnTo>
                    <a:pt x="143903" y="255612"/>
                  </a:lnTo>
                  <a:lnTo>
                    <a:pt x="143903" y="249047"/>
                  </a:lnTo>
                  <a:close/>
                </a:path>
                <a:path w="264159" h="264159">
                  <a:moveTo>
                    <a:pt x="143903" y="8547"/>
                  </a:moveTo>
                  <a:lnTo>
                    <a:pt x="135343" y="0"/>
                  </a:lnTo>
                  <a:lnTo>
                    <a:pt x="128409" y="0"/>
                  </a:lnTo>
                  <a:lnTo>
                    <a:pt x="119862" y="8547"/>
                  </a:lnTo>
                  <a:lnTo>
                    <a:pt x="119862" y="15481"/>
                  </a:lnTo>
                  <a:lnTo>
                    <a:pt x="128409" y="24041"/>
                  </a:lnTo>
                  <a:lnTo>
                    <a:pt x="135343" y="24041"/>
                  </a:lnTo>
                  <a:lnTo>
                    <a:pt x="143903" y="15481"/>
                  </a:lnTo>
                  <a:lnTo>
                    <a:pt x="143903" y="8547"/>
                  </a:lnTo>
                  <a:close/>
                </a:path>
                <a:path w="264159" h="264159">
                  <a:moveTo>
                    <a:pt x="263779" y="128422"/>
                  </a:moveTo>
                  <a:lnTo>
                    <a:pt x="255219" y="119862"/>
                  </a:lnTo>
                  <a:lnTo>
                    <a:pt x="248285" y="119862"/>
                  </a:lnTo>
                  <a:lnTo>
                    <a:pt x="239737" y="128422"/>
                  </a:lnTo>
                  <a:lnTo>
                    <a:pt x="239737" y="135356"/>
                  </a:lnTo>
                  <a:lnTo>
                    <a:pt x="248285" y="143903"/>
                  </a:lnTo>
                  <a:lnTo>
                    <a:pt x="255219" y="143903"/>
                  </a:lnTo>
                  <a:lnTo>
                    <a:pt x="263779" y="135356"/>
                  </a:lnTo>
                  <a:lnTo>
                    <a:pt x="263779" y="128422"/>
                  </a:lnTo>
                  <a:close/>
                </a:path>
              </a:pathLst>
            </a:custGeom>
            <a:solidFill>
              <a:srgbClr val="CD412D"/>
            </a:solidFill>
          </p:spPr>
          <p:txBody>
            <a:bodyPr wrap="square" lIns="0" tIns="0" rIns="0" bIns="0" rtlCol="0"/>
            <a:lstStyle/>
            <a:p>
              <a:endParaRPr sz="2400"/>
            </a:p>
          </p:txBody>
        </p:sp>
      </p:grpSp>
      <p:grpSp>
        <p:nvGrpSpPr>
          <p:cNvPr id="52" name="object 4"/>
          <p:cNvGrpSpPr/>
          <p:nvPr/>
        </p:nvGrpSpPr>
        <p:grpSpPr>
          <a:xfrm>
            <a:off x="946656" y="5318047"/>
            <a:ext cx="628100" cy="716012"/>
            <a:chOff x="991740" y="1230325"/>
            <a:chExt cx="436880" cy="699770"/>
          </a:xfrm>
        </p:grpSpPr>
        <p:sp>
          <p:nvSpPr>
            <p:cNvPr id="53" name="object 5"/>
            <p:cNvSpPr/>
            <p:nvPr/>
          </p:nvSpPr>
          <p:spPr>
            <a:xfrm>
              <a:off x="1057437" y="1623352"/>
              <a:ext cx="152400" cy="306705"/>
            </a:xfrm>
            <a:custGeom>
              <a:avLst/>
              <a:gdLst/>
              <a:ahLst/>
              <a:cxnLst/>
              <a:rect l="l" t="t" r="r" b="b"/>
              <a:pathLst>
                <a:path w="152400" h="306705">
                  <a:moveTo>
                    <a:pt x="152140" y="0"/>
                  </a:moveTo>
                  <a:lnTo>
                    <a:pt x="65697" y="0"/>
                  </a:lnTo>
                  <a:lnTo>
                    <a:pt x="0" y="284683"/>
                  </a:lnTo>
                  <a:lnTo>
                    <a:pt x="21899" y="306590"/>
                  </a:lnTo>
                  <a:lnTo>
                    <a:pt x="152140" y="240893"/>
                  </a:lnTo>
                  <a:lnTo>
                    <a:pt x="152140" y="0"/>
                  </a:lnTo>
                  <a:close/>
                </a:path>
              </a:pathLst>
            </a:custGeom>
            <a:solidFill>
              <a:srgbClr val="FBD462"/>
            </a:solidFill>
          </p:spPr>
          <p:txBody>
            <a:bodyPr wrap="square" lIns="0" tIns="0" rIns="0" bIns="0" rtlCol="0"/>
            <a:lstStyle/>
            <a:p>
              <a:endParaRPr sz="2400"/>
            </a:p>
          </p:txBody>
        </p:sp>
        <p:sp>
          <p:nvSpPr>
            <p:cNvPr id="54" name="object 6"/>
            <p:cNvSpPr/>
            <p:nvPr/>
          </p:nvSpPr>
          <p:spPr>
            <a:xfrm>
              <a:off x="1209578" y="1623352"/>
              <a:ext cx="153670" cy="306705"/>
            </a:xfrm>
            <a:custGeom>
              <a:avLst/>
              <a:gdLst/>
              <a:ahLst/>
              <a:cxnLst/>
              <a:rect l="l" t="t" r="r" b="b"/>
              <a:pathLst>
                <a:path w="153669" h="306705">
                  <a:moveTo>
                    <a:pt x="87599" y="0"/>
                  </a:moveTo>
                  <a:lnTo>
                    <a:pt x="0" y="0"/>
                  </a:lnTo>
                  <a:lnTo>
                    <a:pt x="0" y="240893"/>
                  </a:lnTo>
                  <a:lnTo>
                    <a:pt x="131389" y="306590"/>
                  </a:lnTo>
                  <a:lnTo>
                    <a:pt x="153296" y="284683"/>
                  </a:lnTo>
                  <a:lnTo>
                    <a:pt x="87599" y="0"/>
                  </a:lnTo>
                  <a:close/>
                </a:path>
              </a:pathLst>
            </a:custGeom>
            <a:solidFill>
              <a:srgbClr val="FFBF5C"/>
            </a:solidFill>
          </p:spPr>
          <p:txBody>
            <a:bodyPr wrap="square" lIns="0" tIns="0" rIns="0" bIns="0" rtlCol="0"/>
            <a:lstStyle/>
            <a:p>
              <a:endParaRPr sz="2400"/>
            </a:p>
          </p:txBody>
        </p:sp>
        <p:sp>
          <p:nvSpPr>
            <p:cNvPr id="55" name="object 7"/>
            <p:cNvSpPr/>
            <p:nvPr/>
          </p:nvSpPr>
          <p:spPr>
            <a:xfrm>
              <a:off x="991740" y="1230325"/>
              <a:ext cx="436831" cy="436829"/>
            </a:xfrm>
            <a:prstGeom prst="rect">
              <a:avLst/>
            </a:prstGeom>
            <a:blipFill>
              <a:blip r:embed="rId3" cstate="print"/>
              <a:stretch>
                <a:fillRect/>
              </a:stretch>
            </a:blipFill>
          </p:spPr>
          <p:txBody>
            <a:bodyPr wrap="square" lIns="0" tIns="0" rIns="0" bIns="0" rtlCol="0"/>
            <a:lstStyle/>
            <a:p>
              <a:endParaRPr sz="2400"/>
            </a:p>
          </p:txBody>
        </p:sp>
        <p:sp>
          <p:nvSpPr>
            <p:cNvPr id="56" name="object 8"/>
            <p:cNvSpPr/>
            <p:nvPr/>
          </p:nvSpPr>
          <p:spPr>
            <a:xfrm>
              <a:off x="1059227" y="1297811"/>
              <a:ext cx="302260" cy="302260"/>
            </a:xfrm>
            <a:custGeom>
              <a:avLst/>
              <a:gdLst/>
              <a:ahLst/>
              <a:cxnLst/>
              <a:rect l="l" t="t" r="r" b="b"/>
              <a:pathLst>
                <a:path w="302259" h="302259">
                  <a:moveTo>
                    <a:pt x="174304" y="0"/>
                  </a:moveTo>
                  <a:lnTo>
                    <a:pt x="127552" y="0"/>
                  </a:lnTo>
                  <a:lnTo>
                    <a:pt x="82578" y="14313"/>
                  </a:lnTo>
                  <a:lnTo>
                    <a:pt x="42941" y="42940"/>
                  </a:lnTo>
                  <a:lnTo>
                    <a:pt x="14313" y="82577"/>
                  </a:lnTo>
                  <a:lnTo>
                    <a:pt x="0" y="127551"/>
                  </a:lnTo>
                  <a:lnTo>
                    <a:pt x="0" y="174304"/>
                  </a:lnTo>
                  <a:lnTo>
                    <a:pt x="14313" y="219278"/>
                  </a:lnTo>
                  <a:lnTo>
                    <a:pt x="42941" y="258916"/>
                  </a:lnTo>
                  <a:lnTo>
                    <a:pt x="82578" y="287543"/>
                  </a:lnTo>
                  <a:lnTo>
                    <a:pt x="127552" y="301856"/>
                  </a:lnTo>
                  <a:lnTo>
                    <a:pt x="174304" y="301856"/>
                  </a:lnTo>
                  <a:lnTo>
                    <a:pt x="219279" y="287543"/>
                  </a:lnTo>
                  <a:lnTo>
                    <a:pt x="258918" y="258916"/>
                  </a:lnTo>
                  <a:lnTo>
                    <a:pt x="287545" y="219278"/>
                  </a:lnTo>
                  <a:lnTo>
                    <a:pt x="301858" y="174304"/>
                  </a:lnTo>
                  <a:lnTo>
                    <a:pt x="301858" y="127551"/>
                  </a:lnTo>
                  <a:lnTo>
                    <a:pt x="287545" y="82577"/>
                  </a:lnTo>
                  <a:lnTo>
                    <a:pt x="258918" y="42940"/>
                  </a:lnTo>
                  <a:lnTo>
                    <a:pt x="219279" y="14313"/>
                  </a:lnTo>
                  <a:lnTo>
                    <a:pt x="174304" y="0"/>
                  </a:lnTo>
                  <a:close/>
                </a:path>
              </a:pathLst>
            </a:custGeom>
            <a:solidFill>
              <a:srgbClr val="F05F50"/>
            </a:solidFill>
          </p:spPr>
          <p:txBody>
            <a:bodyPr wrap="square" lIns="0" tIns="0" rIns="0" bIns="0" rtlCol="0"/>
            <a:lstStyle/>
            <a:p>
              <a:endParaRPr sz="2400"/>
            </a:p>
          </p:txBody>
        </p:sp>
        <p:sp>
          <p:nvSpPr>
            <p:cNvPr id="57" name="object 9"/>
            <p:cNvSpPr/>
            <p:nvPr/>
          </p:nvSpPr>
          <p:spPr>
            <a:xfrm>
              <a:off x="1177306" y="1383614"/>
              <a:ext cx="22225" cy="22225"/>
            </a:xfrm>
            <a:custGeom>
              <a:avLst/>
              <a:gdLst/>
              <a:ahLst/>
              <a:cxnLst/>
              <a:rect l="l" t="t" r="r" b="b"/>
              <a:pathLst>
                <a:path w="22225" h="22225">
                  <a:moveTo>
                    <a:pt x="0" y="0"/>
                  </a:moveTo>
                  <a:lnTo>
                    <a:pt x="21898" y="0"/>
                  </a:lnTo>
                  <a:lnTo>
                    <a:pt x="21898" y="21894"/>
                  </a:lnTo>
                  <a:lnTo>
                    <a:pt x="0" y="21894"/>
                  </a:lnTo>
                  <a:lnTo>
                    <a:pt x="0" y="0"/>
                  </a:lnTo>
                  <a:close/>
                </a:path>
              </a:pathLst>
            </a:custGeom>
            <a:solidFill>
              <a:srgbClr val="FFFFFF"/>
            </a:solidFill>
          </p:spPr>
          <p:txBody>
            <a:bodyPr wrap="square" lIns="0" tIns="0" rIns="0" bIns="0" rtlCol="0"/>
            <a:lstStyle/>
            <a:p>
              <a:endParaRPr sz="2400"/>
            </a:p>
          </p:txBody>
        </p:sp>
        <p:sp>
          <p:nvSpPr>
            <p:cNvPr id="58" name="object 10"/>
            <p:cNvSpPr/>
            <p:nvPr/>
          </p:nvSpPr>
          <p:spPr>
            <a:xfrm>
              <a:off x="1078268" y="1316850"/>
              <a:ext cx="264160" cy="264160"/>
            </a:xfrm>
            <a:custGeom>
              <a:avLst/>
              <a:gdLst/>
              <a:ahLst/>
              <a:cxnLst/>
              <a:rect l="l" t="t" r="r" b="b"/>
              <a:pathLst>
                <a:path w="264159" h="264159">
                  <a:moveTo>
                    <a:pt x="24028" y="128422"/>
                  </a:moveTo>
                  <a:lnTo>
                    <a:pt x="15481" y="119862"/>
                  </a:lnTo>
                  <a:lnTo>
                    <a:pt x="8547" y="119862"/>
                  </a:lnTo>
                  <a:lnTo>
                    <a:pt x="0" y="128422"/>
                  </a:lnTo>
                  <a:lnTo>
                    <a:pt x="0" y="135356"/>
                  </a:lnTo>
                  <a:lnTo>
                    <a:pt x="8547" y="143903"/>
                  </a:lnTo>
                  <a:lnTo>
                    <a:pt x="15481" y="143903"/>
                  </a:lnTo>
                  <a:lnTo>
                    <a:pt x="24028" y="135356"/>
                  </a:lnTo>
                  <a:lnTo>
                    <a:pt x="24028" y="128422"/>
                  </a:lnTo>
                  <a:close/>
                </a:path>
                <a:path w="264159" h="264159">
                  <a:moveTo>
                    <a:pt x="143903" y="249047"/>
                  </a:moveTo>
                  <a:lnTo>
                    <a:pt x="135343" y="240944"/>
                  </a:lnTo>
                  <a:lnTo>
                    <a:pt x="128409" y="240944"/>
                  </a:lnTo>
                  <a:lnTo>
                    <a:pt x="119862" y="249047"/>
                  </a:lnTo>
                  <a:lnTo>
                    <a:pt x="119862" y="255612"/>
                  </a:lnTo>
                  <a:lnTo>
                    <a:pt x="128409" y="263715"/>
                  </a:lnTo>
                  <a:lnTo>
                    <a:pt x="135343" y="263715"/>
                  </a:lnTo>
                  <a:lnTo>
                    <a:pt x="143903" y="255612"/>
                  </a:lnTo>
                  <a:lnTo>
                    <a:pt x="143903" y="249047"/>
                  </a:lnTo>
                  <a:close/>
                </a:path>
                <a:path w="264159" h="264159">
                  <a:moveTo>
                    <a:pt x="143903" y="8547"/>
                  </a:moveTo>
                  <a:lnTo>
                    <a:pt x="135343" y="0"/>
                  </a:lnTo>
                  <a:lnTo>
                    <a:pt x="128409" y="0"/>
                  </a:lnTo>
                  <a:lnTo>
                    <a:pt x="119862" y="8547"/>
                  </a:lnTo>
                  <a:lnTo>
                    <a:pt x="119862" y="15481"/>
                  </a:lnTo>
                  <a:lnTo>
                    <a:pt x="128409" y="24041"/>
                  </a:lnTo>
                  <a:lnTo>
                    <a:pt x="135343" y="24041"/>
                  </a:lnTo>
                  <a:lnTo>
                    <a:pt x="143903" y="15481"/>
                  </a:lnTo>
                  <a:lnTo>
                    <a:pt x="143903" y="8547"/>
                  </a:lnTo>
                  <a:close/>
                </a:path>
                <a:path w="264159" h="264159">
                  <a:moveTo>
                    <a:pt x="263779" y="128422"/>
                  </a:moveTo>
                  <a:lnTo>
                    <a:pt x="255219" y="119862"/>
                  </a:lnTo>
                  <a:lnTo>
                    <a:pt x="248285" y="119862"/>
                  </a:lnTo>
                  <a:lnTo>
                    <a:pt x="239737" y="128422"/>
                  </a:lnTo>
                  <a:lnTo>
                    <a:pt x="239737" y="135356"/>
                  </a:lnTo>
                  <a:lnTo>
                    <a:pt x="248285" y="143903"/>
                  </a:lnTo>
                  <a:lnTo>
                    <a:pt x="255219" y="143903"/>
                  </a:lnTo>
                  <a:lnTo>
                    <a:pt x="263779" y="135356"/>
                  </a:lnTo>
                  <a:lnTo>
                    <a:pt x="263779" y="128422"/>
                  </a:lnTo>
                  <a:close/>
                </a:path>
              </a:pathLst>
            </a:custGeom>
            <a:solidFill>
              <a:srgbClr val="CD412D"/>
            </a:solidFill>
          </p:spPr>
          <p:txBody>
            <a:bodyPr wrap="square" lIns="0" tIns="0" rIns="0" bIns="0" rtlCol="0"/>
            <a:lstStyle/>
            <a:p>
              <a:endParaRPr sz="2400"/>
            </a:p>
          </p:txBody>
        </p:sp>
      </p:grpSp>
      <p:sp>
        <p:nvSpPr>
          <p:cNvPr id="66" name="文本框 65"/>
          <p:cNvSpPr txBox="1"/>
          <p:nvPr/>
        </p:nvSpPr>
        <p:spPr>
          <a:xfrm>
            <a:off x="2276632" y="5217319"/>
            <a:ext cx="3740532" cy="891540"/>
          </a:xfrm>
          <a:prstGeom prst="rect">
            <a:avLst/>
          </a:prstGeom>
          <a:noFill/>
        </p:spPr>
        <p:txBody>
          <a:bodyPr wrap="square" rtlCol="0">
            <a:spAutoFit/>
          </a:bodyPr>
          <a:lstStyle/>
          <a:p>
            <a:r>
              <a:rPr lang="zh-CN" sz="2000" b="1" dirty="0">
                <a:latin typeface="WenQuanYi Micro Hei"/>
                <a:cs typeface="WenQuanYi Micro Hei"/>
              </a:rPr>
              <a:t>动态化需求</a:t>
            </a:r>
            <a:endParaRPr lang="zh-CN" altLang="en-US" b="1" dirty="0"/>
          </a:p>
          <a:p>
            <a:pPr algn="l"/>
            <a:endParaRPr lang="zh-CN" altLang="en-US" sz="1600" dirty="0">
              <a:latin typeface="WenQuanYi Micro Hei"/>
              <a:cs typeface="WenQuanYi Micro Hei"/>
            </a:endParaRPr>
          </a:p>
          <a:p>
            <a:r>
              <a:rPr lang="zh-CN" altLang="en-US" sz="1600" dirty="0">
                <a:solidFill>
                  <a:srgbClr val="FF0000"/>
                </a:solidFill>
                <a:latin typeface="WenQuanYi Micro Hei"/>
                <a:cs typeface="WenQuanYi Micro Hei"/>
              </a:rPr>
              <a:t>无需发版即可更新应用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46656" y="311440"/>
            <a:ext cx="3939117" cy="289983"/>
          </a:xfrm>
        </p:spPr>
        <p:txBody>
          <a:bodyPr/>
          <a:lstStyle/>
          <a:p>
            <a:r>
              <a:rPr kumimoji="1" lang="ko-KR" altLang="en-US">
                <a:solidFill>
                  <a:srgbClr val="3C323D"/>
                </a:solidFill>
              </a:rPr>
              <a:t>晋升答辩</a:t>
            </a:r>
          </a:p>
          <a:p>
            <a:endParaRPr lang="zh-CN" altLang="en-US"/>
          </a:p>
        </p:txBody>
      </p:sp>
      <p:sp>
        <p:nvSpPr>
          <p:cNvPr id="4" name="幻灯片编号占位符 3"/>
          <p:cNvSpPr>
            <a:spLocks noGrp="1"/>
          </p:cNvSpPr>
          <p:nvPr>
            <p:ph type="sldNum" sz="quarter" idx="12"/>
          </p:nvPr>
        </p:nvSpPr>
        <p:spPr/>
        <p:txBody>
          <a:bodyPr/>
          <a:lstStyle/>
          <a:p>
            <a:fld id="{2066355A-084C-D24E-9AD2-7E4FC41EA627}" type="slidenum">
              <a:rPr lang="en-US" smtClean="0"/>
              <a:t>9</a:t>
            </a:fld>
            <a:endParaRPr lang="en-US"/>
          </a:p>
        </p:txBody>
      </p:sp>
      <p:sp>
        <p:nvSpPr>
          <p:cNvPr id="3" name="Text Placeholder 2"/>
          <p:cNvSpPr>
            <a:spLocks noGrp="1"/>
          </p:cNvSpPr>
          <p:nvPr>
            <p:ph type="body" sz="quarter" idx="14"/>
          </p:nvPr>
        </p:nvSpPr>
        <p:spPr>
          <a:xfrm>
            <a:off x="946656" y="588698"/>
            <a:ext cx="3939117" cy="289983"/>
          </a:xfrm>
        </p:spPr>
        <p:txBody>
          <a:bodyPr/>
          <a:lstStyle/>
          <a:p>
            <a:r>
              <a:rPr kumimoji="1" lang="zh-CN" altLang="en-US" dirty="0">
                <a:solidFill>
                  <a:srgbClr val="3C323D"/>
                </a:solidFill>
                <a:latin typeface="Microsoft YaHei" panose="020B0503020204020204" pitchFamily="34" charset="-122"/>
                <a:ea typeface="Microsoft YaHei" panose="020B0503020204020204" pitchFamily="34" charset="-122"/>
                <a:sym typeface="+mn-ea"/>
              </a:rPr>
              <a:t>研发中心</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-android</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开发工程师</a:t>
            </a:r>
            <a:r>
              <a:rPr kumimoji="1" lang="en-US" altLang="zh-CN" dirty="0">
                <a:solidFill>
                  <a:srgbClr val="3C323D"/>
                </a:solidFill>
                <a:latin typeface="Microsoft YaHei" panose="020B0503020204020204" pitchFamily="34" charset="-122"/>
                <a:ea typeface="Microsoft YaHei" panose="020B0503020204020204" pitchFamily="34" charset="-122"/>
                <a:sym typeface="+mn-ea"/>
              </a:rPr>
              <a:t>-</a:t>
            </a:r>
            <a:r>
              <a:rPr kumimoji="1" lang="zh-CN" altLang="en-US" dirty="0">
                <a:solidFill>
                  <a:srgbClr val="3C323D"/>
                </a:solidFill>
                <a:latin typeface="Microsoft YaHei" panose="020B0503020204020204" pitchFamily="34" charset="-122"/>
                <a:ea typeface="Microsoft YaHei" panose="020B0503020204020204" pitchFamily="34" charset="-122"/>
                <a:sym typeface="+mn-ea"/>
              </a:rPr>
              <a:t>顾红亮</a:t>
            </a:r>
            <a:endParaRPr kumimoji="1" lang="zh-CN" altLang="en-US" dirty="0">
              <a:solidFill>
                <a:srgbClr val="3C323D"/>
              </a:solidFill>
              <a:latin typeface="Microsoft YaHei" panose="020B0503020204020204" pitchFamily="34" charset="-122"/>
              <a:ea typeface="Microsoft YaHei" panose="020B0503020204020204" pitchFamily="34" charset="-122"/>
            </a:endParaRPr>
          </a:p>
          <a:p>
            <a:endParaRPr lang="zh-CN" altLang="en-US" dirty="0"/>
          </a:p>
        </p:txBody>
      </p:sp>
      <p:sp>
        <p:nvSpPr>
          <p:cNvPr id="6" name="标题 3"/>
          <p:cNvSpPr txBox="1"/>
          <p:nvPr/>
        </p:nvSpPr>
        <p:spPr>
          <a:xfrm>
            <a:off x="9679455" y="311135"/>
            <a:ext cx="1667418" cy="567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ko-KR" altLang="en-US" sz="2800" b="1" dirty="0">
                <a:solidFill>
                  <a:srgbClr val="FC4467"/>
                </a:solidFill>
                <a:latin typeface="Microsoft YaHei" panose="020B0503020204020204" pitchFamily="34" charset="-122"/>
                <a:ea typeface="微软雅黑" panose="020B0503020204020204" pitchFamily="34" charset="-122"/>
              </a:rPr>
              <a:t>工作业绩</a:t>
            </a:r>
            <a:endParaRPr lang="zh-CN" altLang="en-US" sz="2800" b="1" dirty="0">
              <a:solidFill>
                <a:srgbClr val="FC4467"/>
              </a:solidFill>
              <a:latin typeface="Microsoft YaHei" panose="020B0503020204020204" pitchFamily="34" charset="-122"/>
              <a:ea typeface="Microsoft YaHei" panose="020B0503020204020204" pitchFamily="34" charset="-122"/>
            </a:endParaRPr>
          </a:p>
        </p:txBody>
      </p:sp>
      <p:sp>
        <p:nvSpPr>
          <p:cNvPr id="5" name="矩形 4"/>
          <p:cNvSpPr/>
          <p:nvPr/>
        </p:nvSpPr>
        <p:spPr>
          <a:xfrm>
            <a:off x="946656" y="878681"/>
            <a:ext cx="2016760" cy="368300"/>
          </a:xfrm>
          <a:prstGeom prst="rect">
            <a:avLst/>
          </a:prstGeom>
        </p:spPr>
        <p:txBody>
          <a:bodyPr wrap="none">
            <a:spAutoFit/>
          </a:bodyPr>
          <a:lstStyle/>
          <a:p>
            <a:pPr defTabSz="1218565"/>
            <a:r>
              <a:rPr lang="zh-CN" altLang="en-US" b="1" dirty="0"/>
              <a:t>开发时间成本对比</a:t>
            </a:r>
            <a:endParaRPr lang="en-US" altLang="zh-CN" b="1" dirty="0"/>
          </a:p>
        </p:txBody>
      </p:sp>
      <p:graphicFrame>
        <p:nvGraphicFramePr>
          <p:cNvPr id="2" name="图表 1"/>
          <p:cNvGraphicFramePr/>
          <p:nvPr>
            <p:extLst>
              <p:ext uri="{D42A27DB-BD31-4B8C-83A1-F6EECF244321}">
                <p14:modId xmlns:p14="http://schemas.microsoft.com/office/powerpoint/2010/main" val="29027902"/>
              </p:ext>
            </p:extLst>
          </p:nvPr>
        </p:nvGraphicFramePr>
        <p:xfrm>
          <a:off x="1287224" y="1341676"/>
          <a:ext cx="9051016" cy="51972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1222</Words>
  <Application>Microsoft Macintosh PowerPoint</Application>
  <PresentationFormat>宽屏</PresentationFormat>
  <Paragraphs>284</Paragraphs>
  <Slides>23</Slides>
  <Notes>22</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23</vt:i4>
      </vt:variant>
    </vt:vector>
  </HeadingPairs>
  <TitlesOfParts>
    <vt:vector size="48" baseType="lpstr">
      <vt:lpstr>-apple-system-font</vt:lpstr>
      <vt:lpstr>Calibri</vt:lpstr>
      <vt:lpstr>Calibri Light</vt:lpstr>
      <vt:lpstr>Heiti SC Light</vt:lpstr>
      <vt:lpstr>Impact</vt:lpstr>
      <vt:lpstr>Microsoft YaHei</vt:lpstr>
      <vt:lpstr>Montserrat</vt:lpstr>
      <vt:lpstr>Noto Sans CJK JP Black</vt:lpstr>
      <vt:lpstr>Noto Sans CJK JP Medium</vt:lpstr>
      <vt:lpstr>Open Sans</vt:lpstr>
      <vt:lpstr>Open Sans Extrabold</vt:lpstr>
      <vt:lpstr>Trebuchet MS</vt:lpstr>
      <vt:lpstr>WenQuanYi Micro Hei</vt:lpstr>
      <vt:lpstr>Wingdings</vt:lpstr>
      <vt:lpstr>等线</vt:lpstr>
      <vt:lpstr>等线 Light</vt:lpstr>
      <vt:lpstr>思源黑体 CN Bold</vt:lpstr>
      <vt:lpstr>思源黑体 CN Heavy</vt:lpstr>
      <vt:lpstr>思源黑体 CN Light</vt:lpstr>
      <vt:lpstr>思源黑体 CN Medium</vt:lpstr>
      <vt:lpstr>宋体</vt:lpstr>
      <vt:lpstr>맑은 고딕</vt:lpstr>
      <vt:lpstr>微软雅黑</vt:lpstr>
      <vt:lpstr>Arial</vt:lpstr>
      <vt:lpstr>Office Theme</vt:lpstr>
      <vt:lpstr>研发中心 Android开发工程师 顾红亮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浅谈 “小而美” 的 人力资源管理 法则</dc:title>
  <dc:creator>Microsoft Office User</dc:creator>
  <cp:lastModifiedBy>Microsoft Office 用户</cp:lastModifiedBy>
  <cp:revision>124</cp:revision>
  <cp:lastPrinted>2020-06-28T11:44:46Z</cp:lastPrinted>
  <dcterms:created xsi:type="dcterms:W3CDTF">2020-06-28T11:44:46Z</dcterms:created>
  <dcterms:modified xsi:type="dcterms:W3CDTF">2020-06-28T14:40:08Z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