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80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70" r:id="rId15"/>
    <p:sldId id="272" r:id="rId16"/>
    <p:sldId id="271" r:id="rId17"/>
    <p:sldId id="275" r:id="rId18"/>
    <p:sldId id="279" r:id="rId19"/>
    <p:sldId id="274" r:id="rId20"/>
    <p:sldId id="278" r:id="rId21"/>
    <p:sldId id="273" r:id="rId22"/>
    <p:sldId id="276" r:id="rId23"/>
    <p:sldId id="277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  <a:srgbClr val="FDBD37"/>
    <a:srgbClr val="F04B2B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EEF2A-17D5-4593-B85A-A8EE80AE7A18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1D264-BE69-4840-8AB1-415351CD9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99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EEF2A-17D5-4593-B85A-A8EE80AE7A18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1D264-BE69-4840-8AB1-415351CD9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75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EEF2A-17D5-4593-B85A-A8EE80AE7A18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1D264-BE69-4840-8AB1-415351CD9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82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EEF2A-17D5-4593-B85A-A8EE80AE7A18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1D264-BE69-4840-8AB1-415351CD9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07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EEF2A-17D5-4593-B85A-A8EE80AE7A18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1D264-BE69-4840-8AB1-415351CD9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11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EEF2A-17D5-4593-B85A-A8EE80AE7A18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1D264-BE69-4840-8AB1-415351CD9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08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EEF2A-17D5-4593-B85A-A8EE80AE7A18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1D264-BE69-4840-8AB1-415351CD9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53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EEF2A-17D5-4593-B85A-A8EE80AE7A18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1D264-BE69-4840-8AB1-415351CD9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15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EEF2A-17D5-4593-B85A-A8EE80AE7A18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1D264-BE69-4840-8AB1-415351CD9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29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EEF2A-17D5-4593-B85A-A8EE80AE7A18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1D264-BE69-4840-8AB1-415351CD9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82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EEF2A-17D5-4593-B85A-A8EE80AE7A18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1D264-BE69-4840-8AB1-415351CD9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32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EEF2A-17D5-4593-B85A-A8EE80AE7A18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1D264-BE69-4840-8AB1-415351CD9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563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tNWatDufzDk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hlee0304/pytorch-basic-with-tensorflow/tree/master/comparison_tensorflow_pytorch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2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FACebook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01" b="15047"/>
          <a:stretch/>
        </p:blipFill>
        <p:spPr bwMode="auto">
          <a:xfrm>
            <a:off x="5741730" y="3616034"/>
            <a:ext cx="2324868" cy="598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6586" y="2984753"/>
            <a:ext cx="11341566" cy="646331"/>
          </a:xfrm>
          <a:prstGeom prst="rect">
            <a:avLst/>
          </a:prstGeom>
          <a:noFill/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Lucida Console" panose="020B0609040504020204" pitchFamily="49" charset="0"/>
              </a:rPr>
              <a:t>Comparison between Pytorch &amp; Tensorflow </a:t>
            </a:r>
            <a:endParaRPr lang="ko-KR" altLang="en-US" sz="3600" dirty="0">
              <a:latin typeface="Lucida Console" panose="020B0609040504020204" pitchFamily="49" charset="0"/>
            </a:endParaRPr>
          </a:p>
        </p:txBody>
      </p:sp>
      <p:pic>
        <p:nvPicPr>
          <p:cNvPr id="1026" name="Picture 2" descr="tensorflow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7023" y="2264753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orch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161" y="2264753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oogle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09" b="23423"/>
          <a:stretch/>
        </p:blipFill>
        <p:spPr bwMode="auto">
          <a:xfrm>
            <a:off x="8493897" y="3631084"/>
            <a:ext cx="2880000" cy="706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02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140814" y="1391520"/>
            <a:ext cx="186762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dynamic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22823" y="1391520"/>
            <a:ext cx="1611129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static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66723" y="2271230"/>
            <a:ext cx="4215802" cy="553998"/>
          </a:xfrm>
          <a:prstGeom prst="rect">
            <a:avLst/>
          </a:prstGeom>
          <a:noFill/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runtime</a:t>
            </a:r>
            <a:r>
              <a:rPr lang="en-US" altLang="ko-KR" sz="3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3000" b="1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debugging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56455" y="2271230"/>
            <a:ext cx="4343864" cy="553998"/>
          </a:xfrm>
          <a:prstGeom prst="rect">
            <a:avLst/>
          </a:prstGeom>
          <a:noFill/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chemeClr val="accent4"/>
                </a:solidFill>
                <a:latin typeface="Lucida Console" panose="020B0609040504020204" pitchFamily="49" charset="0"/>
              </a:rPr>
              <a:t>difficult to debug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088323" y="3150940"/>
            <a:ext cx="1996148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(Visdom)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649628" y="3150940"/>
            <a:ext cx="2757517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Tensorboard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90272" y="4030651"/>
            <a:ext cx="4192253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growing community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324467" y="4030650"/>
            <a:ext cx="3407837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rich community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53218" y="4910361"/>
            <a:ext cx="5266357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from low to high-level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860384" y="4910360"/>
            <a:ext cx="2336001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low-level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182858" y="135813"/>
            <a:ext cx="2972114" cy="646331"/>
          </a:xfrm>
          <a:prstGeom prst="rect">
            <a:avLst/>
          </a:prstGeom>
          <a:noFill/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ko-KR" altLang="en-US" sz="3600" dirty="0" smtClean="0"/>
          </a:p>
        </p:txBody>
      </p:sp>
      <p:pic>
        <p:nvPicPr>
          <p:cNvPr id="48" name="Picture 2" descr="tensorflow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4972" y="136047"/>
            <a:ext cx="648000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9" name="그룹 48"/>
          <p:cNvGrpSpPr/>
          <p:nvPr/>
        </p:nvGrpSpPr>
        <p:grpSpPr>
          <a:xfrm>
            <a:off x="1695664" y="89083"/>
            <a:ext cx="2857124" cy="720000"/>
            <a:chOff x="2270322" y="239598"/>
            <a:chExt cx="2857124" cy="720000"/>
          </a:xfrm>
        </p:grpSpPr>
        <p:pic>
          <p:nvPicPr>
            <p:cNvPr id="50" name="Picture 4" descr="pytorch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7446" y="239598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직사각형 50"/>
            <p:cNvSpPr/>
            <p:nvPr/>
          </p:nvSpPr>
          <p:spPr>
            <a:xfrm>
              <a:off x="2270322" y="257951"/>
              <a:ext cx="21371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600" dirty="0">
                  <a:latin typeface="Lucida Console" panose="020B0609040504020204" pitchFamily="49" charset="0"/>
                </a:rPr>
                <a:t>Pytorch</a:t>
              </a:r>
              <a:endParaRPr lang="ko-KR" altLang="en-US" sz="3600" dirty="0"/>
            </a:p>
          </p:txBody>
        </p:sp>
      </p:grpSp>
      <p:cxnSp>
        <p:nvCxnSpPr>
          <p:cNvPr id="52" name="직선 연결선 51"/>
          <p:cNvCxnSpPr/>
          <p:nvPr/>
        </p:nvCxnSpPr>
        <p:spPr>
          <a:xfrm>
            <a:off x="635495" y="870937"/>
            <a:ext cx="108000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7181970" y="134256"/>
            <a:ext cx="29738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 smtClean="0">
                <a:latin typeface="Lucida Console" panose="020B0609040504020204" pitchFamily="49" charset="0"/>
              </a:rPr>
              <a:t>Tensorflow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0300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82858" y="135813"/>
            <a:ext cx="2972114" cy="646331"/>
          </a:xfrm>
          <a:prstGeom prst="rect">
            <a:avLst/>
          </a:prstGeom>
          <a:noFill/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ko-KR" altLang="en-US" sz="3600" dirty="0" smtClean="0"/>
          </a:p>
        </p:txBody>
      </p:sp>
      <p:grpSp>
        <p:nvGrpSpPr>
          <p:cNvPr id="14" name="그룹 13"/>
          <p:cNvGrpSpPr/>
          <p:nvPr/>
        </p:nvGrpSpPr>
        <p:grpSpPr>
          <a:xfrm>
            <a:off x="1695664" y="89083"/>
            <a:ext cx="2857124" cy="720000"/>
            <a:chOff x="2270322" y="239598"/>
            <a:chExt cx="2857124" cy="720000"/>
          </a:xfrm>
        </p:grpSpPr>
        <p:pic>
          <p:nvPicPr>
            <p:cNvPr id="21" name="Picture 4" descr="pytorch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7446" y="239598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직사각형 8"/>
            <p:cNvSpPr/>
            <p:nvPr/>
          </p:nvSpPr>
          <p:spPr>
            <a:xfrm>
              <a:off x="2270322" y="257951"/>
              <a:ext cx="21371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600" dirty="0">
                  <a:latin typeface="Lucida Console" panose="020B0609040504020204" pitchFamily="49" charset="0"/>
                </a:rPr>
                <a:t>Pytorch</a:t>
              </a:r>
              <a:endParaRPr lang="ko-KR" altLang="en-US" sz="3600" dirty="0"/>
            </a:p>
          </p:txBody>
        </p:sp>
      </p:grpSp>
      <p:cxnSp>
        <p:nvCxnSpPr>
          <p:cNvPr id="7" name="직선 연결선 6"/>
          <p:cNvCxnSpPr/>
          <p:nvPr/>
        </p:nvCxnSpPr>
        <p:spPr>
          <a:xfrm>
            <a:off x="635495" y="870937"/>
            <a:ext cx="108000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67733" y="809083"/>
            <a:ext cx="4779898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b="1" dirty="0" smtClean="0">
                <a:solidFill>
                  <a:schemeClr val="accent6"/>
                </a:solidFill>
                <a:latin typeface="+mj-lt"/>
              </a:rPr>
              <a:t>Model Basic Architecture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7181970" y="134256"/>
            <a:ext cx="3621002" cy="649791"/>
            <a:chOff x="7181970" y="134256"/>
            <a:chExt cx="3621002" cy="649791"/>
          </a:xfrm>
        </p:grpSpPr>
        <p:pic>
          <p:nvPicPr>
            <p:cNvPr id="18" name="Picture 2" descr="tensorflow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54972" y="136047"/>
              <a:ext cx="648000" cy="64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직사각형 21"/>
            <p:cNvSpPr/>
            <p:nvPr/>
          </p:nvSpPr>
          <p:spPr>
            <a:xfrm>
              <a:off x="7181970" y="134256"/>
              <a:ext cx="297389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600" dirty="0" smtClean="0">
                  <a:latin typeface="Lucida Console" panose="020B0609040504020204" pitchFamily="49" charset="0"/>
                </a:rPr>
                <a:t>Tensorflow</a:t>
              </a:r>
              <a:endParaRPr lang="ko-KR" altLang="en-US" sz="3600" dirty="0"/>
            </a:p>
          </p:txBody>
        </p:sp>
      </p:grpSp>
      <p:cxnSp>
        <p:nvCxnSpPr>
          <p:cNvPr id="5" name="직선 연결선 4"/>
          <p:cNvCxnSpPr/>
          <p:nvPr/>
        </p:nvCxnSpPr>
        <p:spPr>
          <a:xfrm>
            <a:off x="6035495" y="1504658"/>
            <a:ext cx="1238" cy="53533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7733" y="1504658"/>
            <a:ext cx="5892800" cy="5260209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121401" y="1504658"/>
            <a:ext cx="5892800" cy="5260209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430064" y="1626770"/>
            <a:ext cx="447770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Parameter Setting : </a:t>
            </a:r>
            <a:r>
              <a:rPr lang="ko-KR" altLang="en-US" sz="2000" dirty="0" smtClean="0"/>
              <a:t>파라미터 설정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Data Loader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학습 데이터를 구축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Model : </a:t>
            </a:r>
            <a:r>
              <a:rPr lang="ko-KR" altLang="en-US" sz="2000" dirty="0" smtClean="0"/>
              <a:t>학습 모델 정의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    - build_model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- loss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    - optimizer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- fit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- predict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Main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3568" y="1626770"/>
            <a:ext cx="4477701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Parameter Setting : </a:t>
            </a:r>
            <a:r>
              <a:rPr lang="ko-KR" altLang="en-US" sz="2000" dirty="0" smtClean="0"/>
              <a:t>파라미터 설정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Data Loader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학습 데이터를 구축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Model : </a:t>
            </a:r>
            <a:r>
              <a:rPr lang="ko-KR" altLang="en-US" sz="2000" dirty="0" smtClean="0"/>
              <a:t>학습 모델 정의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    - forward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Solver : </a:t>
            </a:r>
            <a:r>
              <a:rPr lang="ko-KR" altLang="en-US" sz="2000" dirty="0" smtClean="0"/>
              <a:t>학습 실행 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- loss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- optimizer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- fit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    - predict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429430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67733" y="818106"/>
            <a:ext cx="5892800" cy="594676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121401" y="818106"/>
            <a:ext cx="5892800" cy="594676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953933" y="9141"/>
            <a:ext cx="7521033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b="1" dirty="0" smtClean="0">
                <a:solidFill>
                  <a:schemeClr val="accent6"/>
                </a:solidFill>
                <a:latin typeface="+mj-lt"/>
              </a:rPr>
              <a:t>Model Basic Architecture Code Example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108070" y="108856"/>
            <a:ext cx="3621002" cy="649791"/>
            <a:chOff x="7181970" y="134256"/>
            <a:chExt cx="3621002" cy="649791"/>
          </a:xfrm>
        </p:grpSpPr>
        <p:pic>
          <p:nvPicPr>
            <p:cNvPr id="12" name="Picture 2" descr="tensorflow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54972" y="136047"/>
              <a:ext cx="648000" cy="64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직사각형 16"/>
            <p:cNvSpPr/>
            <p:nvPr/>
          </p:nvSpPr>
          <p:spPr>
            <a:xfrm>
              <a:off x="7181970" y="134256"/>
              <a:ext cx="297389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600" dirty="0" smtClean="0">
                  <a:latin typeface="Lucida Console" panose="020B0609040504020204" pitchFamily="49" charset="0"/>
                </a:rPr>
                <a:t>Tensorflow</a:t>
              </a:r>
              <a:endParaRPr lang="ko-KR" altLang="en-US" sz="3600" dirty="0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16120"/>
          <a:stretch/>
        </p:blipFill>
        <p:spPr>
          <a:xfrm>
            <a:off x="86396" y="841690"/>
            <a:ext cx="5866536" cy="201304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300" y="863972"/>
            <a:ext cx="5803002" cy="551148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070" y="2914193"/>
            <a:ext cx="5844862" cy="324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43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72125" y="79752"/>
            <a:ext cx="2857124" cy="720000"/>
            <a:chOff x="2270322" y="239598"/>
            <a:chExt cx="2857124" cy="720000"/>
          </a:xfrm>
        </p:grpSpPr>
        <p:pic>
          <p:nvPicPr>
            <p:cNvPr id="21" name="Picture 4" descr="pytorch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7446" y="239598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직사각형 8"/>
            <p:cNvSpPr/>
            <p:nvPr/>
          </p:nvSpPr>
          <p:spPr>
            <a:xfrm>
              <a:off x="2270322" y="257951"/>
              <a:ext cx="21371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600" dirty="0">
                  <a:latin typeface="Lucida Console" panose="020B0609040504020204" pitchFamily="49" charset="0"/>
                </a:rPr>
                <a:t>Pytorch</a:t>
              </a:r>
              <a:endParaRPr lang="ko-KR" altLang="en-US" sz="3600" dirty="0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67733" y="818106"/>
            <a:ext cx="5892800" cy="594676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121401" y="818106"/>
            <a:ext cx="5892800" cy="594676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367"/>
          <a:stretch/>
        </p:blipFill>
        <p:spPr>
          <a:xfrm>
            <a:off x="92158" y="834545"/>
            <a:ext cx="5849713" cy="563012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395" y="838811"/>
            <a:ext cx="5852106" cy="413706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5"/>
          <a:srcRect r="26442" b="2313"/>
          <a:stretch/>
        </p:blipFill>
        <p:spPr>
          <a:xfrm>
            <a:off x="6149395" y="4996577"/>
            <a:ext cx="5864805" cy="1734424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014133" y="9141"/>
            <a:ext cx="7521033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b="1" dirty="0" smtClean="0">
                <a:solidFill>
                  <a:schemeClr val="accent6"/>
                </a:solidFill>
                <a:latin typeface="+mj-lt"/>
              </a:rPr>
              <a:t>Model Basic Architecture Code Example</a:t>
            </a:r>
          </a:p>
        </p:txBody>
      </p:sp>
    </p:spTree>
    <p:extLst>
      <p:ext uri="{BB962C8B-B14F-4D97-AF65-F5344CB8AC3E}">
        <p14:creationId xmlns:p14="http://schemas.microsoft.com/office/powerpoint/2010/main" val="366619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82858" y="135813"/>
            <a:ext cx="2972114" cy="646331"/>
          </a:xfrm>
          <a:prstGeom prst="rect">
            <a:avLst/>
          </a:prstGeom>
          <a:noFill/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ko-KR" altLang="en-US" sz="3600" dirty="0" smtClean="0"/>
          </a:p>
        </p:txBody>
      </p:sp>
      <p:grpSp>
        <p:nvGrpSpPr>
          <p:cNvPr id="14" name="그룹 13"/>
          <p:cNvGrpSpPr/>
          <p:nvPr/>
        </p:nvGrpSpPr>
        <p:grpSpPr>
          <a:xfrm>
            <a:off x="1695664" y="89083"/>
            <a:ext cx="2857124" cy="720000"/>
            <a:chOff x="2270322" y="239598"/>
            <a:chExt cx="2857124" cy="720000"/>
          </a:xfrm>
        </p:grpSpPr>
        <p:pic>
          <p:nvPicPr>
            <p:cNvPr id="21" name="Picture 4" descr="pytorch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7446" y="239598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직사각형 8"/>
            <p:cNvSpPr/>
            <p:nvPr/>
          </p:nvSpPr>
          <p:spPr>
            <a:xfrm>
              <a:off x="2270322" y="257951"/>
              <a:ext cx="21371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600" dirty="0">
                  <a:latin typeface="Lucida Console" panose="020B0609040504020204" pitchFamily="49" charset="0"/>
                </a:rPr>
                <a:t>Pytorch</a:t>
              </a:r>
              <a:endParaRPr lang="ko-KR" altLang="en-US" sz="3600" dirty="0"/>
            </a:p>
          </p:txBody>
        </p:sp>
      </p:grpSp>
      <p:cxnSp>
        <p:nvCxnSpPr>
          <p:cNvPr id="7" name="직선 연결선 6"/>
          <p:cNvCxnSpPr/>
          <p:nvPr/>
        </p:nvCxnSpPr>
        <p:spPr>
          <a:xfrm>
            <a:off x="635495" y="870937"/>
            <a:ext cx="108000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67733" y="809083"/>
            <a:ext cx="1480598" cy="6955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b="1" dirty="0" smtClean="0">
                <a:solidFill>
                  <a:schemeClr val="accent6"/>
                </a:solidFill>
                <a:latin typeface="+mj-lt"/>
              </a:rPr>
              <a:t>Results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7181970" y="134256"/>
            <a:ext cx="3621002" cy="649791"/>
            <a:chOff x="7181970" y="134256"/>
            <a:chExt cx="3621002" cy="649791"/>
          </a:xfrm>
        </p:grpSpPr>
        <p:pic>
          <p:nvPicPr>
            <p:cNvPr id="18" name="Picture 2" descr="tensorflow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54972" y="136047"/>
              <a:ext cx="648000" cy="64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직사각형 21"/>
            <p:cNvSpPr/>
            <p:nvPr/>
          </p:nvSpPr>
          <p:spPr>
            <a:xfrm>
              <a:off x="7181970" y="134256"/>
              <a:ext cx="297389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600" dirty="0" smtClean="0">
                  <a:latin typeface="Lucida Console" panose="020B0609040504020204" pitchFamily="49" charset="0"/>
                </a:rPr>
                <a:t>Tensorflow</a:t>
              </a:r>
              <a:endParaRPr lang="ko-KR" altLang="en-US" sz="3600" dirty="0"/>
            </a:p>
          </p:txBody>
        </p:sp>
      </p:grpSp>
      <p:cxnSp>
        <p:nvCxnSpPr>
          <p:cNvPr id="5" name="직선 연결선 4"/>
          <p:cNvCxnSpPr/>
          <p:nvPr/>
        </p:nvCxnSpPr>
        <p:spPr>
          <a:xfrm>
            <a:off x="6035495" y="1504658"/>
            <a:ext cx="1238" cy="53533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7733" y="1504658"/>
            <a:ext cx="5892800" cy="5260209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121401" y="1504658"/>
            <a:ext cx="5892800" cy="5260209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95" y="1581597"/>
            <a:ext cx="4848712" cy="510632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2980" y="1581598"/>
            <a:ext cx="4326995" cy="509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55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72125" y="79752"/>
            <a:ext cx="2857124" cy="720000"/>
            <a:chOff x="2270322" y="239598"/>
            <a:chExt cx="2857124" cy="720000"/>
          </a:xfrm>
        </p:grpSpPr>
        <p:pic>
          <p:nvPicPr>
            <p:cNvPr id="21" name="Picture 4" descr="pytorch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7446" y="239598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직사각형 8"/>
            <p:cNvSpPr/>
            <p:nvPr/>
          </p:nvSpPr>
          <p:spPr>
            <a:xfrm>
              <a:off x="2270322" y="257951"/>
              <a:ext cx="21371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600" dirty="0">
                  <a:latin typeface="Lucida Console" panose="020B0609040504020204" pitchFamily="49" charset="0"/>
                </a:rPr>
                <a:t>Pytorch</a:t>
              </a:r>
              <a:endParaRPr lang="ko-KR" altLang="en-US" sz="3600" dirty="0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67733" y="818106"/>
            <a:ext cx="5892800" cy="594676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121401" y="818106"/>
            <a:ext cx="5892800" cy="594676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014133" y="9141"/>
            <a:ext cx="3706912" cy="6955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b="1" dirty="0" smtClean="0">
                <a:solidFill>
                  <a:schemeClr val="accent6"/>
                </a:solidFill>
                <a:latin typeface="+mj-lt"/>
              </a:rPr>
              <a:t>Pytorch debugging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2005" r="23434" b="1"/>
          <a:stretch/>
        </p:blipFill>
        <p:spPr>
          <a:xfrm>
            <a:off x="109878" y="902191"/>
            <a:ext cx="5815061" cy="927387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00547" y="1483370"/>
            <a:ext cx="3480319" cy="21558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09878" y="4520392"/>
            <a:ext cx="5828547" cy="1794684"/>
            <a:chOff x="100547" y="2145992"/>
            <a:chExt cx="5828547" cy="1794684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4"/>
            <a:srcRect b="25347"/>
            <a:stretch/>
          </p:blipFill>
          <p:spPr>
            <a:xfrm>
              <a:off x="100547" y="2145992"/>
              <a:ext cx="5828547" cy="1794684"/>
            </a:xfrm>
            <a:prstGeom prst="rect">
              <a:avLst/>
            </a:prstGeom>
          </p:spPr>
        </p:pic>
        <p:sp>
          <p:nvSpPr>
            <p:cNvPr id="18" name="직사각형 17"/>
            <p:cNvSpPr/>
            <p:nvPr/>
          </p:nvSpPr>
          <p:spPr>
            <a:xfrm>
              <a:off x="934083" y="3357035"/>
              <a:ext cx="1193298" cy="213285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80866" y="3279011"/>
              <a:ext cx="2194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F4B183"/>
                  </a:solidFill>
                </a:rPr>
                <a:t>원하는 지점에 추가</a:t>
              </a:r>
              <a:endParaRPr lang="ko-KR" altLang="en-US" dirty="0">
                <a:solidFill>
                  <a:srgbClr val="F4B183"/>
                </a:solidFill>
              </a:endParaRPr>
            </a:p>
          </p:txBody>
        </p:sp>
        <p:cxnSp>
          <p:nvCxnSpPr>
            <p:cNvPr id="5" name="직선 화살표 연결선 4"/>
            <p:cNvCxnSpPr/>
            <p:nvPr/>
          </p:nvCxnSpPr>
          <p:spPr>
            <a:xfrm flipH="1">
              <a:off x="2160195" y="3463677"/>
              <a:ext cx="1420671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824522" y="2909679"/>
              <a:ext cx="17075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4B183"/>
                  </a:solidFill>
                </a:rPr>
                <a:t>pdb.set_trace()</a:t>
              </a:r>
              <a:endParaRPr lang="ko-KR" altLang="en-US" dirty="0">
                <a:solidFill>
                  <a:srgbClr val="F4B183"/>
                </a:solidFill>
              </a:endParaRP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rcRect t="4876"/>
          <a:stretch/>
        </p:blipFill>
        <p:spPr>
          <a:xfrm>
            <a:off x="6159218" y="911716"/>
            <a:ext cx="5816883" cy="402223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6"/>
          <a:srcRect t="54033"/>
          <a:stretch/>
        </p:blipFill>
        <p:spPr>
          <a:xfrm>
            <a:off x="101808" y="1858514"/>
            <a:ext cx="5823419" cy="259751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204189" y="5008510"/>
            <a:ext cx="400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4B183"/>
                </a:solidFill>
              </a:rPr>
              <a:t>* </a:t>
            </a:r>
            <a:r>
              <a:rPr lang="ko-KR" altLang="en-US" dirty="0" smtClean="0">
                <a:solidFill>
                  <a:srgbClr val="F4B183"/>
                </a:solidFill>
              </a:rPr>
              <a:t>보고자 하는 값들을 바로 확인 가능</a:t>
            </a:r>
            <a:endParaRPr lang="ko-KR" altLang="en-US" dirty="0">
              <a:solidFill>
                <a:srgbClr val="F4B1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21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140814" y="1391520"/>
            <a:ext cx="186762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dynamic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22823" y="1391520"/>
            <a:ext cx="1611129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static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66723" y="2271230"/>
            <a:ext cx="4215802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runtime debugging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56455" y="2271230"/>
            <a:ext cx="4343864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difficult to debug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088323" y="3150940"/>
            <a:ext cx="1996148" cy="553998"/>
          </a:xfrm>
          <a:prstGeom prst="rect">
            <a:avLst/>
          </a:prstGeom>
          <a:noFill/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(Visdom)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649628" y="3150940"/>
            <a:ext cx="2757517" cy="553998"/>
          </a:xfrm>
          <a:prstGeom prst="rect">
            <a:avLst/>
          </a:prstGeom>
          <a:noFill/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accent4"/>
                </a:solidFill>
                <a:latin typeface="Lucida Console" panose="020B0609040504020204" pitchFamily="49" charset="0"/>
              </a:rPr>
              <a:t>Tensorboard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90272" y="4030651"/>
            <a:ext cx="4192253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growing community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324467" y="4030650"/>
            <a:ext cx="3407837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rich community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53218" y="4910361"/>
            <a:ext cx="5266357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from low to high-level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860384" y="4910360"/>
            <a:ext cx="2336001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low-level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182858" y="135813"/>
            <a:ext cx="2972114" cy="646331"/>
          </a:xfrm>
          <a:prstGeom prst="rect">
            <a:avLst/>
          </a:prstGeom>
          <a:noFill/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ko-KR" altLang="en-US" sz="3600" dirty="0" smtClean="0"/>
          </a:p>
        </p:txBody>
      </p:sp>
      <p:pic>
        <p:nvPicPr>
          <p:cNvPr id="48" name="Picture 2" descr="tensorflow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4972" y="136047"/>
            <a:ext cx="648000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9" name="그룹 48"/>
          <p:cNvGrpSpPr/>
          <p:nvPr/>
        </p:nvGrpSpPr>
        <p:grpSpPr>
          <a:xfrm>
            <a:off x="1695664" y="89083"/>
            <a:ext cx="2857124" cy="720000"/>
            <a:chOff x="2270322" y="239598"/>
            <a:chExt cx="2857124" cy="720000"/>
          </a:xfrm>
        </p:grpSpPr>
        <p:pic>
          <p:nvPicPr>
            <p:cNvPr id="50" name="Picture 4" descr="pytorch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7446" y="239598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직사각형 50"/>
            <p:cNvSpPr/>
            <p:nvPr/>
          </p:nvSpPr>
          <p:spPr>
            <a:xfrm>
              <a:off x="2270322" y="257951"/>
              <a:ext cx="21371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600" dirty="0">
                  <a:latin typeface="Lucida Console" panose="020B0609040504020204" pitchFamily="49" charset="0"/>
                </a:rPr>
                <a:t>Pytorch</a:t>
              </a:r>
              <a:endParaRPr lang="ko-KR" altLang="en-US" sz="3600" dirty="0"/>
            </a:p>
          </p:txBody>
        </p:sp>
      </p:grpSp>
      <p:cxnSp>
        <p:nvCxnSpPr>
          <p:cNvPr id="52" name="직선 연결선 51"/>
          <p:cNvCxnSpPr/>
          <p:nvPr/>
        </p:nvCxnSpPr>
        <p:spPr>
          <a:xfrm>
            <a:off x="635495" y="870937"/>
            <a:ext cx="108000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7181970" y="134256"/>
            <a:ext cx="29738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 smtClean="0">
                <a:latin typeface="Lucida Console" panose="020B0609040504020204" pitchFamily="49" charset="0"/>
              </a:rPr>
              <a:t>Tensorflow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1352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67733" y="818106"/>
            <a:ext cx="5892800" cy="594676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121401" y="818106"/>
            <a:ext cx="5892800" cy="594676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108070" y="108856"/>
            <a:ext cx="3621002" cy="649791"/>
            <a:chOff x="7181970" y="134256"/>
            <a:chExt cx="3621002" cy="649791"/>
          </a:xfrm>
        </p:grpSpPr>
        <p:pic>
          <p:nvPicPr>
            <p:cNvPr id="12" name="Picture 2" descr="tensorflow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54972" y="136047"/>
              <a:ext cx="648000" cy="64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직사각형 16"/>
            <p:cNvSpPr/>
            <p:nvPr/>
          </p:nvSpPr>
          <p:spPr>
            <a:xfrm>
              <a:off x="7181970" y="134256"/>
              <a:ext cx="297389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600" dirty="0" smtClean="0">
                  <a:latin typeface="Lucida Console" panose="020B0609040504020204" pitchFamily="49" charset="0"/>
                </a:rPr>
                <a:t>Tensorflow</a:t>
              </a:r>
              <a:endParaRPr lang="ko-KR" altLang="en-US" sz="3600" dirty="0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3995208" y="0"/>
            <a:ext cx="2456698" cy="6955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b="1" dirty="0" smtClean="0">
                <a:solidFill>
                  <a:schemeClr val="accent5"/>
                </a:solidFill>
                <a:latin typeface="+mj-lt"/>
              </a:rPr>
              <a:t>Tensorboard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70" y="887243"/>
            <a:ext cx="5759330" cy="5750564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641810" y="3122727"/>
            <a:ext cx="3892090" cy="811098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41810" y="4002962"/>
            <a:ext cx="3892090" cy="407113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41810" y="4479213"/>
            <a:ext cx="3892090" cy="302338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41810" y="5336463"/>
            <a:ext cx="3892090" cy="197562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41810" y="5656555"/>
            <a:ext cx="5187490" cy="620419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637524" y="3343610"/>
            <a:ext cx="126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4B183"/>
                </a:solidFill>
              </a:rPr>
              <a:t>Histogram</a:t>
            </a:r>
            <a:endParaRPr lang="ko-KR" altLang="en-US" dirty="0">
              <a:solidFill>
                <a:srgbClr val="F4B183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37524" y="4021852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4B183"/>
                </a:solidFill>
              </a:rPr>
              <a:t>Scalar</a:t>
            </a:r>
            <a:endParaRPr lang="ko-KR" altLang="en-US" dirty="0">
              <a:solidFill>
                <a:srgbClr val="F4B183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37524" y="4450643"/>
            <a:ext cx="861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4B183"/>
                </a:solidFill>
              </a:rPr>
              <a:t>Merge</a:t>
            </a:r>
            <a:endParaRPr lang="ko-KR" altLang="en-US" dirty="0">
              <a:solidFill>
                <a:srgbClr val="F4B183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4100" y="1019148"/>
            <a:ext cx="3505200" cy="6572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7108" y="1073408"/>
            <a:ext cx="1743075" cy="1905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637524" y="5225958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F4B183"/>
                </a:solidFill>
              </a:rPr>
              <a:t>add_graph</a:t>
            </a:r>
            <a:endParaRPr lang="ko-KR" altLang="en-US" dirty="0">
              <a:solidFill>
                <a:srgbClr val="F4B183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6"/>
          <a:srcRect t="12032"/>
          <a:stretch/>
        </p:blipFill>
        <p:spPr>
          <a:xfrm>
            <a:off x="6811111" y="1625481"/>
            <a:ext cx="4687535" cy="4690627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6174559" y="818105"/>
            <a:ext cx="1273105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chemeClr val="accent5"/>
                </a:solidFill>
              </a:rPr>
              <a:t>Graph</a:t>
            </a:r>
            <a:endParaRPr lang="en-US" altLang="ko-KR" sz="20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06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67733" y="818106"/>
            <a:ext cx="5892800" cy="594676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121401" y="818106"/>
            <a:ext cx="5892800" cy="594676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108070" y="108856"/>
            <a:ext cx="3621002" cy="649791"/>
            <a:chOff x="7181970" y="134256"/>
            <a:chExt cx="3621002" cy="649791"/>
          </a:xfrm>
        </p:grpSpPr>
        <p:pic>
          <p:nvPicPr>
            <p:cNvPr id="12" name="Picture 2" descr="tensorflow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54972" y="136047"/>
              <a:ext cx="648000" cy="64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직사각형 16"/>
            <p:cNvSpPr/>
            <p:nvPr/>
          </p:nvSpPr>
          <p:spPr>
            <a:xfrm>
              <a:off x="7181970" y="134256"/>
              <a:ext cx="297389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600" dirty="0" smtClean="0">
                  <a:latin typeface="Lucida Console" panose="020B0609040504020204" pitchFamily="49" charset="0"/>
                </a:rPr>
                <a:t>Tensorflow</a:t>
              </a:r>
              <a:endParaRPr lang="ko-KR" altLang="en-US" sz="3600" dirty="0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3995208" y="0"/>
            <a:ext cx="2456698" cy="6955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b="1" dirty="0" smtClean="0">
                <a:solidFill>
                  <a:schemeClr val="accent5"/>
                </a:solidFill>
                <a:latin typeface="+mj-lt"/>
              </a:rPr>
              <a:t>Tensorboard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7733" y="814646"/>
            <a:ext cx="1252266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chemeClr val="accent5"/>
                </a:solidFill>
              </a:rPr>
              <a:t>Scalar</a:t>
            </a:r>
            <a:endParaRPr lang="en-US" altLang="ko-KR" sz="2000" b="1" dirty="0">
              <a:solidFill>
                <a:schemeClr val="accent5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356" y="1799491"/>
            <a:ext cx="5654369" cy="4445118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6121401" y="814305"/>
            <a:ext cx="1810560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chemeClr val="accent5"/>
                </a:solidFill>
              </a:rPr>
              <a:t>Histogram</a:t>
            </a:r>
            <a:endParaRPr lang="en-US" altLang="ko-KR" sz="2000" b="1" dirty="0">
              <a:solidFill>
                <a:schemeClr val="accent5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t="733"/>
          <a:stretch/>
        </p:blipFill>
        <p:spPr>
          <a:xfrm>
            <a:off x="509491" y="1799491"/>
            <a:ext cx="3351934" cy="298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11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72125" y="79752"/>
            <a:ext cx="2857124" cy="720000"/>
            <a:chOff x="2270322" y="239598"/>
            <a:chExt cx="2857124" cy="720000"/>
          </a:xfrm>
        </p:grpSpPr>
        <p:pic>
          <p:nvPicPr>
            <p:cNvPr id="21" name="Picture 4" descr="pytorch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7446" y="239598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직사각형 8"/>
            <p:cNvSpPr/>
            <p:nvPr/>
          </p:nvSpPr>
          <p:spPr>
            <a:xfrm>
              <a:off x="2270322" y="257951"/>
              <a:ext cx="21371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600" dirty="0">
                  <a:latin typeface="Lucida Console" panose="020B0609040504020204" pitchFamily="49" charset="0"/>
                </a:rPr>
                <a:t>Pytorch</a:t>
              </a:r>
              <a:endParaRPr lang="ko-KR" altLang="en-US" sz="3600" dirty="0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67733" y="818106"/>
            <a:ext cx="5892800" cy="594676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121401" y="818106"/>
            <a:ext cx="5892800" cy="594676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014133" y="9141"/>
            <a:ext cx="1561646" cy="6955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b="1" dirty="0" smtClean="0">
                <a:solidFill>
                  <a:schemeClr val="accent5"/>
                </a:solidFill>
                <a:latin typeface="+mj-lt"/>
              </a:rPr>
              <a:t>Visdom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84805" y="818105"/>
            <a:ext cx="5885778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chemeClr val="accent5"/>
                </a:solidFill>
                <a:latin typeface="+mj-lt"/>
              </a:rPr>
              <a:t>Visdom</a:t>
            </a:r>
            <a:r>
              <a:rPr lang="ko-KR" altLang="en-US" sz="2000" b="1" dirty="0" smtClean="0">
                <a:solidFill>
                  <a:schemeClr val="accent5"/>
                </a:solidFill>
                <a:latin typeface="+mj-lt"/>
              </a:rPr>
              <a:t>은 </a:t>
            </a:r>
            <a:r>
              <a:rPr lang="en-US" altLang="ko-KR" sz="2000" b="1" dirty="0" smtClean="0">
                <a:solidFill>
                  <a:schemeClr val="accent5"/>
                </a:solidFill>
                <a:latin typeface="+mj-lt"/>
              </a:rPr>
              <a:t>tensorboard</a:t>
            </a:r>
            <a:r>
              <a:rPr lang="ko-KR" altLang="en-US" sz="2000" b="1" dirty="0" smtClean="0">
                <a:solidFill>
                  <a:schemeClr val="accent5"/>
                </a:solidFill>
                <a:latin typeface="+mj-lt"/>
              </a:rPr>
              <a:t>와 다르게 계산 그래프</a:t>
            </a:r>
            <a:endParaRPr lang="en-US" altLang="ko-KR" sz="2000" b="1" dirty="0" smtClean="0">
              <a:solidFill>
                <a:schemeClr val="accent5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5"/>
                </a:solidFill>
                <a:latin typeface="+mj-lt"/>
              </a:rPr>
              <a:t> </a:t>
            </a:r>
            <a:r>
              <a:rPr lang="en-US" altLang="ko-KR" sz="2000" b="1" dirty="0" smtClean="0">
                <a:solidFill>
                  <a:schemeClr val="accent5"/>
                </a:solidFill>
                <a:latin typeface="+mj-lt"/>
              </a:rPr>
              <a:t>  </a:t>
            </a:r>
            <a:r>
              <a:rPr lang="ko-KR" altLang="en-US" sz="2000" b="1" dirty="0" smtClean="0">
                <a:solidFill>
                  <a:schemeClr val="accent5"/>
                </a:solidFill>
                <a:latin typeface="+mj-lt"/>
              </a:rPr>
              <a:t>를 보여주는 기능을 하지 못함</a:t>
            </a:r>
            <a:r>
              <a:rPr lang="en-US" altLang="ko-KR" sz="2000" b="1" dirty="0" smtClean="0">
                <a:solidFill>
                  <a:schemeClr val="accent5"/>
                </a:solidFill>
                <a:latin typeface="+mj-lt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chemeClr val="accent5"/>
                </a:solidFill>
                <a:latin typeface="+mj-lt"/>
              </a:rPr>
              <a:t>Tensorboard</a:t>
            </a:r>
            <a:r>
              <a:rPr lang="ko-KR" altLang="en-US" sz="2000" b="1" dirty="0" smtClean="0">
                <a:solidFill>
                  <a:schemeClr val="accent5"/>
                </a:solidFill>
                <a:latin typeface="+mj-lt"/>
              </a:rPr>
              <a:t>보다는 </a:t>
            </a:r>
            <a:r>
              <a:rPr lang="en-US" altLang="ko-KR" sz="2000" b="1" dirty="0" smtClean="0">
                <a:solidFill>
                  <a:schemeClr val="accent5"/>
                </a:solidFill>
                <a:latin typeface="+mj-lt"/>
              </a:rPr>
              <a:t>matplotlib</a:t>
            </a:r>
            <a:r>
              <a:rPr lang="ko-KR" altLang="en-US" sz="2000" b="1" dirty="0" smtClean="0">
                <a:solidFill>
                  <a:schemeClr val="accent5"/>
                </a:solidFill>
                <a:latin typeface="+mj-lt"/>
              </a:rPr>
              <a:t>과 기능이 유사</a:t>
            </a:r>
            <a:endParaRPr lang="en-US" altLang="ko-KR" sz="2000" b="1" dirty="0" smtClean="0">
              <a:solidFill>
                <a:schemeClr val="accent5"/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chemeClr val="accent5"/>
                </a:solidFill>
                <a:latin typeface="+mj-lt"/>
              </a:rPr>
              <a:t>설치 </a:t>
            </a:r>
            <a:r>
              <a:rPr lang="en-US" altLang="ko-KR" sz="2000" b="1" dirty="0" smtClean="0">
                <a:solidFill>
                  <a:schemeClr val="accent5"/>
                </a:solidFill>
                <a:latin typeface="+mj-lt"/>
              </a:rPr>
              <a:t>: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chemeClr val="accent5"/>
                </a:solidFill>
                <a:latin typeface="+mj-lt"/>
              </a:rPr>
              <a:t>서버 실행</a:t>
            </a:r>
            <a:endParaRPr lang="en-US" altLang="ko-KR" sz="2000" b="1" dirty="0" smtClean="0">
              <a:solidFill>
                <a:schemeClr val="accent5"/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accent5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accent5"/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chemeClr val="accent5"/>
                </a:solidFill>
                <a:latin typeface="+mj-lt"/>
              </a:rPr>
              <a:t>서버 확인</a:t>
            </a:r>
            <a:endParaRPr lang="en-US" altLang="ko-KR" sz="2000" b="1" dirty="0" smtClean="0">
              <a:solidFill>
                <a:schemeClr val="accent5"/>
              </a:solidFill>
              <a:latin typeface="+mj-l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b="5698"/>
          <a:stretch/>
        </p:blipFill>
        <p:spPr>
          <a:xfrm>
            <a:off x="1362498" y="2404290"/>
            <a:ext cx="3303270" cy="21557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924" y="3157335"/>
            <a:ext cx="3852418" cy="93392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088" y="4512171"/>
            <a:ext cx="5128089" cy="217649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1648" y="3157335"/>
            <a:ext cx="5552305" cy="351466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4559" y="1437662"/>
            <a:ext cx="5801542" cy="1648438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6174559" y="818105"/>
            <a:ext cx="268535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chemeClr val="accent5"/>
                </a:solidFill>
              </a:rPr>
              <a:t>예제 코드 및 결과</a:t>
            </a:r>
            <a:endParaRPr lang="en-US" altLang="ko-KR" sz="2000" b="1" dirty="0">
              <a:solidFill>
                <a:schemeClr val="accent5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575779" y="255086"/>
            <a:ext cx="4884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https://github.com/facebookresearch/visdom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236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99462" y="2257042"/>
            <a:ext cx="11109131" cy="21698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 smtClean="0">
                <a:latin typeface="Lucida Console" panose="020B0609040504020204" pitchFamily="49" charset="0"/>
              </a:rPr>
              <a:t>Main Reference</a:t>
            </a:r>
          </a:p>
          <a:p>
            <a:pPr>
              <a:lnSpc>
                <a:spcPct val="150000"/>
              </a:lnSpc>
            </a:pPr>
            <a:r>
              <a:rPr lang="en-US" altLang="ko-KR" sz="3000" dirty="0" smtClean="0">
                <a:latin typeface="Lucida Console" panose="020B0609040504020204" pitchFamily="49" charset="0"/>
              </a:rPr>
              <a:t>Terry TaeWoong Um, #3.1. Tensorflow vs. PyTorch</a:t>
            </a:r>
          </a:p>
          <a:p>
            <a:pPr>
              <a:lnSpc>
                <a:spcPct val="150000"/>
              </a:lnSpc>
            </a:pPr>
            <a:r>
              <a:rPr lang="ko-KR" altLang="en-US" sz="3000" dirty="0" smtClean="0">
                <a:latin typeface="Lucida Console" panose="020B0609040504020204" pitchFamily="49" charset="0"/>
                <a:hlinkClick r:id="rId2"/>
              </a:rPr>
              <a:t>https://www.youtube.com/watch?v=tNWatDufzDk</a:t>
            </a:r>
            <a:endParaRPr lang="ko-KR" altLang="en-US" sz="30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71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72125" y="79752"/>
            <a:ext cx="2857124" cy="720000"/>
            <a:chOff x="2270322" y="239598"/>
            <a:chExt cx="2857124" cy="720000"/>
          </a:xfrm>
        </p:grpSpPr>
        <p:pic>
          <p:nvPicPr>
            <p:cNvPr id="21" name="Picture 4" descr="pytorch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7446" y="239598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직사각형 8"/>
            <p:cNvSpPr/>
            <p:nvPr/>
          </p:nvSpPr>
          <p:spPr>
            <a:xfrm>
              <a:off x="2270322" y="257951"/>
              <a:ext cx="21371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600" dirty="0">
                  <a:latin typeface="Lucida Console" panose="020B0609040504020204" pitchFamily="49" charset="0"/>
                </a:rPr>
                <a:t>Pytorch</a:t>
              </a:r>
              <a:endParaRPr lang="ko-KR" altLang="en-US" sz="3600" dirty="0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67733" y="818106"/>
            <a:ext cx="5892800" cy="594676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121401" y="818106"/>
            <a:ext cx="5892800" cy="594676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014133" y="9141"/>
            <a:ext cx="5956182" cy="6955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b="1" dirty="0" smtClean="0">
                <a:solidFill>
                  <a:schemeClr val="accent5"/>
                </a:solidFill>
                <a:latin typeface="+mj-lt"/>
              </a:rPr>
              <a:t>Visdom Real time plot Example</a:t>
            </a:r>
          </a:p>
        </p:txBody>
      </p:sp>
      <p:pic>
        <p:nvPicPr>
          <p:cNvPr id="7" name="FDC35D9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243639" y="2458084"/>
            <a:ext cx="5648324" cy="266680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533" y="1525049"/>
            <a:ext cx="5765800" cy="3804187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586322" y="2178695"/>
            <a:ext cx="5298011" cy="44068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185588" y="1752668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4B183"/>
                </a:solidFill>
              </a:rPr>
              <a:t>최초 </a:t>
            </a:r>
            <a:r>
              <a:rPr lang="en-US" altLang="ko-KR" dirty="0" smtClean="0">
                <a:solidFill>
                  <a:srgbClr val="F4B183"/>
                </a:solidFill>
              </a:rPr>
              <a:t>plot </a:t>
            </a:r>
            <a:r>
              <a:rPr lang="ko-KR" altLang="en-US" dirty="0" smtClean="0">
                <a:solidFill>
                  <a:srgbClr val="F4B183"/>
                </a:solidFill>
              </a:rPr>
              <a:t>설정</a:t>
            </a:r>
            <a:endParaRPr lang="ko-KR" altLang="en-US" dirty="0">
              <a:solidFill>
                <a:srgbClr val="F4B183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85588" y="4044489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4B183"/>
                </a:solidFill>
              </a:rPr>
              <a:t>plot </a:t>
            </a:r>
            <a:r>
              <a:rPr lang="ko-KR" altLang="en-US" dirty="0" smtClean="0">
                <a:solidFill>
                  <a:srgbClr val="F4B183"/>
                </a:solidFill>
              </a:rPr>
              <a:t>업데이트</a:t>
            </a:r>
            <a:endParaRPr lang="ko-KR" altLang="en-US" dirty="0">
              <a:solidFill>
                <a:srgbClr val="F4B183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43523" y="4470516"/>
            <a:ext cx="4825540" cy="31103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86322" y="5018202"/>
            <a:ext cx="5282740" cy="329388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86322" y="5381222"/>
            <a:ext cx="279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4B183"/>
                </a:solidFill>
              </a:rPr>
              <a:t>training </a:t>
            </a:r>
            <a:r>
              <a:rPr lang="ko-KR" altLang="en-US" dirty="0" smtClean="0">
                <a:solidFill>
                  <a:srgbClr val="F4B183"/>
                </a:solidFill>
              </a:rPr>
              <a:t>최종 결과를 </a:t>
            </a:r>
            <a:r>
              <a:rPr lang="en-US" altLang="ko-KR" dirty="0" smtClean="0">
                <a:solidFill>
                  <a:srgbClr val="F4B183"/>
                </a:solidFill>
              </a:rPr>
              <a:t>plot</a:t>
            </a:r>
            <a:endParaRPr lang="ko-KR" altLang="en-US" dirty="0">
              <a:solidFill>
                <a:srgbClr val="F4B183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0433" y="839009"/>
            <a:ext cx="268535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chemeClr val="accent5"/>
                </a:solidFill>
              </a:rPr>
              <a:t>예제 코드 및 결과</a:t>
            </a:r>
            <a:endParaRPr lang="en-US" altLang="ko-KR" sz="2000" b="1" dirty="0">
              <a:solidFill>
                <a:schemeClr val="accent5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129339" y="839022"/>
            <a:ext cx="349191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chemeClr val="accent5"/>
                </a:solidFill>
              </a:rPr>
              <a:t>Visdom server </a:t>
            </a:r>
            <a:r>
              <a:rPr lang="ko-KR" altLang="en-US" sz="2000" b="1" dirty="0" smtClean="0">
                <a:solidFill>
                  <a:schemeClr val="accent5"/>
                </a:solidFill>
              </a:rPr>
              <a:t>결과 화면</a:t>
            </a:r>
            <a:endParaRPr lang="en-US" altLang="ko-KR" sz="20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45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140814" y="1391520"/>
            <a:ext cx="186762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dynamic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22823" y="1391520"/>
            <a:ext cx="1611129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static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66723" y="2271230"/>
            <a:ext cx="4215802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runtime debugging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56455" y="2271230"/>
            <a:ext cx="4343864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difficult to debug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088323" y="3150940"/>
            <a:ext cx="1996148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(Visdom)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649628" y="3150940"/>
            <a:ext cx="2757517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Tensorboard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90272" y="4030651"/>
            <a:ext cx="4192253" cy="553998"/>
          </a:xfrm>
          <a:prstGeom prst="rect">
            <a:avLst/>
          </a:prstGeom>
          <a:noFill/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growing community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324467" y="4030650"/>
            <a:ext cx="3407837" cy="553998"/>
          </a:xfrm>
          <a:prstGeom prst="rect">
            <a:avLst/>
          </a:prstGeom>
          <a:noFill/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accent4"/>
                </a:solidFill>
                <a:latin typeface="Lucida Console" panose="020B0609040504020204" pitchFamily="49" charset="0"/>
              </a:rPr>
              <a:t>rich community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53218" y="4910361"/>
            <a:ext cx="5266357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from low to high-level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860384" y="4910360"/>
            <a:ext cx="2336001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low-level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182858" y="135813"/>
            <a:ext cx="2972114" cy="646331"/>
          </a:xfrm>
          <a:prstGeom prst="rect">
            <a:avLst/>
          </a:prstGeom>
          <a:noFill/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ko-KR" altLang="en-US" sz="3600" dirty="0" smtClean="0"/>
          </a:p>
        </p:txBody>
      </p:sp>
      <p:pic>
        <p:nvPicPr>
          <p:cNvPr id="48" name="Picture 2" descr="tensorflow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4972" y="136047"/>
            <a:ext cx="648000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9" name="그룹 48"/>
          <p:cNvGrpSpPr/>
          <p:nvPr/>
        </p:nvGrpSpPr>
        <p:grpSpPr>
          <a:xfrm>
            <a:off x="1695664" y="89083"/>
            <a:ext cx="2857124" cy="720000"/>
            <a:chOff x="2270322" y="239598"/>
            <a:chExt cx="2857124" cy="720000"/>
          </a:xfrm>
        </p:grpSpPr>
        <p:pic>
          <p:nvPicPr>
            <p:cNvPr id="50" name="Picture 4" descr="pytorch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7446" y="239598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직사각형 50"/>
            <p:cNvSpPr/>
            <p:nvPr/>
          </p:nvSpPr>
          <p:spPr>
            <a:xfrm>
              <a:off x="2270322" y="257951"/>
              <a:ext cx="21371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600" dirty="0">
                  <a:latin typeface="Lucida Console" panose="020B0609040504020204" pitchFamily="49" charset="0"/>
                </a:rPr>
                <a:t>Pytorch</a:t>
              </a:r>
              <a:endParaRPr lang="ko-KR" altLang="en-US" sz="3600" dirty="0"/>
            </a:p>
          </p:txBody>
        </p:sp>
      </p:grpSp>
      <p:cxnSp>
        <p:nvCxnSpPr>
          <p:cNvPr id="52" name="직선 연결선 51"/>
          <p:cNvCxnSpPr/>
          <p:nvPr/>
        </p:nvCxnSpPr>
        <p:spPr>
          <a:xfrm>
            <a:off x="635495" y="870937"/>
            <a:ext cx="108000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7181970" y="134256"/>
            <a:ext cx="29738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 smtClean="0">
                <a:latin typeface="Lucida Console" panose="020B0609040504020204" pitchFamily="49" charset="0"/>
              </a:rPr>
              <a:t>Tensorflow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3553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82858" y="135813"/>
            <a:ext cx="2972114" cy="646331"/>
          </a:xfrm>
          <a:prstGeom prst="rect">
            <a:avLst/>
          </a:prstGeom>
          <a:noFill/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ko-KR" altLang="en-US" sz="3600" dirty="0" smtClean="0"/>
          </a:p>
        </p:txBody>
      </p:sp>
      <p:grpSp>
        <p:nvGrpSpPr>
          <p:cNvPr id="14" name="그룹 13"/>
          <p:cNvGrpSpPr/>
          <p:nvPr/>
        </p:nvGrpSpPr>
        <p:grpSpPr>
          <a:xfrm>
            <a:off x="1695664" y="89083"/>
            <a:ext cx="2857124" cy="720000"/>
            <a:chOff x="2270322" y="239598"/>
            <a:chExt cx="2857124" cy="720000"/>
          </a:xfrm>
        </p:grpSpPr>
        <p:pic>
          <p:nvPicPr>
            <p:cNvPr id="21" name="Picture 4" descr="pytorch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7446" y="239598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직사각형 8"/>
            <p:cNvSpPr/>
            <p:nvPr/>
          </p:nvSpPr>
          <p:spPr>
            <a:xfrm>
              <a:off x="2270322" y="257951"/>
              <a:ext cx="21371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600" dirty="0">
                  <a:latin typeface="Lucida Console" panose="020B0609040504020204" pitchFamily="49" charset="0"/>
                </a:rPr>
                <a:t>Pytorch</a:t>
              </a:r>
              <a:endParaRPr lang="ko-KR" altLang="en-US" sz="3600" dirty="0"/>
            </a:p>
          </p:txBody>
        </p:sp>
      </p:grpSp>
      <p:cxnSp>
        <p:nvCxnSpPr>
          <p:cNvPr id="7" name="직선 연결선 6"/>
          <p:cNvCxnSpPr/>
          <p:nvPr/>
        </p:nvCxnSpPr>
        <p:spPr>
          <a:xfrm>
            <a:off x="635495" y="870937"/>
            <a:ext cx="108000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67733" y="809083"/>
            <a:ext cx="3186898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b="1" dirty="0" smtClean="0">
                <a:latin typeface="+mj-lt"/>
              </a:rPr>
              <a:t>Facebook Group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7181970" y="134256"/>
            <a:ext cx="3621002" cy="649791"/>
            <a:chOff x="7181970" y="134256"/>
            <a:chExt cx="3621002" cy="649791"/>
          </a:xfrm>
        </p:grpSpPr>
        <p:pic>
          <p:nvPicPr>
            <p:cNvPr id="18" name="Picture 2" descr="tensorflow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54972" y="136047"/>
              <a:ext cx="648000" cy="64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직사각형 21"/>
            <p:cNvSpPr/>
            <p:nvPr/>
          </p:nvSpPr>
          <p:spPr>
            <a:xfrm>
              <a:off x="7181970" y="134256"/>
              <a:ext cx="297389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600" dirty="0" smtClean="0">
                  <a:latin typeface="Lucida Console" panose="020B0609040504020204" pitchFamily="49" charset="0"/>
                </a:rPr>
                <a:t>Tensorflow</a:t>
              </a:r>
              <a:endParaRPr lang="ko-KR" altLang="en-US" sz="3600" dirty="0"/>
            </a:p>
          </p:txBody>
        </p:sp>
      </p:grpSp>
      <p:cxnSp>
        <p:nvCxnSpPr>
          <p:cNvPr id="5" name="직선 연결선 4"/>
          <p:cNvCxnSpPr/>
          <p:nvPr/>
        </p:nvCxnSpPr>
        <p:spPr>
          <a:xfrm>
            <a:off x="6035495" y="1504658"/>
            <a:ext cx="1238" cy="53533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7733" y="1504658"/>
            <a:ext cx="5892800" cy="5260209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121401" y="1504658"/>
            <a:ext cx="5892800" cy="5260209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9369" y="2181148"/>
            <a:ext cx="5376863" cy="225841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308" y="2153702"/>
            <a:ext cx="5581650" cy="22572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23308" y="4544337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멤버 </a:t>
            </a:r>
            <a:r>
              <a:rPr lang="en-US" altLang="ko-KR" dirty="0" smtClean="0"/>
              <a:t>: 4,663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293746" y="4544337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멤버 </a:t>
            </a:r>
            <a:r>
              <a:rPr lang="en-US" altLang="ko-KR" dirty="0" smtClean="0"/>
              <a:t>: 35,941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215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140814" y="1391520"/>
            <a:ext cx="186762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dynamic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22823" y="1391520"/>
            <a:ext cx="1611129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static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66723" y="2271230"/>
            <a:ext cx="4215802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runtime debugging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56455" y="2271230"/>
            <a:ext cx="4343864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difficult to debug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088323" y="3150940"/>
            <a:ext cx="1996148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(Visdom)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649628" y="3150940"/>
            <a:ext cx="2757517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Tensorboard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90272" y="4030651"/>
            <a:ext cx="4192253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growing community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324467" y="4030650"/>
            <a:ext cx="3407837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rich community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53218" y="4910361"/>
            <a:ext cx="5266357" cy="553998"/>
          </a:xfrm>
          <a:prstGeom prst="rect">
            <a:avLst/>
          </a:prstGeom>
          <a:noFill/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from low to high-level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860384" y="4910360"/>
            <a:ext cx="2336001" cy="553998"/>
          </a:xfrm>
          <a:prstGeom prst="rect">
            <a:avLst/>
          </a:prstGeom>
          <a:noFill/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accent4"/>
                </a:solidFill>
                <a:latin typeface="Lucida Console" panose="020B0609040504020204" pitchFamily="49" charset="0"/>
              </a:rPr>
              <a:t>low-level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435095" y="5480416"/>
            <a:ext cx="3186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(But, TFLearn, TF-slim, Keras)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182858" y="135813"/>
            <a:ext cx="2972114" cy="646331"/>
          </a:xfrm>
          <a:prstGeom prst="rect">
            <a:avLst/>
          </a:prstGeom>
          <a:noFill/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ko-KR" altLang="en-US" sz="3600" dirty="0" smtClean="0"/>
          </a:p>
        </p:txBody>
      </p:sp>
      <p:grpSp>
        <p:nvGrpSpPr>
          <p:cNvPr id="23" name="그룹 22"/>
          <p:cNvGrpSpPr/>
          <p:nvPr/>
        </p:nvGrpSpPr>
        <p:grpSpPr>
          <a:xfrm>
            <a:off x="1695664" y="89083"/>
            <a:ext cx="2857124" cy="720000"/>
            <a:chOff x="2270322" y="239598"/>
            <a:chExt cx="2857124" cy="720000"/>
          </a:xfrm>
        </p:grpSpPr>
        <p:pic>
          <p:nvPicPr>
            <p:cNvPr id="24" name="Picture 4" descr="pytorch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7446" y="239598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/>
          </p:nvSpPr>
          <p:spPr>
            <a:xfrm>
              <a:off x="2270322" y="257951"/>
              <a:ext cx="21371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600" dirty="0">
                  <a:latin typeface="Lucida Console" panose="020B0609040504020204" pitchFamily="49" charset="0"/>
                </a:rPr>
                <a:t>Pytorch</a:t>
              </a:r>
              <a:endParaRPr lang="ko-KR" altLang="en-US" sz="3600" dirty="0"/>
            </a:p>
          </p:txBody>
        </p:sp>
      </p:grpSp>
      <p:cxnSp>
        <p:nvCxnSpPr>
          <p:cNvPr id="26" name="직선 연결선 25"/>
          <p:cNvCxnSpPr/>
          <p:nvPr/>
        </p:nvCxnSpPr>
        <p:spPr>
          <a:xfrm>
            <a:off x="635495" y="870937"/>
            <a:ext cx="108000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7181970" y="134256"/>
            <a:ext cx="3621002" cy="649791"/>
            <a:chOff x="7181970" y="134256"/>
            <a:chExt cx="3621002" cy="649791"/>
          </a:xfrm>
        </p:grpSpPr>
        <p:pic>
          <p:nvPicPr>
            <p:cNvPr id="28" name="Picture 2" descr="tensorflow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54972" y="136047"/>
              <a:ext cx="648000" cy="64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직사각형 36"/>
            <p:cNvSpPr/>
            <p:nvPr/>
          </p:nvSpPr>
          <p:spPr>
            <a:xfrm>
              <a:off x="7181970" y="134256"/>
              <a:ext cx="297389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600" dirty="0" smtClean="0">
                  <a:latin typeface="Lucida Console" panose="020B0609040504020204" pitchFamily="49" charset="0"/>
                </a:rPr>
                <a:t>Tensorflow</a:t>
              </a:r>
              <a:endParaRPr lang="ko-KR" alt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7648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702099" y="2527630"/>
            <a:ext cx="1092478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 smtClean="0">
                <a:latin typeface="Lucida Console" panose="020B0609040504020204" pitchFamily="49" charset="0"/>
              </a:rPr>
              <a:t>Source Code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Lucida Console" panose="020B0609040504020204" pitchFamily="49" charset="0"/>
                <a:hlinkClick r:id="rId2"/>
              </a:rPr>
              <a:t>https://github.com/ghlee0304/pytorch-basic-with-tensorflow/tree/master/comparison_tensorflow_pytorch</a:t>
            </a:r>
            <a:endParaRPr lang="en-US" altLang="ko-KR" sz="1400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7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140814" y="1391520"/>
            <a:ext cx="1867620" cy="553998"/>
          </a:xfrm>
          <a:prstGeom prst="rect">
            <a:avLst/>
          </a:prstGeom>
          <a:noFill/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rgbClr val="F04B2B"/>
                </a:solidFill>
                <a:latin typeface="Lucida Console" panose="020B0609040504020204" pitchFamily="49" charset="0"/>
              </a:rPr>
              <a:t>dynamic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22823" y="1391520"/>
            <a:ext cx="1611129" cy="553998"/>
          </a:xfrm>
          <a:prstGeom prst="rect">
            <a:avLst/>
          </a:prstGeom>
          <a:noFill/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rgbClr val="FDBD37"/>
                </a:solidFill>
                <a:latin typeface="Lucida Console" panose="020B0609040504020204" pitchFamily="49" charset="0"/>
              </a:rPr>
              <a:t>static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66723" y="2271230"/>
            <a:ext cx="4215802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runtime debugging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56455" y="2271230"/>
            <a:ext cx="4343864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difficult to debug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088323" y="3150940"/>
            <a:ext cx="1996148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(Visdom)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649628" y="3150940"/>
            <a:ext cx="2757517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Tensorboard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90272" y="4030651"/>
            <a:ext cx="4192253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growing community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324467" y="4030650"/>
            <a:ext cx="3407837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rich community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53218" y="4910361"/>
            <a:ext cx="5266357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from low to high-level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860384" y="4910360"/>
            <a:ext cx="2336001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low-level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182858" y="135813"/>
            <a:ext cx="2972114" cy="646331"/>
          </a:xfrm>
          <a:prstGeom prst="rect">
            <a:avLst/>
          </a:prstGeom>
          <a:noFill/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ko-KR" altLang="en-US" sz="3600" dirty="0" smtClean="0"/>
          </a:p>
        </p:txBody>
      </p:sp>
      <p:pic>
        <p:nvPicPr>
          <p:cNvPr id="48" name="Picture 2" descr="tensorflow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4972" y="136047"/>
            <a:ext cx="648000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9" name="그룹 48"/>
          <p:cNvGrpSpPr/>
          <p:nvPr/>
        </p:nvGrpSpPr>
        <p:grpSpPr>
          <a:xfrm>
            <a:off x="1695664" y="89083"/>
            <a:ext cx="2857124" cy="720000"/>
            <a:chOff x="2270322" y="239598"/>
            <a:chExt cx="2857124" cy="720000"/>
          </a:xfrm>
        </p:grpSpPr>
        <p:pic>
          <p:nvPicPr>
            <p:cNvPr id="50" name="Picture 4" descr="pytorch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7446" y="239598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직사각형 50"/>
            <p:cNvSpPr/>
            <p:nvPr/>
          </p:nvSpPr>
          <p:spPr>
            <a:xfrm>
              <a:off x="2270322" y="257951"/>
              <a:ext cx="21371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600" dirty="0">
                  <a:latin typeface="Lucida Console" panose="020B0609040504020204" pitchFamily="49" charset="0"/>
                </a:rPr>
                <a:t>Pytorch</a:t>
              </a:r>
              <a:endParaRPr lang="ko-KR" altLang="en-US" sz="3600" dirty="0"/>
            </a:p>
          </p:txBody>
        </p:sp>
      </p:grpSp>
      <p:cxnSp>
        <p:nvCxnSpPr>
          <p:cNvPr id="52" name="직선 연결선 51"/>
          <p:cNvCxnSpPr/>
          <p:nvPr/>
        </p:nvCxnSpPr>
        <p:spPr>
          <a:xfrm>
            <a:off x="635495" y="870937"/>
            <a:ext cx="108000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7181970" y="134256"/>
            <a:ext cx="29738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 smtClean="0">
                <a:latin typeface="Lucida Console" panose="020B0609040504020204" pitchFamily="49" charset="0"/>
              </a:rPr>
              <a:t>Tensorflow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2545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그림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61" y="1768827"/>
            <a:ext cx="5284990" cy="3459137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987" y="1766820"/>
            <a:ext cx="5309299" cy="47543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82858" y="135813"/>
            <a:ext cx="2972114" cy="646331"/>
          </a:xfrm>
          <a:prstGeom prst="rect">
            <a:avLst/>
          </a:prstGeom>
          <a:noFill/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ko-KR" altLang="en-US" sz="3600" dirty="0" smtClean="0"/>
          </a:p>
        </p:txBody>
      </p:sp>
      <p:pic>
        <p:nvPicPr>
          <p:cNvPr id="18" name="Picture 2" descr="tensorflow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4972" y="136047"/>
            <a:ext cx="648000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/>
          <p:cNvGrpSpPr/>
          <p:nvPr/>
        </p:nvGrpSpPr>
        <p:grpSpPr>
          <a:xfrm>
            <a:off x="1695664" y="89083"/>
            <a:ext cx="2857124" cy="720000"/>
            <a:chOff x="2270322" y="239598"/>
            <a:chExt cx="2857124" cy="720000"/>
          </a:xfrm>
        </p:grpSpPr>
        <p:pic>
          <p:nvPicPr>
            <p:cNvPr id="21" name="Picture 4" descr="pytorch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7446" y="239598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직사각형 8"/>
            <p:cNvSpPr/>
            <p:nvPr/>
          </p:nvSpPr>
          <p:spPr>
            <a:xfrm>
              <a:off x="2270322" y="257951"/>
              <a:ext cx="21371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600" dirty="0">
                  <a:latin typeface="Lucida Console" panose="020B0609040504020204" pitchFamily="49" charset="0"/>
                </a:rPr>
                <a:t>Pytorch</a:t>
              </a:r>
              <a:endParaRPr lang="ko-KR" altLang="en-US" sz="3600" dirty="0"/>
            </a:p>
          </p:txBody>
        </p:sp>
      </p:grpSp>
      <p:cxnSp>
        <p:nvCxnSpPr>
          <p:cNvPr id="7" name="직선 연결선 6"/>
          <p:cNvCxnSpPr/>
          <p:nvPr/>
        </p:nvCxnSpPr>
        <p:spPr>
          <a:xfrm>
            <a:off x="635495" y="870937"/>
            <a:ext cx="108000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67733" y="809083"/>
            <a:ext cx="1384225" cy="6955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b="1" dirty="0" smtClean="0">
                <a:solidFill>
                  <a:schemeClr val="accent1"/>
                </a:solidFill>
                <a:latin typeface="+mj-lt"/>
              </a:rPr>
              <a:t>Tensor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181970" y="134256"/>
            <a:ext cx="29738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 smtClean="0">
                <a:latin typeface="Lucida Console" panose="020B0609040504020204" pitchFamily="49" charset="0"/>
              </a:rPr>
              <a:t>Tensorflow</a:t>
            </a:r>
            <a:endParaRPr lang="ko-KR" altLang="en-US" sz="36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035495" y="1504658"/>
            <a:ext cx="1238" cy="53533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7733" y="1504658"/>
            <a:ext cx="5892800" cy="5260209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121401" y="1504658"/>
            <a:ext cx="5892800" cy="5260209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02000" y="4823928"/>
            <a:ext cx="1696755" cy="176523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8" name="직사각형 47"/>
          <p:cNvSpPr/>
          <p:nvPr/>
        </p:nvSpPr>
        <p:spPr>
          <a:xfrm>
            <a:off x="6251510" y="2873829"/>
            <a:ext cx="5598368" cy="1166326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378995" y="2436527"/>
            <a:ext cx="1401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4B183"/>
                </a:solidFill>
              </a:rPr>
              <a:t>Tensor</a:t>
            </a:r>
            <a:r>
              <a:rPr lang="ko-KR" altLang="en-US" dirty="0" smtClean="0">
                <a:solidFill>
                  <a:srgbClr val="F4B183"/>
                </a:solidFill>
              </a:rPr>
              <a:t> 정의</a:t>
            </a:r>
            <a:endParaRPr lang="ko-KR" altLang="en-US" dirty="0">
              <a:solidFill>
                <a:srgbClr val="F4B183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280451" y="4823928"/>
            <a:ext cx="3286599" cy="176523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7185044" y="438662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4B183"/>
                </a:solidFill>
              </a:rPr>
              <a:t>Session </a:t>
            </a:r>
            <a:r>
              <a:rPr lang="ko-KR" altLang="en-US" dirty="0" smtClean="0">
                <a:solidFill>
                  <a:srgbClr val="F4B183"/>
                </a:solidFill>
              </a:rPr>
              <a:t>실행</a:t>
            </a:r>
            <a:endParaRPr lang="ko-KR" altLang="en-US" dirty="0">
              <a:solidFill>
                <a:srgbClr val="F4B183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68870" y="2095810"/>
            <a:ext cx="4028630" cy="3277735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588466" y="5442417"/>
            <a:ext cx="313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4B183"/>
                </a:solidFill>
              </a:rPr>
              <a:t>별도의 </a:t>
            </a:r>
            <a:r>
              <a:rPr lang="en-US" altLang="ko-KR" dirty="0" smtClean="0">
                <a:solidFill>
                  <a:srgbClr val="F4B183"/>
                </a:solidFill>
              </a:rPr>
              <a:t>Session</a:t>
            </a:r>
            <a:r>
              <a:rPr lang="ko-KR" altLang="en-US" dirty="0" smtClean="0">
                <a:solidFill>
                  <a:srgbClr val="F4B183"/>
                </a:solidFill>
              </a:rPr>
              <a:t>이 필요 없음 </a:t>
            </a:r>
            <a:endParaRPr lang="ko-KR" altLang="en-US" dirty="0">
              <a:solidFill>
                <a:srgbClr val="F4B183"/>
              </a:solidFill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5591" y="4530649"/>
            <a:ext cx="2029814" cy="219286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3217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82858" y="135813"/>
            <a:ext cx="2972114" cy="646331"/>
          </a:xfrm>
          <a:prstGeom prst="rect">
            <a:avLst/>
          </a:prstGeom>
          <a:noFill/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ko-KR" altLang="en-US" sz="3600" dirty="0" smtClean="0"/>
          </a:p>
        </p:txBody>
      </p:sp>
      <p:pic>
        <p:nvPicPr>
          <p:cNvPr id="18" name="Picture 2" descr="tensorflow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4972" y="136047"/>
            <a:ext cx="648000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/>
          <p:cNvGrpSpPr/>
          <p:nvPr/>
        </p:nvGrpSpPr>
        <p:grpSpPr>
          <a:xfrm>
            <a:off x="1695664" y="89083"/>
            <a:ext cx="2857124" cy="720000"/>
            <a:chOff x="2270322" y="239598"/>
            <a:chExt cx="2857124" cy="720000"/>
          </a:xfrm>
        </p:grpSpPr>
        <p:pic>
          <p:nvPicPr>
            <p:cNvPr id="21" name="Picture 4" descr="pytorch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7446" y="239598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직사각형 8"/>
            <p:cNvSpPr/>
            <p:nvPr/>
          </p:nvSpPr>
          <p:spPr>
            <a:xfrm>
              <a:off x="2270322" y="257951"/>
              <a:ext cx="21371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600" dirty="0">
                  <a:latin typeface="Lucida Console" panose="020B0609040504020204" pitchFamily="49" charset="0"/>
                </a:rPr>
                <a:t>Pytorch</a:t>
              </a:r>
              <a:endParaRPr lang="ko-KR" altLang="en-US" sz="3600" dirty="0"/>
            </a:p>
          </p:txBody>
        </p:sp>
      </p:grpSp>
      <p:cxnSp>
        <p:nvCxnSpPr>
          <p:cNvPr id="7" name="직선 연결선 6"/>
          <p:cNvCxnSpPr/>
          <p:nvPr/>
        </p:nvCxnSpPr>
        <p:spPr>
          <a:xfrm>
            <a:off x="635495" y="870937"/>
            <a:ext cx="108000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67733" y="809083"/>
            <a:ext cx="6669326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b="1" dirty="0" smtClean="0">
                <a:solidFill>
                  <a:schemeClr val="accent1"/>
                </a:solidFill>
                <a:latin typeface="+mj-lt"/>
              </a:rPr>
              <a:t>Tensor (operation, random sample)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181970" y="134256"/>
            <a:ext cx="29738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 smtClean="0">
                <a:latin typeface="Lucida Console" panose="020B0609040504020204" pitchFamily="49" charset="0"/>
              </a:rPr>
              <a:t>Tensorflow</a:t>
            </a:r>
            <a:endParaRPr lang="ko-KR" altLang="en-US" sz="36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035495" y="1504658"/>
            <a:ext cx="1238" cy="53533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7733" y="1504658"/>
            <a:ext cx="5892800" cy="5260209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121401" y="1504658"/>
            <a:ext cx="5892800" cy="5260209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812" y="1612864"/>
            <a:ext cx="5650193" cy="325839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094" y="1612864"/>
            <a:ext cx="5642078" cy="296269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2812" y="5348875"/>
            <a:ext cx="2857500" cy="12192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866" y="5348875"/>
            <a:ext cx="3476625" cy="12668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9" name="직사각형 28"/>
          <p:cNvSpPr/>
          <p:nvPr/>
        </p:nvSpPr>
        <p:spPr>
          <a:xfrm>
            <a:off x="6186157" y="3513238"/>
            <a:ext cx="3657639" cy="1376681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9955207" y="395009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4B183"/>
                </a:solidFill>
              </a:rPr>
              <a:t>Session </a:t>
            </a:r>
            <a:r>
              <a:rPr lang="ko-KR" altLang="en-US" dirty="0" smtClean="0">
                <a:solidFill>
                  <a:srgbClr val="F4B183"/>
                </a:solidFill>
              </a:rPr>
              <a:t>실행</a:t>
            </a:r>
            <a:endParaRPr lang="ko-KR" altLang="en-US" dirty="0">
              <a:solidFill>
                <a:srgbClr val="F4B183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186157" y="2388637"/>
            <a:ext cx="5598368" cy="100963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0359827" y="2019305"/>
            <a:ext cx="1401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4B183"/>
                </a:solidFill>
              </a:rPr>
              <a:t>Tensor</a:t>
            </a:r>
            <a:r>
              <a:rPr lang="ko-KR" altLang="en-US" dirty="0" smtClean="0">
                <a:solidFill>
                  <a:srgbClr val="F4B183"/>
                </a:solidFill>
              </a:rPr>
              <a:t> 정의</a:t>
            </a:r>
            <a:endParaRPr lang="ko-KR" altLang="en-US" dirty="0">
              <a:solidFill>
                <a:srgbClr val="F4B1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94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82858" y="135813"/>
            <a:ext cx="2972114" cy="646331"/>
          </a:xfrm>
          <a:prstGeom prst="rect">
            <a:avLst/>
          </a:prstGeom>
          <a:noFill/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ko-KR" altLang="en-US" sz="3600" dirty="0" smtClean="0"/>
          </a:p>
        </p:txBody>
      </p:sp>
      <p:pic>
        <p:nvPicPr>
          <p:cNvPr id="18" name="Picture 2" descr="tensorflow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4972" y="136047"/>
            <a:ext cx="648000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/>
          <p:cNvGrpSpPr/>
          <p:nvPr/>
        </p:nvGrpSpPr>
        <p:grpSpPr>
          <a:xfrm>
            <a:off x="1695664" y="89083"/>
            <a:ext cx="2857124" cy="720000"/>
            <a:chOff x="2270322" y="239598"/>
            <a:chExt cx="2857124" cy="720000"/>
          </a:xfrm>
        </p:grpSpPr>
        <p:pic>
          <p:nvPicPr>
            <p:cNvPr id="21" name="Picture 4" descr="pytorch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7446" y="239598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직사각형 8"/>
            <p:cNvSpPr/>
            <p:nvPr/>
          </p:nvSpPr>
          <p:spPr>
            <a:xfrm>
              <a:off x="2270322" y="257951"/>
              <a:ext cx="21371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600" dirty="0">
                  <a:latin typeface="Lucida Console" panose="020B0609040504020204" pitchFamily="49" charset="0"/>
                </a:rPr>
                <a:t>Pytorch</a:t>
              </a:r>
              <a:endParaRPr lang="ko-KR" altLang="en-US" sz="3600" dirty="0"/>
            </a:p>
          </p:txBody>
        </p:sp>
      </p:grpSp>
      <p:cxnSp>
        <p:nvCxnSpPr>
          <p:cNvPr id="7" name="직선 연결선 6"/>
          <p:cNvCxnSpPr/>
          <p:nvPr/>
        </p:nvCxnSpPr>
        <p:spPr>
          <a:xfrm>
            <a:off x="635495" y="870937"/>
            <a:ext cx="108000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67733" y="809083"/>
            <a:ext cx="4274760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b="1" dirty="0" smtClean="0">
                <a:solidFill>
                  <a:schemeClr val="accent1"/>
                </a:solidFill>
                <a:latin typeface="+mj-lt"/>
              </a:rPr>
              <a:t>Variable (no trainable)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181970" y="134256"/>
            <a:ext cx="29738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 smtClean="0">
                <a:latin typeface="Lucida Console" panose="020B0609040504020204" pitchFamily="49" charset="0"/>
              </a:rPr>
              <a:t>Tensorflow</a:t>
            </a:r>
            <a:endParaRPr lang="ko-KR" altLang="en-US" sz="36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035495" y="1504658"/>
            <a:ext cx="1238" cy="53533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7733" y="1504658"/>
            <a:ext cx="5892800" cy="5260209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121401" y="1504658"/>
            <a:ext cx="5892800" cy="5260209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142" y="1566512"/>
            <a:ext cx="5481982" cy="221538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/>
          <a:srcRect t="1332" r="577"/>
          <a:stretch/>
        </p:blipFill>
        <p:spPr>
          <a:xfrm>
            <a:off x="159827" y="4622039"/>
            <a:ext cx="3087226" cy="198299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9456" y="1566512"/>
            <a:ext cx="5756690" cy="285579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9456" y="4622039"/>
            <a:ext cx="3152775" cy="19431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6" name="직사각형 25"/>
          <p:cNvSpPr/>
          <p:nvPr/>
        </p:nvSpPr>
        <p:spPr>
          <a:xfrm>
            <a:off x="6484776" y="3424335"/>
            <a:ext cx="4049485" cy="37322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0529913" y="342822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4B183"/>
                </a:solidFill>
              </a:rPr>
              <a:t>초기화 필요</a:t>
            </a:r>
            <a:endParaRPr lang="ko-KR" altLang="en-US" dirty="0">
              <a:solidFill>
                <a:srgbClr val="F4B1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54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82858" y="135813"/>
            <a:ext cx="2972114" cy="646331"/>
          </a:xfrm>
          <a:prstGeom prst="rect">
            <a:avLst/>
          </a:prstGeom>
          <a:noFill/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ko-KR" altLang="en-US" sz="3600" dirty="0" smtClean="0"/>
          </a:p>
        </p:txBody>
      </p:sp>
      <p:pic>
        <p:nvPicPr>
          <p:cNvPr id="18" name="Picture 2" descr="tensorflow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4972" y="136047"/>
            <a:ext cx="648000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/>
          <p:cNvGrpSpPr/>
          <p:nvPr/>
        </p:nvGrpSpPr>
        <p:grpSpPr>
          <a:xfrm>
            <a:off x="1695664" y="89083"/>
            <a:ext cx="2857124" cy="720000"/>
            <a:chOff x="2270322" y="239598"/>
            <a:chExt cx="2857124" cy="720000"/>
          </a:xfrm>
        </p:grpSpPr>
        <p:pic>
          <p:nvPicPr>
            <p:cNvPr id="21" name="Picture 4" descr="pytorch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7446" y="239598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직사각형 8"/>
            <p:cNvSpPr/>
            <p:nvPr/>
          </p:nvSpPr>
          <p:spPr>
            <a:xfrm>
              <a:off x="2270322" y="257951"/>
              <a:ext cx="21371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600" dirty="0">
                  <a:latin typeface="Lucida Console" panose="020B0609040504020204" pitchFamily="49" charset="0"/>
                </a:rPr>
                <a:t>Pytorch</a:t>
              </a:r>
              <a:endParaRPr lang="ko-KR" altLang="en-US" sz="3600" dirty="0"/>
            </a:p>
          </p:txBody>
        </p:sp>
      </p:grpSp>
      <p:cxnSp>
        <p:nvCxnSpPr>
          <p:cNvPr id="7" name="직선 연결선 6"/>
          <p:cNvCxnSpPr/>
          <p:nvPr/>
        </p:nvCxnSpPr>
        <p:spPr>
          <a:xfrm>
            <a:off x="635495" y="870937"/>
            <a:ext cx="108000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67733" y="809083"/>
            <a:ext cx="3667222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b="1" dirty="0" smtClean="0">
                <a:solidFill>
                  <a:schemeClr val="accent1"/>
                </a:solidFill>
                <a:latin typeface="+mj-lt"/>
              </a:rPr>
              <a:t>Variable (trainable)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181970" y="134256"/>
            <a:ext cx="29738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 smtClean="0">
                <a:latin typeface="Lucida Console" panose="020B0609040504020204" pitchFamily="49" charset="0"/>
              </a:rPr>
              <a:t>Tensorflow</a:t>
            </a:r>
            <a:endParaRPr lang="ko-KR" altLang="en-US" sz="36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035495" y="1504658"/>
            <a:ext cx="1238" cy="53533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7733" y="1504658"/>
            <a:ext cx="5892800" cy="5260209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121401" y="1504658"/>
            <a:ext cx="5892800" cy="5260209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68" y="1593913"/>
            <a:ext cx="5738130" cy="440720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8108" y="1593913"/>
            <a:ext cx="5561770" cy="5091047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541176" y="4170784"/>
            <a:ext cx="162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251510" y="2481942"/>
            <a:ext cx="3480319" cy="401217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768427" y="249788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4B183"/>
                </a:solidFill>
              </a:rPr>
              <a:t>미리 정의가 필요</a:t>
            </a:r>
            <a:endParaRPr lang="ko-KR" altLang="en-US" dirty="0">
              <a:solidFill>
                <a:srgbClr val="F4B183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06707" y="3782746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4B183"/>
                </a:solidFill>
              </a:rPr>
              <a:t>자동으로 기울기를 계산</a:t>
            </a:r>
            <a:endParaRPr lang="ko-KR" altLang="en-US" dirty="0">
              <a:solidFill>
                <a:srgbClr val="F4B183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55372" y="4140644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4B183"/>
                </a:solidFill>
              </a:rPr>
              <a:t>변수에 기울기 정보</a:t>
            </a:r>
            <a:endParaRPr lang="ko-KR" altLang="en-US" dirty="0">
              <a:solidFill>
                <a:srgbClr val="F4B1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3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82858" y="135813"/>
            <a:ext cx="2972114" cy="646331"/>
          </a:xfrm>
          <a:prstGeom prst="rect">
            <a:avLst/>
          </a:prstGeom>
          <a:noFill/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ko-KR" altLang="en-US" sz="3600" dirty="0" smtClean="0"/>
          </a:p>
        </p:txBody>
      </p:sp>
      <p:pic>
        <p:nvPicPr>
          <p:cNvPr id="18" name="Picture 2" descr="tensorflow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4972" y="136047"/>
            <a:ext cx="648000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/>
          <p:cNvGrpSpPr/>
          <p:nvPr/>
        </p:nvGrpSpPr>
        <p:grpSpPr>
          <a:xfrm>
            <a:off x="1695664" y="89083"/>
            <a:ext cx="2857124" cy="720000"/>
            <a:chOff x="2270322" y="239598"/>
            <a:chExt cx="2857124" cy="720000"/>
          </a:xfrm>
        </p:grpSpPr>
        <p:pic>
          <p:nvPicPr>
            <p:cNvPr id="21" name="Picture 4" descr="pytorch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7446" y="239598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직사각형 8"/>
            <p:cNvSpPr/>
            <p:nvPr/>
          </p:nvSpPr>
          <p:spPr>
            <a:xfrm>
              <a:off x="2270322" y="257951"/>
              <a:ext cx="21371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600" dirty="0">
                  <a:latin typeface="Lucida Console" panose="020B0609040504020204" pitchFamily="49" charset="0"/>
                </a:rPr>
                <a:t>Pytorch</a:t>
              </a:r>
              <a:endParaRPr lang="ko-KR" altLang="en-US" sz="3600" dirty="0"/>
            </a:p>
          </p:txBody>
        </p:sp>
      </p:grpSp>
      <p:cxnSp>
        <p:nvCxnSpPr>
          <p:cNvPr id="7" name="직선 연결선 6"/>
          <p:cNvCxnSpPr/>
          <p:nvPr/>
        </p:nvCxnSpPr>
        <p:spPr>
          <a:xfrm>
            <a:off x="635495" y="870937"/>
            <a:ext cx="108000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67733" y="809083"/>
            <a:ext cx="4864665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b="1" dirty="0" smtClean="0">
                <a:solidFill>
                  <a:schemeClr val="accent1"/>
                </a:solidFill>
                <a:latin typeface="+mj-lt"/>
              </a:rPr>
              <a:t>Variable (trainable - </a:t>
            </a:r>
            <a:r>
              <a:rPr lang="ko-KR" altLang="en-US" sz="3000" b="1" dirty="0" smtClean="0">
                <a:solidFill>
                  <a:schemeClr val="accent1"/>
                </a:solidFill>
                <a:latin typeface="+mj-lt"/>
              </a:rPr>
              <a:t>결과</a:t>
            </a:r>
            <a:r>
              <a:rPr lang="en-US" altLang="ko-KR" sz="3000" b="1" dirty="0" smtClean="0">
                <a:solidFill>
                  <a:schemeClr val="accent1"/>
                </a:solidFill>
                <a:latin typeface="+mj-lt"/>
              </a:rPr>
              <a:t>)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181970" y="134256"/>
            <a:ext cx="29738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 smtClean="0">
                <a:latin typeface="Lucida Console" panose="020B0609040504020204" pitchFamily="49" charset="0"/>
              </a:rPr>
              <a:t>Tensorflow</a:t>
            </a:r>
            <a:endParaRPr lang="ko-KR" altLang="en-US" sz="36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035495" y="1504658"/>
            <a:ext cx="1238" cy="53533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7733" y="1504658"/>
            <a:ext cx="5892800" cy="5260209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121401" y="1504658"/>
            <a:ext cx="5892800" cy="5260209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2840" y="1677888"/>
            <a:ext cx="2525690" cy="47680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1691" y="1677888"/>
            <a:ext cx="2326523" cy="49561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631" y="1677889"/>
            <a:ext cx="2365252" cy="47680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8210" y="1684264"/>
            <a:ext cx="2387996" cy="49498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6754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</TotalTime>
  <Words>386</Words>
  <Application>Microsoft Office PowerPoint</Application>
  <PresentationFormat>와이드스크린</PresentationFormat>
  <Paragraphs>160</Paragraphs>
  <Slides>23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Arial</vt:lpstr>
      <vt:lpstr>Lucida Console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92</cp:revision>
  <dcterms:created xsi:type="dcterms:W3CDTF">2018-07-11T08:22:41Z</dcterms:created>
  <dcterms:modified xsi:type="dcterms:W3CDTF">2018-07-12T06:52:56Z</dcterms:modified>
</cp:coreProperties>
</file>