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72" r:id="rId2"/>
    <p:sldId id="257" r:id="rId3"/>
    <p:sldId id="258" r:id="rId4"/>
    <p:sldId id="259" r:id="rId5"/>
    <p:sldId id="273" r:id="rId6"/>
    <p:sldId id="274" r:id="rId7"/>
    <p:sldId id="275" r:id="rId8"/>
    <p:sldId id="278" r:id="rId9"/>
    <p:sldId id="266" r:id="rId10"/>
    <p:sldId id="268" r:id="rId11"/>
    <p:sldId id="269" r:id="rId12"/>
    <p:sldId id="271" r:id="rId13"/>
    <p:sldId id="260" r:id="rId14"/>
    <p:sldId id="267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9A7865"/>
      </a:buClr>
      <a:buSzTx/>
      <a:buFontTx/>
      <a:buNone/>
      <a:defRPr kumimoji="0" sz="4000" b="0" i="0" u="none" strike="noStrike" cap="none" spc="0" normalizeH="0" baseline="0">
        <a:ln>
          <a:noFill/>
        </a:ln>
        <a:solidFill>
          <a:srgbClr val="625B48"/>
        </a:solidFill>
        <a:effectLst/>
        <a:uFillTx/>
        <a:latin typeface="+mn-lt"/>
        <a:ea typeface="+mn-ea"/>
        <a:cs typeface="+mn-cs"/>
        <a:sym typeface="Dido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9A7865"/>
      </a:buClr>
      <a:buSzTx/>
      <a:buFontTx/>
      <a:buNone/>
      <a:defRPr kumimoji="0" sz="4000" b="0" i="0" u="none" strike="noStrike" cap="none" spc="0" normalizeH="0" baseline="0">
        <a:ln>
          <a:noFill/>
        </a:ln>
        <a:solidFill>
          <a:srgbClr val="625B48"/>
        </a:solidFill>
        <a:effectLst/>
        <a:uFillTx/>
        <a:latin typeface="+mn-lt"/>
        <a:ea typeface="+mn-ea"/>
        <a:cs typeface="+mn-cs"/>
        <a:sym typeface="Dido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9A7865"/>
      </a:buClr>
      <a:buSzTx/>
      <a:buFontTx/>
      <a:buNone/>
      <a:defRPr kumimoji="0" sz="4000" b="0" i="0" u="none" strike="noStrike" cap="none" spc="0" normalizeH="0" baseline="0">
        <a:ln>
          <a:noFill/>
        </a:ln>
        <a:solidFill>
          <a:srgbClr val="625B48"/>
        </a:solidFill>
        <a:effectLst/>
        <a:uFillTx/>
        <a:latin typeface="+mn-lt"/>
        <a:ea typeface="+mn-ea"/>
        <a:cs typeface="+mn-cs"/>
        <a:sym typeface="Dido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9A7865"/>
      </a:buClr>
      <a:buSzTx/>
      <a:buFontTx/>
      <a:buNone/>
      <a:defRPr kumimoji="0" sz="4000" b="0" i="0" u="none" strike="noStrike" cap="none" spc="0" normalizeH="0" baseline="0">
        <a:ln>
          <a:noFill/>
        </a:ln>
        <a:solidFill>
          <a:srgbClr val="625B48"/>
        </a:solidFill>
        <a:effectLst/>
        <a:uFillTx/>
        <a:latin typeface="+mn-lt"/>
        <a:ea typeface="+mn-ea"/>
        <a:cs typeface="+mn-cs"/>
        <a:sym typeface="Dido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9A7865"/>
      </a:buClr>
      <a:buSzTx/>
      <a:buFontTx/>
      <a:buNone/>
      <a:defRPr kumimoji="0" sz="4000" b="0" i="0" u="none" strike="noStrike" cap="none" spc="0" normalizeH="0" baseline="0">
        <a:ln>
          <a:noFill/>
        </a:ln>
        <a:solidFill>
          <a:srgbClr val="625B48"/>
        </a:solidFill>
        <a:effectLst/>
        <a:uFillTx/>
        <a:latin typeface="+mn-lt"/>
        <a:ea typeface="+mn-ea"/>
        <a:cs typeface="+mn-cs"/>
        <a:sym typeface="Dido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9A7865"/>
      </a:buClr>
      <a:buSzTx/>
      <a:buFontTx/>
      <a:buNone/>
      <a:defRPr kumimoji="0" sz="4000" b="0" i="0" u="none" strike="noStrike" cap="none" spc="0" normalizeH="0" baseline="0">
        <a:ln>
          <a:noFill/>
        </a:ln>
        <a:solidFill>
          <a:srgbClr val="625B48"/>
        </a:solidFill>
        <a:effectLst/>
        <a:uFillTx/>
        <a:latin typeface="+mn-lt"/>
        <a:ea typeface="+mn-ea"/>
        <a:cs typeface="+mn-cs"/>
        <a:sym typeface="Dido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9A7865"/>
      </a:buClr>
      <a:buSzTx/>
      <a:buFontTx/>
      <a:buNone/>
      <a:defRPr kumimoji="0" sz="4000" b="0" i="0" u="none" strike="noStrike" cap="none" spc="0" normalizeH="0" baseline="0">
        <a:ln>
          <a:noFill/>
        </a:ln>
        <a:solidFill>
          <a:srgbClr val="625B48"/>
        </a:solidFill>
        <a:effectLst/>
        <a:uFillTx/>
        <a:latin typeface="+mn-lt"/>
        <a:ea typeface="+mn-ea"/>
        <a:cs typeface="+mn-cs"/>
        <a:sym typeface="Dido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9A7865"/>
      </a:buClr>
      <a:buSzTx/>
      <a:buFontTx/>
      <a:buNone/>
      <a:defRPr kumimoji="0" sz="4000" b="0" i="0" u="none" strike="noStrike" cap="none" spc="0" normalizeH="0" baseline="0">
        <a:ln>
          <a:noFill/>
        </a:ln>
        <a:solidFill>
          <a:srgbClr val="625B48"/>
        </a:solidFill>
        <a:effectLst/>
        <a:uFillTx/>
        <a:latin typeface="+mn-lt"/>
        <a:ea typeface="+mn-ea"/>
        <a:cs typeface="+mn-cs"/>
        <a:sym typeface="Dido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9A7865"/>
      </a:buClr>
      <a:buSzTx/>
      <a:buFontTx/>
      <a:buNone/>
      <a:defRPr kumimoji="0" sz="4000" b="0" i="0" u="none" strike="noStrike" cap="none" spc="0" normalizeH="0" baseline="0">
        <a:ln>
          <a:noFill/>
        </a:ln>
        <a:solidFill>
          <a:srgbClr val="625B48"/>
        </a:solidFill>
        <a:effectLst/>
        <a:uFillTx/>
        <a:latin typeface="+mn-lt"/>
        <a:ea typeface="+mn-ea"/>
        <a:cs typeface="+mn-cs"/>
        <a:sym typeface="Dido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2"/>
    <p:restoredTop sz="94659"/>
  </p:normalViewPr>
  <p:slideViewPr>
    <p:cSldViewPr snapToGrid="0" snapToObjects="1">
      <p:cViewPr varScale="1">
        <p:scale>
          <a:sx n="74" d="100"/>
          <a:sy n="7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104900" y="1473200"/>
            <a:ext cx="10795000" cy="3556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104900" y="5016500"/>
            <a:ext cx="10795000" cy="2235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1pPr>
            <a:lvl2pPr marL="0" indent="0" algn="ctr">
              <a:spcBef>
                <a:spcPts val="0"/>
              </a:spcBef>
              <a:buClrTx/>
              <a:buSz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2pPr>
            <a:lvl3pPr marL="0" indent="0" algn="ctr">
              <a:spcBef>
                <a:spcPts val="0"/>
              </a:spcBef>
              <a:buClrTx/>
              <a:buSz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3pPr>
            <a:lvl4pPr marL="0" indent="0" algn="ctr">
              <a:spcBef>
                <a:spcPts val="0"/>
              </a:spcBef>
              <a:buClrTx/>
              <a:buSz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4pPr>
            <a:lvl5pPr marL="0" indent="0" algn="ctr">
              <a:spcBef>
                <a:spcPts val="0"/>
              </a:spcBef>
              <a:buClrTx/>
              <a:buSz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70000" y="6362700"/>
            <a:ext cx="10464800" cy="57505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000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270000" y="4184649"/>
            <a:ext cx="10464800" cy="850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ClrTx/>
              <a:buSzTx/>
              <a:buNone/>
              <a:defRPr sz="4200"/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  <a:ln w="25400"/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sz="half" idx="13"/>
          </p:nvPr>
        </p:nvSpPr>
        <p:spPr>
          <a:xfrm>
            <a:off x="2857500" y="698500"/>
            <a:ext cx="7302500" cy="5397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104900" y="6248400"/>
            <a:ext cx="10795000" cy="1397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104900" y="7632700"/>
            <a:ext cx="10795000" cy="1397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1pPr>
            <a:lvl2pPr marL="0" indent="0" algn="ctr">
              <a:spcBef>
                <a:spcPts val="0"/>
              </a:spcBef>
              <a:buClrTx/>
              <a:buSz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2pPr>
            <a:lvl3pPr marL="0" indent="0" algn="ctr">
              <a:spcBef>
                <a:spcPts val="0"/>
              </a:spcBef>
              <a:buClrTx/>
              <a:buSz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3pPr>
            <a:lvl4pPr marL="0" indent="0" algn="ctr">
              <a:spcBef>
                <a:spcPts val="0"/>
              </a:spcBef>
              <a:buClrTx/>
              <a:buSz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4pPr>
            <a:lvl5pPr marL="0" indent="0" algn="ctr">
              <a:spcBef>
                <a:spcPts val="0"/>
              </a:spcBef>
              <a:buClrTx/>
              <a:buSz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104900" y="3098800"/>
            <a:ext cx="10795000" cy="3556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3070" y="1432209"/>
            <a:ext cx="5461001" cy="6985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35000" y="1473200"/>
            <a:ext cx="5715000" cy="33147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5000" y="4940300"/>
            <a:ext cx="5715000" cy="3606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1pPr>
            <a:lvl2pPr marL="0" indent="0" algn="ctr">
              <a:spcBef>
                <a:spcPts val="0"/>
              </a:spcBef>
              <a:buClrTx/>
              <a:buSz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2pPr>
            <a:lvl3pPr marL="0" indent="0" algn="ctr">
              <a:spcBef>
                <a:spcPts val="0"/>
              </a:spcBef>
              <a:buClrTx/>
              <a:buSz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3pPr>
            <a:lvl4pPr marL="0" indent="0" algn="ctr">
              <a:spcBef>
                <a:spcPts val="0"/>
              </a:spcBef>
              <a:buClrTx/>
              <a:buSz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4pPr>
            <a:lvl5pPr marL="0" indent="0" algn="ctr">
              <a:spcBef>
                <a:spcPts val="0"/>
              </a:spcBef>
              <a:buClrTx/>
              <a:buSz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104900" y="3022600"/>
            <a:ext cx="10795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quarter" idx="13"/>
          </p:nvPr>
        </p:nvSpPr>
        <p:spPr>
          <a:xfrm>
            <a:off x="7581900" y="3022600"/>
            <a:ext cx="4318000" cy="5715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104900" y="3022600"/>
            <a:ext cx="53975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buBlip>
                <a:blip r:embed="rId2"/>
              </a:buBlip>
            </a:lvl1pPr>
            <a:lvl2pPr>
              <a:spcBef>
                <a:spcPts val="2800"/>
              </a:spcBef>
              <a:buBlip>
                <a:blip r:embed="rId2"/>
              </a:buBlip>
            </a:lvl2pPr>
            <a:lvl3pPr>
              <a:spcBef>
                <a:spcPts val="2800"/>
              </a:spcBef>
              <a:buBlip>
                <a:blip r:embed="rId2"/>
              </a:buBlip>
            </a:lvl3pPr>
            <a:lvl4pPr>
              <a:spcBef>
                <a:spcPts val="2800"/>
              </a:spcBef>
              <a:buBlip>
                <a:blip r:embed="rId2"/>
              </a:buBlip>
            </a:lvl4pPr>
            <a:lvl5pPr>
              <a:spcBef>
                <a:spcPts val="2800"/>
              </a:spcBef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7835900" y="4974535"/>
            <a:ext cx="4508500" cy="4140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7835900" y="626165"/>
            <a:ext cx="4508500" cy="41529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609600" y="631776"/>
            <a:ext cx="7035800" cy="84963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104900" y="939800"/>
            <a:ext cx="10795000" cy="7874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104900" y="571500"/>
            <a:ext cx="10795000" cy="23622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327743"/>
            <a:ext cx="368504" cy="4258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 b="1">
                <a:solidFill>
                  <a:srgbClr val="51573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9A7865"/>
        </a:buClr>
        <a:buSzTx/>
        <a:buFontTx/>
        <a:buNone/>
        <a:defRPr sz="7600" b="0" i="0" u="none" strike="noStrike" cap="none" spc="0" baseline="0">
          <a:ln>
            <a:noFill/>
          </a:ln>
          <a:solidFill>
            <a:srgbClr val="85604A"/>
          </a:solidFill>
          <a:uFillTx/>
          <a:latin typeface="+mn-lt"/>
          <a:ea typeface="+mn-ea"/>
          <a:cs typeface="+mn-cs"/>
          <a:sym typeface="Dido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9A7865"/>
        </a:buClr>
        <a:buSzTx/>
        <a:buFontTx/>
        <a:buNone/>
        <a:defRPr sz="7600" b="0" i="0" u="none" strike="noStrike" cap="none" spc="0" baseline="0">
          <a:ln>
            <a:noFill/>
          </a:ln>
          <a:solidFill>
            <a:srgbClr val="85604A"/>
          </a:solidFill>
          <a:uFillTx/>
          <a:latin typeface="+mn-lt"/>
          <a:ea typeface="+mn-ea"/>
          <a:cs typeface="+mn-cs"/>
          <a:sym typeface="Dido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9A7865"/>
        </a:buClr>
        <a:buSzTx/>
        <a:buFontTx/>
        <a:buNone/>
        <a:defRPr sz="7600" b="0" i="0" u="none" strike="noStrike" cap="none" spc="0" baseline="0">
          <a:ln>
            <a:noFill/>
          </a:ln>
          <a:solidFill>
            <a:srgbClr val="85604A"/>
          </a:solidFill>
          <a:uFillTx/>
          <a:latin typeface="+mn-lt"/>
          <a:ea typeface="+mn-ea"/>
          <a:cs typeface="+mn-cs"/>
          <a:sym typeface="Dido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9A7865"/>
        </a:buClr>
        <a:buSzTx/>
        <a:buFontTx/>
        <a:buNone/>
        <a:defRPr sz="7600" b="0" i="0" u="none" strike="noStrike" cap="none" spc="0" baseline="0">
          <a:ln>
            <a:noFill/>
          </a:ln>
          <a:solidFill>
            <a:srgbClr val="85604A"/>
          </a:solidFill>
          <a:uFillTx/>
          <a:latin typeface="+mn-lt"/>
          <a:ea typeface="+mn-ea"/>
          <a:cs typeface="+mn-cs"/>
          <a:sym typeface="Dido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9A7865"/>
        </a:buClr>
        <a:buSzTx/>
        <a:buFontTx/>
        <a:buNone/>
        <a:defRPr sz="7600" b="0" i="0" u="none" strike="noStrike" cap="none" spc="0" baseline="0">
          <a:ln>
            <a:noFill/>
          </a:ln>
          <a:solidFill>
            <a:srgbClr val="85604A"/>
          </a:solidFill>
          <a:uFillTx/>
          <a:latin typeface="+mn-lt"/>
          <a:ea typeface="+mn-ea"/>
          <a:cs typeface="+mn-cs"/>
          <a:sym typeface="Dido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9A7865"/>
        </a:buClr>
        <a:buSzTx/>
        <a:buFontTx/>
        <a:buNone/>
        <a:defRPr sz="7600" b="0" i="0" u="none" strike="noStrike" cap="none" spc="0" baseline="0">
          <a:ln>
            <a:noFill/>
          </a:ln>
          <a:solidFill>
            <a:srgbClr val="85604A"/>
          </a:solidFill>
          <a:uFillTx/>
          <a:latin typeface="+mn-lt"/>
          <a:ea typeface="+mn-ea"/>
          <a:cs typeface="+mn-cs"/>
          <a:sym typeface="Dido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9A7865"/>
        </a:buClr>
        <a:buSzTx/>
        <a:buFontTx/>
        <a:buNone/>
        <a:defRPr sz="7600" b="0" i="0" u="none" strike="noStrike" cap="none" spc="0" baseline="0">
          <a:ln>
            <a:noFill/>
          </a:ln>
          <a:solidFill>
            <a:srgbClr val="85604A"/>
          </a:solidFill>
          <a:uFillTx/>
          <a:latin typeface="+mn-lt"/>
          <a:ea typeface="+mn-ea"/>
          <a:cs typeface="+mn-cs"/>
          <a:sym typeface="Dido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9A7865"/>
        </a:buClr>
        <a:buSzTx/>
        <a:buFontTx/>
        <a:buNone/>
        <a:defRPr sz="7600" b="0" i="0" u="none" strike="noStrike" cap="none" spc="0" baseline="0">
          <a:ln>
            <a:noFill/>
          </a:ln>
          <a:solidFill>
            <a:srgbClr val="85604A"/>
          </a:solidFill>
          <a:uFillTx/>
          <a:latin typeface="+mn-lt"/>
          <a:ea typeface="+mn-ea"/>
          <a:cs typeface="+mn-cs"/>
          <a:sym typeface="Dido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9A7865"/>
        </a:buClr>
        <a:buSzTx/>
        <a:buFontTx/>
        <a:buNone/>
        <a:defRPr sz="7600" b="0" i="0" u="none" strike="noStrike" cap="none" spc="0" baseline="0">
          <a:ln>
            <a:noFill/>
          </a:ln>
          <a:solidFill>
            <a:srgbClr val="85604A"/>
          </a:solidFill>
          <a:uFillTx/>
          <a:latin typeface="+mn-lt"/>
          <a:ea typeface="+mn-ea"/>
          <a:cs typeface="+mn-cs"/>
          <a:sym typeface="Didot"/>
        </a:defRPr>
      </a:lvl9pPr>
    </p:titleStyle>
    <p:bodyStyle>
      <a:lvl1pPr marL="381000" marR="0" indent="-3810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>
          <a:srgbClr val="9A7865"/>
        </a:buClr>
        <a:buSzPct val="40000"/>
        <a:buFontTx/>
        <a:buBlip>
          <a:blip r:embed="rId15"/>
        </a:buBlip>
        <a:defRPr sz="3600" b="0" i="0" u="none" strike="noStrike" cap="none" spc="0" baseline="0">
          <a:ln>
            <a:noFill/>
          </a:ln>
          <a:solidFill>
            <a:srgbClr val="625B48"/>
          </a:solidFill>
          <a:uFillTx/>
          <a:latin typeface="+mn-lt"/>
          <a:ea typeface="+mn-ea"/>
          <a:cs typeface="+mn-cs"/>
          <a:sym typeface="Didot"/>
        </a:defRPr>
      </a:lvl1pPr>
      <a:lvl2pPr marL="762000" marR="0" indent="-3810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>
          <a:srgbClr val="9A7865"/>
        </a:buClr>
        <a:buSzPct val="40000"/>
        <a:buFontTx/>
        <a:buBlip>
          <a:blip r:embed="rId15"/>
        </a:buBlip>
        <a:defRPr sz="3600" b="0" i="0" u="none" strike="noStrike" cap="none" spc="0" baseline="0">
          <a:ln>
            <a:noFill/>
          </a:ln>
          <a:solidFill>
            <a:srgbClr val="625B48"/>
          </a:solidFill>
          <a:uFillTx/>
          <a:latin typeface="+mn-lt"/>
          <a:ea typeface="+mn-ea"/>
          <a:cs typeface="+mn-cs"/>
          <a:sym typeface="Didot"/>
        </a:defRPr>
      </a:lvl2pPr>
      <a:lvl3pPr marL="1143000" marR="0" indent="-3810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>
          <a:srgbClr val="9A7865"/>
        </a:buClr>
        <a:buSzPct val="40000"/>
        <a:buFontTx/>
        <a:buBlip>
          <a:blip r:embed="rId15"/>
        </a:buBlip>
        <a:defRPr sz="3600" b="0" i="0" u="none" strike="noStrike" cap="none" spc="0" baseline="0">
          <a:ln>
            <a:noFill/>
          </a:ln>
          <a:solidFill>
            <a:srgbClr val="625B48"/>
          </a:solidFill>
          <a:uFillTx/>
          <a:latin typeface="+mn-lt"/>
          <a:ea typeface="+mn-ea"/>
          <a:cs typeface="+mn-cs"/>
          <a:sym typeface="Didot"/>
        </a:defRPr>
      </a:lvl3pPr>
      <a:lvl4pPr marL="1524000" marR="0" indent="-3810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>
          <a:srgbClr val="9A7865"/>
        </a:buClr>
        <a:buSzPct val="40000"/>
        <a:buFontTx/>
        <a:buBlip>
          <a:blip r:embed="rId15"/>
        </a:buBlip>
        <a:defRPr sz="3600" b="0" i="0" u="none" strike="noStrike" cap="none" spc="0" baseline="0">
          <a:ln>
            <a:noFill/>
          </a:ln>
          <a:solidFill>
            <a:srgbClr val="625B48"/>
          </a:solidFill>
          <a:uFillTx/>
          <a:latin typeface="+mn-lt"/>
          <a:ea typeface="+mn-ea"/>
          <a:cs typeface="+mn-cs"/>
          <a:sym typeface="Didot"/>
        </a:defRPr>
      </a:lvl4pPr>
      <a:lvl5pPr marL="1905000" marR="0" indent="-3810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>
          <a:srgbClr val="9A7865"/>
        </a:buClr>
        <a:buSzPct val="40000"/>
        <a:buFontTx/>
        <a:buBlip>
          <a:blip r:embed="rId15"/>
        </a:buBlip>
        <a:defRPr sz="3600" b="0" i="0" u="none" strike="noStrike" cap="none" spc="0" baseline="0">
          <a:ln>
            <a:noFill/>
          </a:ln>
          <a:solidFill>
            <a:srgbClr val="625B48"/>
          </a:solidFill>
          <a:uFillTx/>
          <a:latin typeface="+mn-lt"/>
          <a:ea typeface="+mn-ea"/>
          <a:cs typeface="+mn-cs"/>
          <a:sym typeface="Didot"/>
        </a:defRPr>
      </a:lvl5pPr>
      <a:lvl6pPr marL="2286000" marR="0" indent="-3810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>
          <a:srgbClr val="9A7865"/>
        </a:buClr>
        <a:buSzPct val="40000"/>
        <a:buFontTx/>
        <a:buBlip>
          <a:blip r:embed="rId15"/>
        </a:buBlip>
        <a:defRPr sz="3600" b="0" i="0" u="none" strike="noStrike" cap="none" spc="0" baseline="0">
          <a:ln>
            <a:noFill/>
          </a:ln>
          <a:solidFill>
            <a:srgbClr val="625B48"/>
          </a:solidFill>
          <a:uFillTx/>
          <a:latin typeface="+mn-lt"/>
          <a:ea typeface="+mn-ea"/>
          <a:cs typeface="+mn-cs"/>
          <a:sym typeface="Didot"/>
        </a:defRPr>
      </a:lvl6pPr>
      <a:lvl7pPr marL="2667000" marR="0" indent="-3810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>
          <a:srgbClr val="9A7865"/>
        </a:buClr>
        <a:buSzPct val="40000"/>
        <a:buFontTx/>
        <a:buBlip>
          <a:blip r:embed="rId15"/>
        </a:buBlip>
        <a:defRPr sz="3600" b="0" i="0" u="none" strike="noStrike" cap="none" spc="0" baseline="0">
          <a:ln>
            <a:noFill/>
          </a:ln>
          <a:solidFill>
            <a:srgbClr val="625B48"/>
          </a:solidFill>
          <a:uFillTx/>
          <a:latin typeface="+mn-lt"/>
          <a:ea typeface="+mn-ea"/>
          <a:cs typeface="+mn-cs"/>
          <a:sym typeface="Didot"/>
        </a:defRPr>
      </a:lvl7pPr>
      <a:lvl8pPr marL="3048000" marR="0" indent="-3810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>
          <a:srgbClr val="9A7865"/>
        </a:buClr>
        <a:buSzPct val="40000"/>
        <a:buFontTx/>
        <a:buBlip>
          <a:blip r:embed="rId15"/>
        </a:buBlip>
        <a:defRPr sz="3600" b="0" i="0" u="none" strike="noStrike" cap="none" spc="0" baseline="0">
          <a:ln>
            <a:noFill/>
          </a:ln>
          <a:solidFill>
            <a:srgbClr val="625B48"/>
          </a:solidFill>
          <a:uFillTx/>
          <a:latin typeface="+mn-lt"/>
          <a:ea typeface="+mn-ea"/>
          <a:cs typeface="+mn-cs"/>
          <a:sym typeface="Didot"/>
        </a:defRPr>
      </a:lvl8pPr>
      <a:lvl9pPr marL="3429000" marR="0" indent="-3810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>
          <a:srgbClr val="9A7865"/>
        </a:buClr>
        <a:buSzPct val="40000"/>
        <a:buFontTx/>
        <a:buBlip>
          <a:blip r:embed="rId15"/>
        </a:buBlip>
        <a:defRPr sz="3600" b="0" i="0" u="none" strike="noStrike" cap="none" spc="0" baseline="0">
          <a:ln>
            <a:noFill/>
          </a:ln>
          <a:solidFill>
            <a:srgbClr val="625B48"/>
          </a:solidFill>
          <a:uFillTx/>
          <a:latin typeface="+mn-lt"/>
          <a:ea typeface="+mn-ea"/>
          <a:cs typeface="+mn-cs"/>
          <a:sym typeface="Dido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>
          <a:srgbClr val="9A7865"/>
        </a:buClr>
        <a:buSzTx/>
        <a:buFontTx/>
        <a:buNone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do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>
          <a:srgbClr val="9A7865"/>
        </a:buClr>
        <a:buSzTx/>
        <a:buFontTx/>
        <a:buNone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do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>
          <a:srgbClr val="9A7865"/>
        </a:buClr>
        <a:buSzTx/>
        <a:buFontTx/>
        <a:buNone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do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>
          <a:srgbClr val="9A7865"/>
        </a:buClr>
        <a:buSzTx/>
        <a:buFontTx/>
        <a:buNone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do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>
          <a:srgbClr val="9A7865"/>
        </a:buClr>
        <a:buSzTx/>
        <a:buFontTx/>
        <a:buNone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do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>
          <a:srgbClr val="9A7865"/>
        </a:buClr>
        <a:buSzTx/>
        <a:buFontTx/>
        <a:buNone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do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>
          <a:srgbClr val="9A7865"/>
        </a:buClr>
        <a:buSzTx/>
        <a:buFontTx/>
        <a:buNone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do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>
          <a:srgbClr val="9A7865"/>
        </a:buClr>
        <a:buSzTx/>
        <a:buFontTx/>
        <a:buNone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do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>
          <a:srgbClr val="9A7865"/>
        </a:buClr>
        <a:buSzTx/>
        <a:buFontTx/>
        <a:buNone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do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机器人建图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机器人建图</a:t>
            </a:r>
            <a:endParaRPr dirty="0"/>
          </a:p>
        </p:txBody>
      </p:sp>
      <p:sp>
        <p:nvSpPr>
          <p:cNvPr id="120" name="任涛 李可明 王森 何思阳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任涛</a:t>
            </a:r>
            <a:r>
              <a:rPr dirty="0"/>
              <a:t> </a:t>
            </a:r>
            <a:r>
              <a:rPr dirty="0" err="1"/>
              <a:t>李可明</a:t>
            </a:r>
            <a:r>
              <a:rPr dirty="0"/>
              <a:t> </a:t>
            </a:r>
            <a:r>
              <a:rPr dirty="0" err="1"/>
              <a:t>王森</a:t>
            </a:r>
            <a:r>
              <a:rPr dirty="0"/>
              <a:t> </a:t>
            </a:r>
            <a:r>
              <a:rPr dirty="0" err="1"/>
              <a:t>何思阳</a:t>
            </a:r>
            <a:r>
              <a:rPr lang="en-US" altLang="zh-CN" dirty="0"/>
              <a:t> </a:t>
            </a:r>
            <a:r>
              <a:rPr lang="zh-CN" altLang="en-US" dirty="0"/>
              <a:t>陈德缘 艾丹迪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960046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从原始数据出发自动学习特征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Staff planning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任涛</a:t>
            </a:r>
            <a:r>
              <a:rPr lang="en-US" altLang="zh-CN" dirty="0"/>
              <a:t>: </a:t>
            </a:r>
            <a:r>
              <a:rPr lang="en-US" altLang="zh-CN" dirty="0" err="1"/>
              <a:t>OctoMap</a:t>
            </a:r>
            <a:endParaRPr lang="en-US" altLang="zh-CN" dirty="0"/>
          </a:p>
          <a:p>
            <a:r>
              <a:rPr lang="zh-CN" altLang="en-US" dirty="0"/>
              <a:t>王森：深度学习</a:t>
            </a:r>
          </a:p>
          <a:p>
            <a:r>
              <a:rPr lang="zh-CN" altLang="en-US" dirty="0"/>
              <a:t>李可明：回环检测</a:t>
            </a:r>
          </a:p>
          <a:p>
            <a:r>
              <a:rPr lang="zh-CN" altLang="en-US" dirty="0"/>
              <a:t>陈德缘：</a:t>
            </a:r>
            <a:r>
              <a:rPr lang="en-US" altLang="zh-CN" dirty="0"/>
              <a:t>SDA</a:t>
            </a:r>
          </a:p>
          <a:p>
            <a:r>
              <a:rPr lang="zh-CN" altLang="en-US" dirty="0"/>
              <a:t>艾丹迪：环境配置</a:t>
            </a:r>
          </a:p>
          <a:p>
            <a:r>
              <a:rPr lang="zh-CN" altLang="en-US" dirty="0"/>
              <a:t>何思阳：测试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Timeline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1040765" y="5420360"/>
            <a:ext cx="103892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同心圆 4"/>
          <p:cNvSpPr/>
          <p:nvPr/>
        </p:nvSpPr>
        <p:spPr>
          <a:xfrm>
            <a:off x="1595755" y="5290185"/>
            <a:ext cx="236855" cy="260350"/>
          </a:xfrm>
          <a:prstGeom prst="donu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7865"/>
              </a:buClr>
              <a:buSzTx/>
              <a:buFontTx/>
              <a:buNone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Didot"/>
            </a:endParaRPr>
          </a:p>
        </p:txBody>
      </p:sp>
      <p:sp>
        <p:nvSpPr>
          <p:cNvPr id="6" name="同心圆 5"/>
          <p:cNvSpPr/>
          <p:nvPr/>
        </p:nvSpPr>
        <p:spPr>
          <a:xfrm>
            <a:off x="3355340" y="5290185"/>
            <a:ext cx="236855" cy="260350"/>
          </a:xfrm>
          <a:prstGeom prst="donu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7865"/>
              </a:buClr>
              <a:buSzTx/>
              <a:buFontTx/>
              <a:buNone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Didot"/>
            </a:endParaRPr>
          </a:p>
        </p:txBody>
      </p:sp>
      <p:sp>
        <p:nvSpPr>
          <p:cNvPr id="7" name="同心圆 6"/>
          <p:cNvSpPr/>
          <p:nvPr/>
        </p:nvSpPr>
        <p:spPr>
          <a:xfrm>
            <a:off x="5123180" y="5283835"/>
            <a:ext cx="236855" cy="260350"/>
          </a:xfrm>
          <a:prstGeom prst="donu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7865"/>
              </a:buClr>
              <a:buSzTx/>
              <a:buFontTx/>
              <a:buNone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Didot"/>
            </a:endParaRPr>
          </a:p>
        </p:txBody>
      </p:sp>
      <p:sp>
        <p:nvSpPr>
          <p:cNvPr id="8" name="同心圆 7"/>
          <p:cNvSpPr/>
          <p:nvPr/>
        </p:nvSpPr>
        <p:spPr>
          <a:xfrm>
            <a:off x="6764020" y="5290185"/>
            <a:ext cx="236855" cy="260350"/>
          </a:xfrm>
          <a:prstGeom prst="donu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7865"/>
              </a:buClr>
              <a:buSzTx/>
              <a:buFontTx/>
              <a:buNone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Didot"/>
            </a:endParaRPr>
          </a:p>
        </p:txBody>
      </p:sp>
      <p:sp>
        <p:nvSpPr>
          <p:cNvPr id="9" name="同心圆 8"/>
          <p:cNvSpPr/>
          <p:nvPr/>
        </p:nvSpPr>
        <p:spPr>
          <a:xfrm>
            <a:off x="8990965" y="5283835"/>
            <a:ext cx="236855" cy="260350"/>
          </a:xfrm>
          <a:prstGeom prst="donu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7865"/>
              </a:buClr>
              <a:buSzTx/>
              <a:buFontTx/>
              <a:buNone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Dido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714500" y="2933700"/>
            <a:ext cx="1640840" cy="2356485"/>
            <a:chOff x="2700" y="5890"/>
            <a:chExt cx="2584" cy="2441"/>
          </a:xfrm>
        </p:grpSpPr>
        <p:cxnSp>
          <p:nvCxnSpPr>
            <p:cNvPr id="11" name="直接连接符 10"/>
            <p:cNvCxnSpPr>
              <a:stCxn id="5" idx="0"/>
            </p:cNvCxnSpPr>
            <p:nvPr/>
          </p:nvCxnSpPr>
          <p:spPr>
            <a:xfrm flipV="1">
              <a:off x="2700" y="5927"/>
              <a:ext cx="186" cy="2404"/>
            </a:xfrm>
            <a:prstGeom prst="line">
              <a:avLst/>
            </a:prstGeom>
            <a:noFill/>
            <a:ln w="38100" cap="flat">
              <a:solidFill>
                <a:schemeClr val="accent6">
                  <a:lumMod val="75000"/>
                </a:schemeClr>
              </a:solidFill>
              <a:prstDash val="sysDash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886" y="5890"/>
              <a:ext cx="2398" cy="37"/>
            </a:xfrm>
            <a:prstGeom prst="line">
              <a:avLst/>
            </a:prstGeom>
            <a:noFill/>
            <a:ln w="38100" cap="flat">
              <a:solidFill>
                <a:schemeClr val="accent6">
                  <a:lumMod val="75000"/>
                </a:schemeClr>
              </a:solidFill>
              <a:prstDash val="sysDash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5" name="组合 14"/>
          <p:cNvGrpSpPr/>
          <p:nvPr/>
        </p:nvGrpSpPr>
        <p:grpSpPr>
          <a:xfrm>
            <a:off x="9109710" y="2969260"/>
            <a:ext cx="1715770" cy="2356485"/>
            <a:chOff x="2700" y="5890"/>
            <a:chExt cx="2584" cy="2441"/>
          </a:xfrm>
        </p:grpSpPr>
        <p:cxnSp>
          <p:nvCxnSpPr>
            <p:cNvPr id="16" name="直接连接符 15"/>
            <p:cNvCxnSpPr/>
            <p:nvPr/>
          </p:nvCxnSpPr>
          <p:spPr>
            <a:xfrm flipV="1">
              <a:off x="2700" y="5927"/>
              <a:ext cx="186" cy="2404"/>
            </a:xfrm>
            <a:prstGeom prst="line">
              <a:avLst/>
            </a:prstGeom>
            <a:noFill/>
            <a:ln w="38100" cap="flat">
              <a:solidFill>
                <a:schemeClr val="accent6">
                  <a:lumMod val="75000"/>
                </a:schemeClr>
              </a:solidFill>
              <a:prstDash val="sysDash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2886" y="5890"/>
              <a:ext cx="2398" cy="37"/>
            </a:xfrm>
            <a:prstGeom prst="line">
              <a:avLst/>
            </a:prstGeom>
            <a:noFill/>
            <a:ln w="38100" cap="flat">
              <a:solidFill>
                <a:schemeClr val="accent6">
                  <a:lumMod val="75000"/>
                </a:schemeClr>
              </a:solidFill>
              <a:prstDash val="sysDash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8" name="组合 17"/>
          <p:cNvGrpSpPr/>
          <p:nvPr/>
        </p:nvGrpSpPr>
        <p:grpSpPr>
          <a:xfrm>
            <a:off x="5241925" y="2969260"/>
            <a:ext cx="2604135" cy="2356485"/>
            <a:chOff x="2700" y="5890"/>
            <a:chExt cx="2584" cy="2441"/>
          </a:xfrm>
        </p:grpSpPr>
        <p:cxnSp>
          <p:nvCxnSpPr>
            <p:cNvPr id="19" name="直接连接符 18"/>
            <p:cNvCxnSpPr/>
            <p:nvPr/>
          </p:nvCxnSpPr>
          <p:spPr>
            <a:xfrm flipV="1">
              <a:off x="2700" y="5927"/>
              <a:ext cx="186" cy="2404"/>
            </a:xfrm>
            <a:prstGeom prst="line">
              <a:avLst/>
            </a:prstGeom>
            <a:noFill/>
            <a:ln w="38100" cap="flat">
              <a:solidFill>
                <a:schemeClr val="accent6">
                  <a:lumMod val="75000"/>
                </a:schemeClr>
              </a:solidFill>
              <a:prstDash val="sysDash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886" y="5890"/>
              <a:ext cx="2398" cy="37"/>
            </a:xfrm>
            <a:prstGeom prst="line">
              <a:avLst/>
            </a:prstGeom>
            <a:noFill/>
            <a:ln w="38100" cap="flat">
              <a:solidFill>
                <a:schemeClr val="accent6">
                  <a:lumMod val="75000"/>
                </a:schemeClr>
              </a:solidFill>
              <a:prstDash val="sysDash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1" name="组合 20"/>
          <p:cNvGrpSpPr/>
          <p:nvPr/>
        </p:nvGrpSpPr>
        <p:grpSpPr>
          <a:xfrm flipV="1">
            <a:off x="3482340" y="5544185"/>
            <a:ext cx="1640840" cy="1985645"/>
            <a:chOff x="2700" y="5890"/>
            <a:chExt cx="2584" cy="2441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2700" y="5927"/>
              <a:ext cx="186" cy="2404"/>
            </a:xfrm>
            <a:prstGeom prst="line">
              <a:avLst/>
            </a:prstGeom>
            <a:noFill/>
            <a:ln w="38100" cap="flat">
              <a:solidFill>
                <a:schemeClr val="accent6">
                  <a:lumMod val="75000"/>
                </a:schemeClr>
              </a:solidFill>
              <a:prstDash val="sysDash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886" y="5890"/>
              <a:ext cx="2398" cy="37"/>
            </a:xfrm>
            <a:prstGeom prst="line">
              <a:avLst/>
            </a:prstGeom>
            <a:noFill/>
            <a:ln w="38100" cap="flat">
              <a:solidFill>
                <a:schemeClr val="accent6">
                  <a:lumMod val="75000"/>
                </a:schemeClr>
              </a:solidFill>
              <a:prstDash val="sysDash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4" name="组合 23"/>
          <p:cNvGrpSpPr/>
          <p:nvPr/>
        </p:nvGrpSpPr>
        <p:grpSpPr>
          <a:xfrm flipV="1">
            <a:off x="6882765" y="5544185"/>
            <a:ext cx="2108835" cy="1939290"/>
            <a:chOff x="2700" y="5890"/>
            <a:chExt cx="2584" cy="2441"/>
          </a:xfrm>
        </p:grpSpPr>
        <p:cxnSp>
          <p:nvCxnSpPr>
            <p:cNvPr id="25" name="直接连接符 24"/>
            <p:cNvCxnSpPr/>
            <p:nvPr/>
          </p:nvCxnSpPr>
          <p:spPr>
            <a:xfrm flipV="1">
              <a:off x="2700" y="5927"/>
              <a:ext cx="186" cy="2404"/>
            </a:xfrm>
            <a:prstGeom prst="line">
              <a:avLst/>
            </a:prstGeom>
            <a:noFill/>
            <a:ln w="38100" cap="flat">
              <a:solidFill>
                <a:schemeClr val="accent6">
                  <a:lumMod val="75000"/>
                </a:schemeClr>
              </a:solidFill>
              <a:prstDash val="sysDash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886" y="5890"/>
              <a:ext cx="2398" cy="37"/>
            </a:xfrm>
            <a:prstGeom prst="line">
              <a:avLst/>
            </a:prstGeom>
            <a:noFill/>
            <a:ln w="38100" cap="flat">
              <a:solidFill>
                <a:schemeClr val="accent6">
                  <a:lumMod val="75000"/>
                </a:schemeClr>
              </a:solidFill>
              <a:prstDash val="sysDash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7" name="文本框 26"/>
          <p:cNvSpPr txBox="1"/>
          <p:nvPr/>
        </p:nvSpPr>
        <p:spPr>
          <a:xfrm>
            <a:off x="2100580" y="2933700"/>
            <a:ext cx="125476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7865"/>
              </a:buClr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625B48"/>
                </a:solidFill>
                <a:effectLst/>
                <a:uFillTx/>
                <a:latin typeface="+mn-lt"/>
                <a:ea typeface="+mn-ea"/>
                <a:cs typeface="+mn-cs"/>
                <a:sym typeface="Didot"/>
              </a:rPr>
              <a:t>3.19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100580" y="2463165"/>
            <a:ext cx="125476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7865"/>
              </a:buClr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625B48"/>
                </a:solidFill>
                <a:effectLst/>
                <a:uFillTx/>
                <a:latin typeface="+mn-lt"/>
                <a:ea typeface="+mn-ea"/>
                <a:cs typeface="+mn-cs"/>
                <a:sym typeface="Didot"/>
              </a:rPr>
              <a:t>开题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360035" y="2498725"/>
            <a:ext cx="267208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7865"/>
              </a:buClr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625B48"/>
                </a:solidFill>
                <a:effectLst/>
                <a:uFillTx/>
                <a:latin typeface="+mn-lt"/>
                <a:ea typeface="+mn-ea"/>
                <a:cs typeface="+mn-cs"/>
                <a:sym typeface="Didot"/>
              </a:rPr>
              <a:t>实现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625B48"/>
                </a:solidFill>
                <a:effectLst/>
                <a:uFillTx/>
                <a:latin typeface="+mn-lt"/>
                <a:ea typeface="+mn-ea"/>
                <a:cs typeface="+mn-cs"/>
                <a:sym typeface="Didot"/>
              </a:rPr>
              <a:t>OctoMap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699510" y="7062470"/>
            <a:ext cx="1660525" cy="905510"/>
            <a:chOff x="8831" y="3935"/>
            <a:chExt cx="2615" cy="1426"/>
          </a:xfrm>
        </p:grpSpPr>
        <p:sp>
          <p:nvSpPr>
            <p:cNvPr id="29" name="文本框 28"/>
            <p:cNvSpPr txBox="1"/>
            <p:nvPr/>
          </p:nvSpPr>
          <p:spPr>
            <a:xfrm>
              <a:off x="8831" y="4620"/>
              <a:ext cx="1976" cy="74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t" forceAA="0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A7865"/>
                </a:buClr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625B48"/>
                  </a:solidFill>
                  <a:effectLst/>
                  <a:uFillTx/>
                  <a:latin typeface="+mn-lt"/>
                  <a:ea typeface="+mn-ea"/>
                  <a:cs typeface="+mn-cs"/>
                  <a:sym typeface="Didot"/>
                </a:rPr>
                <a:t>4.10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832" y="3935"/>
              <a:ext cx="2614" cy="74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t" forceAA="0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A7865"/>
                </a:buClr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625B48"/>
                  </a:solidFill>
                  <a:effectLst/>
                  <a:uFillTx/>
                  <a:latin typeface="+mn-lt"/>
                  <a:ea typeface="+mn-ea"/>
                  <a:cs typeface="+mn-cs"/>
                  <a:sym typeface="Didot"/>
                </a:rPr>
                <a:t>环境搭建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571355" y="2498725"/>
            <a:ext cx="1254760" cy="940435"/>
            <a:chOff x="11447" y="10998"/>
            <a:chExt cx="1976" cy="1481"/>
          </a:xfrm>
        </p:grpSpPr>
        <p:sp>
          <p:nvSpPr>
            <p:cNvPr id="30" name="文本框 29"/>
            <p:cNvSpPr txBox="1"/>
            <p:nvPr/>
          </p:nvSpPr>
          <p:spPr>
            <a:xfrm>
              <a:off x="11447" y="10998"/>
              <a:ext cx="1976" cy="74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t" forceAA="0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A7865"/>
                </a:buClr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625B48"/>
                  </a:solidFill>
                  <a:effectLst/>
                  <a:uFillTx/>
                  <a:latin typeface="+mn-lt"/>
                  <a:ea typeface="+mn-ea"/>
                  <a:cs typeface="+mn-cs"/>
                  <a:sym typeface="Didot"/>
                </a:rPr>
                <a:t>结题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447" y="11739"/>
              <a:ext cx="1976" cy="74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t" forceAA="0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A7865"/>
                </a:buClr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625B48"/>
                  </a:solidFill>
                  <a:effectLst/>
                  <a:uFillTx/>
                  <a:latin typeface="+mn-lt"/>
                  <a:ea typeface="+mn-ea"/>
                  <a:cs typeface="+mn-cs"/>
                  <a:sym typeface="Didot"/>
                </a:rPr>
                <a:t>5.30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096760" y="6975475"/>
            <a:ext cx="1704340" cy="986155"/>
            <a:chOff x="5884" y="10998"/>
            <a:chExt cx="2684" cy="1553"/>
          </a:xfrm>
        </p:grpSpPr>
        <p:sp>
          <p:nvSpPr>
            <p:cNvPr id="31" name="文本框 30"/>
            <p:cNvSpPr txBox="1"/>
            <p:nvPr/>
          </p:nvSpPr>
          <p:spPr>
            <a:xfrm>
              <a:off x="5884" y="10998"/>
              <a:ext cx="2685" cy="74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t" forceAA="0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A7865"/>
                </a:buClr>
                <a:buSzTx/>
                <a:buFontTx/>
                <a:buNone/>
              </a:pPr>
              <a:r>
                <a: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rgbClr val="625B48"/>
                  </a:solidFill>
                  <a:effectLst/>
                  <a:uFillTx/>
                  <a:latin typeface="+mn-lt"/>
                  <a:ea typeface="+mn-ea"/>
                  <a:cs typeface="+mn-cs"/>
                  <a:sym typeface="Didot"/>
                </a:rPr>
                <a:t>建图优化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092" y="11811"/>
              <a:ext cx="1976" cy="74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t" forceAA="0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A7865"/>
                </a:buClr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625B48"/>
                  </a:solidFill>
                  <a:effectLst/>
                  <a:uFillTx/>
                  <a:latin typeface="+mn-lt"/>
                  <a:ea typeface="+mn-ea"/>
                  <a:cs typeface="+mn-cs"/>
                  <a:sym typeface="Didot"/>
                </a:rPr>
                <a:t>5.20</a:t>
              </a: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6068695" y="3004820"/>
            <a:ext cx="125476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7865"/>
              </a:buClr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625B48"/>
                </a:solidFill>
                <a:effectLst/>
                <a:uFillTx/>
                <a:latin typeface="+mn-lt"/>
                <a:ea typeface="+mn-ea"/>
                <a:cs typeface="+mn-cs"/>
                <a:sym typeface="Didot"/>
              </a:rPr>
              <a:t>4.30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fere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Reference</a:t>
            </a:r>
          </a:p>
        </p:txBody>
      </p:sp>
      <p:sp>
        <p:nvSpPr>
          <p:cNvPr id="134" name="[1]. OctoMap: An efficient probabilistic 3D mapping framework based on octrees, Hornung, Armin and Wurm, Kai M and Bennewitz, Maren and Stachniss, Cyrill and Burgard, Wolfram, Autonomous Robots, 2013.…"/>
          <p:cNvSpPr txBox="1">
            <a:spLocks noGrp="1"/>
          </p:cNvSpPr>
          <p:nvPr>
            <p:ph type="body" idx="1"/>
          </p:nvPr>
        </p:nvSpPr>
        <p:spPr>
          <a:xfrm>
            <a:off x="1104900" y="2573655"/>
            <a:ext cx="10795000" cy="5715000"/>
          </a:xfrm>
          <a:prstGeom prst="rect">
            <a:avLst/>
          </a:prstGeom>
        </p:spPr>
        <p:txBody>
          <a:bodyPr/>
          <a:lstStyle/>
          <a:p>
            <a:pPr marL="259080" indent="-259080" defTabSz="396875">
              <a:spcBef>
                <a:spcPts val="2100"/>
              </a:spcBef>
              <a:buBlip>
                <a:blip r:embed="rId2"/>
              </a:buBlip>
              <a:defRPr sz="2450"/>
            </a:pPr>
            <a:r>
              <a:rPr dirty="0"/>
              <a:t>[1]. </a:t>
            </a:r>
            <a:r>
              <a:rPr dirty="0" err="1"/>
              <a:t>OctoMap</a:t>
            </a:r>
            <a:r>
              <a:rPr dirty="0"/>
              <a:t>: An efficient probabilistic 3D mapping framework based on octrees, Hornung, Armin and </a:t>
            </a:r>
            <a:r>
              <a:rPr dirty="0" err="1"/>
              <a:t>Wurm</a:t>
            </a:r>
            <a:r>
              <a:rPr dirty="0"/>
              <a:t>, Kai M and </a:t>
            </a:r>
            <a:r>
              <a:rPr dirty="0" err="1"/>
              <a:t>Bennewitz</a:t>
            </a:r>
            <a:r>
              <a:rPr dirty="0"/>
              <a:t>, Maren and </a:t>
            </a:r>
            <a:r>
              <a:rPr dirty="0" err="1"/>
              <a:t>Stachniss</a:t>
            </a:r>
            <a:r>
              <a:rPr dirty="0"/>
              <a:t>, </a:t>
            </a:r>
            <a:r>
              <a:rPr dirty="0" err="1"/>
              <a:t>Cyrill</a:t>
            </a:r>
            <a:r>
              <a:rPr dirty="0"/>
              <a:t> and </a:t>
            </a:r>
            <a:r>
              <a:rPr dirty="0" err="1"/>
              <a:t>Burgard</a:t>
            </a:r>
            <a:r>
              <a:rPr dirty="0"/>
              <a:t>, Wolfram, Autonomous Robots, 2013.</a:t>
            </a:r>
          </a:p>
          <a:p>
            <a:pPr marL="259080" indent="-259080" defTabSz="396875">
              <a:spcBef>
                <a:spcPts val="2100"/>
              </a:spcBef>
              <a:buBlip>
                <a:blip r:embed="rId2"/>
              </a:buBlip>
              <a:defRPr sz="2450"/>
            </a:pPr>
            <a:r>
              <a:rPr dirty="0"/>
              <a:t>[2]. </a:t>
            </a:r>
            <a:r>
              <a:rPr dirty="0" err="1"/>
              <a:t>OctoMap</a:t>
            </a:r>
            <a:r>
              <a:rPr dirty="0"/>
              <a:t>: A probabilistic, flexible, and compact 3D map representation for robotic systems, </a:t>
            </a:r>
            <a:r>
              <a:rPr dirty="0" err="1"/>
              <a:t>Wurm</a:t>
            </a:r>
            <a:r>
              <a:rPr dirty="0"/>
              <a:t>, Kai M and Hornung, Armin and </a:t>
            </a:r>
            <a:r>
              <a:rPr dirty="0" err="1"/>
              <a:t>Bennewitz</a:t>
            </a:r>
            <a:r>
              <a:rPr dirty="0"/>
              <a:t>, Maren and </a:t>
            </a:r>
            <a:r>
              <a:rPr dirty="0" err="1"/>
              <a:t>Stachniss</a:t>
            </a:r>
            <a:r>
              <a:rPr dirty="0"/>
              <a:t>, </a:t>
            </a:r>
            <a:r>
              <a:rPr dirty="0" err="1"/>
              <a:t>Cyrill</a:t>
            </a:r>
            <a:r>
              <a:rPr dirty="0"/>
              <a:t> and </a:t>
            </a:r>
            <a:r>
              <a:rPr dirty="0" err="1"/>
              <a:t>Burgard</a:t>
            </a:r>
            <a:r>
              <a:rPr dirty="0"/>
              <a:t>, Wolfram, ICRA 2010. </a:t>
            </a:r>
          </a:p>
          <a:p>
            <a:pPr marL="259080" indent="-259080" defTabSz="396875">
              <a:spcBef>
                <a:spcPts val="2100"/>
              </a:spcBef>
              <a:buBlip>
                <a:blip r:embed="rId2"/>
              </a:buBlip>
              <a:defRPr sz="2450"/>
            </a:pPr>
            <a:r>
              <a:rPr dirty="0"/>
              <a:t>[3]. </a:t>
            </a:r>
            <a:r>
              <a:rPr dirty="0" err="1"/>
              <a:t>基于ROS轮式机器人自主融合探索建图与路径规划</a:t>
            </a:r>
            <a:r>
              <a:rPr dirty="0"/>
              <a:t>, </a:t>
            </a:r>
            <a:r>
              <a:rPr dirty="0" err="1"/>
              <a:t>孙旭东</a:t>
            </a:r>
            <a:r>
              <a:rPr dirty="0"/>
              <a:t>, 06, 2017.</a:t>
            </a:r>
          </a:p>
          <a:p>
            <a:pPr marL="259080" indent="-259080" defTabSz="396875">
              <a:spcBef>
                <a:spcPts val="2100"/>
              </a:spcBef>
              <a:defRPr sz="2450"/>
            </a:pPr>
            <a:endParaRPr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fere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Reference</a:t>
            </a:r>
          </a:p>
        </p:txBody>
      </p:sp>
      <p:sp>
        <p:nvSpPr>
          <p:cNvPr id="134" name="[1]. OctoMap: An efficient probabilistic 3D mapping framework based on octrees, Hornung, Armin and Wurm, Kai M and Bennewitz, Maren and Stachniss, Cyrill and Burgard, Wolfram, Autonomous Robots, 2013.…"/>
          <p:cNvSpPr txBox="1">
            <a:spLocks noGrp="1"/>
          </p:cNvSpPr>
          <p:nvPr>
            <p:ph type="body" idx="1"/>
          </p:nvPr>
        </p:nvSpPr>
        <p:spPr>
          <a:xfrm>
            <a:off x="1104900" y="2019300"/>
            <a:ext cx="10795000" cy="5715000"/>
          </a:xfrm>
          <a:prstGeom prst="rect">
            <a:avLst/>
          </a:prstGeom>
        </p:spPr>
        <p:txBody>
          <a:bodyPr/>
          <a:lstStyle/>
          <a:p>
            <a:pPr marL="259080" indent="-259080" defTabSz="396875">
              <a:spcBef>
                <a:spcPts val="2100"/>
              </a:spcBef>
              <a:defRPr sz="2450"/>
            </a:pPr>
            <a:r>
              <a:rPr lang="en-US" altLang="zh-CN" dirty="0">
                <a:sym typeface="+mn-ea"/>
              </a:rPr>
              <a:t>[4]. Gao, X., &amp; Zhang, T. (2015). Loop closure detection for visual slam systems using deep neural networks. In </a:t>
            </a:r>
            <a:r>
              <a:rPr lang="en-US" altLang="zh-CN" i="1" dirty="0">
                <a:sym typeface="+mn-ea"/>
              </a:rPr>
              <a:t>The 34th Chinese control conference, (Hangzhou, Zhejiang Province), technical committee on control theory (TCCT) of Chinese Association of Automation (CAA)</a:t>
            </a:r>
            <a:r>
              <a:rPr lang="en-US" altLang="zh-CN" dirty="0">
                <a:sym typeface="+mn-ea"/>
              </a:rPr>
              <a:t>. Accepted July 2015.</a:t>
            </a:r>
            <a:endParaRPr dirty="0"/>
          </a:p>
          <a:p>
            <a:pPr marL="259080" indent="-259080" defTabSz="396875">
              <a:spcBef>
                <a:spcPts val="2100"/>
              </a:spcBef>
              <a:defRPr sz="2450"/>
            </a:pPr>
            <a:r>
              <a:rPr dirty="0"/>
              <a:t>[</a:t>
            </a:r>
            <a:r>
              <a:rPr lang="en-US" altLang="zh-CN" dirty="0"/>
              <a:t>5</a:t>
            </a:r>
            <a:r>
              <a:rPr dirty="0"/>
              <a:t>]. </a:t>
            </a:r>
            <a:r>
              <a:rPr lang="en-US" altLang="zh-CN" sz="2450" dirty="0"/>
              <a:t>Sturm, J., Engelhard, N., Endres, F., </a:t>
            </a:r>
            <a:r>
              <a:rPr lang="en-US" altLang="zh-CN" sz="2450" dirty="0" err="1"/>
              <a:t>Burgard</a:t>
            </a:r>
            <a:r>
              <a:rPr lang="en-US" altLang="zh-CN" sz="2450" dirty="0"/>
              <a:t>, W., &amp; </a:t>
            </a:r>
            <a:r>
              <a:rPr lang="en-US" altLang="zh-CN" sz="2450" dirty="0" err="1"/>
              <a:t>Cremers</a:t>
            </a:r>
            <a:r>
              <a:rPr lang="en-US" altLang="zh-CN" sz="2450" dirty="0"/>
              <a:t>, D. (2012). A benchmark for the evaluation of </a:t>
            </a:r>
            <a:r>
              <a:rPr lang="en-US" altLang="zh-CN" sz="2450" dirty="0" err="1"/>
              <a:t>rgb</a:t>
            </a:r>
            <a:r>
              <a:rPr lang="en-US" altLang="zh-CN" sz="2450" dirty="0"/>
              <a:t>-d SLAM systems. In </a:t>
            </a:r>
            <a:r>
              <a:rPr lang="en-US" altLang="zh-CN" sz="2450" i="1" dirty="0"/>
              <a:t>2012 IEEE/RSJ international conference on intelligent robots and systems (IROS)</a:t>
            </a:r>
            <a:r>
              <a:rPr lang="en-US" altLang="zh-CN" sz="2450" dirty="0"/>
              <a:t> (pp. 573–580), IEEE.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Motiv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  <p:sp>
        <p:nvSpPr>
          <p:cNvPr id="123" name="随着机器人的相关科技的发展，机器人的精确度更高，错误率更低。因此，由机器人代替人类进行工作的设想成为可能。现如今，机器人已广泛应用于制造业，国防，救援等许多领域。机器人可以用来替代我们在恶劣环境中完成大量复杂工作。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1000" indent="-381000">
              <a:buBlip>
                <a:blip r:embed="rId2"/>
              </a:buBlip>
              <a:defRPr sz="2500"/>
            </a:pPr>
            <a:r>
              <a:t>随着机器人的相关科技的发展，机器人的精确度更高，错误率更低。因此，由机器人代替人类进行工作的设想成为可能。现如今，机器人已广泛应用于制造业，国防，救援等许多领域。机器人可以用来替代我们在恶劣环境中完成大量复杂工作。</a:t>
            </a:r>
          </a:p>
          <a:p>
            <a:pPr>
              <a:buBlip>
                <a:blip r:embed="rId2"/>
              </a:buBlip>
              <a:defRPr sz="1800"/>
            </a:pPr>
            <a:endParaRPr/>
          </a:p>
          <a:p>
            <a:pPr>
              <a:buBlip>
                <a:blip r:embed="rId2"/>
              </a:buBlip>
              <a:defRPr sz="1800"/>
            </a:pPr>
            <a:r>
              <a:t>亚马逊Kiva机器人</a:t>
            </a:r>
          </a:p>
        </p:txBody>
      </p:sp>
      <p:pic>
        <p:nvPicPr>
          <p:cNvPr id="124" name="机器人.png" descr="机器人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6331892" y="5779690"/>
            <a:ext cx="4914810" cy="274297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ackgroun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Background</a:t>
            </a:r>
          </a:p>
        </p:txBody>
      </p:sp>
      <p:sp>
        <p:nvSpPr>
          <p:cNvPr id="127" name="SLAM(同步定位与建图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5280" indent="-335280" defTabSz="513715">
              <a:spcBef>
                <a:spcPts val="2800"/>
              </a:spcBef>
              <a:buBlip>
                <a:blip r:embed="rId2"/>
              </a:buBlip>
              <a:defRPr sz="3170"/>
            </a:pPr>
            <a:r>
              <a:rPr dirty="0"/>
              <a:t>SLAM(</a:t>
            </a:r>
            <a:r>
              <a:rPr dirty="0" err="1"/>
              <a:t>同步定位与建图</a:t>
            </a:r>
            <a:r>
              <a:rPr dirty="0"/>
              <a:t>)</a:t>
            </a:r>
          </a:p>
          <a:p>
            <a:pPr marL="335280" indent="-335280" defTabSz="513715">
              <a:spcBef>
                <a:spcPts val="2800"/>
              </a:spcBef>
              <a:buBlip>
                <a:blip r:embed="rId2"/>
              </a:buBlip>
              <a:defRPr sz="2200"/>
            </a:pPr>
            <a:r>
              <a:rPr dirty="0"/>
              <a:t>由Smith、Self和Cheeseman在1988年提出，是实现机器人在未知环境移动，根据位置估计和地图定位，同时在自身定位的基础上建造增量式地图，实现机器人的自主定位和导航。</a:t>
            </a:r>
          </a:p>
          <a:p>
            <a:pPr marL="335280" indent="-335280" defTabSz="513715">
              <a:spcBef>
                <a:spcPts val="2800"/>
              </a:spcBef>
              <a:buBlip>
                <a:blip r:embed="rId2"/>
              </a:buBlip>
              <a:defRPr sz="2200"/>
            </a:pPr>
            <a:r>
              <a:rPr dirty="0"/>
              <a:t>SLAM包括基于2D和 3D的SLAM算法，其实现方式是通过识别障碍物和定位自身所在位置进行构建地图。</a:t>
            </a:r>
          </a:p>
          <a:p>
            <a:pPr marL="335280" indent="-335280" defTabSz="513715">
              <a:spcBef>
                <a:spcPts val="2800"/>
              </a:spcBef>
              <a:buBlip>
                <a:blip r:embed="rId2"/>
              </a:buBlip>
              <a:defRPr sz="2200"/>
            </a:pPr>
            <a:r>
              <a:rPr dirty="0"/>
              <a:t>一般在实现SLAM的机器人上常配备激光扫描仪，但Kinect也可以实现SLAM。3D视觉SLAM也可以使用Kinect在一定精度范围内实现，但所得到的3D地图不适合路线规划和自主导航[3]。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OctoMap 3D建图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OctoMap 3D建图</a:t>
            </a:r>
          </a:p>
        </p:txBody>
      </p:sp>
      <p:sp>
        <p:nvSpPr>
          <p:cNvPr id="130" name="Octomap采用八叉树数据结构存储三维环境的概率占据地图,它可以优雅地压缩、更新地图，并且分辨率可调[2]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2890" indent="-262890" defTabSz="402590">
              <a:spcBef>
                <a:spcPts val="2200"/>
              </a:spcBef>
              <a:buBlip>
                <a:blip r:embed="rId3"/>
              </a:buBlip>
              <a:defRPr sz="2485"/>
            </a:pPr>
            <a:endParaRPr/>
          </a:p>
          <a:p>
            <a:pPr marL="262890" indent="-262890" defTabSz="402590">
              <a:spcBef>
                <a:spcPts val="2200"/>
              </a:spcBef>
              <a:buBlip>
                <a:blip r:embed="rId3"/>
              </a:buBlip>
              <a:defRPr sz="2485"/>
            </a:pPr>
            <a:r>
              <a:t>Octomap采用八叉树数据结构存储三维环境的概率占据地图,它可以优雅地压缩、更新地图，并且分辨率可调[2].</a:t>
            </a:r>
          </a:p>
          <a:p>
            <a:pPr marL="262890" indent="-262890" defTabSz="402590">
              <a:spcBef>
                <a:spcPts val="2200"/>
              </a:spcBef>
              <a:buBlip>
                <a:blip r:embed="rId3"/>
              </a:buBlip>
              <a:defRPr sz="2485"/>
            </a:pPr>
            <a:endParaRPr/>
          </a:p>
          <a:p>
            <a:pPr marL="262890" indent="-262890" defTabSz="402590">
              <a:spcBef>
                <a:spcPts val="2200"/>
              </a:spcBef>
              <a:buBlip>
                <a:blip r:embed="rId3"/>
              </a:buBlip>
              <a:defRPr sz="2485"/>
            </a:pPr>
            <a:endParaRPr/>
          </a:p>
          <a:p>
            <a:pPr marL="262890" indent="-262890" defTabSz="402590">
              <a:spcBef>
                <a:spcPts val="2200"/>
              </a:spcBef>
              <a:buBlip>
                <a:blip r:embed="rId3"/>
              </a:buBlip>
              <a:defRPr sz="2485"/>
            </a:pPr>
            <a:endParaRPr/>
          </a:p>
          <a:p>
            <a:pPr marL="262890" indent="-262890" defTabSz="402590">
              <a:spcBef>
                <a:spcPts val="2200"/>
              </a:spcBef>
              <a:buBlip>
                <a:blip r:embed="rId3"/>
              </a:buBlip>
              <a:defRPr sz="2485"/>
            </a:pPr>
            <a:endParaRPr/>
          </a:p>
          <a:p>
            <a:pPr marL="262890" indent="-262890" defTabSz="402590">
              <a:spcBef>
                <a:spcPts val="2200"/>
              </a:spcBef>
              <a:buBlip>
                <a:blip r:embed="rId3"/>
              </a:buBlip>
              <a:defRPr sz="2485"/>
            </a:pPr>
            <a:endParaRPr/>
          </a:p>
        </p:txBody>
      </p:sp>
      <p:pic>
        <p:nvPicPr>
          <p:cNvPr id="131" name="jiqiren.png" descr="jiqiren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4885183" y="4894758"/>
            <a:ext cx="7213601" cy="354330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OctoMap 3D建图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Related Work</a:t>
            </a:r>
            <a:endParaRPr dirty="0"/>
          </a:p>
        </p:txBody>
      </p:sp>
      <p:sp>
        <p:nvSpPr>
          <p:cNvPr id="11" name="SLAM(同步定位与建图)…">
            <a:extLst>
              <a:ext uri="{FF2B5EF4-FFF2-40B4-BE49-F238E27FC236}">
                <a16:creationId xmlns:a16="http://schemas.microsoft.com/office/drawing/2014/main" id="{C91B6A94-8CF5-7B4A-8043-E6C4E8EC75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23900" y="1752600"/>
            <a:ext cx="10356999" cy="669851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514095">
              <a:lnSpc>
                <a:spcPct val="150000"/>
              </a:lnSpc>
              <a:spcBef>
                <a:spcPts val="2800"/>
              </a:spcBef>
              <a:buNone/>
              <a:defRPr sz="3168"/>
            </a:pPr>
            <a:endParaRPr sz="2400" dirty="0"/>
          </a:p>
          <a:p>
            <a:pPr marL="335279" indent="-335279" defTabSz="514095">
              <a:lnSpc>
                <a:spcPct val="150000"/>
              </a:lnSpc>
              <a:spcBef>
                <a:spcPts val="2800"/>
              </a:spcBef>
              <a:defRPr sz="2200"/>
            </a:pPr>
            <a:r>
              <a:rPr lang="en-US" altLang="zh-CN" sz="2400" dirty="0"/>
              <a:t>Hugh F. </a:t>
            </a:r>
            <a:r>
              <a:rPr lang="en-US" altLang="zh-CN" sz="2400" dirty="0" err="1"/>
              <a:t>Durrant</a:t>
            </a:r>
            <a:r>
              <a:rPr lang="en-US" altLang="zh-CN" sz="2400" dirty="0"/>
              <a:t>-Whyte</a:t>
            </a:r>
            <a:r>
              <a:rPr lang="zh-CN" altLang="en-US" sz="2400" dirty="0"/>
              <a:t>的研究组于</a:t>
            </a:r>
            <a:r>
              <a:rPr lang="en-US" altLang="zh-CN" sz="2400" dirty="0"/>
              <a:t>1990</a:t>
            </a:r>
            <a:r>
              <a:rPr lang="zh-CN" altLang="en-US" sz="2400" dirty="0"/>
              <a:t>年提出，为机器人配备多个声纳传感器，从而使机器人可以从初始位置学习环境特征的子集，并随后跟踪以确定精准的定位。</a:t>
            </a:r>
            <a:endParaRPr lang="en-US" altLang="zh-CN" sz="2400" dirty="0"/>
          </a:p>
          <a:p>
            <a:pPr marL="335279" indent="-335279" defTabSz="514095">
              <a:lnSpc>
                <a:spcPct val="150000"/>
              </a:lnSpc>
              <a:spcBef>
                <a:spcPts val="2800"/>
              </a:spcBef>
              <a:defRPr sz="2200"/>
            </a:pPr>
            <a:r>
              <a:rPr lang="zh-CN" altLang="en-US" sz="2400" dirty="0"/>
              <a:t>在大众市场中，现在</a:t>
            </a:r>
            <a:r>
              <a:rPr lang="en-US" altLang="zh-CN" sz="2400" dirty="0"/>
              <a:t>SLAM</a:t>
            </a:r>
            <a:r>
              <a:rPr lang="zh-CN" altLang="en-US" sz="2400" dirty="0"/>
              <a:t>的应用有机器人真空吸尘器等。谷歌和其他公司开发的自动驾驶汽车，现已获得在美国一些州的公路上行驶的许可证。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22702830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41384-587B-4025-950B-7162B105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Problem statement</a:t>
            </a:r>
            <a:r>
              <a:rPr lang="zh-CN" altLang="en-US" dirty="0"/>
              <a:t> </a:t>
            </a:r>
            <a:r>
              <a:rPr lang="en-US" altLang="zh-CN" dirty="0"/>
              <a:t>and expected novelties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BA4458-3C32-44E7-9E54-363ED6E6C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4381500"/>
            <a:ext cx="10795000" cy="5715000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RGB-D</a:t>
            </a:r>
            <a:r>
              <a:rPr lang="zh-CN" altLang="en-US" sz="2800" b="1" dirty="0"/>
              <a:t> 相机的特征选择</a:t>
            </a:r>
            <a:endParaRPr lang="en-US" altLang="zh-CN" sz="2800" b="1" dirty="0"/>
          </a:p>
          <a:p>
            <a:pPr lvl="1"/>
            <a:r>
              <a:rPr lang="zh-CN" altLang="en-US" sz="2400" dirty="0"/>
              <a:t>传统方法：获取的特征点往往是物体的边缘。</a:t>
            </a:r>
            <a:endParaRPr lang="en-US" altLang="zh-CN" sz="2400" dirty="0"/>
          </a:p>
          <a:p>
            <a:pPr lvl="1"/>
            <a:r>
              <a:rPr lang="zh-CN" altLang="en-US" sz="2400" dirty="0"/>
              <a:t>创新点：利用深度相机特征，使用随机采样一致性 </a:t>
            </a:r>
            <a:r>
              <a:rPr lang="en-US" altLang="zh-CN" sz="2400" dirty="0"/>
              <a:t>(</a:t>
            </a:r>
            <a:r>
              <a:rPr lang="en" altLang="zh-CN" sz="2400" dirty="0"/>
              <a:t>Random Sample Consensus, RANSAC)</a:t>
            </a:r>
            <a:r>
              <a:rPr lang="zh-CN" altLang="en-US" sz="2400" dirty="0"/>
              <a:t> 模型来提取特征。</a:t>
            </a:r>
            <a:endParaRPr lang="en-US" altLang="zh-CN" sz="2400" dirty="0"/>
          </a:p>
          <a:p>
            <a:r>
              <a:rPr lang="zh-CN" altLang="en-US" sz="2800" b="1" dirty="0"/>
              <a:t>利用深度学习进行回环检测</a:t>
            </a:r>
            <a:endParaRPr lang="en-US" altLang="zh-CN" sz="2800" b="1" dirty="0"/>
          </a:p>
          <a:p>
            <a:pPr lvl="1"/>
            <a:r>
              <a:rPr lang="zh-CN" altLang="en-US" sz="2400" dirty="0"/>
              <a:t>传统方法：设计更多功能以适应不同类型的传感器。</a:t>
            </a:r>
            <a:endParaRPr lang="en-US" altLang="zh-CN" sz="2400" dirty="0"/>
          </a:p>
          <a:p>
            <a:pPr lvl="1"/>
            <a:r>
              <a:rPr lang="zh-CN" altLang="en-US" sz="2400" dirty="0"/>
              <a:t>创新点：让机器去理解图像中有哪些特征，并且根据特征的相似度比较图像的相似性，完成回环检测。 </a:t>
            </a:r>
          </a:p>
          <a:p>
            <a:pPr lvl="1"/>
            <a:endParaRPr lang="en-US" altLang="zh-CN" sz="2400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41369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20858-93A7-A040-9358-CF850B35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 Setup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E056B4-3C23-AA49-9D1E-82739F2B16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传感器信息读取</a:t>
            </a:r>
            <a:endParaRPr kumimoji="1" lang="en-US" altLang="zh-CN" dirty="0"/>
          </a:p>
          <a:p>
            <a:r>
              <a:rPr kumimoji="1" lang="zh-CN" altLang="en-US" dirty="0"/>
              <a:t>前段：相邻图像间相机的运动</a:t>
            </a:r>
            <a:endParaRPr kumimoji="1" lang="en-US" altLang="zh-CN" dirty="0"/>
          </a:p>
          <a:p>
            <a:r>
              <a:rPr kumimoji="1" lang="zh-CN" altLang="en-US" dirty="0"/>
              <a:t>后段：处理</a:t>
            </a:r>
            <a:r>
              <a:rPr kumimoji="1" lang="en-US" altLang="zh-CN" dirty="0"/>
              <a:t>SLAM</a:t>
            </a:r>
            <a:r>
              <a:rPr kumimoji="1" lang="zh-CN" altLang="en-US" dirty="0"/>
              <a:t>过程中噪声的问题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BCA638-C4BF-AA4E-99FF-5836AB237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660291"/>
            <a:ext cx="11213522" cy="153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3643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C3BB2-CE2B-E74F-860B-2BF293B30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Map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B53E0B-58B0-DB4A-86A3-1C442CE9D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877" y="2384245"/>
            <a:ext cx="10795000" cy="5715000"/>
          </a:xfrm>
        </p:spPr>
        <p:txBody>
          <a:bodyPr/>
          <a:lstStyle/>
          <a:p>
            <a:r>
              <a:rPr kumimoji="1" lang="zh-CN" altLang="en-US" dirty="0"/>
              <a:t>度量地图</a:t>
            </a:r>
            <a:endParaRPr kumimoji="1" lang="en-US" altLang="zh-CN" dirty="0"/>
          </a:p>
          <a:p>
            <a:r>
              <a:rPr kumimoji="1" lang="en-US" altLang="zh-CN" dirty="0"/>
              <a:t>---</a:t>
            </a:r>
            <a:r>
              <a:rPr lang="zh-CN" altLang="en-US" dirty="0"/>
              <a:t>稀疏形式</a:t>
            </a:r>
            <a:r>
              <a:rPr lang="en-US" altLang="zh-CN" dirty="0"/>
              <a:t>(Sparse Map) </a:t>
            </a:r>
            <a:endParaRPr kumimoji="1" lang="en-US" altLang="zh-CN" dirty="0"/>
          </a:p>
          <a:p>
            <a:r>
              <a:rPr kumimoji="1" lang="en-US" altLang="zh-CN" dirty="0"/>
              <a:t>---</a:t>
            </a:r>
            <a:r>
              <a:rPr lang="zh-CN" altLang="en-US" dirty="0"/>
              <a:t>密集形式</a:t>
            </a:r>
            <a:r>
              <a:rPr lang="en-US" altLang="zh-CN" dirty="0"/>
              <a:t>(Dense Map)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     </a:t>
            </a:r>
            <a:r>
              <a:rPr lang="en-US" altLang="zh-CN" dirty="0"/>
              <a:t>---</a:t>
            </a:r>
            <a:r>
              <a:rPr lang="zh-CN" altLang="en-US" dirty="0"/>
              <a:t>密集型的网格地图（</a:t>
            </a:r>
            <a:r>
              <a:rPr lang="en-US" altLang="zh-CN" dirty="0"/>
              <a:t>Grid Map)</a:t>
            </a:r>
            <a:r>
              <a:rPr kumimoji="1" lang="zh-CN" altLang="en-US" dirty="0"/>
              <a:t>  </a:t>
            </a:r>
            <a:endParaRPr kumimoji="1" lang="en-US" altLang="zh-CN" dirty="0"/>
          </a:p>
          <a:p>
            <a:r>
              <a:rPr kumimoji="1" lang="zh-CN" altLang="en-US" dirty="0"/>
              <a:t>拓扑地图</a:t>
            </a:r>
          </a:p>
        </p:txBody>
      </p:sp>
    </p:spTree>
    <p:extLst>
      <p:ext uri="{BB962C8B-B14F-4D97-AF65-F5344CB8AC3E}">
        <p14:creationId xmlns:p14="http://schemas.microsoft.com/office/powerpoint/2010/main" val="293978895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Hardware and Software Platform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Hardware:</a:t>
            </a:r>
          </a:p>
          <a:p>
            <a:pPr lvl="1"/>
            <a:r>
              <a:rPr lang="en-US" altLang="zh-CN" dirty="0"/>
              <a:t>RGB-D</a:t>
            </a:r>
            <a:r>
              <a:rPr lang="zh-CN" altLang="en-US" dirty="0"/>
              <a:t>相机</a:t>
            </a:r>
            <a:endParaRPr lang="en-US" altLang="zh-CN" dirty="0"/>
          </a:p>
          <a:p>
            <a:pPr lvl="1"/>
            <a:r>
              <a:rPr lang="en-US" altLang="zh-CN" dirty="0"/>
              <a:t>TurtleBot3.0</a:t>
            </a:r>
          </a:p>
          <a:p>
            <a:r>
              <a:rPr lang="en-US" altLang="zh-CN" dirty="0"/>
              <a:t>Software:</a:t>
            </a:r>
          </a:p>
          <a:p>
            <a:pPr lvl="1"/>
            <a:r>
              <a:rPr lang="en-US" altLang="zh-CN" dirty="0" err="1"/>
              <a:t>OctoMap</a:t>
            </a:r>
            <a:endParaRPr lang="en-US" altLang="zh-CN" dirty="0"/>
          </a:p>
          <a:p>
            <a:pPr lvl="1"/>
            <a:r>
              <a:rPr lang="en-US" altLang="zh-CN" dirty="0"/>
              <a:t>Stacked denoising auto-encoder(SDA)</a:t>
            </a:r>
          </a:p>
          <a:p>
            <a:pPr lvl="1"/>
            <a:r>
              <a:rPr lang="en-US" altLang="zh-CN" dirty="0"/>
              <a:t>OpenCV</a:t>
            </a:r>
          </a:p>
          <a:p>
            <a:pPr lvl="1"/>
            <a:r>
              <a:rPr lang="en-US" altLang="zh-CN" dirty="0"/>
              <a:t>Input data</a:t>
            </a:r>
            <a:r>
              <a:rPr lang="zh-CN" altLang="en-US" dirty="0"/>
              <a:t>： </a:t>
            </a:r>
            <a:r>
              <a:rPr lang="en-US" altLang="zh-CN" dirty="0"/>
              <a:t>tum open dataset [4], </a:t>
            </a:r>
            <a:r>
              <a:rPr lang="en-US" altLang="zh-CN" dirty="0" err="1"/>
              <a:t>Fabmap</a:t>
            </a:r>
            <a:r>
              <a:rPr lang="en-US" altLang="zh-CN" dirty="0"/>
              <a:t> dataset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Renaissance">
  <a:themeElements>
    <a:clrScheme name="Renaissance">
      <a:dk1>
        <a:srgbClr val="625B48"/>
      </a:dk1>
      <a:lt1>
        <a:srgbClr val="1A2C62"/>
      </a:lt1>
      <a:dk2>
        <a:srgbClr val="75716F"/>
      </a:dk2>
      <a:lt2>
        <a:srgbClr val="CDCDCD"/>
      </a:lt2>
      <a:accent1>
        <a:srgbClr val="9EA3A1"/>
      </a:accent1>
      <a:accent2>
        <a:srgbClr val="ACAD6A"/>
      </a:accent2>
      <a:accent3>
        <a:srgbClr val="E2BF60"/>
      </a:accent3>
      <a:accent4>
        <a:srgbClr val="DF995B"/>
      </a:accent4>
      <a:accent5>
        <a:srgbClr val="D27263"/>
      </a:accent5>
      <a:accent6>
        <a:srgbClr val="B59871"/>
      </a:accent6>
      <a:hlink>
        <a:srgbClr val="0000FF"/>
      </a:hlink>
      <a:folHlink>
        <a:srgbClr val="FF00FF"/>
      </a:folHlink>
    </a:clrScheme>
    <a:fontScheme name="Renaissance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Renaissan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9A7865"/>
          </a:buClr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625B48"/>
            </a:solidFill>
            <a:effectLst/>
            <a:uFillTx/>
            <a:latin typeface="+mn-lt"/>
            <a:ea typeface="+mn-ea"/>
            <a:cs typeface="+mn-cs"/>
            <a:sym typeface="Dido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chemeClr val="accent2">
              <a:hueOff val="177409"/>
              <a:satOff val="5215"/>
              <a:lumOff val="-9593"/>
            </a:schemeClr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9A7865"/>
          </a:buClr>
          <a:buSzTx/>
          <a:buFontTx/>
          <a:buNone/>
          <a:defRPr kumimoji="0" sz="4000" b="0" i="0" u="none" strike="noStrike" cap="none" spc="0" normalizeH="0" baseline="0">
            <a:ln>
              <a:noFill/>
            </a:ln>
            <a:solidFill>
              <a:srgbClr val="625B48"/>
            </a:solidFill>
            <a:effectLst/>
            <a:uFillTx/>
            <a:latin typeface="+mn-lt"/>
            <a:ea typeface="+mn-ea"/>
            <a:cs typeface="+mn-cs"/>
            <a:sym typeface="Dido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naissance">
  <a:themeElements>
    <a:clrScheme name="Renaissance">
      <a:dk1>
        <a:srgbClr val="000000"/>
      </a:dk1>
      <a:lt1>
        <a:srgbClr val="FFFFFF"/>
      </a:lt1>
      <a:dk2>
        <a:srgbClr val="75716F"/>
      </a:dk2>
      <a:lt2>
        <a:srgbClr val="CDCDCD"/>
      </a:lt2>
      <a:accent1>
        <a:srgbClr val="9EA3A1"/>
      </a:accent1>
      <a:accent2>
        <a:srgbClr val="ACAD6A"/>
      </a:accent2>
      <a:accent3>
        <a:srgbClr val="E2BF60"/>
      </a:accent3>
      <a:accent4>
        <a:srgbClr val="DF995B"/>
      </a:accent4>
      <a:accent5>
        <a:srgbClr val="D27263"/>
      </a:accent5>
      <a:accent6>
        <a:srgbClr val="B59871"/>
      </a:accent6>
      <a:hlink>
        <a:srgbClr val="0000FF"/>
      </a:hlink>
      <a:folHlink>
        <a:srgbClr val="FF00FF"/>
      </a:folHlink>
    </a:clrScheme>
    <a:fontScheme name="Renaissance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Renaissan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9A7865"/>
          </a:buClr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625B48"/>
            </a:solidFill>
            <a:effectLst/>
            <a:uFillTx/>
            <a:latin typeface="+mn-lt"/>
            <a:ea typeface="+mn-ea"/>
            <a:cs typeface="+mn-cs"/>
            <a:sym typeface="Dido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chemeClr val="accent2">
              <a:hueOff val="177409"/>
              <a:satOff val="5215"/>
              <a:lumOff val="-9593"/>
            </a:schemeClr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9A7865"/>
          </a:buClr>
          <a:buSzTx/>
          <a:buFontTx/>
          <a:buNone/>
          <a:defRPr kumimoji="0" sz="4000" b="0" i="0" u="none" strike="noStrike" cap="none" spc="0" normalizeH="0" baseline="0">
            <a:ln>
              <a:noFill/>
            </a:ln>
            <a:solidFill>
              <a:srgbClr val="625B48"/>
            </a:solidFill>
            <a:effectLst/>
            <a:uFillTx/>
            <a:latin typeface="+mn-lt"/>
            <a:ea typeface="+mn-ea"/>
            <a:cs typeface="+mn-cs"/>
            <a:sym typeface="Dido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636</Words>
  <Application>Microsoft Macintosh PowerPoint</Application>
  <PresentationFormat>自定义</PresentationFormat>
  <Paragraphs>75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Didot</vt:lpstr>
      <vt:lpstr>Helvetica Neue</vt:lpstr>
      <vt:lpstr>Zapfino</vt:lpstr>
      <vt:lpstr>Renaissance</vt:lpstr>
      <vt:lpstr>机器人建图</vt:lpstr>
      <vt:lpstr>Motivation</vt:lpstr>
      <vt:lpstr>Background</vt:lpstr>
      <vt:lpstr>OctoMap 3D建图</vt:lpstr>
      <vt:lpstr>Related Work</vt:lpstr>
      <vt:lpstr>Problem statement and expected novelties</vt:lpstr>
      <vt:lpstr>System Setup</vt:lpstr>
      <vt:lpstr>Map</vt:lpstr>
      <vt:lpstr>Hardware and Software Platform</vt:lpstr>
      <vt:lpstr>Goal</vt:lpstr>
      <vt:lpstr>Staff planning</vt:lpstr>
      <vt:lpstr>Timeline</vt:lpstr>
      <vt:lpstr>Reference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机器人建图</dc:title>
  <dc:creator/>
  <cp:lastModifiedBy>fmnk</cp:lastModifiedBy>
  <cp:revision>27</cp:revision>
  <dcterms:created xsi:type="dcterms:W3CDTF">2019-03-19T02:58:00Z</dcterms:created>
  <dcterms:modified xsi:type="dcterms:W3CDTF">2019-03-19T05:30:43Z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2052-11.1.0.8389</vt:lpwstr>
  </property>
</Properties>
</file>