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0" r:id="rId5"/>
    <p:sldId id="258" r:id="rId6"/>
    <p:sldId id="259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2737A5-02E0-43F7-82B6-861A9766C5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01DC399-A5E2-4474-AB6D-AD488EF671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5BE278-7495-41BE-8C7E-C46C81EA2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24BC4-4960-4654-91B8-0673B0192336}" type="datetimeFigureOut">
              <a:rPr lang="zh-CN" altLang="en-US" smtClean="0"/>
              <a:t>2020/4/3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79033C-EFC2-4DAD-A857-AB17B3C67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475172-767E-420A-935A-5B342796B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8E37D-02E7-4766-8E09-C86673BAA0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4150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9F671E-086D-40DE-99C5-5DD200973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1A1978C-59CA-4566-8DD3-76F668F675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2F01C7-5589-45A5-BFED-4897AEB70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24BC4-4960-4654-91B8-0673B0192336}" type="datetimeFigureOut">
              <a:rPr lang="zh-CN" altLang="en-US" smtClean="0"/>
              <a:t>2020/4/3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20B648-D805-4C87-A2A8-EA257C444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047E56-8635-4269-ABB2-65B4C47CC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8E37D-02E7-4766-8E09-C86673BAA0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7837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742364D-638E-4D2C-9ADB-E3C0B65149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FEBA5DA-8B35-4870-A034-EB6B4EE0D5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450DB6-5A1D-441C-BD12-489652FEC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24BC4-4960-4654-91B8-0673B0192336}" type="datetimeFigureOut">
              <a:rPr lang="zh-CN" altLang="en-US" smtClean="0"/>
              <a:t>2020/4/3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A43A08-B200-4E3D-8961-02DF69412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228EE9-8973-4EE4-9951-EFCC7D278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8E37D-02E7-4766-8E09-C86673BAA0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6527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2BF3B7-7B55-4ADC-9686-BC9B2FFB0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BF7468-9BD0-42A2-93C2-C5095F6FC7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926637-DCA2-4625-8A9B-657EACACB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24BC4-4960-4654-91B8-0673B0192336}" type="datetimeFigureOut">
              <a:rPr lang="zh-CN" altLang="en-US" smtClean="0"/>
              <a:t>2020/4/3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925431-2ABD-4D48-A93F-9CCB7AB6C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3A425F-6DB2-4DEF-ACA4-86A169B5F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8E37D-02E7-4766-8E09-C86673BAA0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3772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0E2091-7923-440E-A569-9EA84B53D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9F088AD-2689-43C8-95E3-9EB54099E9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24D0ED-EE6C-4399-BD1D-66F520241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24BC4-4960-4654-91B8-0673B0192336}" type="datetimeFigureOut">
              <a:rPr lang="zh-CN" altLang="en-US" smtClean="0"/>
              <a:t>2020/4/3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96403B-9D10-42BC-B6A5-B3B860181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17EAF5-77B3-47A3-856A-B20A17B01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8E37D-02E7-4766-8E09-C86673BAA0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2419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98D8BC-CE19-45AE-AE48-0C48FD26D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F21E97-55C3-4D24-BFD9-DD19ED3BBE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3499B57-85B6-4357-A871-5B9042B7E5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6D171D2-9941-4508-B0A8-329640D66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24BC4-4960-4654-91B8-0673B0192336}" type="datetimeFigureOut">
              <a:rPr lang="zh-CN" altLang="en-US" smtClean="0"/>
              <a:t>2020/4/3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897396F-FA6C-47FF-A0F1-8DACEC8D3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33F4A8D-8337-4AC5-AC71-FE0AFD8FE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8E37D-02E7-4766-8E09-C86673BAA0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125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A40C9A-D518-4FD4-98DE-5B4254B32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11E1D6B-C333-41E3-B4DE-63656A60A2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21F637C-6028-4BA9-B0E6-AF9A0467A4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4B7C8F6-E614-4663-BA36-28F998BE91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9E4CB08-5B1E-4EF3-9B2B-69FC4882A2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91D7566-1560-4678-A2B3-410047349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24BC4-4960-4654-91B8-0673B0192336}" type="datetimeFigureOut">
              <a:rPr lang="zh-CN" altLang="en-US" smtClean="0"/>
              <a:t>2020/4/3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1AFE45F-F86B-4989-BC9B-BD7F92C95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B212421-0AED-416D-B8A9-B88B37D5C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8E37D-02E7-4766-8E09-C86673BAA0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128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8E9C05-FFFD-4B06-8869-04475A75A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FD8D309-E3BB-4472-A390-C893ED4AF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24BC4-4960-4654-91B8-0673B0192336}" type="datetimeFigureOut">
              <a:rPr lang="zh-CN" altLang="en-US" smtClean="0"/>
              <a:t>2020/4/3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8EDFFB5-88D0-42A1-81F7-DB0E8ED3B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84D3619-1004-4EE1-AE5E-4111A34D6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8E37D-02E7-4766-8E09-C86673BAA0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4287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379DF06-6DB5-49A6-B1A3-FBF827555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24BC4-4960-4654-91B8-0673B0192336}" type="datetimeFigureOut">
              <a:rPr lang="zh-CN" altLang="en-US" smtClean="0"/>
              <a:t>2020/4/3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CEBDF6B-F055-45F5-A022-A6A429567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004A822-876C-4183-B95C-C6E59EAA7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8E37D-02E7-4766-8E09-C86673BAA0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7711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D6D8A9-B367-43EC-A5BC-71D018D2D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B38876-166F-4064-8CDB-243E65C05B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244A268-F788-4016-84C3-FFDA8C9C16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27107AC-502A-4B70-9D65-7331221D8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24BC4-4960-4654-91B8-0673B0192336}" type="datetimeFigureOut">
              <a:rPr lang="zh-CN" altLang="en-US" smtClean="0"/>
              <a:t>2020/4/3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DE03536-7DA1-490F-BB90-B388BC81C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764A5E9-9549-4228-BDB6-076F82B09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8E37D-02E7-4766-8E09-C86673BAA0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3823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64A962-D128-4F4A-9FCA-AA98669F5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43DCA27-4061-4FDB-921F-F77091CC14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B308102-A2BA-43FF-8008-4985C8F176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780AA27-9CF9-4119-8184-75DC3671A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24BC4-4960-4654-91B8-0673B0192336}" type="datetimeFigureOut">
              <a:rPr lang="zh-CN" altLang="en-US" smtClean="0"/>
              <a:t>2020/4/3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DBDA572-8102-4CE6-B902-226DB9245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99DEC25-3252-4CE5-B8A6-73AD7DF0E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8E37D-02E7-4766-8E09-C86673BAA0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2784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0B26BD8-930A-4805-9C9B-082CF78F8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6345C95-34B2-4451-9B19-758C994965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45A6ED-381F-43BA-ABF9-88E58A2A14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724BC4-4960-4654-91B8-0673B0192336}" type="datetimeFigureOut">
              <a:rPr lang="zh-CN" altLang="en-US" smtClean="0"/>
              <a:t>2020/4/3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24EC1D-4C46-49B8-9917-23FF48F508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F77CE4-7E96-49FD-9CC2-D199A99513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18E37D-02E7-4766-8E09-C86673BAA0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9215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7" Type="http://schemas.openxmlformats.org/officeDocument/2006/relationships/image" Target="../media/image27.png"/><Relationship Id="rId1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32.png"/><Relationship Id="rId10" Type="http://schemas.openxmlformats.org/officeDocument/2006/relationships/image" Target="../media/image31.png"/><Relationship Id="rId9" Type="http://schemas.openxmlformats.org/officeDocument/2006/relationships/image" Target="../media/image3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8CA26F-F742-49A2-BF5E-51174CA0EE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Weekly Report--</a:t>
            </a:r>
            <a:br>
              <a:rPr lang="en-US" altLang="zh-CN" dirty="0"/>
            </a:br>
            <a:r>
              <a:rPr lang="en-US" altLang="zh-CN" dirty="0"/>
              <a:t>Cover Ratio Maximization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F861E16-E1EC-4084-A133-7CF7A4CD655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Keming Li 11612126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93277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9789AB0-F1AD-4884-A5E5-C41A34FCFB7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884593"/>
                <a:ext cx="10515600" cy="1814220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sz="3200" dirty="0"/>
                  <a:t>Paper review</a:t>
                </a:r>
              </a:p>
              <a:p>
                <a:pPr lvl="1"/>
                <a:r>
                  <a:rPr lang="en-US" altLang="zh-CN" sz="2800" dirty="0"/>
                  <a:t>220 Balanced Dominating top-k Queries over Uncertain Data</a:t>
                </a:r>
              </a:p>
              <a:p>
                <a:pPr lvl="2"/>
                <a:r>
                  <a:rPr lang="en-US" altLang="zh-CN" sz="2400" dirty="0"/>
                  <a:t>Data: score(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𝑛𝑧𝑠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/>
                  <a:t>), probability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𝑝𝑟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en-US" altLang="zh-CN" sz="2400" dirty="0"/>
              </a:p>
              <a:p>
                <a:pPr lvl="2"/>
                <a:endParaRPr lang="en-US" altLang="zh-CN" sz="2400" dirty="0"/>
              </a:p>
              <a:p>
                <a:endParaRPr lang="zh-CN" altLang="en-US" sz="3200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9789AB0-F1AD-4884-A5E5-C41A34FCFB7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884593"/>
                <a:ext cx="10515600" cy="1814220"/>
              </a:xfrm>
              <a:blipFill>
                <a:blip r:embed="rId2"/>
                <a:stretch>
                  <a:fillRect l="-1333" t="-70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90BD65E5-D5A9-4CF4-A6DA-D858CA99B0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713" y="2698813"/>
            <a:ext cx="8181975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23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19C2CD-76CE-4389-87F5-7F739A04F8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6229"/>
            <a:ext cx="10515600" cy="5830734"/>
          </a:xfrm>
        </p:spPr>
        <p:txBody>
          <a:bodyPr/>
          <a:lstStyle/>
          <a:p>
            <a:pPr marL="457200" lvl="1" indent="0">
              <a:buNone/>
            </a:pPr>
            <a:r>
              <a:rPr lang="en-US" altLang="zh-CN" sz="2800" dirty="0"/>
              <a:t>Paper review</a:t>
            </a:r>
          </a:p>
          <a:p>
            <a:pPr lvl="1"/>
            <a:r>
              <a:rPr lang="en-US" altLang="zh-CN" sz="2800" dirty="0"/>
              <a:t>233 Content Sharing Prediction for Device-to-Device (D2D)-based Oﬄine Mobile Social Networks by Network Representation Learning</a:t>
            </a:r>
          </a:p>
          <a:p>
            <a:pPr lvl="2"/>
            <a:r>
              <a:rPr lang="en-US" altLang="zh-CN" sz="2400" dirty="0"/>
              <a:t>Learn the tensor that represents users network</a:t>
            </a:r>
          </a:p>
          <a:p>
            <a:pPr lvl="2"/>
            <a:r>
              <a:rPr lang="en-US" altLang="zh-CN" sz="2400" dirty="0"/>
              <a:t>Tensor decomposition</a:t>
            </a:r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D60B356-94BE-4F89-8979-D02AD1981F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848" y="3244418"/>
            <a:ext cx="6095260" cy="239485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3B670F8-0321-407A-8029-A9A24039BF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0991" y="2469926"/>
            <a:ext cx="4512810" cy="232667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A3AB121-4428-400A-A416-9232A67E5B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0991" y="5369988"/>
            <a:ext cx="4826354" cy="538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890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C45C607C-FA1E-4F4D-9640-744EAAB4DEA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Cardinality of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altLang="zh-CN" dirty="0"/>
                  <a:t> is more important</a:t>
                </a:r>
                <a:endParaRPr lang="zh-CN" altLang="en-US" dirty="0"/>
              </a:p>
            </p:txBody>
          </p:sp>
        </mc:Choice>
        <mc:Fallback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C45C607C-FA1E-4F4D-9640-744EAAB4DEA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69B648C-3C01-415B-974D-4DA73E9C4F0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dirty="0"/>
                  <a:t>Product dataset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endParaRPr lang="en-US" altLang="zh-CN" dirty="0"/>
              </a:p>
              <a:p>
                <a:r>
                  <a:rPr lang="en-US" altLang="zh-CN" dirty="0"/>
                  <a:t>Product dataset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endParaRPr lang="en-US" altLang="zh-CN" dirty="0"/>
              </a:p>
              <a:p>
                <a:r>
                  <a:rPr lang="en-US" altLang="zh-CN" dirty="0"/>
                  <a:t>User weight vectors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·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altLang="zh-CN" dirty="0"/>
                  <a:t>to find proper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actually is a constant can be access by preprocessing 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69B648C-3C01-415B-974D-4DA73E9C4F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9934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37D549-C57C-4126-A89B-D91B5C85E6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72862"/>
            <a:ext cx="10515600" cy="6081204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Exp1: Dataset U100K4MINI: </a:t>
            </a:r>
          </a:p>
          <a:p>
            <a:pPr lvl="1"/>
            <a:r>
              <a:rPr lang="en-US" altLang="zh-CN" dirty="0"/>
              <a:t>Cardinality: 100</a:t>
            </a:r>
          </a:p>
          <a:p>
            <a:pPr lvl="1"/>
            <a:r>
              <a:rPr lang="en-US" altLang="zh-CN" dirty="0"/>
              <a:t>Dimensionality: 4</a:t>
            </a:r>
          </a:p>
          <a:p>
            <a:pPr lvl="1"/>
            <a:r>
              <a:rPr lang="en-US" altLang="zh-CN" dirty="0"/>
              <a:t>k=30</a:t>
            </a:r>
          </a:p>
          <a:p>
            <a:pPr lvl="1"/>
            <a:r>
              <a:rPr lang="en-US" altLang="zh-CN" dirty="0"/>
              <a:t>ACTA, query 60 times</a:t>
            </a:r>
          </a:p>
          <a:p>
            <a:r>
              <a:rPr lang="en-US" altLang="zh-CN" dirty="0"/>
              <a:t>Avg running time: 514.304</a:t>
            </a:r>
          </a:p>
          <a:p>
            <a:endParaRPr lang="en-US" altLang="zh-CN" dirty="0"/>
          </a:p>
          <a:p>
            <a:r>
              <a:rPr lang="en-US" altLang="zh-CN" dirty="0" err="1"/>
              <a:t>Lp_solve</a:t>
            </a:r>
            <a:r>
              <a:rPr lang="en-US" altLang="zh-CN" dirty="0"/>
              <a:t>: </a:t>
            </a:r>
            <a:r>
              <a:rPr lang="en-US" altLang="zh-CN" dirty="0" err="1"/>
              <a:t>isFeasible</a:t>
            </a:r>
            <a:r>
              <a:rPr lang="en-US" altLang="zh-CN" dirty="0"/>
              <a:t>()</a:t>
            </a:r>
          </a:p>
          <a:p>
            <a:endParaRPr lang="en-US" altLang="zh-CN" dirty="0"/>
          </a:p>
          <a:p>
            <a:r>
              <a:rPr lang="en-US" altLang="zh-CN" dirty="0"/>
              <a:t>After solve:</a:t>
            </a:r>
          </a:p>
          <a:p>
            <a:r>
              <a:rPr lang="en-US" altLang="zh-CN" dirty="0"/>
              <a:t>Avg running time: 0.000001</a:t>
            </a:r>
          </a:p>
          <a:p>
            <a:endParaRPr lang="en-US" altLang="zh-CN" dirty="0"/>
          </a:p>
          <a:p>
            <a:r>
              <a:rPr lang="en-US" altLang="zh-CN" dirty="0"/>
              <a:t>Less </a:t>
            </a:r>
            <a:r>
              <a:rPr lang="en-US" altLang="zh-CN" dirty="0" err="1"/>
              <a:t>lp_solve</a:t>
            </a:r>
            <a:r>
              <a:rPr lang="en-US" altLang="zh-CN" dirty="0"/>
              <a:t> is much more faster.</a:t>
            </a:r>
          </a:p>
          <a:p>
            <a:endParaRPr lang="zh-CN" altLang="en-US" dirty="0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EFD2B608-2C66-4701-B004-FF91CA299B6A}"/>
              </a:ext>
            </a:extLst>
          </p:cNvPr>
          <p:cNvGrpSpPr/>
          <p:nvPr/>
        </p:nvGrpSpPr>
        <p:grpSpPr>
          <a:xfrm>
            <a:off x="6676006" y="3429000"/>
            <a:ext cx="4536655" cy="2957449"/>
            <a:chOff x="4391923" y="2617307"/>
            <a:chExt cx="4565810" cy="325030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椭圆 4">
                  <a:extLst>
                    <a:ext uri="{FF2B5EF4-FFF2-40B4-BE49-F238E27FC236}">
                      <a16:creationId xmlns:a16="http://schemas.microsoft.com/office/drawing/2014/main" id="{7DF4CE3A-B007-45D0-BC99-BC8936BE01A6}"/>
                    </a:ext>
                  </a:extLst>
                </p:cNvPr>
                <p:cNvSpPr/>
                <p:nvPr/>
              </p:nvSpPr>
              <p:spPr>
                <a:xfrm>
                  <a:off x="5330266" y="2617307"/>
                  <a:ext cx="2061741" cy="1018121"/>
                </a:xfrm>
                <a:prstGeom prst="ellipse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𝐶</m:t>
                        </m:r>
                        <m:d>
                          <m:dPr>
                            <m:ctrlPr>
                              <a:rPr lang="zh-CN" sz="24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𝑝</m:t>
                            </m:r>
                          </m:e>
                        </m:d>
                        <m:r>
                          <a:rPr lang="en-US" sz="24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≤</m:t>
                        </m:r>
                        <m:r>
                          <a:rPr lang="en-US" sz="24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𝐵</m:t>
                        </m:r>
                      </m:oMath>
                    </m:oMathPara>
                  </a14:m>
                  <a:endParaRPr lang="zh-CN" sz="2400" kern="100" dirty="0">
                    <a:effectLst/>
                    <a:ea typeface="等线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2" name="椭圆 11">
                  <a:extLst>
                    <a:ext uri="{FF2B5EF4-FFF2-40B4-BE49-F238E27FC236}">
                      <a16:creationId xmlns:a16="http://schemas.microsoft.com/office/drawing/2014/main" id="{492E7326-8313-4DFF-AB8E-60D230E6110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30266" y="2617307"/>
                  <a:ext cx="2061741" cy="1018121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椭圆 5">
                  <a:extLst>
                    <a:ext uri="{FF2B5EF4-FFF2-40B4-BE49-F238E27FC236}">
                      <a16:creationId xmlns:a16="http://schemas.microsoft.com/office/drawing/2014/main" id="{63DB7F82-E9FB-409F-8250-F25F31704A14}"/>
                    </a:ext>
                  </a:extLst>
                </p:cNvPr>
                <p:cNvSpPr/>
                <p:nvPr/>
              </p:nvSpPr>
              <p:spPr>
                <a:xfrm>
                  <a:off x="5058038" y="4260955"/>
                  <a:ext cx="1036320" cy="507471"/>
                </a:xfrm>
                <a:prstGeom prst="ellipse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zh-CN" sz="16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i="1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1600" i="1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1600" i="1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+</m:t>
                            </m:r>
                          </m:sup>
                        </m:sSubSup>
                      </m:oMath>
                    </m:oMathPara>
                  </a14:m>
                  <a:endParaRPr lang="zh-CN" sz="1600" kern="100" dirty="0">
                    <a:effectLst/>
                    <a:ea typeface="等线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9" name="椭圆 18">
                  <a:extLst>
                    <a:ext uri="{FF2B5EF4-FFF2-40B4-BE49-F238E27FC236}">
                      <a16:creationId xmlns:a16="http://schemas.microsoft.com/office/drawing/2014/main" id="{694988C0-2EB2-4C84-8591-A713FC8C9D0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58038" y="4260955"/>
                  <a:ext cx="1036320" cy="507471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椭圆 6">
                  <a:extLst>
                    <a:ext uri="{FF2B5EF4-FFF2-40B4-BE49-F238E27FC236}">
                      <a16:creationId xmlns:a16="http://schemas.microsoft.com/office/drawing/2014/main" id="{A3A5FCF3-D358-4EAA-8B4A-9EFE84972F27}"/>
                    </a:ext>
                  </a:extLst>
                </p:cNvPr>
                <p:cNvSpPr/>
                <p:nvPr/>
              </p:nvSpPr>
              <p:spPr>
                <a:xfrm>
                  <a:off x="6767987" y="4153382"/>
                  <a:ext cx="1153425" cy="615044"/>
                </a:xfrm>
                <a:prstGeom prst="ellipse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zh-CN" sz="16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i="1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1600" i="1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1600" i="1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−</m:t>
                            </m:r>
                          </m:sup>
                        </m:sSubSup>
                      </m:oMath>
                    </m:oMathPara>
                  </a14:m>
                  <a:endParaRPr lang="zh-CN" sz="1600" kern="100" dirty="0">
                    <a:effectLst/>
                    <a:ea typeface="等线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0" name="椭圆 19">
                  <a:extLst>
                    <a:ext uri="{FF2B5EF4-FFF2-40B4-BE49-F238E27FC236}">
                      <a16:creationId xmlns:a16="http://schemas.microsoft.com/office/drawing/2014/main" id="{CC1F54C3-AB6F-4AC9-A552-16087995028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7987" y="4153382"/>
                  <a:ext cx="1153425" cy="615044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直接箭头连接符 7">
              <a:extLst>
                <a:ext uri="{FF2B5EF4-FFF2-40B4-BE49-F238E27FC236}">
                  <a16:creationId xmlns:a16="http://schemas.microsoft.com/office/drawing/2014/main" id="{4D54C4CA-8F16-453C-9C3F-28E5B7EE2F47}"/>
                </a:ext>
              </a:extLst>
            </p:cNvPr>
            <p:cNvCxnSpPr>
              <a:cxnSpLocks/>
              <a:endCxn id="6" idx="0"/>
            </p:cNvCxnSpPr>
            <p:nvPr/>
          </p:nvCxnSpPr>
          <p:spPr>
            <a:xfrm flipH="1">
              <a:off x="5576198" y="3593176"/>
              <a:ext cx="312476" cy="6677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47843445-0D41-416B-81BF-414D26A215E1}"/>
                </a:ext>
              </a:extLst>
            </p:cNvPr>
            <p:cNvCxnSpPr>
              <a:cxnSpLocks/>
            </p:cNvCxnSpPr>
            <p:nvPr/>
          </p:nvCxnSpPr>
          <p:spPr>
            <a:xfrm>
              <a:off x="6715072" y="3593682"/>
              <a:ext cx="393436" cy="6202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椭圆 9">
                  <a:extLst>
                    <a:ext uri="{FF2B5EF4-FFF2-40B4-BE49-F238E27FC236}">
                      <a16:creationId xmlns:a16="http://schemas.microsoft.com/office/drawing/2014/main" id="{96757C4E-2D84-46CB-B4AD-F27491DC8D95}"/>
                    </a:ext>
                  </a:extLst>
                </p:cNvPr>
                <p:cNvSpPr/>
                <p:nvPr/>
              </p:nvSpPr>
              <p:spPr>
                <a:xfrm>
                  <a:off x="4391923" y="5371783"/>
                  <a:ext cx="1105535" cy="486410"/>
                </a:xfrm>
                <a:prstGeom prst="ellipse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zh-CN" sz="12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sz="1200" i="1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1200" i="1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1200" i="1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+</m:t>
                            </m:r>
                          </m:sup>
                        </m:sSubSup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∩</m:t>
                        </m:r>
                        <m:sSubSup>
                          <m:sSubSupPr>
                            <m:ctrlPr>
                              <a:rPr lang="zh-CN" sz="12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sz="1200" i="1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1200" i="1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1200" i="1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+</m:t>
                            </m:r>
                          </m:sup>
                        </m:sSubSup>
                      </m:oMath>
                    </m:oMathPara>
                  </a14:m>
                  <a:endParaRPr lang="zh-CN" sz="1200" kern="100" dirty="0">
                    <a:effectLst/>
                    <a:ea typeface="等线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3" name="椭圆 22">
                  <a:extLst>
                    <a:ext uri="{FF2B5EF4-FFF2-40B4-BE49-F238E27FC236}">
                      <a16:creationId xmlns:a16="http://schemas.microsoft.com/office/drawing/2014/main" id="{F14FB7FC-A678-4786-A678-FF37855D9F4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91923" y="5371783"/>
                  <a:ext cx="1105535" cy="486410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椭圆 10">
                  <a:extLst>
                    <a:ext uri="{FF2B5EF4-FFF2-40B4-BE49-F238E27FC236}">
                      <a16:creationId xmlns:a16="http://schemas.microsoft.com/office/drawing/2014/main" id="{E0FC65EE-E4AA-48F2-BA69-A8DAC7487126}"/>
                    </a:ext>
                  </a:extLst>
                </p:cNvPr>
                <p:cNvSpPr/>
                <p:nvPr/>
              </p:nvSpPr>
              <p:spPr>
                <a:xfrm>
                  <a:off x="5614563" y="5360141"/>
                  <a:ext cx="1036320" cy="507471"/>
                </a:xfrm>
                <a:prstGeom prst="ellipse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zh-CN" sz="12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sz="1200" i="1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1200" i="1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1200" i="1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+</m:t>
                            </m:r>
                          </m:sup>
                        </m:sSubSup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∩</m:t>
                        </m:r>
                        <m:sSubSup>
                          <m:sSubSupPr>
                            <m:ctrlPr>
                              <a:rPr lang="zh-CN" sz="12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sz="1200" i="1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1200" i="1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1200" i="1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−</m:t>
                            </m:r>
                          </m:sup>
                        </m:sSubSup>
                      </m:oMath>
                    </m:oMathPara>
                  </a14:m>
                  <a:endParaRPr lang="zh-CN" sz="1200" kern="100" dirty="0">
                    <a:effectLst/>
                    <a:ea typeface="等线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4" name="椭圆 23">
                  <a:extLst>
                    <a:ext uri="{FF2B5EF4-FFF2-40B4-BE49-F238E27FC236}">
                      <a16:creationId xmlns:a16="http://schemas.microsoft.com/office/drawing/2014/main" id="{83FE6F7A-C78B-46F2-8F47-7520F306E43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14563" y="5360141"/>
                  <a:ext cx="1036320" cy="507471"/>
                </a:xfrm>
                <a:prstGeom prst="ellipse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椭圆 11">
                  <a:extLst>
                    <a:ext uri="{FF2B5EF4-FFF2-40B4-BE49-F238E27FC236}">
                      <a16:creationId xmlns:a16="http://schemas.microsoft.com/office/drawing/2014/main" id="{196D9F41-2845-459A-B119-2323489DD1E0}"/>
                    </a:ext>
                  </a:extLst>
                </p:cNvPr>
                <p:cNvSpPr/>
                <p:nvPr/>
              </p:nvSpPr>
              <p:spPr>
                <a:xfrm>
                  <a:off x="6767988" y="5347758"/>
                  <a:ext cx="1036320" cy="486409"/>
                </a:xfrm>
                <a:prstGeom prst="ellipse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zh-CN" sz="12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sz="1200" i="1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1200" i="1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1200" i="1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−</m:t>
                            </m:r>
                          </m:sup>
                        </m:sSubSup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∩</m:t>
                        </m:r>
                        <m:sSubSup>
                          <m:sSubSupPr>
                            <m:ctrlPr>
                              <a:rPr lang="zh-CN" sz="12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sz="1200" i="1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1200" i="1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1200" i="1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+</m:t>
                            </m:r>
                          </m:sup>
                        </m:sSubSup>
                      </m:oMath>
                    </m:oMathPara>
                  </a14:m>
                  <a:endParaRPr lang="zh-CN" sz="1200" kern="100" dirty="0">
                    <a:effectLst/>
                    <a:ea typeface="等线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5" name="椭圆 24">
                  <a:extLst>
                    <a:ext uri="{FF2B5EF4-FFF2-40B4-BE49-F238E27FC236}">
                      <a16:creationId xmlns:a16="http://schemas.microsoft.com/office/drawing/2014/main" id="{0373DE9A-4E5E-43C5-A1EE-8ADB3A58616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7988" y="5347758"/>
                  <a:ext cx="1036320" cy="486409"/>
                </a:xfrm>
                <a:prstGeom prst="ellipse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椭圆 12">
                  <a:extLst>
                    <a:ext uri="{FF2B5EF4-FFF2-40B4-BE49-F238E27FC236}">
                      <a16:creationId xmlns:a16="http://schemas.microsoft.com/office/drawing/2014/main" id="{F1964BD4-A4E4-4DE6-BCEA-663AC22EEB55}"/>
                    </a:ext>
                  </a:extLst>
                </p:cNvPr>
                <p:cNvSpPr/>
                <p:nvPr/>
              </p:nvSpPr>
              <p:spPr>
                <a:xfrm>
                  <a:off x="7921413" y="5347758"/>
                  <a:ext cx="1036320" cy="519854"/>
                </a:xfrm>
                <a:prstGeom prst="ellipse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zh-CN" sz="12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sz="1200" i="1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1200" i="1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1200" i="1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−</m:t>
                            </m:r>
                          </m:sup>
                        </m:sSubSup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∩</m:t>
                        </m:r>
                        <m:sSubSup>
                          <m:sSubSupPr>
                            <m:ctrlPr>
                              <a:rPr lang="zh-CN" sz="12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sz="1200" i="1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1200" i="1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1200" i="1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−</m:t>
                            </m:r>
                          </m:sup>
                        </m:sSubSup>
                      </m:oMath>
                    </m:oMathPara>
                  </a14:m>
                  <a:endParaRPr lang="zh-CN" sz="1200" kern="100" dirty="0">
                    <a:effectLst/>
                    <a:ea typeface="等线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6" name="椭圆 25">
                  <a:extLst>
                    <a:ext uri="{FF2B5EF4-FFF2-40B4-BE49-F238E27FC236}">
                      <a16:creationId xmlns:a16="http://schemas.microsoft.com/office/drawing/2014/main" id="{E69583C0-58E6-45F2-A59B-527AE3F87A5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21413" y="5347758"/>
                  <a:ext cx="1036320" cy="519854"/>
                </a:xfrm>
                <a:prstGeom prst="ellipse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67786031-3B64-4ADC-B0DC-1CA052813F41}"/>
                </a:ext>
              </a:extLst>
            </p:cNvPr>
            <p:cNvCxnSpPr>
              <a:cxnSpLocks/>
              <a:endCxn id="10" idx="0"/>
            </p:cNvCxnSpPr>
            <p:nvPr/>
          </p:nvCxnSpPr>
          <p:spPr>
            <a:xfrm flipH="1">
              <a:off x="4944691" y="4684606"/>
              <a:ext cx="452968" cy="6871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A12B7956-7B99-42E6-82CC-945E6761824A}"/>
                </a:ext>
              </a:extLst>
            </p:cNvPr>
            <p:cNvCxnSpPr>
              <a:cxnSpLocks/>
            </p:cNvCxnSpPr>
            <p:nvPr/>
          </p:nvCxnSpPr>
          <p:spPr>
            <a:xfrm>
              <a:off x="5786331" y="4738794"/>
              <a:ext cx="175816" cy="6329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83BDBCB2-1D27-4318-BC9C-220C4D0B09B0}"/>
                </a:ext>
              </a:extLst>
            </p:cNvPr>
            <p:cNvCxnSpPr>
              <a:cxnSpLocks/>
              <a:endCxn id="12" idx="0"/>
            </p:cNvCxnSpPr>
            <p:nvPr/>
          </p:nvCxnSpPr>
          <p:spPr>
            <a:xfrm>
              <a:off x="7258210" y="4768426"/>
              <a:ext cx="27938" cy="5793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8E4043EC-D986-470D-9E14-5D5513526CF4}"/>
                </a:ext>
              </a:extLst>
            </p:cNvPr>
            <p:cNvCxnSpPr>
              <a:cxnSpLocks/>
              <a:stCxn id="7" idx="5"/>
            </p:cNvCxnSpPr>
            <p:nvPr/>
          </p:nvCxnSpPr>
          <p:spPr>
            <a:xfrm>
              <a:off x="7752497" y="4678355"/>
              <a:ext cx="485145" cy="6694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225987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3DDEC7-3F13-482A-9E2A-2BAFA1173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9EAA0C7-1818-4434-97FB-B1F2805AA89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ICDE DLL</a:t>
                </a:r>
              </a:p>
              <a:p>
                <a:pPr lvl="1"/>
                <a:r>
                  <a:rPr lang="zh-CN" altLang="en-US" b="1" dirty="0"/>
                  <a:t>截稿时间</a:t>
                </a:r>
                <a:r>
                  <a:rPr lang="en-US" altLang="zh-CN" b="1" dirty="0"/>
                  <a:t>: 2020.05.22</a:t>
                </a:r>
                <a:endParaRPr lang="zh-CN" altLang="en-US" dirty="0"/>
              </a:p>
              <a:p>
                <a:pPr lvl="1"/>
                <a:r>
                  <a:rPr lang="zh-CN" altLang="en-US" b="1" dirty="0"/>
                  <a:t>举办时间： </a:t>
                </a:r>
                <a:r>
                  <a:rPr lang="en-US" altLang="zh-CN" b="1" dirty="0"/>
                  <a:t>2020.10.19~2020.10.23</a:t>
                </a:r>
              </a:p>
              <a:p>
                <a:pPr lvl="1"/>
                <a:r>
                  <a:rPr lang="zh-CN" altLang="en-US" b="1" dirty="0"/>
                  <a:t>会议地点： </a:t>
                </a:r>
                <a:r>
                  <a:rPr lang="en-US" altLang="zh-CN" b="1" dirty="0"/>
                  <a:t>Galway, Ireland</a:t>
                </a:r>
                <a:endParaRPr lang="zh-CN" altLang="en-US" dirty="0"/>
              </a:p>
              <a:p>
                <a:endParaRPr lang="en-US" altLang="zh-CN" dirty="0"/>
              </a:p>
              <a:p>
                <a:r>
                  <a:rPr lang="en-US" altLang="zh-CN" dirty="0"/>
                  <a:t>TODO</a:t>
                </a:r>
              </a:p>
              <a:p>
                <a:pPr lvl="1"/>
                <a:r>
                  <a:rPr lang="en-US" altLang="zh-CN" dirty="0"/>
                  <a:t>Fix bugs</a:t>
                </a:r>
              </a:p>
              <a:p>
                <a:pPr lvl="1"/>
                <a:r>
                  <a:rPr lang="en-US" altLang="zh-CN" dirty="0"/>
                  <a:t>Experiment</a:t>
                </a:r>
              </a:p>
              <a:p>
                <a:pPr lvl="1"/>
                <a:r>
                  <a:rPr lang="en-US" altLang="zh-CN" dirty="0"/>
                  <a:t>*Change order of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altLang="zh-CN" dirty="0"/>
                  <a:t> so less use </a:t>
                </a:r>
                <a:r>
                  <a:rPr lang="en-US" altLang="zh-CN" dirty="0" err="1"/>
                  <a:t>lp_solve</a:t>
                </a:r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9EAA0C7-1818-4434-97FB-B1F2805AA8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42453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4799</TotalTime>
  <Words>197</Words>
  <Application>Microsoft Office PowerPoint</Application>
  <PresentationFormat>宽屏</PresentationFormat>
  <Paragraphs>45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等线</vt:lpstr>
      <vt:lpstr>等线 Light</vt:lpstr>
      <vt:lpstr>Arial</vt:lpstr>
      <vt:lpstr>Cambria Math</vt:lpstr>
      <vt:lpstr>Office 主题​​</vt:lpstr>
      <vt:lpstr>Weekly Report-- Cover Ratio Maximization</vt:lpstr>
      <vt:lpstr>PowerPoint 演示文稿</vt:lpstr>
      <vt:lpstr>PowerPoint 演示文稿</vt:lpstr>
      <vt:lpstr>Cardinality of W is more important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report</dc:title>
  <dc:creator>Li Keming</dc:creator>
  <cp:lastModifiedBy>Li Keming</cp:lastModifiedBy>
  <cp:revision>10</cp:revision>
  <dcterms:created xsi:type="dcterms:W3CDTF">2020-04-03T05:35:37Z</dcterms:created>
  <dcterms:modified xsi:type="dcterms:W3CDTF">2020-04-06T13:34:54Z</dcterms:modified>
</cp:coreProperties>
</file>