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sldIdLst>
    <p:sldId id="256" r:id="rId3"/>
    <p:sldId id="260" r:id="rId4"/>
    <p:sldId id="261" r:id="rId5"/>
    <p:sldId id="262" r:id="rId6"/>
    <p:sldId id="258" r:id="rId7"/>
    <p:sldId id="264" r:id="rId8"/>
    <p:sldId id="267" r:id="rId9"/>
    <p:sldId id="265" r:id="rId10"/>
    <p:sldId id="270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B525-CDA5-458F-AA50-F4412ED02E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750C-4039-4610-933D-E1FB258C94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B525-CDA5-458F-AA50-F4412ED02E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750C-4039-4610-933D-E1FB258C94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B525-CDA5-458F-AA50-F4412ED02E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750C-4039-4610-933D-E1FB258C94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B525-CDA5-458F-AA50-F4412ED02E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750C-4039-4610-933D-E1FB258C94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B525-CDA5-458F-AA50-F4412ED02E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750C-4039-4610-933D-E1FB258C94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B525-CDA5-458F-AA50-F4412ED02E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750C-4039-4610-933D-E1FB258C94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B525-CDA5-458F-AA50-F4412ED02E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750C-4039-4610-933D-E1FB258C94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B525-CDA5-458F-AA50-F4412ED02E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750C-4039-4610-933D-E1FB258C94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B525-CDA5-458F-AA50-F4412ED02E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750C-4039-4610-933D-E1FB258C94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B525-CDA5-458F-AA50-F4412ED02E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750C-4039-4610-933D-E1FB258C94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B525-CDA5-458F-AA50-F4412ED02E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750C-4039-4610-933D-E1FB258C94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6B525-CDA5-458F-AA50-F4412ED02E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2750C-4039-4610-933D-E1FB258C94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2" Type="http://schemas.openxmlformats.org/officeDocument/2006/relationships/image" Target="../media/image13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tags" Target="../tags/tag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tags" Target="../tags/tag3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Cover Ratio Maximization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Keming Li 11612126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D9711B4D-3876-462F-BC5D-735FD77319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300" y="5656263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/>
                  <a:t>OBS1: Observation 1, only consider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With out OBS1: consider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5656263"/>
                <a:ext cx="10515600" cy="4351338"/>
              </a:xfrm>
              <a:blipFill rotWithShape="1">
                <a:blip r:embed="rId1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ele attr="{CB1DD571-D9E5-4140-90F0-3033627BCF5C}"/>
                  </a:ext>
                </a:extLst>
              </p:cNvPr>
              <p:cNvSpPr txBox="1"/>
              <p:nvPr/>
            </p:nvSpPr>
            <p:spPr>
              <a:xfrm>
                <a:off x="8410575" y="1465957"/>
                <a:ext cx="310515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1.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800" dirty="0"/>
                  <a:t> makes a big different in pruning.</a:t>
                </a:r>
              </a:p>
              <a:p>
                <a:r>
                  <a:rPr lang="en-US" altLang="zh-CN" sz="2800" dirty="0"/>
                  <a:t>2. While k is larger, the more likely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covers more users, the cell </a:t>
                </a:r>
                <a:r>
                  <a:rPr lang="en-US" altLang="zh-CN" sz="2800" dirty="0" err="1"/>
                  <a:t>cnt</a:t>
                </a:r>
                <a:r>
                  <a:rPr lang="en-US" altLang="zh-CN" sz="2800" dirty="0"/>
                  <a:t> will much more less.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575" y="1465957"/>
                <a:ext cx="3105150" cy="3539430"/>
              </a:xfrm>
              <a:prstGeom prst="rect">
                <a:avLst/>
              </a:prstGeom>
              <a:blipFill rotWithShape="1">
                <a:blip r:embed="rId2"/>
                <a:stretch>
                  <a:fillRect l="-4126" t="-1721" r="-5305" b="-3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495299" y="492283"/>
          <a:ext cx="7496176" cy="45131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3885"/>
                <a:gridCol w="1874203"/>
                <a:gridCol w="1874044"/>
                <a:gridCol w="1874044"/>
              </a:tblGrid>
              <a:tr h="4102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Cell Tree time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1k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5k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10k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02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OBS1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3.25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229.48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1918.4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02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WITHOUT OBS1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3.32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360.1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5759.59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02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WITHOUT prunk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21.8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1528.71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12571.7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02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K=4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4.3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369.72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2583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02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K=7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3.94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307.17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2443.84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02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K=10(DEFAULT)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3.25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229.48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1918.4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02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K=20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9.74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48.78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02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K=30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0.01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0.01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02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K=50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02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K=70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ele attr="{0BA5DEB7-FBB8-4EDB-BAF0-FF60378F6DA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𝑘𝑆𝑃𝑅</m:t>
                    </m:r>
                  </m:oMath>
                </a14:m>
                <a:r>
                  <a:rPr lang="en-US" altLang="zh-CN" dirty="0"/>
                  <a:t>’s </a:t>
                </a:r>
                <a:r>
                  <a:rPr lang="en-US" altLang="zh-CN" dirty="0" err="1"/>
                  <a:t>CellTree</a:t>
                </a:r>
                <a:r>
                  <a:rPr lang="en-US" altLang="zh-CN" dirty="0"/>
                  <a:t> pruning using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890" y="2661177"/>
            <a:ext cx="5797119" cy="38316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ele attr="{C2484CC1-F041-4C98-9506-C49FF481882F}"/>
                  </a:ext>
                </a:extLst>
              </p:cNvPr>
              <p:cNvSpPr txBox="1"/>
              <p:nvPr/>
            </p:nvSpPr>
            <p:spPr>
              <a:xfrm>
                <a:off x="1171851" y="1690688"/>
                <a:ext cx="1033360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=2, </m:t>
                    </m:r>
                  </m:oMath>
                </a14:m>
                <a:r>
                  <a:rPr lang="en-US" altLang="zh-CN" sz="2800" dirty="0"/>
                  <a:t>then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should be pruned </a:t>
                </a:r>
              </a:p>
              <a:p>
                <a:r>
                  <a:rPr lang="en-US" altLang="zh-CN" sz="2800" dirty="0"/>
                  <a:t>because any solution in there can’t be top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800" dirty="0"/>
                  <a:t> 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851" y="1690688"/>
                <a:ext cx="10333609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1180" t="-6369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Pruning number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EA392313-ABF9-4717-BA7B-98FA090AE9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altLang="zh-CN" b="1" dirty="0"/>
                  <a:t>Definition: Negative space count for a </a:t>
                </a:r>
                <a:r>
                  <a:rPr lang="en-US" altLang="zh-CN" b="1" dirty="0" err="1"/>
                  <a:t>CellTree</a:t>
                </a:r>
                <a:r>
                  <a:rPr lang="en-US" altLang="zh-CN" b="1" dirty="0"/>
                  <a:t> node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the number of negative spaces from the root node to this node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b="1" dirty="0"/>
                  <a:t>Definition: Pruning number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dirty="0"/>
                  <a:t>If a node’s negative space count exceed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, then prune this node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b="1" dirty="0"/>
                  <a:t>Lemma: </a:t>
                </a:r>
                <a:r>
                  <a:rPr lang="en-US" altLang="zh-CN" dirty="0"/>
                  <a:t>If the cover count of optimal solution is at least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𝑐𝑎𝑟𝑑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, then all the nodes with more than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/>
                  <a:t> can’t become the optimal solution and they can be pruned.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b="1" dirty="0"/>
                  <a:t>Example of Lemma: </a:t>
                </a:r>
                <a:r>
                  <a:rPr lang="en-US" altLang="zh-CN" dirty="0"/>
                  <a:t>A candidate smartphone can cover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users, which means the optimal product at least cover 10k users.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𝑐𝑎𝑟𝑑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=10.1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, then the nodes with more than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altLang="zh-CN" dirty="0"/>
                  <a:t> negative(“-”) half-spaces will be pruned.    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754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ele attr="{EABA1B6D-9C33-447E-8AA0-5F186111B3F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How to get a credible Pruning number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2032000" y="2428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7">
                <a:extLst>
                  <a:ext uri="{FF2B5EF4-FFF2-40B4-BE49-F238E27FC236}">
                    <ele attr="{31B3AEB9-F12E-4107-AE34-B3A47E6888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/>
                  <a:t>Randomly generate new products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′}</m:t>
                    </m:r>
                  </m:oMath>
                </a14:m>
                <a:r>
                  <a:rPr lang="en-US" altLang="zh-CN" dirty="0"/>
                  <a:t> 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/>
                  <a:t>Calculate cover count of each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/>
                  <a:t>Find the maximal cover count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then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𝑐𝑎𝑟𝑑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𝑐𝑎𝑟𝑑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Time complexity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which much less than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8" name="内容占位符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Default Experiment Setting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1C9A48B3-79E8-40E8-A454-BA635357C1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Machine: dbg05</a:t>
                </a:r>
              </a:p>
              <a:p>
                <a:r>
                  <a:rPr lang="en-US" altLang="zh-CN" dirty="0"/>
                  <a:t>Language: C++ (lib: </a:t>
                </a:r>
                <a:r>
                  <a:rPr lang="en-US" altLang="zh-CN" dirty="0" err="1"/>
                  <a:t>lp_solve</a:t>
                </a:r>
                <a:r>
                  <a:rPr lang="en-US" altLang="zh-CN" dirty="0"/>
                  <a:t>, CGAL, STL)</a:t>
                </a:r>
              </a:p>
              <a:p>
                <a:r>
                  <a:rPr lang="en-US" altLang="zh-CN" dirty="0"/>
                  <a:t>D=4, k=10, </a:t>
                </a:r>
              </a:p>
              <a:p>
                <a:r>
                  <a:rPr lang="en-US" altLang="zh-CN" dirty="0"/>
                  <a:t>Product dataset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HOTEL4D.txt</a:t>
                </a:r>
              </a:p>
              <a:p>
                <a:pPr lvl="1"/>
                <a:r>
                  <a:rPr lang="en-US" altLang="zh-CN" dirty="0"/>
                  <a:t>Card(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/>
                  <a:t>) = 186637</a:t>
                </a:r>
              </a:p>
              <a:p>
                <a:r>
                  <a:rPr lang="en-US" altLang="zh-CN" dirty="0"/>
                  <a:t>Product dataset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uniform sampling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Card(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) = 10000</a:t>
                </a:r>
              </a:p>
              <a:p>
                <a:r>
                  <a:rPr lang="en-US" altLang="zh-CN" dirty="0"/>
                  <a:t>User dataset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dirty="0"/>
                  <a:t>: uniform sampling </a:t>
                </a:r>
              </a:p>
              <a:p>
                <a:r>
                  <a:rPr lang="en-US" altLang="zh-CN" dirty="0"/>
                  <a:t>Product sample number for pruning number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: 10M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43" t="-2521" b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7E1DBC4F-DCB3-4D31-89B3-5C95023F74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77300" y="1354772"/>
                <a:ext cx="3314700" cy="4351338"/>
              </a:xfrm>
            </p:spPr>
            <p:txBody>
              <a:bodyPr/>
              <a:lstStyle/>
              <a:p>
                <a:r>
                  <a:rPr lang="en-US" altLang="zh-CN" dirty="0"/>
                  <a:t>OBS2, Observation 2, remove all the users that covered by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OBS3, Observation 3, remove all the users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/>
                  <a:t>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zh-CN" dirty="0"/>
                  <a:t> doesn’t intersect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77300" y="1354772"/>
                <a:ext cx="3314700" cy="4351338"/>
              </a:xfrm>
              <a:blipFill rotWithShape="1">
                <a:blip r:embed="rId1"/>
                <a:stretch>
                  <a:fillRect l="-3309" t="-2521" r="-5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09575" y="415925"/>
          <a:ext cx="8077200" cy="6000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4885"/>
                <a:gridCol w="788159"/>
                <a:gridCol w="788020"/>
                <a:gridCol w="788020"/>
                <a:gridCol w="788020"/>
                <a:gridCol w="788020"/>
                <a:gridCol w="788020"/>
                <a:gridCol w="788020"/>
                <a:gridCol w="788020"/>
                <a:gridCol w="788020"/>
              </a:tblGrid>
              <a:tr h="2514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user </a:t>
                      </a:r>
                      <a:r>
                        <a:rPr lang="en-US" sz="1600" u="none" strike="noStrike" dirty="0" err="1">
                          <a:effectLst/>
                        </a:rPr>
                        <a:t>cnt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10k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cPr/>
                </a:tc>
                <a:tc hMerge="1">
                  <a:tcPr/>
                </a:tc>
              </a:tr>
              <a:tr h="495300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unform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gauss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triangular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unform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gauss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triangular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unform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gauss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triangular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51460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nn-NO" sz="1600" u="none" strike="noStrike">
                          <a:effectLst/>
                        </a:rPr>
                        <a:t>p1+p2+p3+p4 &lt;=1.25</a:t>
                      </a:r>
                      <a:endParaRPr lang="nn-NO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After OBS2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2310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1189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1746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4657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2458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3473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514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After OBS3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581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1143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5146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7620" marR="7620" marT="7620" marB="0" anchor="ctr">
                    <a:blipFill>
                      <a:blip r:embed="rId3"/>
                      <a:stretch>
                        <a:fillRect l="-617" t="-609524" r="-719753" b="-1616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249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51460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nn-NO" sz="1600" u="none" strike="noStrike" dirty="0">
                          <a:effectLst/>
                        </a:rPr>
                        <a:t>p1+p2+p3+p4 &lt;=1</a:t>
                      </a:r>
                      <a:endParaRPr lang="nn-NO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514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After OBS2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2310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1189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1746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4657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2458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3473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514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After OBS3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5146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7620" marR="7620" marT="7620" marB="0" anchor="ctr">
                    <a:blipFill>
                      <a:blip r:embed="rId3"/>
                      <a:stretch>
                        <a:fillRect l="-617" t="-1002381" r="-719753" b="-122381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249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51460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nn-NO" sz="1600" u="none" strike="noStrike" dirty="0">
                          <a:effectLst/>
                        </a:rPr>
                        <a:t>p1+p2+p3+p4 &lt;=0.75</a:t>
                      </a:r>
                      <a:endParaRPr lang="nn-NO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514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After OBS2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2310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1189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1746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4657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2458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3473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514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After OBS3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5146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7620" marR="7620" marT="7620" marB="0" anchor="ctr">
                    <a:blipFill>
                      <a:blip r:embed="rId3"/>
                      <a:stretch>
                        <a:fillRect l="-617" t="-1431707" r="-719753" b="-85122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51460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0.75p1+0.75p2+1.25p3+1.25p4 &lt;=1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514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After OBS2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2310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1189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1746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4657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2458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3473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514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After OBS3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5146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7620" marR="7620" marT="7620" marB="0" anchor="ctr">
                    <a:blipFill>
                      <a:blip r:embed="rId3"/>
                      <a:stretch>
                        <a:fillRect l="-617" t="-1834146" r="-719753" b="-44878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51460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0.75p1+0.92p2+0.92p3+0.92p4 &lt;=1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514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After OBS2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2310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1189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1746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4657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2458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3473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514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After OBS3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661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5146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7620" marR="7620" marT="7620" marB="0" anchor="ctr">
                    <a:blipFill>
                      <a:blip r:embed="rId3"/>
                      <a:stretch>
                        <a:fillRect l="-617" t="-2236585" r="-719753" b="-463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7E1DBC4F-DCB3-4D31-89B3-5C95023F74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77300" y="1354772"/>
                <a:ext cx="3314700" cy="4351338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/>
                  <a:t>For some range of users,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not likely intersects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77300" y="1354772"/>
                <a:ext cx="3314700" cy="4351338"/>
              </a:xfrm>
              <a:blipFill rotWithShape="1">
                <a:blip r:embed="rId1"/>
                <a:stretch>
                  <a:fillRect l="-275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09575" y="415925"/>
          <a:ext cx="8077204" cy="5775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5024"/>
                <a:gridCol w="788020"/>
                <a:gridCol w="788020"/>
                <a:gridCol w="788020"/>
                <a:gridCol w="788020"/>
                <a:gridCol w="788020"/>
                <a:gridCol w="788020"/>
                <a:gridCol w="788020"/>
                <a:gridCol w="788020"/>
                <a:gridCol w="788020"/>
              </a:tblGrid>
              <a:tr h="2514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user </a:t>
                      </a:r>
                      <a:r>
                        <a:rPr lang="en-US" sz="1600" u="none" strike="noStrike" dirty="0" err="1">
                          <a:effectLst/>
                        </a:rPr>
                        <a:t>cnt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10k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cPr/>
                </a:tc>
                <a:tc hMerge="1">
                  <a:tcPr/>
                </a:tc>
              </a:tr>
              <a:tr h="495300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unform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gauss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triangular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unform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gauss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triangular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unform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gauss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triangular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51460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nn-NO" sz="1600" u="none" strike="noStrike">
                          <a:effectLst/>
                        </a:rPr>
                        <a:t>p1+p2+p3+p4 &lt;=1.25</a:t>
                      </a:r>
                      <a:endParaRPr lang="nn-NO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514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After OBS2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2310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1189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1746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4657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2458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3473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514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After OBS3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581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1143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5146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7620" marR="7620" marT="7620" marB="0" anchor="ctr">
                    <a:blipFill>
                      <a:blip r:embed="rId3"/>
                      <a:stretch>
                        <a:fillRect l="-617" t="-609524" r="-719753" b="-1616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249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51460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nn-NO" sz="1600" u="none" strike="noStrike" dirty="0">
                          <a:effectLst/>
                        </a:rPr>
                        <a:t>p1+p2+p3+p4 &lt;=1</a:t>
                      </a:r>
                      <a:endParaRPr lang="nn-NO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514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After OBS2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2310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1189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1746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4657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2458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3473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514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After OBS3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5146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7620" marR="7620" marT="7620" marB="0" anchor="ctr">
                    <a:blipFill>
                      <a:blip r:embed="rId3"/>
                      <a:stretch>
                        <a:fillRect l="-617" t="-1002381" r="-719753" b="-122381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249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51460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nn-NO" sz="1600" u="none" strike="noStrike" dirty="0">
                          <a:effectLst/>
                        </a:rPr>
                        <a:t>p1+p2+p3+p4 &lt;=0.75</a:t>
                      </a:r>
                      <a:endParaRPr lang="nn-NO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514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After OBS2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2310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1189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1746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4657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2458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3473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514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After OBS3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5146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7620" marR="7620" marT="7620" marB="0" anchor="ctr">
                    <a:blipFill>
                      <a:blip r:embed="rId3"/>
                      <a:stretch>
                        <a:fillRect l="-617" t="-1431707" r="-719753" b="-85122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51460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0.75p1+0.75p2+1.25p3+1.25p4 &lt;=1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514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After OBS2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2310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1189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1746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4657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2458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3473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514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After OBS3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5146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7620" marR="7620" marT="7620" marB="0" anchor="ctr">
                    <a:blipFill>
                      <a:blip r:embed="rId3"/>
                      <a:stretch>
                        <a:fillRect l="-617" t="-1834146" r="-719753" b="-44878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51460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0.75p1+0.92p2+0.92p3+0.92p4 &lt;=1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514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After OBS2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2310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1189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1746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4657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2458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3473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514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After OBS3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661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5146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7620" marR="7620" marT="7620" marB="0" anchor="ctr">
                    <a:blipFill>
                      <a:blip r:embed="rId3"/>
                      <a:stretch>
                        <a:fillRect l="-617" t="-2236585" r="-719753" b="-463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D9711B4D-3876-462F-BC5D-735FD77319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300" y="5656263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/>
                  <a:t>OBS1: Observation 1, only consider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Without OBS1: consider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5656263"/>
                <a:ext cx="10515600" cy="4351338"/>
              </a:xfrm>
              <a:blipFill rotWithShape="1">
                <a:blip r:embed="rId1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95300" y="530383"/>
          <a:ext cx="7162800" cy="4733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0700"/>
                <a:gridCol w="1724500"/>
                <a:gridCol w="1856900"/>
                <a:gridCol w="1790700"/>
              </a:tblGrid>
              <a:tr h="4185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Cell cnt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1k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5k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10k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85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DEFAULT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4048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209512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1719156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86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WITHOUT OBS1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4330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321594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7072922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8508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blipFill>
                      <a:blip r:embed="rId3"/>
                      <a:stretch>
                        <a:fillRect l="-340" t="-347826" r="-301361" b="-70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26406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1318174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10233412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85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K=4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5112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327802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2217786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85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K=7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4904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282202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2128646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85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K=10(DEFAULT)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4048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209512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1719156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85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K=20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310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10100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49652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85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K=30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85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K=50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85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K=70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ele attr="{CB1DD571-D9E5-4140-90F0-3033627BCF5C}"/>
                  </a:ext>
                </a:extLst>
              </p:cNvPr>
              <p:cNvSpPr txBox="1"/>
              <p:nvPr/>
            </p:nvSpPr>
            <p:spPr>
              <a:xfrm>
                <a:off x="8410575" y="1465957"/>
                <a:ext cx="310515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1.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800" dirty="0"/>
                  <a:t> makes a big different in pruning.</a:t>
                </a:r>
              </a:p>
              <a:p>
                <a:r>
                  <a:rPr lang="en-US" altLang="zh-CN" sz="2800" dirty="0"/>
                  <a:t>2. While k is larger, the more likely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covers more users, the cell </a:t>
                </a:r>
                <a:r>
                  <a:rPr lang="en-US" altLang="zh-CN" sz="2800" dirty="0" err="1"/>
                  <a:t>cnt</a:t>
                </a:r>
                <a:r>
                  <a:rPr lang="en-US" altLang="zh-CN" sz="2800" dirty="0"/>
                  <a:t> will much more less.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575" y="1465957"/>
                <a:ext cx="3105150" cy="3539430"/>
              </a:xfrm>
              <a:prstGeom prst="rect">
                <a:avLst/>
              </a:prstGeom>
              <a:blipFill rotWithShape="1">
                <a:blip r:embed="rId4"/>
                <a:stretch>
                  <a:fillRect l="-4126" t="-1721" r="-5305" b="-3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4997450" y="2601913"/>
            <a:ext cx="312420" cy="66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136005" y="2602548"/>
            <a:ext cx="393700" cy="620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4365625" y="3693478"/>
            <a:ext cx="452755" cy="687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207000" y="3747453"/>
            <a:ext cx="175895" cy="6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678930" y="3777298"/>
            <a:ext cx="27940" cy="579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173595" y="3687128"/>
            <a:ext cx="485140" cy="6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14487f3c-c4be-4d1b-a1c6-20213902477a}"/>
</p:tagLst>
</file>

<file path=ppt/tags/tag2.xml><?xml version="1.0" encoding="utf-8"?>
<p:tagLst xmlns:p="http://schemas.openxmlformats.org/presentationml/2006/main">
  <p:tag name="KSO_WM_UNIT_TABLE_BEAUTIFY" val="smartTable{2a3cfa0f-3e19-4060-ad50-27b9b865df46}"/>
</p:tagLst>
</file>

<file path=ppt/tags/tag3.xml><?xml version="1.0" encoding="utf-8"?>
<p:tagLst xmlns:p="http://schemas.openxmlformats.org/presentationml/2006/main">
  <p:tag name="KSO_WM_UNIT_TABLE_BEAUTIFY" val="smartTable{987b4426-9016-45d3-8ea8-f63b1c51763f}"/>
</p:tagLst>
</file>

<file path=ppt/tags/tag4.xml><?xml version="1.0" encoding="utf-8"?>
<p:tagLst xmlns:p="http://schemas.openxmlformats.org/presentationml/2006/main">
  <p:tag name="KSO_WM_UNIT_TABLE_BEAUTIFY" val="smartTable{a623217e-6a0c-4207-b81e-4a26ad6ddfa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3788</Words>
  <Application>WPS 演示</Application>
  <PresentationFormat>宽屏</PresentationFormat>
  <Paragraphs>1066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等线</vt:lpstr>
      <vt:lpstr>Times New Roman</vt:lpstr>
      <vt:lpstr>等线 Light</vt:lpstr>
      <vt:lpstr>微软雅黑</vt:lpstr>
      <vt:lpstr>Arial Unicode MS</vt:lpstr>
      <vt:lpstr>Calibri</vt:lpstr>
      <vt:lpstr>Office 主题​​</vt:lpstr>
      <vt:lpstr>Cover Ratio Maximization</vt:lpstr>
      <vt:lpstr> </vt:lpstr>
      <vt:lpstr>Pruning number</vt:lpstr>
      <vt:lpstr> </vt:lpstr>
      <vt:lpstr>Default Experiment Setting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Ratio Maximization</dc:title>
  <dc:creator>Li Keming</dc:creator>
  <cp:lastModifiedBy>李可明</cp:lastModifiedBy>
  <cp:revision>13</cp:revision>
  <dcterms:created xsi:type="dcterms:W3CDTF">2020-04-24T05:23:00Z</dcterms:created>
  <dcterms:modified xsi:type="dcterms:W3CDTF">2020-05-07T18:55:32Z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