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7" r:id="rId6"/>
    <p:sldId id="262" r:id="rId7"/>
    <p:sldId id="276" r:id="rId8"/>
    <p:sldId id="263" r:id="rId9"/>
    <p:sldId id="268" r:id="rId10"/>
    <p:sldId id="264" r:id="rId11"/>
    <p:sldId id="270" r:id="rId12"/>
    <p:sldId id="274" r:id="rId13"/>
    <p:sldId id="275" r:id="rId14"/>
    <p:sldId id="266" r:id="rId15"/>
    <p:sldId id="271" r:id="rId16"/>
    <p:sldId id="273" r:id="rId1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8A40B-3626-4251-A68B-52CD70C42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DA45C1-A188-4FB9-A5FB-AAE6F7515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AFA04-6605-40DF-941F-7AF48E5F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C429-8A71-42D7-A5CA-19A8CB5AEB5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5794B-3F6E-42E1-B1BC-EAAEB854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8FDFB-5BE8-4CF9-A8A4-A06FB85C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CDFB-0B0A-46F6-99CA-940E7A142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49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0FDE4-AF9D-461E-B24B-00E9A084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4ABF15-D350-4937-A2A4-BA9AAE81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5D5B15-049F-430C-BEB8-4B23468E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C429-8A71-42D7-A5CA-19A8CB5AEB5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DAA5F-2025-4328-9C09-50E15D35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8B438B-DCCC-42D6-8763-DBB642C1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CDFB-0B0A-46F6-99CA-940E7A142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70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3306F4-E3BC-464A-AD73-EE7762307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7E1015-1EBB-4338-85F2-E7BBFE920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AA834-567E-48BE-AEEA-6F2F4472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C429-8A71-42D7-A5CA-19A8CB5AEB5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731C60-7E51-4C23-B7C5-43761931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FD1F6-BAEE-4636-A04C-AD8AABCA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CDFB-0B0A-46F6-99CA-940E7A142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1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7815-961E-44BB-8EB2-3A80DEFA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EFF92-1F6D-4A0F-B9A5-158604810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A313A-97F5-40AE-B0F5-6A22B02D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C429-8A71-42D7-A5CA-19A8CB5AEB5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67999-7591-41C1-B228-22F49054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6B556-D55E-4B24-94C3-0ADD55CA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CDFB-0B0A-46F6-99CA-940E7A142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9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6B12C-16AF-4C76-B3CE-5DACE8D1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B04B5D-834C-47C3-B3BB-54B20121E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1BE58-33FD-4B2E-B251-EEF85586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C429-8A71-42D7-A5CA-19A8CB5AEB5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24BC0-E6A5-4005-8A29-92615D5C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83ADA-0338-40C3-B0F9-6F1D1D73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CDFB-0B0A-46F6-99CA-940E7A142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87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3CADF-0A21-4003-B92B-0492C117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30725-455E-4CAB-A51A-E25E29C4B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7D1C5D-2DC3-4A82-9624-08F32F915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8316D5-D4A3-4900-850E-76A83048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C429-8A71-42D7-A5CA-19A8CB5AEB5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3F2C1-0EF8-4658-98A8-FD6DBFFC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DA79DB-4752-4E54-9EEE-D96A659D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CDFB-0B0A-46F6-99CA-940E7A142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81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027A4-1814-4345-A6A4-B240DF457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4F653F-7810-4237-BABD-142895A72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C195EB-EFFD-458A-AF8C-D793A123C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61A2BE-5985-478A-83B9-3B6659F40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A0E683-F27E-4FB7-AB89-821DDB5AC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1F08EE-46FF-4FF8-90EC-76A6B123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C429-8A71-42D7-A5CA-19A8CB5AEB5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BB94C7-C8BB-4DBB-99EF-2075161B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65327A-80D5-4CE2-92E9-62B7B648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CDFB-0B0A-46F6-99CA-940E7A142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94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DB4BF-E040-4F28-8361-D7210948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DA0916-8F9D-449A-99BE-4B167615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C429-8A71-42D7-A5CA-19A8CB5AEB5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C71786-4FF2-4E65-979A-560CDAEF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8AA752-3BA3-439C-B236-C535EC4D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CDFB-0B0A-46F6-99CA-940E7A142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64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F90E7E-E273-4B75-82FB-312D3004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C429-8A71-42D7-A5CA-19A8CB5AEB5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122199-9E4B-4BB2-A623-082B951A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E25366-5213-4811-BEA9-BF34E56A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CDFB-0B0A-46F6-99CA-940E7A142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2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00D55-4909-43C2-8A98-FDAB308A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82CC4-F6AF-4B1F-8C19-AD0D8C3F0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0A7325-11F0-476B-8D1A-123C6B4A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90BDED-751D-43FA-B375-A78C223A0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C429-8A71-42D7-A5CA-19A8CB5AEB5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7C54E1-73D0-4FC0-942F-932B7BA7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6257BE-3AA5-4679-A706-BD3F76C5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CDFB-0B0A-46F6-99CA-940E7A142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56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237E7-EF78-4C8A-9594-6E476BB40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3CD790-61C6-43F3-BE32-4A0105E38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B2B061-3DB4-4358-8773-A4B2CC8C7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1779C2-D2E2-42A7-A68F-A5540316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C429-8A71-42D7-A5CA-19A8CB5AEB5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5DAF56-7478-4DE4-8DE3-7269C090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ADB5C3-E0A5-4A10-918E-4DA69934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CDFB-0B0A-46F6-99CA-940E7A142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36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16541-4D5C-4215-9830-C5909C04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DBBF9E-0494-4870-A508-2B40227D2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C51DC-4C9E-4A43-B78F-F552EE76C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7C429-8A71-42D7-A5CA-19A8CB5AEB5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DA27E-86CB-47D8-8A89-CC4C68BA5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32AFF-C5CB-46FA-A183-C497BC49C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DCDFB-0B0A-46F6-99CA-940E7A142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F8976C9-679D-4F61-AEFA-1F76FAF1C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Creation Cost Minimization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1DFC23E-15A6-4A6D-80E9-B6B5691E1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11612126 </a:t>
            </a:r>
            <a:r>
              <a:rPr lang="zh-CN" altLang="en-US" dirty="0"/>
              <a:t>李可明</a:t>
            </a:r>
          </a:p>
        </p:txBody>
      </p:sp>
    </p:spTree>
    <p:extLst>
      <p:ext uri="{BB962C8B-B14F-4D97-AF65-F5344CB8AC3E}">
        <p14:creationId xmlns:p14="http://schemas.microsoft.com/office/powerpoint/2010/main" val="294640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B3EE6-3B8D-411F-AA57-33F77385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TopRR</a:t>
            </a:r>
            <a:r>
              <a:rPr lang="en-US" altLang="zh-CN" b="1" dirty="0"/>
              <a:t>: </a:t>
            </a:r>
            <a:r>
              <a:rPr lang="en-US" altLang="zh-CN" dirty="0"/>
              <a:t>problem definition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4064C8-D1A0-42A2-9326-0B8736811D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Given a dataset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a positive integer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and a preference region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⊂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compute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maximal region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altLang="zh-CN" dirty="0"/>
                  <a:t> in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option space </a:t>
                </a:r>
                <a:r>
                  <a:rPr lang="en-US" altLang="zh-CN" dirty="0"/>
                  <a:t>where a new option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dirty="0"/>
                  <a:t> should lie, so that it is a top-ranking option.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4064C8-D1A0-42A2-9326-0B8736811D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5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B3EE6-3B8D-411F-AA57-33F77385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TopRR</a:t>
            </a:r>
            <a:r>
              <a:rPr lang="en-US" altLang="zh-CN" b="1" dirty="0"/>
              <a:t>: Notation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8F67AD-9797-40AA-8C85-6B0A21012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546" y="1574554"/>
            <a:ext cx="8153956" cy="4665825"/>
          </a:xfrm>
        </p:spPr>
      </p:pic>
    </p:spTree>
    <p:extLst>
      <p:ext uri="{BB962C8B-B14F-4D97-AF65-F5344CB8AC3E}">
        <p14:creationId xmlns:p14="http://schemas.microsoft.com/office/powerpoint/2010/main" val="3782145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B3EE6-3B8D-411F-AA57-33F77385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TopRR</a:t>
            </a:r>
            <a:r>
              <a:rPr lang="en-US" altLang="zh-CN" b="1" dirty="0"/>
              <a:t>: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4064C8-D1A0-42A2-9326-0B8736811D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7906"/>
                <a:ext cx="10515600" cy="546496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b="1" dirty="0"/>
                  <a:t>Impact </a:t>
                </a:r>
                <a:r>
                  <a:rPr lang="en-US" altLang="zh-CN" b="1" dirty="0" err="1"/>
                  <a:t>halfspace</a:t>
                </a:r>
                <a:r>
                  <a:rPr lang="en-US" altLang="zh-CN" b="1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𝒐𝑯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𝓞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𝑻𝒐𝒑𝑲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b="1" dirty="0"/>
                  <a:t>   </a:t>
                </a:r>
                <a:r>
                  <a:rPr lang="en-US" altLang="zh-CN" dirty="0"/>
                  <a:t>where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𝓞</m:t>
                    </m:r>
                  </m:oMath>
                </a14:m>
                <a:r>
                  <a:rPr lang="en-US" altLang="zh-CN" dirty="0"/>
                  <a:t> is the option region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the score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dirty="0"/>
                  <a:t> respect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For example, </a:t>
                </a:r>
              </a:p>
              <a:p>
                <a:pPr marL="0" indent="0">
                  <a:buNone/>
                </a:pPr>
                <a:r>
                  <a:rPr lang="en-US" altLang="zh-CN" b="0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0.4, 0.6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𝑇𝑜𝑝𝐾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altLang="zh-CN" dirty="0"/>
                  <a:t>,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	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)|0.4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+0.6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≥0.5,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b="1" dirty="0">
                    <a:solidFill>
                      <a:srgbClr val="FF0000"/>
                    </a:solidFill>
                  </a:rPr>
                  <a:t>w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的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impact </a:t>
                </a:r>
                <a:r>
                  <a:rPr lang="en-US" altLang="zh-CN" b="1" dirty="0" err="1">
                    <a:solidFill>
                      <a:srgbClr val="FF0000"/>
                    </a:solidFill>
                  </a:rPr>
                  <a:t>halfspace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里的所有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options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都是能在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w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这个权重下排前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k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的， 也就是说所有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w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的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impact </a:t>
                </a:r>
                <a:r>
                  <a:rPr lang="en-US" altLang="zh-CN" b="1" dirty="0" err="1">
                    <a:solidFill>
                      <a:srgbClr val="FF0000"/>
                    </a:solidFill>
                  </a:rPr>
                  <a:t>halfspace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的交集就是我们</a:t>
                </a:r>
                <a:r>
                  <a:rPr lang="en-US" altLang="zh-CN" b="1" dirty="0" err="1">
                    <a:solidFill>
                      <a:srgbClr val="FF0000"/>
                    </a:solidFill>
                  </a:rPr>
                  <a:t>TopRR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问题下要的能满足在任意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w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下都能排前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k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的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region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4064C8-D1A0-42A2-9326-0B8736811D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7906"/>
                <a:ext cx="10515600" cy="5464969"/>
              </a:xfrm>
              <a:blipFill>
                <a:blip r:embed="rId2"/>
                <a:stretch>
                  <a:fillRect l="-1043" r="-174" b="-1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17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1E61A-07AF-4E17-A895-39085202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TopRR</a:t>
            </a:r>
            <a:endParaRPr lang="zh-CN" altLang="en-US" b="1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48731AF-1332-41F7-A0F3-225C8CC7E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361" y="199921"/>
            <a:ext cx="6205278" cy="6458158"/>
          </a:xfrm>
        </p:spPr>
      </p:pic>
    </p:spTree>
    <p:extLst>
      <p:ext uri="{BB962C8B-B14F-4D97-AF65-F5344CB8AC3E}">
        <p14:creationId xmlns:p14="http://schemas.microsoft.com/office/powerpoint/2010/main" val="3647415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B3EE6-3B8D-411F-AA57-33F77385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TopRR</a:t>
            </a:r>
            <a:r>
              <a:rPr lang="en-US" altLang="zh-CN" b="1" dirty="0"/>
              <a:t>: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4064C8-D1A0-42A2-9326-0B8736811D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7906"/>
                <a:ext cx="10515600" cy="54649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sz="2000" dirty="0"/>
              </a:p>
              <a:p>
                <a:r>
                  <a:rPr lang="en-US" altLang="zh-CN" sz="2000" b="1" dirty="0" err="1"/>
                  <a:t>kIPR</a:t>
                </a:r>
                <a:r>
                  <a:rPr lang="en-US" altLang="zh-CN" sz="2000" dirty="0"/>
                  <a:t>, RANK-k INVARIAN PREFERENCE REGION: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  	A region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𝑤𝑅𝑖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in preference space is a rank-k invariant preference region (</a:t>
                </a:r>
                <a:r>
                  <a:rPr lang="en-US" altLang="zh-CN" sz="2000" b="1" dirty="0"/>
                  <a:t>kIPR</a:t>
                </a:r>
                <a:r>
                  <a:rPr lang="en-US" altLang="zh-CN" sz="2000" dirty="0"/>
                  <a:t>) if the top-k result for every weight vector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 marL="571500" indent="-571500">
                  <a:buAutoNum type="romanLcParenBoth"/>
                </a:pPr>
                <a:r>
                  <a:rPr lang="en-US" altLang="zh-CN" sz="2000" dirty="0"/>
                  <a:t>comprises the same k options, and </a:t>
                </a:r>
              </a:p>
              <a:p>
                <a:pPr marL="571500" indent="-571500">
                  <a:buAutoNum type="romanLcParenBoth" startAt="2"/>
                </a:pPr>
                <a:r>
                  <a:rPr lang="en-US" altLang="zh-CN" sz="2000" dirty="0"/>
                  <a:t>the top-k-th option is always the same. </a:t>
                </a:r>
              </a:p>
              <a:p>
                <a:pPr marL="571500" indent="-571500">
                  <a:buAutoNum type="romanLcParenBoth" startAt="2"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   As shown in the figure, region [0.2, 0.8] and [0.2, 0.67] 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are not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𝑘𝐼𝑃𝑅</m:t>
                    </m:r>
                  </m:oMath>
                </a14:m>
                <a:r>
                  <a:rPr lang="en-US" altLang="zh-CN" sz="2000" dirty="0"/>
                  <a:t> but region [0.67, 0.8] is.  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4064C8-D1A0-42A2-9326-0B8736811D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7906"/>
                <a:ext cx="10515600" cy="5464969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B0CD102-2B78-407B-AB5D-F70EC2D6A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504" y="2692400"/>
            <a:ext cx="4003655" cy="38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21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B3EE6-3B8D-411F-AA57-33F77385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TopRR</a:t>
            </a:r>
            <a:r>
              <a:rPr lang="en-US" altLang="zh-CN" b="1" dirty="0"/>
              <a:t>: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4064C8-D1A0-42A2-9326-0B8736811D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LEMMA 2: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𝑇𝑜𝑝𝑅𝑅</m:t>
                    </m:r>
                  </m:oMath>
                </a14:m>
                <a:r>
                  <a:rPr lang="en-US" altLang="zh-CN" dirty="0"/>
                  <a:t> solution for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𝑘𝐼𝑃𝑅</m:t>
                    </m:r>
                  </m:oMath>
                </a14:m>
                <a:r>
                  <a:rPr lang="en-US" altLang="zh-CN" dirty="0"/>
                  <a:t> convex polytope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option region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⋂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Theorem: Given the partitioning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𝑤𝑅</m:t>
                    </m:r>
                  </m:oMath>
                </a14:m>
                <a:r>
                  <a:rPr lang="en-US" altLang="zh-CN" dirty="0"/>
                  <a:t> into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𝑘𝐼𝑃𝑅𝑠</m:t>
                    </m:r>
                  </m:oMath>
                </a14:m>
                <a:r>
                  <a:rPr lang="en-US" altLang="zh-CN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r>
                  <a:rPr lang="en-US" altLang="zh-CN" dirty="0"/>
                  <a:t> be the set of all vertices that define those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𝑘𝐼𝑃𝑅𝑠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/>
                  <a:t>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𝑇𝑜𝑝𝑅𝑅</m:t>
                    </m:r>
                  </m:oMath>
                </a14:m>
                <a:r>
                  <a:rPr lang="en-US" altLang="zh-CN" dirty="0"/>
                  <a:t> solution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𝑤𝑅</m:t>
                    </m:r>
                  </m:oMath>
                </a14:m>
                <a:r>
                  <a:rPr lang="en-US" altLang="zh-CN" dirty="0"/>
                  <a:t> is option region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⋂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4064C8-D1A0-42A2-9326-0B8736811D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2"/>
                <a:stretch>
                  <a:fillRect l="-1217" t="-2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331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B3EE6-3B8D-411F-AA57-33F77385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TopRR</a:t>
            </a:r>
            <a:r>
              <a:rPr lang="en-US" altLang="zh-CN" b="1" dirty="0"/>
              <a:t>: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4064C8-D1A0-42A2-9326-0B8736811D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TAS, test-and-split:</a:t>
                </a:r>
              </a:p>
              <a:p>
                <a:pPr marL="571500" indent="-571500">
                  <a:buAutoNum type="romanLcParenBoth"/>
                </a:pPr>
                <a:r>
                  <a:rPr lang="en-US" altLang="zh-CN" dirty="0"/>
                  <a:t>Testing whether a region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𝑘𝐼𝑃𝑅</m:t>
                    </m:r>
                  </m:oMath>
                </a14:m>
                <a:endParaRPr lang="en-US" altLang="zh-CN" dirty="0"/>
              </a:p>
              <a:p>
                <a:pPr marL="571500" indent="-571500">
                  <a:buAutoNum type="romanLcParenBoth"/>
                </a:pPr>
                <a:r>
                  <a:rPr lang="en-US" altLang="zh-CN" dirty="0"/>
                  <a:t>Splitting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𝑘𝐼𝑃𝑅</m:t>
                    </m:r>
                  </m:oMath>
                </a14:m>
                <a:r>
                  <a:rPr lang="en-US" altLang="zh-CN" dirty="0"/>
                  <a:t> region</a:t>
                </a:r>
              </a:p>
              <a:p>
                <a:pPr marL="571500" indent="-571500">
                  <a:buAutoNum type="romanLcParenBoth"/>
                </a:pPr>
                <a:r>
                  <a:rPr lang="en-US" altLang="zh-CN" dirty="0"/>
                  <a:t>Recursively repeat 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 and (ii) until all regions are split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𝑘𝐼𝑃𝑅</m:t>
                    </m:r>
                  </m:oMath>
                </a14:m>
                <a:endParaRPr lang="en-US" altLang="zh-CN" dirty="0"/>
              </a:p>
              <a:p>
                <a:pPr marL="571500" indent="-571500">
                  <a:buAutoNum type="romanLcParenBoth"/>
                </a:pPr>
                <a:endParaRPr lang="en-US" altLang="zh-CN" dirty="0"/>
              </a:p>
              <a:p>
                <a:pPr marL="571500" indent="-571500">
                  <a:buAutoNum type="romanLcParenBoth"/>
                </a:pPr>
                <a:endParaRPr lang="en-US" altLang="zh-CN" dirty="0"/>
              </a:p>
              <a:p>
                <a:pPr marL="571500" indent="-571500">
                  <a:buAutoNum type="romanLcParenBoth"/>
                </a:pPr>
                <a:endParaRPr lang="en-US" altLang="zh-CN" dirty="0"/>
              </a:p>
              <a:p>
                <a:pPr marL="571500" indent="-571500">
                  <a:buFont typeface="Arial" panose="020B0604020202020204" pitchFamily="34" charset="0"/>
                  <a:buAutoNum type="romanLcParenBoth"/>
                </a:pPr>
                <a:r>
                  <a:rPr lang="en-US" altLang="zh-CN" dirty="0"/>
                  <a:t>Find the result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𝑜𝑅</m:t>
                    </m:r>
                  </m:oMath>
                </a14:m>
                <a:r>
                  <a:rPr lang="en-US" altLang="zh-CN" dirty="0"/>
                  <a:t> by</a:t>
                </a:r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⋂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r>
                  <a:rPr lang="en-US" altLang="zh-CN" dirty="0"/>
                  <a:t> is the set of all vertices that define those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𝑘𝐼𝑃𝑅𝑠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</a:t>
                </a:r>
              </a:p>
              <a:p>
                <a:pPr marL="571500" indent="-571500">
                  <a:buAutoNum type="romanLcParenBoth"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4064C8-D1A0-42A2-9326-0B8736811D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2"/>
                <a:stretch>
                  <a:fillRect l="-928" t="-2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79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2597B-EA3E-48A1-A66F-3AD89206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7339FC-0031-4E3B-89A7-F82869F8CE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702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US" altLang="zh-CN" dirty="0"/>
                  <a:t>Minimize Creation Cost, discrete user preference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altLang="zh-CN" dirty="0"/>
                  <a:t> 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altLang="zh-CN" dirty="0"/>
                  <a:t>   Given a dataset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, a user preference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, a cover percentage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l-GR" altLang="zh-CN" dirty="0"/>
                  <a:t>, </a:t>
                </a:r>
                <a:r>
                  <a:rPr lang="en-US" altLang="zh-CN" dirty="0"/>
                  <a:t>a positive integer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and a creation cost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𝐶𝐶𝑀</m:t>
                    </m:r>
                  </m:oMath>
                </a14:m>
                <a:r>
                  <a:rPr lang="en-US" altLang="zh-CN" dirty="0"/>
                  <a:t> introduces a new product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such that the cover ratio 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𝑇𝑜𝑝𝐾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altLang="zh-CN" dirty="0"/>
                  <a:t>and the creation cost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minimized. 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7339FC-0031-4E3B-89A7-F82869F8C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702"/>
                <a:ext cx="10515600" cy="4351338"/>
              </a:xfrm>
              <a:blipFill>
                <a:blip r:embed="rId2"/>
                <a:stretch>
                  <a:fillRect l="-1217" r="-1333" b="-2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02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2597B-EA3E-48A1-A66F-3AD89206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7339FC-0031-4E3B-89A7-F82869F8CE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702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US" altLang="zh-CN" dirty="0"/>
                  <a:t>Minimize Creation Cost, user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altLang="zh-CN" dirty="0"/>
                  <a:t> 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altLang="zh-CN" dirty="0"/>
                  <a:t>   Given a dataset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, a user preference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, a cover percentage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l-GR" altLang="zh-CN" dirty="0"/>
                  <a:t>, </a:t>
                </a:r>
                <a:r>
                  <a:rPr lang="en-US" altLang="zh-CN" dirty="0"/>
                  <a:t>a positive integer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and a creation cost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𝐶𝐶𝑀</m:t>
                    </m:r>
                  </m:oMath>
                </a14:m>
                <a:r>
                  <a:rPr lang="en-US" altLang="zh-CN" dirty="0"/>
                  <a:t> introduces a new product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such that the cover ratio 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𝑇𝑜𝑝𝐾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altLang="zh-CN" dirty="0"/>
                  <a:t>and the creation cost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minimized. 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7339FC-0031-4E3B-89A7-F82869F8C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702"/>
                <a:ext cx="10515600" cy="4351338"/>
              </a:xfrm>
              <a:blipFill>
                <a:blip r:embed="rId2"/>
                <a:stretch>
                  <a:fillRect l="-1217" b="-2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76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ED214-054A-4D6B-9504-5214B53B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 this week: reading 2 papers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14D1DE-E949-4505-AE18-6ECEA7815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𝒌𝑺𝑷𝑹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dirty="0"/>
                  <a:t>[Tang et al., 2017] Tang, B., </a:t>
                </a:r>
                <a:r>
                  <a:rPr lang="en-US" altLang="zh-CN" dirty="0" err="1"/>
                  <a:t>Mouratidis</a:t>
                </a:r>
                <a:r>
                  <a:rPr lang="en-US" altLang="zh-CN" dirty="0"/>
                  <a:t>, K., and </a:t>
                </a:r>
                <a:r>
                  <a:rPr lang="en-US" altLang="zh-CN" dirty="0" err="1"/>
                  <a:t>Yiu</a:t>
                </a:r>
                <a:r>
                  <a:rPr lang="en-US" altLang="zh-CN" dirty="0"/>
                  <a:t>, M. L. (2017). Determining the impact regions of competing options in preference space. In Proceedings of the 2017 ACM International Conference on Management of Data, pages 805–820. ACM.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𝑻𝒐𝒑𝑹𝑹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dirty="0"/>
                  <a:t>[Tang et al., 2019] Tang, B., </a:t>
                </a:r>
                <a:r>
                  <a:rPr lang="en-US" altLang="zh-CN" dirty="0" err="1"/>
                  <a:t>Mouratidis</a:t>
                </a:r>
                <a:r>
                  <a:rPr lang="en-US" altLang="zh-CN" dirty="0"/>
                  <a:t>, K., </a:t>
                </a:r>
                <a:r>
                  <a:rPr lang="en-US" altLang="zh-CN" dirty="0" err="1"/>
                  <a:t>Yiu</a:t>
                </a:r>
                <a:r>
                  <a:rPr lang="en-US" altLang="zh-CN" dirty="0"/>
                  <a:t>, M. L., and Chen, Z. (2019). Creating top ranking options in the continuous option and preference space. Proceedings of the VLDB Endowment, 12(9):xxx–</a:t>
                </a:r>
                <a:r>
                  <a:rPr lang="en-US" altLang="zh-CN" dirty="0" err="1"/>
                  <a:t>yyy</a:t>
                </a:r>
                <a:r>
                  <a:rPr lang="en-US" altLang="zh-CN" dirty="0"/>
                  <a:t>. </a:t>
                </a:r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14D1DE-E949-4505-AE18-6ECEA7815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95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BE247DD-96B5-4C42-AEAB-8DACBC45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706" y="2482683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err="1"/>
              <a:t>kSPR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9923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87D66B2-B49A-4C62-960C-942CE68FADB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𝑘𝑆𝑃𝑅</m:t>
                    </m:r>
                  </m:oMath>
                </a14:m>
                <a:r>
                  <a:rPr lang="en-US" altLang="zh-CN" dirty="0"/>
                  <a:t>-Problem Definition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87D66B2-B49A-4C62-960C-942CE68FAD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ADA8C7-94DF-462D-AC01-CB24F51476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689" y="1312278"/>
                <a:ext cx="10904621" cy="3019091"/>
              </a:xfrm>
            </p:spPr>
            <p:txBody>
              <a:bodyPr/>
              <a:lstStyle/>
              <a:p>
                <a:r>
                  <a:rPr lang="en-US" altLang="zh-CN" dirty="0"/>
                  <a:t> The k-Shortlist Preference Region problem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𝑘𝑆𝑃𝑅</m:t>
                    </m:r>
                  </m:oMath>
                </a14:m>
                <a:r>
                  <a:rPr lang="en-US" altLang="zh-CN" dirty="0"/>
                  <a:t>) takes as input 	a dataset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,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	a focal record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and an integer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It reports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all the regions </a:t>
                </a:r>
                <a:r>
                  <a:rPr lang="en-US" altLang="zh-CN" dirty="0"/>
                  <a:t>in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preference space </a:t>
                </a:r>
                <a:r>
                  <a:rPr lang="en-US" altLang="zh-CN" dirty="0"/>
                  <a:t>where if the weight vector lies,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ranks among the top-k records. 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ADA8C7-94DF-462D-AC01-CB24F51476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689" y="1312278"/>
                <a:ext cx="10904621" cy="3019091"/>
              </a:xfrm>
              <a:blipFill>
                <a:blip r:embed="rId3"/>
                <a:stretch>
                  <a:fillRect l="-1174" t="-34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4A5591-F22B-40C8-8768-25704B5EF948}"/>
                  </a:ext>
                </a:extLst>
              </p:cNvPr>
              <p:cNvSpPr txBox="1"/>
              <p:nvPr/>
            </p:nvSpPr>
            <p:spPr>
              <a:xfrm>
                <a:off x="1203157" y="4313418"/>
                <a:ext cx="9785684" cy="19302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 straight forward solution is to find </a:t>
                </a:r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  <a:p>
                <a:r>
                  <a:rPr lang="en-US" altLang="zh-CN" sz="2800" dirty="0"/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∩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∩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altLang="zh-CN" sz="2800" dirty="0"/>
                  <a:t>, </a:t>
                </a:r>
              </a:p>
              <a:p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is the half-space of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sz="2800" b="0" dirty="0"/>
                  <a:t>and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4A5591-F22B-40C8-8768-25704B5EF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157" y="4313418"/>
                <a:ext cx="9785684" cy="1930208"/>
              </a:xfrm>
              <a:prstGeom prst="rect">
                <a:avLst/>
              </a:prstGeom>
              <a:blipFill>
                <a:blip r:embed="rId4"/>
                <a:stretch>
                  <a:fillRect l="-1245" t="-3481" b="-6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56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87D66B2-B49A-4C62-960C-942CE68FADB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𝑘𝑆𝑃𝑅</m:t>
                    </m:r>
                  </m:oMath>
                </a14:m>
                <a:r>
                  <a:rPr lang="en-US" altLang="zh-CN" dirty="0"/>
                  <a:t>-Problem Definition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87D66B2-B49A-4C62-960C-942CE68FAD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4A5591-F22B-40C8-8768-25704B5EF948}"/>
                  </a:ext>
                </a:extLst>
              </p:cNvPr>
              <p:cNvSpPr txBox="1"/>
              <p:nvPr/>
            </p:nvSpPr>
            <p:spPr>
              <a:xfrm>
                <a:off x="989797" y="1498792"/>
                <a:ext cx="9785684" cy="19302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 straight forward solution is to find </a:t>
                </a:r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  <a:p>
                <a:r>
                  <a:rPr lang="en-US" altLang="zh-CN" sz="2800" dirty="0"/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∩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∩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altLang="zh-CN" sz="2800" dirty="0"/>
                  <a:t>, </a:t>
                </a:r>
              </a:p>
              <a:p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is the half-space of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sz="2800" b="0" dirty="0"/>
                  <a:t>and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4A5591-F22B-40C8-8768-25704B5EF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97" y="1498792"/>
                <a:ext cx="9785684" cy="1930208"/>
              </a:xfrm>
              <a:prstGeom prst="rect">
                <a:avLst/>
              </a:prstGeom>
              <a:blipFill>
                <a:blip r:embed="rId3"/>
                <a:stretch>
                  <a:fillRect l="-1245" t="-3470" b="-5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F1BFC2CC-B13D-4C90-A373-85297C2F8163}"/>
              </a:ext>
            </a:extLst>
          </p:cNvPr>
          <p:cNvSpPr txBox="1"/>
          <p:nvPr/>
        </p:nvSpPr>
        <p:spPr>
          <a:xfrm>
            <a:off x="1351280" y="3982720"/>
            <a:ext cx="934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在一个半空间内表明</a:t>
            </a:r>
            <a:r>
              <a:rPr lang="en-US" altLang="zh-CN" sz="2400" dirty="0">
                <a:solidFill>
                  <a:srgbClr val="FF0000"/>
                </a:solidFill>
              </a:rPr>
              <a:t>p</a:t>
            </a:r>
            <a:r>
              <a:rPr lang="zh-CN" altLang="en-US" sz="2400" dirty="0">
                <a:solidFill>
                  <a:srgbClr val="FF0000"/>
                </a:solidFill>
              </a:rPr>
              <a:t>比一个</a:t>
            </a:r>
            <a:r>
              <a:rPr lang="en-US" altLang="zh-CN" sz="2400" dirty="0">
                <a:solidFill>
                  <a:srgbClr val="FF0000"/>
                </a:solidFill>
              </a:rPr>
              <a:t>r</a:t>
            </a:r>
            <a:r>
              <a:rPr lang="zh-CN" altLang="en-US" sz="2400" dirty="0">
                <a:solidFill>
                  <a:srgbClr val="FF0000"/>
                </a:solidFill>
              </a:rPr>
              <a:t>分数高， 只要</a:t>
            </a:r>
            <a:r>
              <a:rPr lang="en-US" altLang="zh-CN" sz="2400" dirty="0">
                <a:solidFill>
                  <a:srgbClr val="FF0000"/>
                </a:solidFill>
              </a:rPr>
              <a:t>p</a:t>
            </a:r>
            <a:r>
              <a:rPr lang="zh-CN" altLang="en-US" sz="2400" dirty="0">
                <a:solidFill>
                  <a:srgbClr val="FF0000"/>
                </a:solidFill>
              </a:rPr>
              <a:t>在至少</a:t>
            </a:r>
            <a:r>
              <a:rPr lang="en-US" altLang="zh-CN" sz="2400" dirty="0">
                <a:solidFill>
                  <a:srgbClr val="FF0000"/>
                </a:solidFill>
              </a:rPr>
              <a:t>|D|-k</a:t>
            </a:r>
            <a:r>
              <a:rPr lang="zh-CN" altLang="en-US" sz="2400" dirty="0">
                <a:solidFill>
                  <a:srgbClr val="FF0000"/>
                </a:solidFill>
              </a:rPr>
              <a:t>个半空间内它必能排前</a:t>
            </a:r>
            <a:r>
              <a:rPr lang="en-US" altLang="zh-CN" sz="2400" dirty="0">
                <a:solidFill>
                  <a:srgbClr val="FF0000"/>
                </a:solidFill>
              </a:rPr>
              <a:t>k(D</a:t>
            </a:r>
            <a:r>
              <a:rPr lang="zh-CN" altLang="en-US" sz="2400" dirty="0">
                <a:solidFill>
                  <a:srgbClr val="FF0000"/>
                </a:solidFill>
              </a:rPr>
              <a:t>包含</a:t>
            </a:r>
            <a:r>
              <a:rPr lang="en-US" altLang="zh-CN" sz="2400" dirty="0">
                <a:solidFill>
                  <a:srgbClr val="FF0000"/>
                </a:solidFill>
              </a:rPr>
              <a:t>p)</a:t>
            </a: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而这</a:t>
            </a:r>
            <a:r>
              <a:rPr lang="en-US" altLang="zh-CN" sz="2400" dirty="0">
                <a:solidFill>
                  <a:srgbClr val="FF0000"/>
                </a:solidFill>
              </a:rPr>
              <a:t>|D|-k</a:t>
            </a:r>
            <a:r>
              <a:rPr lang="zh-CN" altLang="en-US" sz="2400" dirty="0">
                <a:solidFill>
                  <a:srgbClr val="FF0000"/>
                </a:solidFill>
              </a:rPr>
              <a:t>个半空间是从</a:t>
            </a:r>
            <a:r>
              <a:rPr lang="en-US" altLang="zh-CN" sz="2400" dirty="0">
                <a:solidFill>
                  <a:srgbClr val="FF0000"/>
                </a:solidFill>
              </a:rPr>
              <a:t>|D|-1</a:t>
            </a:r>
            <a:r>
              <a:rPr lang="zh-CN" altLang="en-US" sz="2400" dirty="0">
                <a:solidFill>
                  <a:srgbClr val="FF0000"/>
                </a:solidFill>
              </a:rPr>
              <a:t>个半空间组合， 只要将所有结果取并集就是最后结果， 时间复杂度为组合数</a:t>
            </a:r>
          </a:p>
        </p:txBody>
      </p:sp>
    </p:spTree>
    <p:extLst>
      <p:ext uri="{BB962C8B-B14F-4D97-AF65-F5344CB8AC3E}">
        <p14:creationId xmlns:p14="http://schemas.microsoft.com/office/powerpoint/2010/main" val="117541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87D66B2-B49A-4C62-960C-942CE68FADB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3060" y="55555"/>
                <a:ext cx="1148588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𝑘𝑆𝑃𝑅</m:t>
                    </m:r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𝐶𝑇𝐴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87D66B2-B49A-4C62-960C-942CE68FAD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3060" y="55555"/>
                <a:ext cx="1148588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ADA8C7-94DF-462D-AC01-CB24F51476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185" y="811389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/>
                  <a:t>Cell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defined as 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剪枝</a:t>
                </a:r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- </a:t>
                </a:r>
                <a:r>
                  <a:rPr lang="zh-CN" altLang="en-US" dirty="0"/>
                  <a:t>数</a:t>
                </a:r>
                <a:r>
                  <a:rPr lang="en-US" altLang="zh-CN" dirty="0" err="1"/>
                  <a:t>halfspaces</a:t>
                </a:r>
                <a:r>
                  <a:rPr lang="zh-CN" altLang="en-US" dirty="0"/>
                  <a:t>数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- </a:t>
                </a:r>
                <a:r>
                  <a:rPr lang="zh-CN" altLang="en-US" dirty="0"/>
                  <a:t>利用</a:t>
                </a:r>
                <a:r>
                  <a:rPr lang="en-US" altLang="zh-CN" dirty="0"/>
                  <a:t>option</a:t>
                </a:r>
                <a:r>
                  <a:rPr lang="zh-CN" altLang="en-US" dirty="0"/>
                  <a:t>之间的</a:t>
                </a:r>
                <a:r>
                  <a:rPr lang="en-US" altLang="zh-CN" dirty="0"/>
                  <a:t>domination</a:t>
                </a:r>
                <a:r>
                  <a:rPr lang="zh-CN" altLang="en-US" dirty="0"/>
                  <a:t>关系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- ···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ADA8C7-94DF-462D-AC01-CB24F51476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185" y="811389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DBD7778-76FE-4EE5-A3E9-DDD5AD773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572" y="232231"/>
            <a:ext cx="3407988" cy="3354249"/>
          </a:xfrm>
          <a:prstGeom prst="rect">
            <a:avLst/>
          </a:prstGeom>
        </p:spPr>
      </p:pic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D87460D7-0ABA-4124-9F53-263006F7D3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216" y="3714367"/>
            <a:ext cx="4852783" cy="289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3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4A2AA6-D29B-44BC-AF89-3743E959C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err="1"/>
              <a:t>TopRR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5372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10147</TotalTime>
  <Words>901</Words>
  <Application>Microsoft Office PowerPoint</Application>
  <PresentationFormat>宽屏</PresentationFormat>
  <Paragraphs>96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Office 主题​​</vt:lpstr>
      <vt:lpstr>Creation Cost Minimization</vt:lpstr>
      <vt:lpstr>Problem 1</vt:lpstr>
      <vt:lpstr>Problem 2</vt:lpstr>
      <vt:lpstr>For this week: reading 2 papers</vt:lpstr>
      <vt:lpstr>kSPR</vt:lpstr>
      <vt:lpstr>kSPR-Problem Definition</vt:lpstr>
      <vt:lpstr>kSPR-Problem Definition</vt:lpstr>
      <vt:lpstr>kSPR-CTA</vt:lpstr>
      <vt:lpstr>TopRR</vt:lpstr>
      <vt:lpstr>TopRR: problem definition </vt:lpstr>
      <vt:lpstr>TopRR: Notation </vt:lpstr>
      <vt:lpstr>TopRR: </vt:lpstr>
      <vt:lpstr>TopRR</vt:lpstr>
      <vt:lpstr>TopRR: </vt:lpstr>
      <vt:lpstr>TopRR: </vt:lpstr>
      <vt:lpstr>TopRR: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11612126 李可明 weekly report</dc:title>
  <dc:creator>Keming Li</dc:creator>
  <cp:lastModifiedBy>Keming Li</cp:lastModifiedBy>
  <cp:revision>25</cp:revision>
  <cp:lastPrinted>2019-12-08T11:23:42Z</cp:lastPrinted>
  <dcterms:created xsi:type="dcterms:W3CDTF">2019-12-01T10:23:27Z</dcterms:created>
  <dcterms:modified xsi:type="dcterms:W3CDTF">2019-12-08T11:31:16Z</dcterms:modified>
</cp:coreProperties>
</file>