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2F679-2AB0-4273-A46B-ED9185205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399256-9D35-4FD1-8D2F-7BFF3F13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C2E95-FF1C-4079-8B4D-2E878970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9679C-66FF-4B96-9580-FD827297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CC389-89E6-4170-8FA9-1DB12060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6555B-E8F4-4844-9E71-CBD9ED4C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0BCAD-F7B5-4B2A-BAA8-AB2A4A8A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8815-5FF8-4A22-A925-09F0EBC0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D16FC-CD6C-49CB-A678-54AFE13D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1F9-76E0-498D-AE7E-9DA0FFDD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9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2658EA-4C3B-4793-AF24-A55ECC960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5EAAE-64A8-4E83-94C8-E20AFF141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8C084-B67B-4989-A320-1F3B8EC0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DE28-F016-4246-9B24-50B97992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9BD79-C868-475E-B0F2-19492A6E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6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7ACD-B9B4-4010-B495-1EB1A892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960B9-4B45-48E4-832B-39BB850D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B8D3F-CEF4-4166-8C0B-CFCB78F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0F8FA-9C8A-4CAA-96CF-B56FE8A4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46390-3866-4FE1-8C36-0CAACA9A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EA3B7-A3CC-4BD0-BB04-29DFB8BD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A0EF8-7385-4490-9746-817D07F1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03298-6E1F-46B4-B0F5-05A9FD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0120E-CC4E-4448-AD3B-8A9343F5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878C8-42B1-4E4F-A862-07E6884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7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7DF56-07E1-42FB-9CF5-E286AA64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088E2-BF87-4263-BF7A-F65636A3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4A409-8613-4D2F-9BDF-D5517C6E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00FD8-DFF3-420D-AD3C-02329BB5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89D6-603F-42B1-B5DD-E47E8A81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C4CC3-2DF4-460D-B0D7-680ECEAC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69CF9-7643-4AAF-AE59-CC82BA66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3D1C8-2F1E-481D-97D0-3C511352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8970D-20D7-4A8E-B725-E9ECAAAF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AFDA0-A218-4564-9A84-497109EEC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40CED-2D3C-44EE-8773-063DC7343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87D81-F55D-4CF1-A70C-716AD5FC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1FD1B9-B2FE-4C0D-8181-CCC5495D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870BBE-997D-41CE-9D54-3AAAE54F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0546-920F-402F-94DD-29F73A25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C775CE-EA9E-416F-85FB-38A20C54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20367-39B1-4511-A196-790144B3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1C1C05-D5D7-4094-98EC-D6BCE634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2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6EE17-D967-4DC8-8458-55EEE4D4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1C20F-4F30-4C85-8DFB-FFC1B795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7B6B4-EA0A-4848-B026-56E92425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1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60FE9-0A65-4680-A92C-C8CB63D5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558C7-2454-45A1-9B74-F4FB2B0F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D97BE-A6EB-4A71-BFEF-41303A47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153AA-8FB4-43C7-A0FE-89F23024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2846C-F1F3-4EA8-B0DC-DC7D6D7E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55A93-DD08-4718-89FC-410196FE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7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6CAD9-FFE9-4E9E-A919-AA14C1A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78620-AA7B-455C-94D8-19D571C5C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6341E-334B-4738-A698-8F90A0B93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23D47-D46B-472F-B039-EFE16728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7DA08-AB11-47FB-B8AA-26D6401C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4B7B3-7CEE-4F31-B75F-55876176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B0CE48-DF6F-42C2-BA90-D7591D6A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2782A-3486-49D4-A961-2569B487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16B99-4F65-4275-8B5E-EE4B93122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AFF7-FB61-484B-801C-E0DA2A3ACE42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66105-54A2-4DC9-A5AC-9EBD2586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7AB85-5DA9-4D33-A66C-3512E29E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C02E-34F8-4479-A765-E477F7859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DE74-BEFC-43D2-8928-1FC2AC161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K-Hit Query: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7915A-6F47-4F2B-914A-C3696B05B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Top-k Query with Probabilistic Utility Function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4DFA1F-6A8C-472C-B061-28478DC7585B}"/>
              </a:ext>
            </a:extLst>
          </p:cNvPr>
          <p:cNvSpPr/>
          <p:nvPr/>
        </p:nvSpPr>
        <p:spPr>
          <a:xfrm>
            <a:off x="2182761" y="5811992"/>
            <a:ext cx="8377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P. Peng and R. C. Wong. k-hit query: Top-k query with probabilistic utility function. In SIGMOD, pages 577–592, 2015. </a:t>
            </a:r>
          </a:p>
        </p:txBody>
      </p:sp>
    </p:spTree>
    <p:extLst>
      <p:ext uri="{BB962C8B-B14F-4D97-AF65-F5344CB8AC3E}">
        <p14:creationId xmlns:p14="http://schemas.microsoft.com/office/powerpoint/2010/main" val="382450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/>
              <p:nvPr/>
            </p:nvSpPr>
            <p:spPr>
              <a:xfrm>
                <a:off x="792025" y="2236839"/>
                <a:ext cx="1073242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Problem 4:  what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is non-uniform,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is non-linear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Solution: other version k-</a:t>
                </a:r>
                <a:r>
                  <a:rPr lang="en-US" altLang="zh-CN" sz="2400" dirty="0" err="1"/>
                  <a:t>Hit_Alg</a:t>
                </a:r>
                <a:r>
                  <a:rPr lang="en-US" altLang="zh-CN" sz="2400" dirty="0"/>
                  <a:t>—</a:t>
                </a:r>
              </a:p>
              <a:p>
                <a:r>
                  <a:rPr lang="en-US" altLang="zh-CN" sz="2400" dirty="0"/>
                  <a:t>                    Step 1: 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/>
                  <a:t> utility function</a:t>
                </a:r>
              </a:p>
              <a:p>
                <a:r>
                  <a:rPr lang="en-US" altLang="zh-CN" sz="2400" dirty="0"/>
                  <a:t>                    Step 2: for each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calculate the scores of all tuples 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/>
                  <a:t>, </a:t>
                </a:r>
              </a:p>
              <a:p>
                <a:r>
                  <a:rPr lang="en-US" altLang="zh-CN" sz="2400" dirty="0"/>
                  <a:t>                               find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such that with the highest score,</a:t>
                </a:r>
              </a:p>
              <a:p>
                <a:r>
                  <a:rPr lang="en-US" altLang="zh-CN" sz="2400" dirty="0"/>
                  <a:t>                               hit count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pluses 1 </a:t>
                </a:r>
              </a:p>
              <a:p>
                <a:r>
                  <a:rPr lang="en-US" altLang="zh-CN" sz="2400" dirty="0"/>
                  <a:t>                    Step 3: return top-k tuples with the highest hit count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5" y="2236839"/>
                <a:ext cx="10732425" cy="3046988"/>
              </a:xfrm>
              <a:prstGeom prst="rect">
                <a:avLst/>
              </a:prstGeom>
              <a:blipFill>
                <a:blip r:embed="rId3"/>
                <a:stretch>
                  <a:fillRect l="-909" t="-14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27B2B2-91C2-4F71-974F-2F20E5B40AC6}"/>
                  </a:ext>
                </a:extLst>
              </p:cNvPr>
              <p:cNvSpPr/>
              <p:nvPr/>
            </p:nvSpPr>
            <p:spPr>
              <a:xfrm>
                <a:off x="792025" y="721879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k-</a:t>
                </a:r>
                <a:r>
                  <a:rPr lang="en-US" altLang="zh-CN" dirty="0" err="1"/>
                  <a:t>Hit_Alg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Step 1: find all non-dominated solutions</a:t>
                </a:r>
              </a:p>
              <a:p>
                <a:r>
                  <a:rPr lang="en-US" altLang="zh-CN" dirty="0"/>
                  <a:t>Step 2: compute HP(p) for each p that we found in step 1</a:t>
                </a:r>
              </a:p>
              <a:p>
                <a:r>
                  <a:rPr lang="en-US" altLang="zh-CN" dirty="0"/>
                  <a:t>Step 3: find the top-k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greatest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27B2B2-91C2-4F71-974F-2F20E5B40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5" y="721879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l="-9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9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06237-04DA-4F2B-90FF-A91FA4AC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409A9-DBD2-4D5E-B454-D649C5E1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3191B-8442-4395-BEBE-4AB9FE65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9A3D6-0E3B-497B-BB30-047AF1358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542" y="1530657"/>
                <a:ext cx="9721645" cy="279553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/>
                  <a:t>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of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tuples</a:t>
                </a:r>
              </a:p>
              <a:p>
                <a:r>
                  <a:rPr lang="en-US" altLang="zh-CN" dirty="0"/>
                  <a:t>Each tuple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dimension and its range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>
                  <a:latin typeface="Vladimir Script" panose="03050402040407070305" pitchFamily="66" charset="0"/>
                </a:endParaRPr>
              </a:p>
              <a:p>
                <a:r>
                  <a:rPr lang="en-US" altLang="zh-CN" dirty="0"/>
                  <a:t>For any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there must be a tuple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(which means the dataset have been normalized)</a:t>
                </a:r>
              </a:p>
              <a:p>
                <a:r>
                  <a:rPr lang="en-US" altLang="zh-CN" dirty="0"/>
                  <a:t>Utility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maps tuples into scores</a:t>
                </a:r>
              </a:p>
              <a:p>
                <a:r>
                  <a:rPr lang="en-US" altLang="zh-CN" dirty="0">
                    <a:latin typeface="Blackadder ITC" panose="04020505051007020D02" pitchFamily="82" charset="0"/>
                  </a:rPr>
                  <a:t>F</a:t>
                </a:r>
                <a:r>
                  <a:rPr lang="en-US" altLang="zh-CN" dirty="0"/>
                  <a:t> is the set of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distribution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probability density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all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D9A3D6-0E3B-497B-BB30-047AF1358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542" y="1530657"/>
                <a:ext cx="9721645" cy="2795537"/>
              </a:xfrm>
              <a:blipFill>
                <a:blip r:embed="rId2"/>
                <a:stretch>
                  <a:fillRect l="-439" t="-3486" b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63451D-D8C2-486B-833E-F3F9785BADDF}"/>
                  </a:ext>
                </a:extLst>
              </p:cNvPr>
              <p:cNvSpPr txBox="1"/>
              <p:nvPr/>
            </p:nvSpPr>
            <p:spPr>
              <a:xfrm>
                <a:off x="798871" y="4562169"/>
                <a:ext cx="10594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𝐻𝐼𝑇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𝑄𝑈𝐸𝑅𝑌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Given 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we want to find a subset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containing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tuples such that hit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b="0" dirty="0"/>
                  <a:t> is the greatest.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63451D-D8C2-486B-833E-F3F9785B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71" y="4562169"/>
                <a:ext cx="10594258" cy="646331"/>
              </a:xfrm>
              <a:prstGeom prst="rect">
                <a:avLst/>
              </a:prstGeom>
              <a:blipFill>
                <a:blip r:embed="rId3"/>
                <a:stretch>
                  <a:fillRect l="-460" t="-4717" r="-5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4B856F-0979-49EF-95C3-F5596070BD83}"/>
                  </a:ext>
                </a:extLst>
              </p:cNvPr>
              <p:cNvSpPr txBox="1"/>
              <p:nvPr/>
            </p:nvSpPr>
            <p:spPr>
              <a:xfrm>
                <a:off x="3746090" y="5126061"/>
                <a:ext cx="2900516" cy="77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4B856F-0979-49EF-95C3-F559607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90" y="5126061"/>
                <a:ext cx="2900516" cy="770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02FE89-DE68-4D04-A214-402399028057}"/>
                  </a:ext>
                </a:extLst>
              </p:cNvPr>
              <p:cNvSpPr txBox="1"/>
              <p:nvPr/>
            </p:nvSpPr>
            <p:spPr>
              <a:xfrm>
                <a:off x="3746090" y="6030592"/>
                <a:ext cx="290051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02FE89-DE68-4D04-A214-402399028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90" y="6030592"/>
                <a:ext cx="2900516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53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9877" y="71011"/>
                <a:ext cx="10515600" cy="1325563"/>
              </a:xfrm>
            </p:spPr>
            <p:txBody>
              <a:bodyPr/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9877" y="71011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DA99662-7A3C-40F9-B40E-2DE68591EA63}"/>
              </a:ext>
            </a:extLst>
          </p:cNvPr>
          <p:cNvGrpSpPr/>
          <p:nvPr/>
        </p:nvGrpSpPr>
        <p:grpSpPr>
          <a:xfrm>
            <a:off x="0" y="3136491"/>
            <a:ext cx="12192000" cy="3721510"/>
            <a:chOff x="0" y="3542695"/>
            <a:chExt cx="12192000" cy="33153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0A64EDC-051B-4B7C-B16E-D725A447E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42695"/>
              <a:ext cx="12192000" cy="331530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A9D3DF-E82F-42B1-9E7A-D5C60DD41776}"/>
                </a:ext>
              </a:extLst>
            </p:cNvPr>
            <p:cNvSpPr/>
            <p:nvPr/>
          </p:nvSpPr>
          <p:spPr>
            <a:xfrm>
              <a:off x="1356852" y="6626942"/>
              <a:ext cx="766916" cy="23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D598-F7B8-4CC2-8284-BFDCCEB7A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877" y="1170432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all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r>
                  <a:rPr lang="en-US" altLang="zh-CN" sz="2000" b="0" i="1" dirty="0">
                    <a:latin typeface="Cambria Math" panose="02040503050406030204" pitchFamily="18" charset="0"/>
                  </a:rPr>
                  <a:t>Dominate: p dominates q </a:t>
                </a:r>
                <a:r>
                  <a:rPr lang="en-US" altLang="zh-CN" sz="2000" i="1" dirty="0">
                    <a:latin typeface="Cambria Math" panose="02040503050406030204" pitchFamily="18" charset="0"/>
                  </a:rPr>
                  <a:t>if 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latin typeface="Cambria Math" panose="02040503050406030204" pitchFamily="18" charset="0"/>
                  </a:rPr>
                  <a:t> and  there exists a j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b="0" i="1" dirty="0">
                    <a:latin typeface="Cambria Math" panose="02040503050406030204" pitchFamily="18" charset="0"/>
                  </a:rPr>
                  <a:t>The answer is in 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the non-dominated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point set P </a:t>
                </a:r>
              </a:p>
              <a:p>
                <a:pPr lvl="1"/>
                <a:r>
                  <a:rPr lang="en-US" altLang="zh-CN" sz="2000" i="1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just return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𝑡𝑢𝑝𝑙𝑒𝑠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 because of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𝐻𝐼𝑇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𝑄𝑈𝐸𝑅𝑌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Given a positive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, we want to find a subset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000" dirty="0"/>
                  <a:t> containing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tuples such that hit probability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b="0" dirty="0"/>
                  <a:t> is the greatest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D598-F7B8-4CC2-8284-BFDCCEB7A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877" y="1170432"/>
                <a:ext cx="10515600" cy="4351338"/>
              </a:xfrm>
              <a:blipFill>
                <a:blip r:embed="rId4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76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1ED4B50-ECFE-40A2-B68D-C8AF14D76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27"/>
            <a:ext cx="10319142" cy="61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B6E960C-C35B-406D-876F-2C708482ABBB}"/>
              </a:ext>
            </a:extLst>
          </p:cNvPr>
          <p:cNvSpPr txBox="1"/>
          <p:nvPr/>
        </p:nvSpPr>
        <p:spPr>
          <a:xfrm>
            <a:off x="973394" y="1671484"/>
            <a:ext cx="5604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k-</a:t>
            </a:r>
            <a:r>
              <a:rPr lang="en-US" altLang="zh-CN" sz="2400" dirty="0" err="1"/>
              <a:t>Hit_Alg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 1: find all non-dominated solutions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C506AE-13C6-4C65-B140-CB8538E98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4" y="2414022"/>
            <a:ext cx="5060118" cy="4252328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B4E1FEA-184D-4B08-AED4-327E55D0DE33}"/>
              </a:ext>
            </a:extLst>
          </p:cNvPr>
          <p:cNvSpPr/>
          <p:nvPr/>
        </p:nvSpPr>
        <p:spPr>
          <a:xfrm>
            <a:off x="2182761" y="2713703"/>
            <a:ext cx="2984608" cy="2625213"/>
          </a:xfrm>
          <a:custGeom>
            <a:avLst/>
            <a:gdLst>
              <a:gd name="connsiteX0" fmla="*/ 422787 w 2984608"/>
              <a:gd name="connsiteY0" fmla="*/ 19665 h 2625213"/>
              <a:gd name="connsiteX1" fmla="*/ 304800 w 2984608"/>
              <a:gd name="connsiteY1" fmla="*/ 29497 h 2625213"/>
              <a:gd name="connsiteX2" fmla="*/ 245807 w 2984608"/>
              <a:gd name="connsiteY2" fmla="*/ 58994 h 2625213"/>
              <a:gd name="connsiteX3" fmla="*/ 216310 w 2984608"/>
              <a:gd name="connsiteY3" fmla="*/ 68826 h 2625213"/>
              <a:gd name="connsiteX4" fmla="*/ 127820 w 2984608"/>
              <a:gd name="connsiteY4" fmla="*/ 98323 h 2625213"/>
              <a:gd name="connsiteX5" fmla="*/ 68826 w 2984608"/>
              <a:gd name="connsiteY5" fmla="*/ 137652 h 2625213"/>
              <a:gd name="connsiteX6" fmla="*/ 19665 w 2984608"/>
              <a:gd name="connsiteY6" fmla="*/ 196645 h 2625213"/>
              <a:gd name="connsiteX7" fmla="*/ 0 w 2984608"/>
              <a:gd name="connsiteY7" fmla="*/ 245807 h 2625213"/>
              <a:gd name="connsiteX8" fmla="*/ 108155 w 2984608"/>
              <a:gd name="connsiteY8" fmla="*/ 373626 h 2625213"/>
              <a:gd name="connsiteX9" fmla="*/ 157316 w 2984608"/>
              <a:gd name="connsiteY9" fmla="*/ 403123 h 2625213"/>
              <a:gd name="connsiteX10" fmla="*/ 186813 w 2984608"/>
              <a:gd name="connsiteY10" fmla="*/ 432620 h 2625213"/>
              <a:gd name="connsiteX11" fmla="*/ 206478 w 2984608"/>
              <a:gd name="connsiteY11" fmla="*/ 462116 h 2625213"/>
              <a:gd name="connsiteX12" fmla="*/ 265471 w 2984608"/>
              <a:gd name="connsiteY12" fmla="*/ 501445 h 2625213"/>
              <a:gd name="connsiteX13" fmla="*/ 304800 w 2984608"/>
              <a:gd name="connsiteY13" fmla="*/ 530942 h 2625213"/>
              <a:gd name="connsiteX14" fmla="*/ 403123 w 2984608"/>
              <a:gd name="connsiteY14" fmla="*/ 550607 h 2625213"/>
              <a:gd name="connsiteX15" fmla="*/ 521110 w 2984608"/>
              <a:gd name="connsiteY15" fmla="*/ 570271 h 2625213"/>
              <a:gd name="connsiteX16" fmla="*/ 580104 w 2984608"/>
              <a:gd name="connsiteY16" fmla="*/ 580103 h 2625213"/>
              <a:gd name="connsiteX17" fmla="*/ 786581 w 2984608"/>
              <a:gd name="connsiteY17" fmla="*/ 589936 h 2625213"/>
              <a:gd name="connsiteX18" fmla="*/ 825910 w 2984608"/>
              <a:gd name="connsiteY18" fmla="*/ 599768 h 2625213"/>
              <a:gd name="connsiteX19" fmla="*/ 904568 w 2984608"/>
              <a:gd name="connsiteY19" fmla="*/ 629265 h 2625213"/>
              <a:gd name="connsiteX20" fmla="*/ 1012723 w 2984608"/>
              <a:gd name="connsiteY20" fmla="*/ 688258 h 2625213"/>
              <a:gd name="connsiteX21" fmla="*/ 1052052 w 2984608"/>
              <a:gd name="connsiteY21" fmla="*/ 727587 h 2625213"/>
              <a:gd name="connsiteX22" fmla="*/ 1071716 w 2984608"/>
              <a:gd name="connsiteY22" fmla="*/ 757084 h 2625213"/>
              <a:gd name="connsiteX23" fmla="*/ 1111045 w 2984608"/>
              <a:gd name="connsiteY23" fmla="*/ 747252 h 2625213"/>
              <a:gd name="connsiteX24" fmla="*/ 1199536 w 2984608"/>
              <a:gd name="connsiteY24" fmla="*/ 796413 h 2625213"/>
              <a:gd name="connsiteX25" fmla="*/ 1248697 w 2984608"/>
              <a:gd name="connsiteY25" fmla="*/ 816078 h 2625213"/>
              <a:gd name="connsiteX26" fmla="*/ 1317523 w 2984608"/>
              <a:gd name="connsiteY26" fmla="*/ 845574 h 2625213"/>
              <a:gd name="connsiteX27" fmla="*/ 1376516 w 2984608"/>
              <a:gd name="connsiteY27" fmla="*/ 884903 h 2625213"/>
              <a:gd name="connsiteX28" fmla="*/ 1415845 w 2984608"/>
              <a:gd name="connsiteY28" fmla="*/ 894736 h 2625213"/>
              <a:gd name="connsiteX29" fmla="*/ 1455174 w 2984608"/>
              <a:gd name="connsiteY29" fmla="*/ 914400 h 2625213"/>
              <a:gd name="connsiteX30" fmla="*/ 1484671 w 2984608"/>
              <a:gd name="connsiteY30" fmla="*/ 924232 h 2625213"/>
              <a:gd name="connsiteX31" fmla="*/ 1514168 w 2984608"/>
              <a:gd name="connsiteY31" fmla="*/ 943897 h 2625213"/>
              <a:gd name="connsiteX32" fmla="*/ 1553497 w 2984608"/>
              <a:gd name="connsiteY32" fmla="*/ 973394 h 2625213"/>
              <a:gd name="connsiteX33" fmla="*/ 1602658 w 2984608"/>
              <a:gd name="connsiteY33" fmla="*/ 983226 h 2625213"/>
              <a:gd name="connsiteX34" fmla="*/ 1759974 w 2984608"/>
              <a:gd name="connsiteY34" fmla="*/ 1032387 h 2625213"/>
              <a:gd name="connsiteX35" fmla="*/ 1799304 w 2984608"/>
              <a:gd name="connsiteY35" fmla="*/ 1052052 h 2625213"/>
              <a:gd name="connsiteX36" fmla="*/ 1828800 w 2984608"/>
              <a:gd name="connsiteY36" fmla="*/ 1071716 h 2625213"/>
              <a:gd name="connsiteX37" fmla="*/ 1877962 w 2984608"/>
              <a:gd name="connsiteY37" fmla="*/ 1091381 h 2625213"/>
              <a:gd name="connsiteX38" fmla="*/ 1907458 w 2984608"/>
              <a:gd name="connsiteY38" fmla="*/ 1111045 h 2625213"/>
              <a:gd name="connsiteX39" fmla="*/ 1966452 w 2984608"/>
              <a:gd name="connsiteY39" fmla="*/ 1130710 h 2625213"/>
              <a:gd name="connsiteX40" fmla="*/ 1995949 w 2984608"/>
              <a:gd name="connsiteY40" fmla="*/ 1150374 h 2625213"/>
              <a:gd name="connsiteX41" fmla="*/ 2074607 w 2984608"/>
              <a:gd name="connsiteY41" fmla="*/ 1160207 h 2625213"/>
              <a:gd name="connsiteX42" fmla="*/ 2143433 w 2984608"/>
              <a:gd name="connsiteY42" fmla="*/ 1170039 h 2625213"/>
              <a:gd name="connsiteX43" fmla="*/ 2182762 w 2984608"/>
              <a:gd name="connsiteY43" fmla="*/ 1179871 h 2625213"/>
              <a:gd name="connsiteX44" fmla="*/ 2231923 w 2984608"/>
              <a:gd name="connsiteY44" fmla="*/ 1189703 h 2625213"/>
              <a:gd name="connsiteX45" fmla="*/ 2261420 w 2984608"/>
              <a:gd name="connsiteY45" fmla="*/ 1209368 h 2625213"/>
              <a:gd name="connsiteX46" fmla="*/ 2300749 w 2984608"/>
              <a:gd name="connsiteY46" fmla="*/ 1229032 h 2625213"/>
              <a:gd name="connsiteX47" fmla="*/ 2310581 w 2984608"/>
              <a:gd name="connsiteY47" fmla="*/ 1258529 h 2625213"/>
              <a:gd name="connsiteX48" fmla="*/ 2340078 w 2984608"/>
              <a:gd name="connsiteY48" fmla="*/ 1288026 h 2625213"/>
              <a:gd name="connsiteX49" fmla="*/ 2359742 w 2984608"/>
              <a:gd name="connsiteY49" fmla="*/ 1376516 h 2625213"/>
              <a:gd name="connsiteX50" fmla="*/ 2379407 w 2984608"/>
              <a:gd name="connsiteY50" fmla="*/ 1406013 h 2625213"/>
              <a:gd name="connsiteX51" fmla="*/ 2399071 w 2984608"/>
              <a:gd name="connsiteY51" fmla="*/ 1474839 h 2625213"/>
              <a:gd name="connsiteX52" fmla="*/ 2418736 w 2984608"/>
              <a:gd name="connsiteY52" fmla="*/ 1573162 h 2625213"/>
              <a:gd name="connsiteX53" fmla="*/ 2458065 w 2984608"/>
              <a:gd name="connsiteY53" fmla="*/ 1641987 h 2625213"/>
              <a:gd name="connsiteX54" fmla="*/ 2487562 w 2984608"/>
              <a:gd name="connsiteY54" fmla="*/ 1730478 h 2625213"/>
              <a:gd name="connsiteX55" fmla="*/ 2507226 w 2984608"/>
              <a:gd name="connsiteY55" fmla="*/ 1799303 h 2625213"/>
              <a:gd name="connsiteX56" fmla="*/ 2526891 w 2984608"/>
              <a:gd name="connsiteY56" fmla="*/ 1858297 h 2625213"/>
              <a:gd name="connsiteX57" fmla="*/ 2536723 w 2984608"/>
              <a:gd name="connsiteY57" fmla="*/ 1897626 h 2625213"/>
              <a:gd name="connsiteX58" fmla="*/ 2576052 w 2984608"/>
              <a:gd name="connsiteY58" fmla="*/ 1976284 h 2625213"/>
              <a:gd name="connsiteX59" fmla="*/ 2585884 w 2984608"/>
              <a:gd name="connsiteY59" fmla="*/ 2005781 h 2625213"/>
              <a:gd name="connsiteX60" fmla="*/ 2644878 w 2984608"/>
              <a:gd name="connsiteY60" fmla="*/ 2104103 h 2625213"/>
              <a:gd name="connsiteX61" fmla="*/ 2664542 w 2984608"/>
              <a:gd name="connsiteY61" fmla="*/ 2143432 h 2625213"/>
              <a:gd name="connsiteX62" fmla="*/ 2674374 w 2984608"/>
              <a:gd name="connsiteY62" fmla="*/ 2182762 h 2625213"/>
              <a:gd name="connsiteX63" fmla="*/ 2703871 w 2984608"/>
              <a:gd name="connsiteY63" fmla="*/ 2399071 h 2625213"/>
              <a:gd name="connsiteX64" fmla="*/ 2713704 w 2984608"/>
              <a:gd name="connsiteY64" fmla="*/ 2438400 h 2625213"/>
              <a:gd name="connsiteX65" fmla="*/ 2733368 w 2984608"/>
              <a:gd name="connsiteY65" fmla="*/ 2536723 h 2625213"/>
              <a:gd name="connsiteX66" fmla="*/ 2762865 w 2984608"/>
              <a:gd name="connsiteY66" fmla="*/ 2595716 h 2625213"/>
              <a:gd name="connsiteX67" fmla="*/ 2821858 w 2984608"/>
              <a:gd name="connsiteY67" fmla="*/ 2625213 h 2625213"/>
              <a:gd name="connsiteX68" fmla="*/ 2890684 w 2984608"/>
              <a:gd name="connsiteY68" fmla="*/ 2615381 h 2625213"/>
              <a:gd name="connsiteX69" fmla="*/ 2920181 w 2984608"/>
              <a:gd name="connsiteY69" fmla="*/ 2605549 h 2625213"/>
              <a:gd name="connsiteX70" fmla="*/ 2949678 w 2984608"/>
              <a:gd name="connsiteY70" fmla="*/ 2546555 h 2625213"/>
              <a:gd name="connsiteX71" fmla="*/ 2969342 w 2984608"/>
              <a:gd name="connsiteY71" fmla="*/ 2517058 h 2625213"/>
              <a:gd name="connsiteX72" fmla="*/ 2969342 w 2984608"/>
              <a:gd name="connsiteY72" fmla="*/ 2271252 h 2625213"/>
              <a:gd name="connsiteX73" fmla="*/ 2930013 w 2984608"/>
              <a:gd name="connsiteY73" fmla="*/ 2202426 h 2625213"/>
              <a:gd name="connsiteX74" fmla="*/ 2900516 w 2984608"/>
              <a:gd name="connsiteY74" fmla="*/ 2143432 h 2625213"/>
              <a:gd name="connsiteX75" fmla="*/ 2851355 w 2984608"/>
              <a:gd name="connsiteY75" fmla="*/ 2054942 h 2625213"/>
              <a:gd name="connsiteX76" fmla="*/ 2831691 w 2984608"/>
              <a:gd name="connsiteY76" fmla="*/ 1976284 h 2625213"/>
              <a:gd name="connsiteX77" fmla="*/ 2812026 w 2984608"/>
              <a:gd name="connsiteY77" fmla="*/ 1936955 h 2625213"/>
              <a:gd name="connsiteX78" fmla="*/ 2792362 w 2984608"/>
              <a:gd name="connsiteY78" fmla="*/ 1907458 h 2625213"/>
              <a:gd name="connsiteX79" fmla="*/ 2782529 w 2984608"/>
              <a:gd name="connsiteY79" fmla="*/ 1877962 h 2625213"/>
              <a:gd name="connsiteX80" fmla="*/ 2762865 w 2984608"/>
              <a:gd name="connsiteY80" fmla="*/ 1838632 h 2625213"/>
              <a:gd name="connsiteX81" fmla="*/ 2743200 w 2984608"/>
              <a:gd name="connsiteY81" fmla="*/ 1769807 h 2625213"/>
              <a:gd name="connsiteX82" fmla="*/ 2723536 w 2984608"/>
              <a:gd name="connsiteY82" fmla="*/ 1720645 h 2625213"/>
              <a:gd name="connsiteX83" fmla="*/ 2684207 w 2984608"/>
              <a:gd name="connsiteY83" fmla="*/ 1641987 h 2625213"/>
              <a:gd name="connsiteX84" fmla="*/ 2674374 w 2984608"/>
              <a:gd name="connsiteY84" fmla="*/ 1425678 h 2625213"/>
              <a:gd name="connsiteX85" fmla="*/ 2664542 w 2984608"/>
              <a:gd name="connsiteY85" fmla="*/ 1396181 h 2625213"/>
              <a:gd name="connsiteX86" fmla="*/ 2654710 w 2984608"/>
              <a:gd name="connsiteY86" fmla="*/ 1356852 h 2625213"/>
              <a:gd name="connsiteX87" fmla="*/ 2644878 w 2984608"/>
              <a:gd name="connsiteY87" fmla="*/ 1278194 h 2625213"/>
              <a:gd name="connsiteX88" fmla="*/ 2615381 w 2984608"/>
              <a:gd name="connsiteY88" fmla="*/ 1179871 h 2625213"/>
              <a:gd name="connsiteX89" fmla="*/ 2585884 w 2984608"/>
              <a:gd name="connsiteY89" fmla="*/ 1130710 h 2625213"/>
              <a:gd name="connsiteX90" fmla="*/ 2487562 w 2984608"/>
              <a:gd name="connsiteY90" fmla="*/ 855407 h 2625213"/>
              <a:gd name="connsiteX91" fmla="*/ 2458065 w 2984608"/>
              <a:gd name="connsiteY91" fmla="*/ 776749 h 2625213"/>
              <a:gd name="connsiteX92" fmla="*/ 2389239 w 2984608"/>
              <a:gd name="connsiteY92" fmla="*/ 678426 h 2625213"/>
              <a:gd name="connsiteX93" fmla="*/ 2310581 w 2984608"/>
              <a:gd name="connsiteY93" fmla="*/ 609600 h 2625213"/>
              <a:gd name="connsiteX94" fmla="*/ 2281084 w 2984608"/>
              <a:gd name="connsiteY94" fmla="*/ 589936 h 2625213"/>
              <a:gd name="connsiteX95" fmla="*/ 2241755 w 2984608"/>
              <a:gd name="connsiteY95" fmla="*/ 560439 h 2625213"/>
              <a:gd name="connsiteX96" fmla="*/ 2212258 w 2984608"/>
              <a:gd name="connsiteY96" fmla="*/ 521110 h 2625213"/>
              <a:gd name="connsiteX97" fmla="*/ 2133600 w 2984608"/>
              <a:gd name="connsiteY97" fmla="*/ 501445 h 2625213"/>
              <a:gd name="connsiteX98" fmla="*/ 2054942 w 2984608"/>
              <a:gd name="connsiteY98" fmla="*/ 452284 h 2625213"/>
              <a:gd name="connsiteX99" fmla="*/ 1956620 w 2984608"/>
              <a:gd name="connsiteY99" fmla="*/ 383458 h 2625213"/>
              <a:gd name="connsiteX100" fmla="*/ 1691149 w 2984608"/>
              <a:gd name="connsiteY100" fmla="*/ 294968 h 2625213"/>
              <a:gd name="connsiteX101" fmla="*/ 1553497 w 2984608"/>
              <a:gd name="connsiteY101" fmla="*/ 226142 h 2625213"/>
              <a:gd name="connsiteX102" fmla="*/ 1445342 w 2984608"/>
              <a:gd name="connsiteY102" fmla="*/ 186813 h 2625213"/>
              <a:gd name="connsiteX103" fmla="*/ 1327355 w 2984608"/>
              <a:gd name="connsiteY103" fmla="*/ 117987 h 2625213"/>
              <a:gd name="connsiteX104" fmla="*/ 1297858 w 2984608"/>
              <a:gd name="connsiteY104" fmla="*/ 98323 h 2625213"/>
              <a:gd name="connsiteX105" fmla="*/ 1130710 w 2984608"/>
              <a:gd name="connsiteY105" fmla="*/ 88491 h 2625213"/>
              <a:gd name="connsiteX106" fmla="*/ 1091381 w 2984608"/>
              <a:gd name="connsiteY106" fmla="*/ 78658 h 2625213"/>
              <a:gd name="connsiteX107" fmla="*/ 1032387 w 2984608"/>
              <a:gd name="connsiteY107" fmla="*/ 58994 h 2625213"/>
              <a:gd name="connsiteX108" fmla="*/ 855407 w 2984608"/>
              <a:gd name="connsiteY108" fmla="*/ 49162 h 2625213"/>
              <a:gd name="connsiteX109" fmla="*/ 717755 w 2984608"/>
              <a:gd name="connsiteY109" fmla="*/ 19665 h 2625213"/>
              <a:gd name="connsiteX110" fmla="*/ 511278 w 2984608"/>
              <a:gd name="connsiteY110" fmla="*/ 0 h 2625213"/>
              <a:gd name="connsiteX111" fmla="*/ 422787 w 2984608"/>
              <a:gd name="connsiteY111" fmla="*/ 19665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984608" h="2625213">
                <a:moveTo>
                  <a:pt x="422787" y="19665"/>
                </a:moveTo>
                <a:cubicBezTo>
                  <a:pt x="388374" y="24581"/>
                  <a:pt x="343919" y="24281"/>
                  <a:pt x="304800" y="29497"/>
                </a:cubicBezTo>
                <a:cubicBezTo>
                  <a:pt x="271100" y="33990"/>
                  <a:pt x="275938" y="43928"/>
                  <a:pt x="245807" y="58994"/>
                </a:cubicBezTo>
                <a:cubicBezTo>
                  <a:pt x="236537" y="63629"/>
                  <a:pt x="225836" y="64743"/>
                  <a:pt x="216310" y="68826"/>
                </a:cubicBezTo>
                <a:cubicBezTo>
                  <a:pt x="145070" y="99357"/>
                  <a:pt x="210695" y="81748"/>
                  <a:pt x="127820" y="98323"/>
                </a:cubicBezTo>
                <a:cubicBezTo>
                  <a:pt x="108155" y="111433"/>
                  <a:pt x="81935" y="117987"/>
                  <a:pt x="68826" y="137652"/>
                </a:cubicBezTo>
                <a:cubicBezTo>
                  <a:pt x="41449" y="178719"/>
                  <a:pt x="57518" y="158793"/>
                  <a:pt x="19665" y="196645"/>
                </a:cubicBezTo>
                <a:cubicBezTo>
                  <a:pt x="13110" y="213032"/>
                  <a:pt x="0" y="228157"/>
                  <a:pt x="0" y="245807"/>
                </a:cubicBezTo>
                <a:cubicBezTo>
                  <a:pt x="0" y="312010"/>
                  <a:pt x="61188" y="343738"/>
                  <a:pt x="108155" y="373626"/>
                </a:cubicBezTo>
                <a:cubicBezTo>
                  <a:pt x="124278" y="383886"/>
                  <a:pt x="143803" y="389610"/>
                  <a:pt x="157316" y="403123"/>
                </a:cubicBezTo>
                <a:cubicBezTo>
                  <a:pt x="167148" y="412955"/>
                  <a:pt x="177911" y="421938"/>
                  <a:pt x="186813" y="432620"/>
                </a:cubicBezTo>
                <a:cubicBezTo>
                  <a:pt x="194378" y="441698"/>
                  <a:pt x="197585" y="454335"/>
                  <a:pt x="206478" y="462116"/>
                </a:cubicBezTo>
                <a:cubicBezTo>
                  <a:pt x="224264" y="477679"/>
                  <a:pt x="246564" y="487265"/>
                  <a:pt x="265471" y="501445"/>
                </a:cubicBezTo>
                <a:cubicBezTo>
                  <a:pt x="278581" y="511277"/>
                  <a:pt x="290143" y="523613"/>
                  <a:pt x="304800" y="530942"/>
                </a:cubicBezTo>
                <a:cubicBezTo>
                  <a:pt x="319704" y="538394"/>
                  <a:pt x="395368" y="549197"/>
                  <a:pt x="403123" y="550607"/>
                </a:cubicBezTo>
                <a:cubicBezTo>
                  <a:pt x="545874" y="576562"/>
                  <a:pt x="337468" y="542019"/>
                  <a:pt x="521110" y="570271"/>
                </a:cubicBezTo>
                <a:cubicBezTo>
                  <a:pt x="540814" y="573302"/>
                  <a:pt x="560223" y="578630"/>
                  <a:pt x="580104" y="580103"/>
                </a:cubicBezTo>
                <a:cubicBezTo>
                  <a:pt x="648819" y="585193"/>
                  <a:pt x="717755" y="586658"/>
                  <a:pt x="786581" y="589936"/>
                </a:cubicBezTo>
                <a:cubicBezTo>
                  <a:pt x="799691" y="593213"/>
                  <a:pt x="813257" y="595023"/>
                  <a:pt x="825910" y="599768"/>
                </a:cubicBezTo>
                <a:cubicBezTo>
                  <a:pt x="928752" y="638333"/>
                  <a:pt x="803607" y="604023"/>
                  <a:pt x="904568" y="629265"/>
                </a:cubicBezTo>
                <a:cubicBezTo>
                  <a:pt x="978247" y="678384"/>
                  <a:pt x="941618" y="659817"/>
                  <a:pt x="1012723" y="688258"/>
                </a:cubicBezTo>
                <a:cubicBezTo>
                  <a:pt x="1025833" y="701368"/>
                  <a:pt x="1039986" y="713510"/>
                  <a:pt x="1052052" y="727587"/>
                </a:cubicBezTo>
                <a:cubicBezTo>
                  <a:pt x="1059742" y="736559"/>
                  <a:pt x="1060506" y="753347"/>
                  <a:pt x="1071716" y="757084"/>
                </a:cubicBezTo>
                <a:cubicBezTo>
                  <a:pt x="1084536" y="761357"/>
                  <a:pt x="1097935" y="750529"/>
                  <a:pt x="1111045" y="747252"/>
                </a:cubicBezTo>
                <a:cubicBezTo>
                  <a:pt x="1146507" y="768529"/>
                  <a:pt x="1163260" y="780290"/>
                  <a:pt x="1199536" y="796413"/>
                </a:cubicBezTo>
                <a:cubicBezTo>
                  <a:pt x="1215664" y="803581"/>
                  <a:pt x="1232911" y="808185"/>
                  <a:pt x="1248697" y="816078"/>
                </a:cubicBezTo>
                <a:cubicBezTo>
                  <a:pt x="1316594" y="850026"/>
                  <a:pt x="1235676" y="825113"/>
                  <a:pt x="1317523" y="845574"/>
                </a:cubicBezTo>
                <a:cubicBezTo>
                  <a:pt x="1337187" y="858684"/>
                  <a:pt x="1353588" y="879171"/>
                  <a:pt x="1376516" y="884903"/>
                </a:cubicBezTo>
                <a:cubicBezTo>
                  <a:pt x="1389626" y="888181"/>
                  <a:pt x="1403192" y="889991"/>
                  <a:pt x="1415845" y="894736"/>
                </a:cubicBezTo>
                <a:cubicBezTo>
                  <a:pt x="1429569" y="899882"/>
                  <a:pt x="1441702" y="908626"/>
                  <a:pt x="1455174" y="914400"/>
                </a:cubicBezTo>
                <a:cubicBezTo>
                  <a:pt x="1464700" y="918483"/>
                  <a:pt x="1474839" y="920955"/>
                  <a:pt x="1484671" y="924232"/>
                </a:cubicBezTo>
                <a:cubicBezTo>
                  <a:pt x="1494503" y="930787"/>
                  <a:pt x="1504552" y="937028"/>
                  <a:pt x="1514168" y="943897"/>
                </a:cubicBezTo>
                <a:cubicBezTo>
                  <a:pt x="1527503" y="953422"/>
                  <a:pt x="1538522" y="966739"/>
                  <a:pt x="1553497" y="973394"/>
                </a:cubicBezTo>
                <a:cubicBezTo>
                  <a:pt x="1568768" y="980181"/>
                  <a:pt x="1586271" y="979949"/>
                  <a:pt x="1602658" y="983226"/>
                </a:cubicBezTo>
                <a:cubicBezTo>
                  <a:pt x="1719491" y="1029959"/>
                  <a:pt x="1666162" y="1016752"/>
                  <a:pt x="1759974" y="1032387"/>
                </a:cubicBezTo>
                <a:cubicBezTo>
                  <a:pt x="1773084" y="1038942"/>
                  <a:pt x="1786578" y="1044780"/>
                  <a:pt x="1799304" y="1052052"/>
                </a:cubicBezTo>
                <a:cubicBezTo>
                  <a:pt x="1809564" y="1057915"/>
                  <a:pt x="1818231" y="1066431"/>
                  <a:pt x="1828800" y="1071716"/>
                </a:cubicBezTo>
                <a:cubicBezTo>
                  <a:pt x="1844586" y="1079609"/>
                  <a:pt x="1862176" y="1083488"/>
                  <a:pt x="1877962" y="1091381"/>
                </a:cubicBezTo>
                <a:cubicBezTo>
                  <a:pt x="1888531" y="1096666"/>
                  <a:pt x="1896660" y="1106246"/>
                  <a:pt x="1907458" y="1111045"/>
                </a:cubicBezTo>
                <a:cubicBezTo>
                  <a:pt x="1926400" y="1119464"/>
                  <a:pt x="1949205" y="1119212"/>
                  <a:pt x="1966452" y="1130710"/>
                </a:cubicBezTo>
                <a:cubicBezTo>
                  <a:pt x="1976284" y="1137265"/>
                  <a:pt x="1984549" y="1147265"/>
                  <a:pt x="1995949" y="1150374"/>
                </a:cubicBezTo>
                <a:cubicBezTo>
                  <a:pt x="2021441" y="1157326"/>
                  <a:pt x="2048415" y="1156715"/>
                  <a:pt x="2074607" y="1160207"/>
                </a:cubicBezTo>
                <a:cubicBezTo>
                  <a:pt x="2097579" y="1163270"/>
                  <a:pt x="2120632" y="1165893"/>
                  <a:pt x="2143433" y="1170039"/>
                </a:cubicBezTo>
                <a:cubicBezTo>
                  <a:pt x="2156728" y="1172456"/>
                  <a:pt x="2169571" y="1176940"/>
                  <a:pt x="2182762" y="1179871"/>
                </a:cubicBezTo>
                <a:cubicBezTo>
                  <a:pt x="2199076" y="1183496"/>
                  <a:pt x="2215536" y="1186426"/>
                  <a:pt x="2231923" y="1189703"/>
                </a:cubicBezTo>
                <a:cubicBezTo>
                  <a:pt x="2241755" y="1196258"/>
                  <a:pt x="2251160" y="1203505"/>
                  <a:pt x="2261420" y="1209368"/>
                </a:cubicBezTo>
                <a:cubicBezTo>
                  <a:pt x="2274146" y="1216640"/>
                  <a:pt x="2290385" y="1218668"/>
                  <a:pt x="2300749" y="1229032"/>
                </a:cubicBezTo>
                <a:cubicBezTo>
                  <a:pt x="2308078" y="1236361"/>
                  <a:pt x="2304832" y="1249905"/>
                  <a:pt x="2310581" y="1258529"/>
                </a:cubicBezTo>
                <a:cubicBezTo>
                  <a:pt x="2318294" y="1270099"/>
                  <a:pt x="2330246" y="1278194"/>
                  <a:pt x="2340078" y="1288026"/>
                </a:cubicBezTo>
                <a:cubicBezTo>
                  <a:pt x="2343854" y="1310683"/>
                  <a:pt x="2347640" y="1352312"/>
                  <a:pt x="2359742" y="1376516"/>
                </a:cubicBezTo>
                <a:cubicBezTo>
                  <a:pt x="2365027" y="1387085"/>
                  <a:pt x="2372852" y="1396181"/>
                  <a:pt x="2379407" y="1406013"/>
                </a:cubicBezTo>
                <a:cubicBezTo>
                  <a:pt x="2389725" y="1436968"/>
                  <a:pt x="2391663" y="1440269"/>
                  <a:pt x="2399071" y="1474839"/>
                </a:cubicBezTo>
                <a:cubicBezTo>
                  <a:pt x="2406074" y="1507520"/>
                  <a:pt x="2403789" y="1543267"/>
                  <a:pt x="2418736" y="1573162"/>
                </a:cubicBezTo>
                <a:cubicBezTo>
                  <a:pt x="2443685" y="1623060"/>
                  <a:pt x="2430269" y="1600296"/>
                  <a:pt x="2458065" y="1641987"/>
                </a:cubicBezTo>
                <a:cubicBezTo>
                  <a:pt x="2481085" y="1757093"/>
                  <a:pt x="2451377" y="1630971"/>
                  <a:pt x="2487562" y="1730478"/>
                </a:cubicBezTo>
                <a:cubicBezTo>
                  <a:pt x="2495716" y="1752901"/>
                  <a:pt x="2500209" y="1776498"/>
                  <a:pt x="2507226" y="1799303"/>
                </a:cubicBezTo>
                <a:cubicBezTo>
                  <a:pt x="2513322" y="1819115"/>
                  <a:pt x="2520935" y="1838443"/>
                  <a:pt x="2526891" y="1858297"/>
                </a:cubicBezTo>
                <a:cubicBezTo>
                  <a:pt x="2530774" y="1871240"/>
                  <a:pt x="2531526" y="1885152"/>
                  <a:pt x="2536723" y="1897626"/>
                </a:cubicBezTo>
                <a:cubicBezTo>
                  <a:pt x="2547998" y="1924685"/>
                  <a:pt x="2566782" y="1948474"/>
                  <a:pt x="2576052" y="1976284"/>
                </a:cubicBezTo>
                <a:cubicBezTo>
                  <a:pt x="2579329" y="1986116"/>
                  <a:pt x="2580970" y="1996656"/>
                  <a:pt x="2585884" y="2005781"/>
                </a:cubicBezTo>
                <a:cubicBezTo>
                  <a:pt x="2604005" y="2039433"/>
                  <a:pt x="2627785" y="2069917"/>
                  <a:pt x="2644878" y="2104103"/>
                </a:cubicBezTo>
                <a:lnTo>
                  <a:pt x="2664542" y="2143432"/>
                </a:lnTo>
                <a:cubicBezTo>
                  <a:pt x="2667819" y="2156542"/>
                  <a:pt x="2672152" y="2169432"/>
                  <a:pt x="2674374" y="2182762"/>
                </a:cubicBezTo>
                <a:cubicBezTo>
                  <a:pt x="2685521" y="2249645"/>
                  <a:pt x="2688250" y="2336591"/>
                  <a:pt x="2703871" y="2399071"/>
                </a:cubicBezTo>
                <a:cubicBezTo>
                  <a:pt x="2707149" y="2412181"/>
                  <a:pt x="2711054" y="2425149"/>
                  <a:pt x="2713704" y="2438400"/>
                </a:cubicBezTo>
                <a:cubicBezTo>
                  <a:pt x="2726583" y="2502793"/>
                  <a:pt x="2718141" y="2483428"/>
                  <a:pt x="2733368" y="2536723"/>
                </a:cubicBezTo>
                <a:cubicBezTo>
                  <a:pt x="2739766" y="2559116"/>
                  <a:pt x="2745627" y="2578478"/>
                  <a:pt x="2762865" y="2595716"/>
                </a:cubicBezTo>
                <a:cubicBezTo>
                  <a:pt x="2781926" y="2614777"/>
                  <a:pt x="2797866" y="2617216"/>
                  <a:pt x="2821858" y="2625213"/>
                </a:cubicBezTo>
                <a:cubicBezTo>
                  <a:pt x="2844800" y="2621936"/>
                  <a:pt x="2867959" y="2619926"/>
                  <a:pt x="2890684" y="2615381"/>
                </a:cubicBezTo>
                <a:cubicBezTo>
                  <a:pt x="2900847" y="2613348"/>
                  <a:pt x="2912088" y="2612023"/>
                  <a:pt x="2920181" y="2605549"/>
                </a:cubicBezTo>
                <a:cubicBezTo>
                  <a:pt x="2943659" y="2586766"/>
                  <a:pt x="2937805" y="2570302"/>
                  <a:pt x="2949678" y="2546555"/>
                </a:cubicBezTo>
                <a:cubicBezTo>
                  <a:pt x="2954963" y="2535986"/>
                  <a:pt x="2962787" y="2526890"/>
                  <a:pt x="2969342" y="2517058"/>
                </a:cubicBezTo>
                <a:cubicBezTo>
                  <a:pt x="2989538" y="2416077"/>
                  <a:pt x="2989855" y="2435357"/>
                  <a:pt x="2969342" y="2271252"/>
                </a:cubicBezTo>
                <a:cubicBezTo>
                  <a:pt x="2967423" y="2255897"/>
                  <a:pt x="2939241" y="2216268"/>
                  <a:pt x="2930013" y="2202426"/>
                </a:cubicBezTo>
                <a:cubicBezTo>
                  <a:pt x="2894157" y="2094856"/>
                  <a:pt x="2951341" y="2257788"/>
                  <a:pt x="2900516" y="2143432"/>
                </a:cubicBezTo>
                <a:cubicBezTo>
                  <a:pt x="2862017" y="2056810"/>
                  <a:pt x="2905194" y="2108781"/>
                  <a:pt x="2851355" y="2054942"/>
                </a:cubicBezTo>
                <a:cubicBezTo>
                  <a:pt x="2844800" y="2028723"/>
                  <a:pt x="2843778" y="2000457"/>
                  <a:pt x="2831691" y="1976284"/>
                </a:cubicBezTo>
                <a:cubicBezTo>
                  <a:pt x="2825136" y="1963174"/>
                  <a:pt x="2819298" y="1949681"/>
                  <a:pt x="2812026" y="1936955"/>
                </a:cubicBezTo>
                <a:cubicBezTo>
                  <a:pt x="2806163" y="1926695"/>
                  <a:pt x="2797647" y="1918027"/>
                  <a:pt x="2792362" y="1907458"/>
                </a:cubicBezTo>
                <a:cubicBezTo>
                  <a:pt x="2787727" y="1898188"/>
                  <a:pt x="2786612" y="1887488"/>
                  <a:pt x="2782529" y="1877962"/>
                </a:cubicBezTo>
                <a:cubicBezTo>
                  <a:pt x="2776755" y="1864490"/>
                  <a:pt x="2768639" y="1852104"/>
                  <a:pt x="2762865" y="1838632"/>
                </a:cubicBezTo>
                <a:cubicBezTo>
                  <a:pt x="2748664" y="1805495"/>
                  <a:pt x="2755672" y="1807222"/>
                  <a:pt x="2743200" y="1769807"/>
                </a:cubicBezTo>
                <a:cubicBezTo>
                  <a:pt x="2737619" y="1753063"/>
                  <a:pt x="2730932" y="1736670"/>
                  <a:pt x="2723536" y="1720645"/>
                </a:cubicBezTo>
                <a:cubicBezTo>
                  <a:pt x="2711252" y="1694029"/>
                  <a:pt x="2684207" y="1641987"/>
                  <a:pt x="2684207" y="1641987"/>
                </a:cubicBezTo>
                <a:cubicBezTo>
                  <a:pt x="2680929" y="1569884"/>
                  <a:pt x="2680130" y="1497626"/>
                  <a:pt x="2674374" y="1425678"/>
                </a:cubicBezTo>
                <a:cubicBezTo>
                  <a:pt x="2673547" y="1415347"/>
                  <a:pt x="2667389" y="1406146"/>
                  <a:pt x="2664542" y="1396181"/>
                </a:cubicBezTo>
                <a:cubicBezTo>
                  <a:pt x="2660830" y="1383188"/>
                  <a:pt x="2656931" y="1370181"/>
                  <a:pt x="2654710" y="1356852"/>
                </a:cubicBezTo>
                <a:cubicBezTo>
                  <a:pt x="2650366" y="1330788"/>
                  <a:pt x="2649222" y="1304258"/>
                  <a:pt x="2644878" y="1278194"/>
                </a:cubicBezTo>
                <a:cubicBezTo>
                  <a:pt x="2641125" y="1255679"/>
                  <a:pt x="2622279" y="1195047"/>
                  <a:pt x="2615381" y="1179871"/>
                </a:cubicBezTo>
                <a:cubicBezTo>
                  <a:pt x="2607473" y="1162473"/>
                  <a:pt x="2595716" y="1147097"/>
                  <a:pt x="2585884" y="1130710"/>
                </a:cubicBezTo>
                <a:cubicBezTo>
                  <a:pt x="2545616" y="989767"/>
                  <a:pt x="2575860" y="1088192"/>
                  <a:pt x="2487562" y="855407"/>
                </a:cubicBezTo>
                <a:cubicBezTo>
                  <a:pt x="2477631" y="829225"/>
                  <a:pt x="2473598" y="800048"/>
                  <a:pt x="2458065" y="776749"/>
                </a:cubicBezTo>
                <a:cubicBezTo>
                  <a:pt x="2441140" y="751361"/>
                  <a:pt x="2411080" y="703907"/>
                  <a:pt x="2389239" y="678426"/>
                </a:cubicBezTo>
                <a:cubicBezTo>
                  <a:pt x="2367410" y="652959"/>
                  <a:pt x="2336632" y="629138"/>
                  <a:pt x="2310581" y="609600"/>
                </a:cubicBezTo>
                <a:cubicBezTo>
                  <a:pt x="2301127" y="602510"/>
                  <a:pt x="2290700" y="596804"/>
                  <a:pt x="2281084" y="589936"/>
                </a:cubicBezTo>
                <a:cubicBezTo>
                  <a:pt x="2267749" y="580411"/>
                  <a:pt x="2253342" y="572026"/>
                  <a:pt x="2241755" y="560439"/>
                </a:cubicBezTo>
                <a:cubicBezTo>
                  <a:pt x="2230168" y="548852"/>
                  <a:pt x="2224847" y="531601"/>
                  <a:pt x="2212258" y="521110"/>
                </a:cubicBezTo>
                <a:cubicBezTo>
                  <a:pt x="2202711" y="513154"/>
                  <a:pt x="2135190" y="501763"/>
                  <a:pt x="2133600" y="501445"/>
                </a:cubicBezTo>
                <a:cubicBezTo>
                  <a:pt x="2107381" y="485058"/>
                  <a:pt x="2080668" y="469435"/>
                  <a:pt x="2054942" y="452284"/>
                </a:cubicBezTo>
                <a:cubicBezTo>
                  <a:pt x="2029270" y="435170"/>
                  <a:pt x="1982283" y="393568"/>
                  <a:pt x="1956620" y="383458"/>
                </a:cubicBezTo>
                <a:cubicBezTo>
                  <a:pt x="1869834" y="349270"/>
                  <a:pt x="1774578" y="336683"/>
                  <a:pt x="1691149" y="294968"/>
                </a:cubicBezTo>
                <a:cubicBezTo>
                  <a:pt x="1645265" y="272026"/>
                  <a:pt x="1600453" y="246802"/>
                  <a:pt x="1553497" y="226142"/>
                </a:cubicBezTo>
                <a:cubicBezTo>
                  <a:pt x="1518384" y="210692"/>
                  <a:pt x="1479949" y="203364"/>
                  <a:pt x="1445342" y="186813"/>
                </a:cubicBezTo>
                <a:cubicBezTo>
                  <a:pt x="1404267" y="167168"/>
                  <a:pt x="1365240" y="143243"/>
                  <a:pt x="1327355" y="117987"/>
                </a:cubicBezTo>
                <a:cubicBezTo>
                  <a:pt x="1317523" y="111432"/>
                  <a:pt x="1309544" y="100076"/>
                  <a:pt x="1297858" y="98323"/>
                </a:cubicBezTo>
                <a:cubicBezTo>
                  <a:pt x="1242663" y="90044"/>
                  <a:pt x="1186426" y="91768"/>
                  <a:pt x="1130710" y="88491"/>
                </a:cubicBezTo>
                <a:cubicBezTo>
                  <a:pt x="1117600" y="85213"/>
                  <a:pt x="1104324" y="82541"/>
                  <a:pt x="1091381" y="78658"/>
                </a:cubicBezTo>
                <a:cubicBezTo>
                  <a:pt x="1071527" y="72702"/>
                  <a:pt x="1053083" y="60144"/>
                  <a:pt x="1032387" y="58994"/>
                </a:cubicBezTo>
                <a:lnTo>
                  <a:pt x="855407" y="49162"/>
                </a:lnTo>
                <a:cubicBezTo>
                  <a:pt x="816126" y="39341"/>
                  <a:pt x="749009" y="21898"/>
                  <a:pt x="717755" y="19665"/>
                </a:cubicBezTo>
                <a:cubicBezTo>
                  <a:pt x="556988" y="8181"/>
                  <a:pt x="625642" y="16337"/>
                  <a:pt x="511278" y="0"/>
                </a:cubicBezTo>
                <a:cubicBezTo>
                  <a:pt x="457571" y="10741"/>
                  <a:pt x="457200" y="14749"/>
                  <a:pt x="422787" y="1966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/>
              <p:nvPr/>
            </p:nvSpPr>
            <p:spPr>
              <a:xfrm>
                <a:off x="796414" y="868272"/>
                <a:ext cx="78631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k-</a:t>
                </a:r>
                <a:r>
                  <a:rPr lang="en-US" altLang="zh-CN" sz="2400" dirty="0" err="1"/>
                  <a:t>Hit_Alg</a:t>
                </a:r>
                <a:r>
                  <a:rPr lang="en-US" altLang="zh-CN" sz="2400" dirty="0"/>
                  <a:t>:</a:t>
                </a:r>
              </a:p>
              <a:p>
                <a:r>
                  <a:rPr lang="en-US" altLang="zh-CN" sz="2400" dirty="0"/>
                  <a:t>Step 1: find all non-dominated solutions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Step 2: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for each p that we found in step 1</a:t>
                </a:r>
              </a:p>
              <a:p>
                <a:r>
                  <a:rPr lang="en-US" altLang="zh-CN" sz="2400" dirty="0"/>
                  <a:t>Step 3: find the top-k tuples with greatest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𝐻𝑃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4" y="868272"/>
                <a:ext cx="7863115" cy="1569660"/>
              </a:xfrm>
              <a:prstGeom prst="rect">
                <a:avLst/>
              </a:prstGeom>
              <a:blipFill>
                <a:blip r:embed="rId3"/>
                <a:stretch>
                  <a:fillRect l="-1240" t="-2713" r="-155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635061-6CF0-48FA-8796-C333763D21BB}"/>
              </a:ext>
            </a:extLst>
          </p:cNvPr>
          <p:cNvGrpSpPr/>
          <p:nvPr/>
        </p:nvGrpSpPr>
        <p:grpSpPr>
          <a:xfrm>
            <a:off x="1253363" y="2502481"/>
            <a:ext cx="8608392" cy="4221846"/>
            <a:chOff x="1253363" y="2502481"/>
            <a:chExt cx="8608392" cy="42218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8A19390-C267-4E74-B6C4-C74D71BB4AC3}"/>
                </a:ext>
              </a:extLst>
            </p:cNvPr>
            <p:cNvGrpSpPr/>
            <p:nvPr/>
          </p:nvGrpSpPr>
          <p:grpSpPr>
            <a:xfrm>
              <a:off x="1253363" y="2502481"/>
              <a:ext cx="8608392" cy="4221846"/>
              <a:chOff x="1253363" y="2502481"/>
              <a:chExt cx="8608392" cy="4221846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D1914905-8492-4E09-9CD1-FA09BE210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3363" y="2502481"/>
                <a:ext cx="8603726" cy="4221846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420714-1513-4B4F-9423-34D4131D8C78}"/>
                  </a:ext>
                </a:extLst>
              </p:cNvPr>
              <p:cNvSpPr/>
              <p:nvPr/>
            </p:nvSpPr>
            <p:spPr>
              <a:xfrm>
                <a:off x="5230761" y="2502481"/>
                <a:ext cx="4630994" cy="1522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C1BF309-86F3-489B-BF7D-5A3FFD75A8E2}"/>
                </a:ext>
              </a:extLst>
            </p:cNvPr>
            <p:cNvSpPr/>
            <p:nvPr/>
          </p:nvSpPr>
          <p:spPr>
            <a:xfrm>
              <a:off x="3490452" y="3106994"/>
              <a:ext cx="363793" cy="98322"/>
            </a:xfrm>
            <a:custGeom>
              <a:avLst/>
              <a:gdLst>
                <a:gd name="connsiteX0" fmla="*/ 0 w 363793"/>
                <a:gd name="connsiteY0" fmla="*/ 9832 h 98322"/>
                <a:gd name="connsiteX1" fmla="*/ 108154 w 363793"/>
                <a:gd name="connsiteY1" fmla="*/ 0 h 98322"/>
                <a:gd name="connsiteX2" fmla="*/ 226142 w 363793"/>
                <a:gd name="connsiteY2" fmla="*/ 19664 h 98322"/>
                <a:gd name="connsiteX3" fmla="*/ 285135 w 363793"/>
                <a:gd name="connsiteY3" fmla="*/ 49161 h 98322"/>
                <a:gd name="connsiteX4" fmla="*/ 314632 w 363793"/>
                <a:gd name="connsiteY4" fmla="*/ 68825 h 98322"/>
                <a:gd name="connsiteX5" fmla="*/ 363793 w 363793"/>
                <a:gd name="connsiteY5" fmla="*/ 98322 h 9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793" h="98322">
                  <a:moveTo>
                    <a:pt x="0" y="9832"/>
                  </a:moveTo>
                  <a:cubicBezTo>
                    <a:pt x="36051" y="6555"/>
                    <a:pt x="71954" y="0"/>
                    <a:pt x="108154" y="0"/>
                  </a:cubicBezTo>
                  <a:cubicBezTo>
                    <a:pt x="174015" y="0"/>
                    <a:pt x="179989" y="4280"/>
                    <a:pt x="226142" y="19664"/>
                  </a:cubicBezTo>
                  <a:cubicBezTo>
                    <a:pt x="310659" y="76011"/>
                    <a:pt x="203734" y="8462"/>
                    <a:pt x="285135" y="49161"/>
                  </a:cubicBezTo>
                  <a:cubicBezTo>
                    <a:pt x="295704" y="54446"/>
                    <a:pt x="304063" y="63540"/>
                    <a:pt x="314632" y="68825"/>
                  </a:cubicBezTo>
                  <a:cubicBezTo>
                    <a:pt x="365685" y="94351"/>
                    <a:pt x="325386" y="59915"/>
                    <a:pt x="363793" y="98322"/>
                  </a:cubicBezTo>
                </a:path>
              </a:pathLst>
            </a:cu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4E376A26-6612-4160-B0A5-9E891AD98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94" y="885027"/>
            <a:ext cx="2878062" cy="24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/>
              <p:nvPr/>
            </p:nvSpPr>
            <p:spPr>
              <a:xfrm>
                <a:off x="796414" y="868272"/>
                <a:ext cx="969823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Problem 1: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Solution 1: We can change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so that it changes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, </a:t>
                </a:r>
              </a:p>
              <a:p>
                <a:r>
                  <a:rPr lang="en-US" altLang="zh-CN" sz="2400" dirty="0"/>
                  <a:t>                 but the distribution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also changes.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Solution 2: find the length of segment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4" y="868272"/>
                <a:ext cx="9698232" cy="2308324"/>
              </a:xfrm>
              <a:prstGeom prst="rect">
                <a:avLst/>
              </a:prstGeom>
              <a:blipFill>
                <a:blip r:embed="rId3"/>
                <a:stretch>
                  <a:fillRect l="-1006" t="-1847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B8F6654-AAC8-41C4-A571-02EB5B824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52" y="3851681"/>
            <a:ext cx="3439076" cy="281458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2AEC993-649D-4D0F-AC86-59EE6596C1CB}"/>
              </a:ext>
            </a:extLst>
          </p:cNvPr>
          <p:cNvCxnSpPr/>
          <p:nvPr/>
        </p:nvCxnSpPr>
        <p:spPr>
          <a:xfrm>
            <a:off x="2674374" y="4621161"/>
            <a:ext cx="1769807" cy="173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41DADA5-2DB4-48A2-94B7-87B281338F1E}"/>
                  </a:ext>
                </a:extLst>
              </p:cNvPr>
              <p:cNvSpPr txBox="1"/>
              <p:nvPr/>
            </p:nvSpPr>
            <p:spPr>
              <a:xfrm>
                <a:off x="4129548" y="6499123"/>
                <a:ext cx="156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41DADA5-2DB4-48A2-94B7-87B281338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48" y="6499123"/>
                <a:ext cx="1565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0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/>
              <p:nvPr/>
            </p:nvSpPr>
            <p:spPr>
              <a:xfrm>
                <a:off x="792025" y="2236839"/>
                <a:ext cx="6131294" cy="2474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Problem 2:  how to 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Solution: sampling, sample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/>
                  <a:t> utility functions</a:t>
                </a:r>
              </a:p>
              <a:p>
                <a:r>
                  <a:rPr lang="en-US" altLang="zh-CN" sz="2400" dirty="0"/>
                  <a:t>          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b="0" dirty="0"/>
                  <a:t> in the cone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                    then the hit count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pluses 1</a:t>
                </a:r>
              </a:p>
              <a:p>
                <a:r>
                  <a:rPr lang="en-US" altLang="zh-CN" sz="2400" dirty="0"/>
                  <a:t>               finally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h𝑖𝑡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5" y="2236839"/>
                <a:ext cx="6131294" cy="2474332"/>
              </a:xfrm>
              <a:prstGeom prst="rect">
                <a:avLst/>
              </a:prstGeom>
              <a:blipFill>
                <a:blip r:embed="rId3"/>
                <a:stretch>
                  <a:fillRect l="-1590" t="-1724" r="-696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27B2B2-91C2-4F71-974F-2F20E5B40AC6}"/>
                  </a:ext>
                </a:extLst>
              </p:cNvPr>
              <p:cNvSpPr/>
              <p:nvPr/>
            </p:nvSpPr>
            <p:spPr>
              <a:xfrm>
                <a:off x="792025" y="721879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k-</a:t>
                </a:r>
                <a:r>
                  <a:rPr lang="en-US" altLang="zh-CN" dirty="0" err="1"/>
                  <a:t>Hit_Alg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Step 1: find all non-dominated solutions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Step 2: compute HP(p) for each p that we found in step 1</a:t>
                </a:r>
              </a:p>
              <a:p>
                <a:r>
                  <a:rPr lang="en-US" altLang="zh-CN" dirty="0"/>
                  <a:t>Step 3: find the top-k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with greatest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27B2B2-91C2-4F71-974F-2F20E5B40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5" y="721879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 l="-9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A05FBB0-B013-4BC5-89BE-42DB5C5D4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04" y="2927449"/>
            <a:ext cx="3955670" cy="32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7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b="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uniform,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linear vector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79CC1B0-144D-4316-B169-57D083C94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0903974" cy="678426"/>
              </a:xfrm>
              <a:blipFill>
                <a:blip r:embed="rId2"/>
                <a:stretch>
                  <a:fillRect l="-1956" t="-22523" b="-36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/>
              <p:nvPr/>
            </p:nvSpPr>
            <p:spPr>
              <a:xfrm>
                <a:off x="792025" y="782339"/>
                <a:ext cx="84919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Problem 3:  how to judge whether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 is in the cone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Solution: ray shooting query[1] ( 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|))</m:t>
                    </m:r>
                  </m:oMath>
                </a14:m>
                <a:r>
                  <a:rPr lang="en-US" altLang="zh-CN" sz="2400" dirty="0"/>
                  <a:t> 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6E960C-C35B-406D-876F-2C708482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5" y="782339"/>
                <a:ext cx="8491940" cy="1200329"/>
              </a:xfrm>
              <a:prstGeom prst="rect">
                <a:avLst/>
              </a:prstGeom>
              <a:blipFill>
                <a:blip r:embed="rId3"/>
                <a:stretch>
                  <a:fillRect l="-1149" t="-3553" r="-14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59BEC20-288A-421A-8B49-7322305F9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5" y="2467898"/>
            <a:ext cx="4907705" cy="3330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AF9B71-5C6E-4D4F-9E80-C618CDDBB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851"/>
            <a:ext cx="4243303" cy="335027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D8DDB21-698C-4530-BC7F-F230DEA42050}"/>
              </a:ext>
            </a:extLst>
          </p:cNvPr>
          <p:cNvSpPr/>
          <p:nvPr/>
        </p:nvSpPr>
        <p:spPr>
          <a:xfrm>
            <a:off x="1401097" y="5940144"/>
            <a:ext cx="9389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/>
              <a:t> [1] P. K. Agarwal and J. Matouˇsek. Ray shooting and parametric search. SIAM Journal on Computing, 22(4):794–806, 1993. </a:t>
            </a:r>
          </a:p>
        </p:txBody>
      </p:sp>
    </p:spTree>
    <p:extLst>
      <p:ext uri="{BB962C8B-B14F-4D97-AF65-F5344CB8AC3E}">
        <p14:creationId xmlns:p14="http://schemas.microsoft.com/office/powerpoint/2010/main" val="117974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773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Blackadder ITC</vt:lpstr>
      <vt:lpstr>Cambria Math</vt:lpstr>
      <vt:lpstr>Vladimir Script</vt:lpstr>
      <vt:lpstr>Office 主题​​</vt:lpstr>
      <vt:lpstr>K-Hit Query:</vt:lpstr>
      <vt:lpstr>Problem Definition</vt:lpstr>
      <vt:lpstr>When Θ is uniform and f is linear vector </vt:lpstr>
      <vt:lpstr>When Θ is uniform, f is linear vector and |f|=1 </vt:lpstr>
      <vt:lpstr>When Θ is uniform, f is linear vector and |f|=1 </vt:lpstr>
      <vt:lpstr>When Θ is uniform, f is linear vector and |f|=1 </vt:lpstr>
      <vt:lpstr>When Θ is uniform, f is linear vector and |f|=1 </vt:lpstr>
      <vt:lpstr>When Θ is uniform, f is linear vector and |f|=1 </vt:lpstr>
      <vt:lpstr>When Θ is uniform, f is linear vector and |f|=1 </vt:lpstr>
      <vt:lpstr>When Θ is uniform, f is linear vector and |f|=1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K-Hit Query:</dc:title>
  <dc:creator>Keming Li</dc:creator>
  <cp:lastModifiedBy>Keming Li</cp:lastModifiedBy>
  <cp:revision>19</cp:revision>
  <dcterms:created xsi:type="dcterms:W3CDTF">2019-12-22T05:18:05Z</dcterms:created>
  <dcterms:modified xsi:type="dcterms:W3CDTF">2019-12-22T10:35:25Z</dcterms:modified>
</cp:coreProperties>
</file>