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wine_table.png" descr="wine_tab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3911" y="5628487"/>
            <a:ext cx="9356978" cy="1528699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wine_change_table"/>
          <p:cNvSpPr txBox="1"/>
          <p:nvPr/>
        </p:nvSpPr>
        <p:spPr>
          <a:xfrm>
            <a:off x="5356351" y="7105014"/>
            <a:ext cx="2292097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wine_change_table</a:t>
            </a:r>
          </a:p>
        </p:txBody>
      </p:sp>
      <p:pic>
        <p:nvPicPr>
          <p:cNvPr id="121" name="glass_table.png" descr="glass_tab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24181" y="3765996"/>
            <a:ext cx="9156438" cy="1327021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lass_table"/>
          <p:cNvSpPr txBox="1"/>
          <p:nvPr/>
        </p:nvSpPr>
        <p:spPr>
          <a:xfrm>
            <a:off x="5782055" y="4985344"/>
            <a:ext cx="1440689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Glass_table</a:t>
            </a:r>
          </a:p>
        </p:txBody>
      </p:sp>
      <p:sp>
        <p:nvSpPr>
          <p:cNvPr id="123" name="Label decomposition: each subpopulation size is 30, run 150 generations."/>
          <p:cNvSpPr txBox="1"/>
          <p:nvPr/>
        </p:nvSpPr>
        <p:spPr>
          <a:xfrm>
            <a:off x="2129333" y="2166382"/>
            <a:ext cx="7570342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  <a:tab pos="10083800" algn="l"/>
                <a:tab pos="10541000" algn="l"/>
                <a:tab pos="10998200" algn="l"/>
                <a:tab pos="11455400" algn="l"/>
                <a:tab pos="11912600" algn="l"/>
                <a:tab pos="12369800" algn="l"/>
                <a:tab pos="12827000" algn="l"/>
                <a:tab pos="13284200" algn="l"/>
                <a:tab pos="13741400" algn="l"/>
                <a:tab pos="14198600" algn="l"/>
                <a:tab pos="14668500" algn="l"/>
                <a:tab pos="15125700" algn="l"/>
                <a:tab pos="15582900" algn="l"/>
                <a:tab pos="16040100" algn="l"/>
                <a:tab pos="16497300" algn="l"/>
                <a:tab pos="16954500" algn="l"/>
                <a:tab pos="17411700" algn="l"/>
                <a:tab pos="17868900" algn="l"/>
                <a:tab pos="18326100" algn="l"/>
                <a:tab pos="18783300" algn="l"/>
                <a:tab pos="19240500" algn="l"/>
                <a:tab pos="19710400" algn="l"/>
                <a:tab pos="20167600" algn="l"/>
                <a:tab pos="20624800" algn="l"/>
                <a:tab pos="21082000" algn="l"/>
                <a:tab pos="21539200" algn="l"/>
                <a:tab pos="21996400" algn="l"/>
                <a:tab pos="22453600" algn="l"/>
                <a:tab pos="22910800" algn="l"/>
                <a:tab pos="23368000" algn="l"/>
                <a:tab pos="23825200" algn="l"/>
                <a:tab pos="24282400" algn="l"/>
                <a:tab pos="24752300" algn="l"/>
                <a:tab pos="25209500" algn="l"/>
                <a:tab pos="25666700" algn="l"/>
                <a:tab pos="26123900" algn="l"/>
                <a:tab pos="26581100" algn="l"/>
                <a:tab pos="27038300" algn="l"/>
                <a:tab pos="27495500" algn="l"/>
                <a:tab pos="27952700" algn="l"/>
                <a:tab pos="28409900" algn="l"/>
                <a:tab pos="28867100" algn="l"/>
                <a:tab pos="29337000" algn="l"/>
                <a:tab pos="29794200" algn="l"/>
                <a:tab pos="30251400" algn="l"/>
                <a:tab pos="30708600" algn="l"/>
                <a:tab pos="31165800" algn="l"/>
                <a:tab pos="31623000" algn="l"/>
                <a:tab pos="32080200" algn="l"/>
                <a:tab pos="32537400" algn="l"/>
                <a:tab pos="32994600" algn="l"/>
                <a:tab pos="33451800" algn="l"/>
                <a:tab pos="33909000" algn="l"/>
                <a:tab pos="34378900" algn="l"/>
                <a:tab pos="34836100" algn="l"/>
                <a:tab pos="35293300" algn="l"/>
                <a:tab pos="35750500" algn="l"/>
                <a:tab pos="36207700" algn="l"/>
                <a:tab pos="36664900" algn="l"/>
                <a:tab pos="37122100" algn="l"/>
                <a:tab pos="37579300" algn="l"/>
                <a:tab pos="38036500" algn="l"/>
                <a:tab pos="38493700" algn="l"/>
                <a:tab pos="38950900" algn="l"/>
                <a:tab pos="39420800" algn="l"/>
                <a:tab pos="39878000" algn="l"/>
                <a:tab pos="40335200" algn="l"/>
                <a:tab pos="40792400" algn="l"/>
                <a:tab pos="41249600" algn="l"/>
                <a:tab pos="41706800" algn="l"/>
                <a:tab pos="42164000" algn="l"/>
                <a:tab pos="42621200" algn="l"/>
                <a:tab pos="43078400" algn="l"/>
                <a:tab pos="43535600" algn="l"/>
                <a:tab pos="44005500" algn="l"/>
                <a:tab pos="44462700" algn="l"/>
                <a:tab pos="44919900" algn="l"/>
                <a:tab pos="45377100" algn="l"/>
                <a:tab pos="45834300" algn="l"/>
              </a:tabLst>
              <a:defRPr b="0"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Label decomposition: each subpopulation size is 30, run 150 generations.</a:t>
            </a:r>
          </a:p>
        </p:txBody>
      </p:sp>
      <p:sp>
        <p:nvSpPr>
          <p:cNvPr id="124" name="Decomposition algorithm"/>
          <p:cNvSpPr txBox="1"/>
          <p:nvPr/>
        </p:nvSpPr>
        <p:spPr>
          <a:xfrm>
            <a:off x="3536056" y="1047161"/>
            <a:ext cx="6289180" cy="737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  <a:tab pos="10083800" algn="l"/>
                <a:tab pos="10541000" algn="l"/>
                <a:tab pos="10998200" algn="l"/>
                <a:tab pos="11455400" algn="l"/>
                <a:tab pos="11912600" algn="l"/>
                <a:tab pos="12369800" algn="l"/>
                <a:tab pos="12827000" algn="l"/>
                <a:tab pos="13284200" algn="l"/>
                <a:tab pos="13741400" algn="l"/>
                <a:tab pos="14198600" algn="l"/>
                <a:tab pos="14668500" algn="l"/>
                <a:tab pos="15125700" algn="l"/>
                <a:tab pos="15582900" algn="l"/>
                <a:tab pos="16040100" algn="l"/>
                <a:tab pos="16497300" algn="l"/>
                <a:tab pos="16954500" algn="l"/>
                <a:tab pos="17411700" algn="l"/>
                <a:tab pos="17868900" algn="l"/>
                <a:tab pos="18326100" algn="l"/>
                <a:tab pos="18783300" algn="l"/>
                <a:tab pos="19240500" algn="l"/>
                <a:tab pos="19710400" algn="l"/>
                <a:tab pos="20167600" algn="l"/>
                <a:tab pos="20624800" algn="l"/>
                <a:tab pos="21082000" algn="l"/>
                <a:tab pos="21539200" algn="l"/>
                <a:tab pos="21996400" algn="l"/>
                <a:tab pos="22453600" algn="l"/>
                <a:tab pos="22910800" algn="l"/>
                <a:tab pos="23368000" algn="l"/>
                <a:tab pos="23825200" algn="l"/>
                <a:tab pos="24282400" algn="l"/>
                <a:tab pos="24752300" algn="l"/>
                <a:tab pos="25209500" algn="l"/>
                <a:tab pos="25666700" algn="l"/>
                <a:tab pos="26123900" algn="l"/>
                <a:tab pos="26581100" algn="l"/>
                <a:tab pos="27038300" algn="l"/>
                <a:tab pos="27495500" algn="l"/>
                <a:tab pos="27952700" algn="l"/>
                <a:tab pos="28409900" algn="l"/>
                <a:tab pos="28867100" algn="l"/>
                <a:tab pos="29337000" algn="l"/>
                <a:tab pos="29794200" algn="l"/>
                <a:tab pos="30251400" algn="l"/>
                <a:tab pos="30708600" algn="l"/>
                <a:tab pos="31165800" algn="l"/>
                <a:tab pos="31623000" algn="l"/>
                <a:tab pos="32080200" algn="l"/>
                <a:tab pos="32537400" algn="l"/>
                <a:tab pos="32994600" algn="l"/>
                <a:tab pos="33451800" algn="l"/>
                <a:tab pos="33909000" algn="l"/>
                <a:tab pos="34378900" algn="l"/>
                <a:tab pos="34836100" algn="l"/>
                <a:tab pos="35293300" algn="l"/>
                <a:tab pos="35750500" algn="l"/>
                <a:tab pos="36207700" algn="l"/>
                <a:tab pos="36664900" algn="l"/>
                <a:tab pos="37122100" algn="l"/>
                <a:tab pos="37579300" algn="l"/>
                <a:tab pos="38036500" algn="l"/>
                <a:tab pos="38493700" algn="l"/>
                <a:tab pos="38950900" algn="l"/>
                <a:tab pos="39420800" algn="l"/>
                <a:tab pos="39878000" algn="l"/>
                <a:tab pos="40335200" algn="l"/>
                <a:tab pos="40792400" algn="l"/>
                <a:tab pos="41249600" algn="l"/>
                <a:tab pos="41706800" algn="l"/>
                <a:tab pos="42164000" algn="l"/>
                <a:tab pos="42621200" algn="l"/>
                <a:tab pos="43078400" algn="l"/>
                <a:tab pos="43535600" algn="l"/>
                <a:tab pos="44005500" algn="l"/>
                <a:tab pos="44462700" algn="l"/>
                <a:tab pos="44919900" algn="l"/>
                <a:tab pos="45377100" algn="l"/>
                <a:tab pos="45834300" algn="l"/>
              </a:tabLst>
              <a:defRPr sz="45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Decomposition algorithm</a:t>
            </a:r>
          </a:p>
        </p:txBody>
      </p:sp>
      <p:sp>
        <p:nvSpPr>
          <p:cNvPr id="125" name="Dimensional decomposition:  each subpopulation size is 100, run 150 generations."/>
          <p:cNvSpPr txBox="1"/>
          <p:nvPr/>
        </p:nvSpPr>
        <p:spPr>
          <a:xfrm>
            <a:off x="2146200" y="2912938"/>
            <a:ext cx="8480674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41900" algn="l"/>
                <a:tab pos="5499100" algn="l"/>
                <a:tab pos="5956300" algn="l"/>
                <a:tab pos="6413500" algn="l"/>
                <a:tab pos="6870700" algn="l"/>
                <a:tab pos="7327900" algn="l"/>
                <a:tab pos="7785100" algn="l"/>
                <a:tab pos="8242300" algn="l"/>
                <a:tab pos="8699500" algn="l"/>
                <a:tab pos="9156700" algn="l"/>
                <a:tab pos="9613900" algn="l"/>
                <a:tab pos="10083800" algn="l"/>
                <a:tab pos="10541000" algn="l"/>
                <a:tab pos="10998200" algn="l"/>
                <a:tab pos="11455400" algn="l"/>
                <a:tab pos="11912600" algn="l"/>
                <a:tab pos="12369800" algn="l"/>
                <a:tab pos="12827000" algn="l"/>
                <a:tab pos="13284200" algn="l"/>
                <a:tab pos="13741400" algn="l"/>
                <a:tab pos="14198600" algn="l"/>
                <a:tab pos="14668500" algn="l"/>
                <a:tab pos="15125700" algn="l"/>
                <a:tab pos="15582900" algn="l"/>
                <a:tab pos="16040100" algn="l"/>
                <a:tab pos="16497300" algn="l"/>
                <a:tab pos="16954500" algn="l"/>
                <a:tab pos="17411700" algn="l"/>
                <a:tab pos="17868900" algn="l"/>
                <a:tab pos="18326100" algn="l"/>
                <a:tab pos="18783300" algn="l"/>
                <a:tab pos="19240500" algn="l"/>
                <a:tab pos="19710400" algn="l"/>
                <a:tab pos="20167600" algn="l"/>
                <a:tab pos="20624800" algn="l"/>
                <a:tab pos="21082000" algn="l"/>
                <a:tab pos="21539200" algn="l"/>
                <a:tab pos="21996400" algn="l"/>
                <a:tab pos="22453600" algn="l"/>
                <a:tab pos="22910800" algn="l"/>
                <a:tab pos="23368000" algn="l"/>
                <a:tab pos="23825200" algn="l"/>
                <a:tab pos="24282400" algn="l"/>
                <a:tab pos="24752300" algn="l"/>
                <a:tab pos="25209500" algn="l"/>
                <a:tab pos="25666700" algn="l"/>
                <a:tab pos="26123900" algn="l"/>
                <a:tab pos="26581100" algn="l"/>
                <a:tab pos="27038300" algn="l"/>
                <a:tab pos="27495500" algn="l"/>
                <a:tab pos="27952700" algn="l"/>
                <a:tab pos="28409900" algn="l"/>
                <a:tab pos="28867100" algn="l"/>
                <a:tab pos="29337000" algn="l"/>
                <a:tab pos="29794200" algn="l"/>
                <a:tab pos="30251400" algn="l"/>
                <a:tab pos="30708600" algn="l"/>
                <a:tab pos="31165800" algn="l"/>
                <a:tab pos="31623000" algn="l"/>
                <a:tab pos="32080200" algn="l"/>
                <a:tab pos="32537400" algn="l"/>
                <a:tab pos="32994600" algn="l"/>
                <a:tab pos="33451800" algn="l"/>
                <a:tab pos="33909000" algn="l"/>
                <a:tab pos="34378900" algn="l"/>
                <a:tab pos="34836100" algn="l"/>
                <a:tab pos="35293300" algn="l"/>
                <a:tab pos="35750500" algn="l"/>
                <a:tab pos="36207700" algn="l"/>
                <a:tab pos="36664900" algn="l"/>
                <a:tab pos="37122100" algn="l"/>
                <a:tab pos="37579300" algn="l"/>
                <a:tab pos="38036500" algn="l"/>
                <a:tab pos="38493700" algn="l"/>
                <a:tab pos="38950900" algn="l"/>
                <a:tab pos="39420800" algn="l"/>
                <a:tab pos="39878000" algn="l"/>
                <a:tab pos="40335200" algn="l"/>
                <a:tab pos="40792400" algn="l"/>
                <a:tab pos="41249600" algn="l"/>
                <a:tab pos="41706800" algn="l"/>
                <a:tab pos="42164000" algn="l"/>
                <a:tab pos="42621200" algn="l"/>
                <a:tab pos="43078400" algn="l"/>
                <a:tab pos="43535600" algn="l"/>
                <a:tab pos="44005500" algn="l"/>
                <a:tab pos="44462700" algn="l"/>
                <a:tab pos="44919900" algn="l"/>
                <a:tab pos="45377100" algn="l"/>
                <a:tab pos="45834300" algn="l"/>
              </a:tabLst>
              <a:defRPr b="0"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Dimensional decomposition:  each subpopulation size is 100, run 150 generations.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w_label_gen.png" descr="w_label_ge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2031" y="963463"/>
            <a:ext cx="4293601" cy="3430338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wine_change_generation_time"/>
          <p:cNvSpPr txBox="1"/>
          <p:nvPr/>
        </p:nvSpPr>
        <p:spPr>
          <a:xfrm>
            <a:off x="1782355" y="4480305"/>
            <a:ext cx="3552953" cy="399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wine_change_generation_time</a:t>
            </a:r>
          </a:p>
        </p:txBody>
      </p:sp>
      <p:pic>
        <p:nvPicPr>
          <p:cNvPr id="129" name="w_label_com.png" descr="w_label_co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12886" y="1018638"/>
            <a:ext cx="6029096" cy="3319988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wine_change_communication_time"/>
          <p:cNvSpPr txBox="1"/>
          <p:nvPr/>
        </p:nvSpPr>
        <p:spPr>
          <a:xfrm>
            <a:off x="7377781" y="4480305"/>
            <a:ext cx="4099307" cy="399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wine_change_communication_time</a:t>
            </a:r>
          </a:p>
        </p:txBody>
      </p:sp>
      <p:pic>
        <p:nvPicPr>
          <p:cNvPr id="131" name="g_label_gen.png" descr="g_label_ge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18977" y="5381150"/>
            <a:ext cx="4479709" cy="3319988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Glass_generation_time"/>
          <p:cNvSpPr txBox="1"/>
          <p:nvPr/>
        </p:nvSpPr>
        <p:spPr>
          <a:xfrm>
            <a:off x="2208059" y="8861805"/>
            <a:ext cx="2701545" cy="399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Glass_generation_time</a:t>
            </a:r>
          </a:p>
        </p:txBody>
      </p:sp>
      <p:pic>
        <p:nvPicPr>
          <p:cNvPr id="133" name="g_label_com.png" descr="g_label_co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163989" y="5365807"/>
            <a:ext cx="4526890" cy="3350673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Glass_communication_time"/>
          <p:cNvSpPr txBox="1"/>
          <p:nvPr/>
        </p:nvSpPr>
        <p:spPr>
          <a:xfrm>
            <a:off x="7803485" y="8861805"/>
            <a:ext cx="3247899" cy="399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Glass_communication_time</a:t>
            </a:r>
          </a:p>
        </p:txBody>
      </p:sp>
      <p:sp>
        <p:nvSpPr>
          <p:cNvPr id="135" name="Label Decomposition"/>
          <p:cNvSpPr txBox="1"/>
          <p:nvPr/>
        </p:nvSpPr>
        <p:spPr>
          <a:xfrm>
            <a:off x="4516437" y="393444"/>
            <a:ext cx="3971926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Label Decomposition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w_dim_gen.png" descr="w_dim_ge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4350" y="997346"/>
            <a:ext cx="4133770" cy="3119961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wine_change_generation_time"/>
          <p:cNvSpPr txBox="1"/>
          <p:nvPr/>
        </p:nvSpPr>
        <p:spPr>
          <a:xfrm>
            <a:off x="1604758" y="4480305"/>
            <a:ext cx="3552953" cy="399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wine_change_generation_time</a:t>
            </a:r>
          </a:p>
        </p:txBody>
      </p:sp>
      <p:pic>
        <p:nvPicPr>
          <p:cNvPr id="139" name="w_dim_com.png" descr="w_dim_co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02698" y="806882"/>
            <a:ext cx="4710287" cy="3500889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wine_change_communication_time"/>
          <p:cNvSpPr txBox="1"/>
          <p:nvPr/>
        </p:nvSpPr>
        <p:spPr>
          <a:xfrm>
            <a:off x="7608188" y="4480305"/>
            <a:ext cx="4099307" cy="399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wine_change_communication_time</a:t>
            </a:r>
          </a:p>
        </p:txBody>
      </p:sp>
      <p:pic>
        <p:nvPicPr>
          <p:cNvPr id="141" name="w_dim_gen.png" descr="w_dim_ge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790" y="5242593"/>
            <a:ext cx="4526890" cy="3416669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Glass_generation_time"/>
          <p:cNvSpPr txBox="1"/>
          <p:nvPr/>
        </p:nvSpPr>
        <p:spPr>
          <a:xfrm>
            <a:off x="2208059" y="8861805"/>
            <a:ext cx="2701545" cy="399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Glass_generation_time</a:t>
            </a:r>
          </a:p>
        </p:txBody>
      </p:sp>
      <p:pic>
        <p:nvPicPr>
          <p:cNvPr id="143" name="g_dim_com.png" descr="g_dim_co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39411" y="5200483"/>
            <a:ext cx="4836861" cy="3500889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lass_communication_time"/>
          <p:cNvSpPr txBox="1"/>
          <p:nvPr/>
        </p:nvSpPr>
        <p:spPr>
          <a:xfrm>
            <a:off x="8033892" y="8861805"/>
            <a:ext cx="3247899" cy="399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Glass_communication_time</a:t>
            </a:r>
          </a:p>
        </p:txBody>
      </p:sp>
      <p:sp>
        <p:nvSpPr>
          <p:cNvPr id="145" name="Dimension Decomposition"/>
          <p:cNvSpPr txBox="1"/>
          <p:nvPr/>
        </p:nvSpPr>
        <p:spPr>
          <a:xfrm>
            <a:off x="3882517" y="329944"/>
            <a:ext cx="490956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Dimension Decomposition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Analysis of experimental results and hypothesis"/>
          <p:cNvSpPr txBox="1"/>
          <p:nvPr>
            <p:ph type="ctrTitle"/>
          </p:nvPr>
        </p:nvSpPr>
        <p:spPr>
          <a:xfrm>
            <a:off x="622300" y="1493093"/>
            <a:ext cx="11859667" cy="1021507"/>
          </a:xfrm>
          <a:prstGeom prst="rect">
            <a:avLst/>
          </a:prstGeom>
        </p:spPr>
        <p:txBody>
          <a:bodyPr/>
          <a:lstStyle>
            <a:lvl1pPr algn="l" defTabSz="365760">
              <a:defRPr b="1" sz="4000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Analysis of experimental results and hypothesis</a:t>
            </a:r>
          </a:p>
        </p:txBody>
      </p:sp>
      <p:sp>
        <p:nvSpPr>
          <p:cNvPr id="148" name="Analysis…"/>
          <p:cNvSpPr txBox="1"/>
          <p:nvPr>
            <p:ph type="subTitle" sz="half" idx="1"/>
          </p:nvPr>
        </p:nvSpPr>
        <p:spPr>
          <a:xfrm>
            <a:off x="1039539" y="3313286"/>
            <a:ext cx="11025189" cy="4574828"/>
          </a:xfrm>
          <a:prstGeom prst="rect">
            <a:avLst/>
          </a:prstGeom>
        </p:spPr>
        <p:txBody>
          <a:bodyPr/>
          <a:lstStyle/>
          <a:p>
            <a:pPr algn="l" defTabSz="315468">
              <a:defRPr b="1" sz="3105">
                <a:solidFill>
                  <a:srgbClr val="3D3D3D"/>
                </a:solidFill>
              </a:defRPr>
            </a:pPr>
            <a:r>
              <a:t>Analysis</a:t>
            </a:r>
          </a:p>
          <a:p>
            <a:pPr algn="l" defTabSz="403097">
              <a:defRPr sz="2553"/>
            </a:pPr>
            <a:r>
              <a:t>1. label decomposition cost more time than dimension decomposition</a:t>
            </a:r>
          </a:p>
          <a:p>
            <a:pPr algn="l" defTabSz="403097">
              <a:defRPr sz="2553"/>
            </a:pPr>
            <a:r>
              <a:t>2. Compared to the wine_change dataset and the glass dataset, the label decomposition takes less time and the dimension decomposition takes more time.</a:t>
            </a:r>
          </a:p>
          <a:p>
            <a:pPr algn="l" defTabSz="403097">
              <a:defRPr sz="2553"/>
            </a:pPr>
          </a:p>
          <a:p>
            <a:pPr algn="l" defTabSz="403097">
              <a:defRPr sz="2553"/>
            </a:pPr>
          </a:p>
          <a:p>
            <a:pPr algn="l" defTabSz="315468">
              <a:defRPr b="1" sz="3105">
                <a:solidFill>
                  <a:srgbClr val="3D3D3D"/>
                </a:solidFill>
              </a:defRPr>
            </a:pPr>
            <a:r>
              <a:t>hypothesis</a:t>
            </a:r>
          </a:p>
          <a:p>
            <a:pPr algn="l" defTabSz="315468">
              <a:defRPr sz="2553"/>
            </a:pPr>
            <a:r>
              <a:t>For label decomposition, the algorithm run faster in the multi-label dataset  than in the small-label dataset when those datasets size and dimension are equal.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