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9" r:id="rId7"/>
    <p:sldId id="270" r:id="rId8"/>
    <p:sldId id="271" r:id="rId9"/>
    <p:sldId id="272" r:id="rId10"/>
    <p:sldId id="266" r:id="rId11"/>
    <p:sldId id="267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54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016251"/>
            <a:ext cx="9144000" cy="4079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096005"/>
            <a:ext cx="9143999" cy="7619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6100571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43989" y="1847850"/>
            <a:ext cx="6571615" cy="0"/>
          </a:xfrm>
          <a:custGeom>
            <a:avLst/>
            <a:gdLst/>
            <a:ahLst/>
            <a:cxnLst/>
            <a:rect l="l" t="t" r="r" b="b"/>
            <a:pathLst>
              <a:path w="6571615">
                <a:moveTo>
                  <a:pt x="0" y="0"/>
                </a:moveTo>
                <a:lnTo>
                  <a:pt x="6571360" y="0"/>
                </a:lnTo>
              </a:path>
            </a:pathLst>
          </a:custGeom>
          <a:ln w="32004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498591" y="114300"/>
            <a:ext cx="2555748" cy="9448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498591" y="114300"/>
            <a:ext cx="2555875" cy="944880"/>
          </a:xfrm>
          <a:custGeom>
            <a:avLst/>
            <a:gdLst/>
            <a:ahLst/>
            <a:cxnLst/>
            <a:rect l="l" t="t" r="r" b="b"/>
            <a:pathLst>
              <a:path w="2555875" h="944880">
                <a:moveTo>
                  <a:pt x="0" y="472439"/>
                </a:moveTo>
                <a:lnTo>
                  <a:pt x="7026" y="422610"/>
                </a:lnTo>
                <a:lnTo>
                  <a:pt x="27634" y="374272"/>
                </a:lnTo>
                <a:lnTo>
                  <a:pt x="61118" y="327688"/>
                </a:lnTo>
                <a:lnTo>
                  <a:pt x="106771" y="283119"/>
                </a:lnTo>
                <a:lnTo>
                  <a:pt x="163885" y="240827"/>
                </a:lnTo>
                <a:lnTo>
                  <a:pt x="196520" y="220617"/>
                </a:lnTo>
                <a:lnTo>
                  <a:pt x="231756" y="201073"/>
                </a:lnTo>
                <a:lnTo>
                  <a:pt x="269503" y="182230"/>
                </a:lnTo>
                <a:lnTo>
                  <a:pt x="309675" y="164119"/>
                </a:lnTo>
                <a:lnTo>
                  <a:pt x="352182" y="146773"/>
                </a:lnTo>
                <a:lnTo>
                  <a:pt x="396937" y="130226"/>
                </a:lnTo>
                <a:lnTo>
                  <a:pt x="443851" y="114509"/>
                </a:lnTo>
                <a:lnTo>
                  <a:pt x="492835" y="99655"/>
                </a:lnTo>
                <a:lnTo>
                  <a:pt x="543801" y="85698"/>
                </a:lnTo>
                <a:lnTo>
                  <a:pt x="596662" y="72669"/>
                </a:lnTo>
                <a:lnTo>
                  <a:pt x="651328" y="60602"/>
                </a:lnTo>
                <a:lnTo>
                  <a:pt x="707712" y="49529"/>
                </a:lnTo>
                <a:lnTo>
                  <a:pt x="765725" y="39482"/>
                </a:lnTo>
                <a:lnTo>
                  <a:pt x="825278" y="30496"/>
                </a:lnTo>
                <a:lnTo>
                  <a:pt x="886284" y="22601"/>
                </a:lnTo>
                <a:lnTo>
                  <a:pt x="948654" y="15831"/>
                </a:lnTo>
                <a:lnTo>
                  <a:pt x="1012300" y="10219"/>
                </a:lnTo>
                <a:lnTo>
                  <a:pt x="1077133" y="5797"/>
                </a:lnTo>
                <a:lnTo>
                  <a:pt x="1143065" y="2598"/>
                </a:lnTo>
                <a:lnTo>
                  <a:pt x="1210008" y="655"/>
                </a:lnTo>
                <a:lnTo>
                  <a:pt x="1277874" y="0"/>
                </a:lnTo>
                <a:lnTo>
                  <a:pt x="1345739" y="655"/>
                </a:lnTo>
                <a:lnTo>
                  <a:pt x="1412682" y="2598"/>
                </a:lnTo>
                <a:lnTo>
                  <a:pt x="1478614" y="5797"/>
                </a:lnTo>
                <a:lnTo>
                  <a:pt x="1543447" y="10219"/>
                </a:lnTo>
                <a:lnTo>
                  <a:pt x="1607093" y="15831"/>
                </a:lnTo>
                <a:lnTo>
                  <a:pt x="1669463" y="22601"/>
                </a:lnTo>
                <a:lnTo>
                  <a:pt x="1730469" y="30496"/>
                </a:lnTo>
                <a:lnTo>
                  <a:pt x="1790022" y="39482"/>
                </a:lnTo>
                <a:lnTo>
                  <a:pt x="1848035" y="49529"/>
                </a:lnTo>
                <a:lnTo>
                  <a:pt x="1904419" y="60602"/>
                </a:lnTo>
                <a:lnTo>
                  <a:pt x="1959085" y="72669"/>
                </a:lnTo>
                <a:lnTo>
                  <a:pt x="2011946" y="85698"/>
                </a:lnTo>
                <a:lnTo>
                  <a:pt x="2062912" y="99655"/>
                </a:lnTo>
                <a:lnTo>
                  <a:pt x="2111896" y="114509"/>
                </a:lnTo>
                <a:lnTo>
                  <a:pt x="2158810" y="130226"/>
                </a:lnTo>
                <a:lnTo>
                  <a:pt x="2203565" y="146773"/>
                </a:lnTo>
                <a:lnTo>
                  <a:pt x="2246072" y="164119"/>
                </a:lnTo>
                <a:lnTo>
                  <a:pt x="2286244" y="182230"/>
                </a:lnTo>
                <a:lnTo>
                  <a:pt x="2323991" y="201073"/>
                </a:lnTo>
                <a:lnTo>
                  <a:pt x="2359227" y="220617"/>
                </a:lnTo>
                <a:lnTo>
                  <a:pt x="2391862" y="240827"/>
                </a:lnTo>
                <a:lnTo>
                  <a:pt x="2448976" y="283119"/>
                </a:lnTo>
                <a:lnTo>
                  <a:pt x="2494629" y="327688"/>
                </a:lnTo>
                <a:lnTo>
                  <a:pt x="2528113" y="374272"/>
                </a:lnTo>
                <a:lnTo>
                  <a:pt x="2548721" y="422610"/>
                </a:lnTo>
                <a:lnTo>
                  <a:pt x="2555748" y="472439"/>
                </a:lnTo>
                <a:lnTo>
                  <a:pt x="2553976" y="497525"/>
                </a:lnTo>
                <a:lnTo>
                  <a:pt x="2540070" y="546641"/>
                </a:lnTo>
                <a:lnTo>
                  <a:pt x="2512936" y="594134"/>
                </a:lnTo>
                <a:lnTo>
                  <a:pt x="2473280" y="639744"/>
                </a:lnTo>
                <a:lnTo>
                  <a:pt x="2421808" y="683207"/>
                </a:lnTo>
                <a:lnTo>
                  <a:pt x="2359227" y="724262"/>
                </a:lnTo>
                <a:lnTo>
                  <a:pt x="2323991" y="743806"/>
                </a:lnTo>
                <a:lnTo>
                  <a:pt x="2286244" y="762649"/>
                </a:lnTo>
                <a:lnTo>
                  <a:pt x="2246072" y="780760"/>
                </a:lnTo>
                <a:lnTo>
                  <a:pt x="2203565" y="798106"/>
                </a:lnTo>
                <a:lnTo>
                  <a:pt x="2158810" y="814653"/>
                </a:lnTo>
                <a:lnTo>
                  <a:pt x="2111896" y="830370"/>
                </a:lnTo>
                <a:lnTo>
                  <a:pt x="2062912" y="845224"/>
                </a:lnTo>
                <a:lnTo>
                  <a:pt x="2011946" y="859181"/>
                </a:lnTo>
                <a:lnTo>
                  <a:pt x="1959085" y="872210"/>
                </a:lnTo>
                <a:lnTo>
                  <a:pt x="1904419" y="884277"/>
                </a:lnTo>
                <a:lnTo>
                  <a:pt x="1848035" y="895350"/>
                </a:lnTo>
                <a:lnTo>
                  <a:pt x="1790022" y="905397"/>
                </a:lnTo>
                <a:lnTo>
                  <a:pt x="1730469" y="914383"/>
                </a:lnTo>
                <a:lnTo>
                  <a:pt x="1669463" y="922278"/>
                </a:lnTo>
                <a:lnTo>
                  <a:pt x="1607093" y="929048"/>
                </a:lnTo>
                <a:lnTo>
                  <a:pt x="1543447" y="934660"/>
                </a:lnTo>
                <a:lnTo>
                  <a:pt x="1478614" y="939082"/>
                </a:lnTo>
                <a:lnTo>
                  <a:pt x="1412682" y="942281"/>
                </a:lnTo>
                <a:lnTo>
                  <a:pt x="1345739" y="944224"/>
                </a:lnTo>
                <a:lnTo>
                  <a:pt x="1277874" y="944879"/>
                </a:lnTo>
                <a:lnTo>
                  <a:pt x="1210008" y="944224"/>
                </a:lnTo>
                <a:lnTo>
                  <a:pt x="1143065" y="942281"/>
                </a:lnTo>
                <a:lnTo>
                  <a:pt x="1077133" y="939082"/>
                </a:lnTo>
                <a:lnTo>
                  <a:pt x="1012300" y="934660"/>
                </a:lnTo>
                <a:lnTo>
                  <a:pt x="948654" y="929048"/>
                </a:lnTo>
                <a:lnTo>
                  <a:pt x="886284" y="922278"/>
                </a:lnTo>
                <a:lnTo>
                  <a:pt x="825278" y="914383"/>
                </a:lnTo>
                <a:lnTo>
                  <a:pt x="765725" y="905397"/>
                </a:lnTo>
                <a:lnTo>
                  <a:pt x="707712" y="895350"/>
                </a:lnTo>
                <a:lnTo>
                  <a:pt x="651328" y="884277"/>
                </a:lnTo>
                <a:lnTo>
                  <a:pt x="596662" y="872210"/>
                </a:lnTo>
                <a:lnTo>
                  <a:pt x="543801" y="859181"/>
                </a:lnTo>
                <a:lnTo>
                  <a:pt x="492835" y="845224"/>
                </a:lnTo>
                <a:lnTo>
                  <a:pt x="443851" y="830370"/>
                </a:lnTo>
                <a:lnTo>
                  <a:pt x="396937" y="814653"/>
                </a:lnTo>
                <a:lnTo>
                  <a:pt x="352182" y="798106"/>
                </a:lnTo>
                <a:lnTo>
                  <a:pt x="309675" y="780760"/>
                </a:lnTo>
                <a:lnTo>
                  <a:pt x="269503" y="762649"/>
                </a:lnTo>
                <a:lnTo>
                  <a:pt x="231756" y="743806"/>
                </a:lnTo>
                <a:lnTo>
                  <a:pt x="196520" y="724262"/>
                </a:lnTo>
                <a:lnTo>
                  <a:pt x="163885" y="704052"/>
                </a:lnTo>
                <a:lnTo>
                  <a:pt x="106771" y="661760"/>
                </a:lnTo>
                <a:lnTo>
                  <a:pt x="61118" y="617191"/>
                </a:lnTo>
                <a:lnTo>
                  <a:pt x="27634" y="570607"/>
                </a:lnTo>
                <a:lnTo>
                  <a:pt x="7026" y="522269"/>
                </a:lnTo>
                <a:lnTo>
                  <a:pt x="0" y="472439"/>
                </a:lnTo>
                <a:close/>
              </a:path>
            </a:pathLst>
          </a:custGeom>
          <a:ln w="9143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016251"/>
            <a:ext cx="9144000" cy="4079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096005"/>
            <a:ext cx="9143999" cy="7619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6100571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43989" y="1847850"/>
            <a:ext cx="6571615" cy="0"/>
          </a:xfrm>
          <a:custGeom>
            <a:avLst/>
            <a:gdLst/>
            <a:ahLst/>
            <a:cxnLst/>
            <a:rect l="l" t="t" r="r" b="b"/>
            <a:pathLst>
              <a:path w="6571615">
                <a:moveTo>
                  <a:pt x="0" y="0"/>
                </a:moveTo>
                <a:lnTo>
                  <a:pt x="6571360" y="0"/>
                </a:lnTo>
              </a:path>
            </a:pathLst>
          </a:custGeom>
          <a:ln w="32004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016251"/>
            <a:ext cx="9144000" cy="40797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096005"/>
            <a:ext cx="9143999" cy="7619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6100571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22602" y="785367"/>
            <a:ext cx="6098794" cy="939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23797" y="2030984"/>
            <a:ext cx="6296405" cy="3260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96489" y="3528821"/>
            <a:ext cx="5618480" cy="0"/>
          </a:xfrm>
          <a:custGeom>
            <a:avLst/>
            <a:gdLst/>
            <a:ahLst/>
            <a:cxnLst/>
            <a:rect l="l" t="t" r="r" b="b"/>
            <a:pathLst>
              <a:path w="5618480">
                <a:moveTo>
                  <a:pt x="0" y="0"/>
                </a:moveTo>
                <a:lnTo>
                  <a:pt x="5618480" y="0"/>
                </a:lnTo>
              </a:path>
            </a:pathLst>
          </a:custGeom>
          <a:ln w="32004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1558797"/>
            <a:ext cx="7138670" cy="758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00" spc="-105" dirty="0"/>
              <a:t>AUTOMATIC </a:t>
            </a:r>
            <a:r>
              <a:rPr sz="4900" spc="-10" dirty="0"/>
              <a:t>LENS</a:t>
            </a:r>
            <a:r>
              <a:rPr sz="4900" spc="90" dirty="0"/>
              <a:t> </a:t>
            </a:r>
            <a:r>
              <a:rPr sz="4900" dirty="0"/>
              <a:t>SMEAR</a:t>
            </a:r>
            <a:endParaRPr sz="4900"/>
          </a:p>
        </p:txBody>
      </p:sp>
      <p:sp>
        <p:nvSpPr>
          <p:cNvPr id="4" name="object 4"/>
          <p:cNvSpPr txBox="1"/>
          <p:nvPr/>
        </p:nvSpPr>
        <p:spPr>
          <a:xfrm>
            <a:off x="764540" y="2231263"/>
            <a:ext cx="3458210" cy="758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00" spc="-5" dirty="0">
                <a:latin typeface="Gill Sans MT"/>
                <a:cs typeface="Gill Sans MT"/>
              </a:rPr>
              <a:t>DETECTION</a:t>
            </a:r>
            <a:endParaRPr sz="49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74946" y="3994784"/>
            <a:ext cx="1652905" cy="151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Gill Sans MT"/>
                <a:cs typeface="Gill Sans MT"/>
              </a:rPr>
              <a:t>MADE BY</a:t>
            </a:r>
            <a:r>
              <a:rPr sz="1600" spc="-65" dirty="0">
                <a:latin typeface="Gill Sans MT"/>
                <a:cs typeface="Gill Sans MT"/>
              </a:rPr>
              <a:t> </a:t>
            </a:r>
            <a:r>
              <a:rPr sz="1600" spc="-5" dirty="0">
                <a:latin typeface="Gill Sans MT"/>
                <a:cs typeface="Gill Sans MT"/>
              </a:rPr>
              <a:t>–</a:t>
            </a:r>
            <a:endParaRPr sz="16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1600" spc="-5" dirty="0">
                <a:latin typeface="Gill Sans MT"/>
                <a:cs typeface="Gill Sans MT"/>
              </a:rPr>
              <a:t>JAIMEET</a:t>
            </a:r>
            <a:r>
              <a:rPr sz="1600" spc="-80" dirty="0">
                <a:latin typeface="Gill Sans MT"/>
                <a:cs typeface="Gill Sans MT"/>
              </a:rPr>
              <a:t> </a:t>
            </a:r>
            <a:r>
              <a:rPr sz="1600" spc="-60" dirty="0">
                <a:latin typeface="Gill Sans MT"/>
                <a:cs typeface="Gill Sans MT"/>
              </a:rPr>
              <a:t>PATEL</a:t>
            </a:r>
            <a:endParaRPr sz="16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1600" spc="-5" dirty="0">
                <a:latin typeface="Gill Sans MT"/>
                <a:cs typeface="Gill Sans MT"/>
              </a:rPr>
              <a:t>PRERNA</a:t>
            </a:r>
            <a:r>
              <a:rPr sz="1600" spc="-60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KAPOOR</a:t>
            </a:r>
            <a:endParaRPr sz="16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1600" spc="-5" dirty="0">
                <a:latin typeface="Gill Sans MT"/>
                <a:cs typeface="Gill Sans MT"/>
              </a:rPr>
              <a:t>SOUHAM</a:t>
            </a:r>
            <a:r>
              <a:rPr sz="1600" spc="-65" dirty="0">
                <a:latin typeface="Gill Sans MT"/>
                <a:cs typeface="Gill Sans MT"/>
              </a:rPr>
              <a:t> </a:t>
            </a:r>
            <a:r>
              <a:rPr sz="1600" spc="-25" dirty="0">
                <a:latin typeface="Gill Sans MT"/>
                <a:cs typeface="Gill Sans MT"/>
              </a:rPr>
              <a:t>BISWAS</a:t>
            </a:r>
            <a:endParaRPr sz="1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3989" y="1847850"/>
            <a:ext cx="6571615" cy="0"/>
          </a:xfrm>
          <a:custGeom>
            <a:avLst/>
            <a:gdLst/>
            <a:ahLst/>
            <a:cxnLst/>
            <a:rect l="l" t="t" r="r" b="b"/>
            <a:pathLst>
              <a:path w="6571615">
                <a:moveTo>
                  <a:pt x="0" y="0"/>
                </a:moveTo>
                <a:lnTo>
                  <a:pt x="6571360" y="0"/>
                </a:lnTo>
              </a:path>
            </a:pathLst>
          </a:custGeom>
          <a:ln w="32004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ANOTHER</a:t>
            </a:r>
            <a:r>
              <a:rPr spc="-375" dirty="0"/>
              <a:t> </a:t>
            </a:r>
            <a:r>
              <a:rPr spc="-60" dirty="0"/>
              <a:t>APPROACH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9725" marR="132715" indent="-228600">
              <a:lnSpc>
                <a:spcPct val="110000"/>
              </a:lnSpc>
              <a:buClr>
                <a:srgbClr val="B71E42"/>
              </a:buClr>
              <a:buFont typeface="Arial"/>
              <a:buChar char="•"/>
              <a:tabLst>
                <a:tab pos="339725" algn="l"/>
                <a:tab pos="340360" algn="l"/>
              </a:tabLst>
            </a:pPr>
            <a:r>
              <a:rPr spc="-5" dirty="0"/>
              <a:t>Smear </a:t>
            </a:r>
            <a:r>
              <a:rPr spc="-15" dirty="0"/>
              <a:t>are </a:t>
            </a:r>
            <a:r>
              <a:rPr spc="-10" dirty="0"/>
              <a:t>present </a:t>
            </a:r>
            <a:r>
              <a:rPr spc="-5" dirty="0"/>
              <a:t>in all images , but </a:t>
            </a:r>
            <a:r>
              <a:rPr spc="-30" dirty="0"/>
              <a:t>may </a:t>
            </a:r>
            <a:r>
              <a:rPr spc="-5" dirty="0"/>
              <a:t>not be </a:t>
            </a:r>
            <a:r>
              <a:rPr dirty="0"/>
              <a:t>visible</a:t>
            </a:r>
            <a:r>
              <a:rPr spc="-140" dirty="0"/>
              <a:t> </a:t>
            </a:r>
            <a:r>
              <a:rPr spc="-5" dirty="0"/>
              <a:t>with  </a:t>
            </a:r>
            <a:r>
              <a:rPr spc="-15" dirty="0"/>
              <a:t>naked </a:t>
            </a:r>
            <a:r>
              <a:rPr spc="-20" dirty="0"/>
              <a:t>eyes </a:t>
            </a:r>
            <a:r>
              <a:rPr spc="-5" dirty="0"/>
              <a:t>in all</a:t>
            </a:r>
            <a:r>
              <a:rPr spc="-45" dirty="0"/>
              <a:t> </a:t>
            </a:r>
            <a:r>
              <a:rPr spc="-5" dirty="0"/>
              <a:t>cases.</a:t>
            </a:r>
          </a:p>
          <a:p>
            <a:pPr marL="339725" indent="-228600">
              <a:lnSpc>
                <a:spcPct val="100000"/>
              </a:lnSpc>
              <a:spcBef>
                <a:spcPts val="1225"/>
              </a:spcBef>
              <a:buClr>
                <a:srgbClr val="B71E42"/>
              </a:buClr>
              <a:buFont typeface="Arial"/>
              <a:buChar char="•"/>
              <a:tabLst>
                <a:tab pos="339725" algn="l"/>
                <a:tab pos="340360" algn="l"/>
              </a:tabLst>
            </a:pPr>
            <a:r>
              <a:rPr spc="-5" dirty="0"/>
              <a:t>The </a:t>
            </a:r>
            <a:r>
              <a:rPr spc="-10" dirty="0"/>
              <a:t>region of </a:t>
            </a:r>
            <a:r>
              <a:rPr spc="-5" dirty="0"/>
              <a:t>lens which </a:t>
            </a:r>
            <a:r>
              <a:rPr spc="-10" dirty="0"/>
              <a:t>has </a:t>
            </a:r>
            <a:r>
              <a:rPr spc="-5" dirty="0"/>
              <a:t>smear will </a:t>
            </a:r>
            <a:r>
              <a:rPr spc="-35" dirty="0"/>
              <a:t>have </a:t>
            </a:r>
            <a:r>
              <a:rPr spc="-5" dirty="0"/>
              <a:t>its</a:t>
            </a:r>
            <a:r>
              <a:rPr spc="75" dirty="0"/>
              <a:t> </a:t>
            </a:r>
            <a:r>
              <a:rPr spc="-5" dirty="0"/>
              <a:t>effect</a:t>
            </a:r>
          </a:p>
          <a:p>
            <a:pPr marL="339090">
              <a:lnSpc>
                <a:spcPct val="100000"/>
              </a:lnSpc>
              <a:spcBef>
                <a:spcPts val="229"/>
              </a:spcBef>
            </a:pPr>
            <a:r>
              <a:rPr spc="-10" dirty="0"/>
              <a:t>throughout </a:t>
            </a:r>
            <a:r>
              <a:rPr spc="-5" dirty="0"/>
              <a:t>the database and hence it will </a:t>
            </a:r>
            <a:r>
              <a:rPr spc="-35" dirty="0"/>
              <a:t>have </a:t>
            </a:r>
            <a:r>
              <a:rPr spc="-5" dirty="0"/>
              <a:t>less</a:t>
            </a:r>
            <a:r>
              <a:rPr spc="114" dirty="0"/>
              <a:t> </a:t>
            </a:r>
            <a:r>
              <a:rPr dirty="0"/>
              <a:t>variance.</a:t>
            </a:r>
          </a:p>
          <a:p>
            <a:pPr marL="339725" marR="5080" indent="-228600">
              <a:lnSpc>
                <a:spcPct val="110000"/>
              </a:lnSpc>
              <a:spcBef>
                <a:spcPts val="994"/>
              </a:spcBef>
              <a:buClr>
                <a:srgbClr val="B71E42"/>
              </a:buClr>
              <a:buFont typeface="Arial"/>
              <a:buChar char="•"/>
              <a:tabLst>
                <a:tab pos="339725" algn="l"/>
                <a:tab pos="340360" algn="l"/>
                <a:tab pos="4435475" algn="l"/>
              </a:tabLst>
            </a:pPr>
            <a:r>
              <a:rPr spc="-5" dirty="0"/>
              <a:t>After stacking all </a:t>
            </a:r>
            <a:r>
              <a:rPr dirty="0"/>
              <a:t>the </a:t>
            </a:r>
            <a:r>
              <a:rPr spc="-5" dirty="0"/>
              <a:t>images and </a:t>
            </a:r>
            <a:r>
              <a:rPr spc="-10" dirty="0"/>
              <a:t>creating </a:t>
            </a:r>
            <a:r>
              <a:rPr spc="-5" dirty="0"/>
              <a:t>3D </a:t>
            </a:r>
            <a:r>
              <a:rPr spc="-15" dirty="0"/>
              <a:t>matrix.We </a:t>
            </a:r>
            <a:r>
              <a:rPr spc="-10" dirty="0"/>
              <a:t>can  </a:t>
            </a:r>
            <a:r>
              <a:rPr spc="-5" dirty="0"/>
              <a:t>mean </a:t>
            </a:r>
            <a:r>
              <a:rPr spc="-10" dirty="0"/>
              <a:t>measure </a:t>
            </a:r>
            <a:r>
              <a:rPr spc="-5" dirty="0"/>
              <a:t>the variance of</a:t>
            </a:r>
            <a:r>
              <a:rPr spc="85" dirty="0"/>
              <a:t> </a:t>
            </a:r>
            <a:r>
              <a:rPr spc="-5" dirty="0"/>
              <a:t>each</a:t>
            </a:r>
            <a:r>
              <a:rPr spc="15" dirty="0"/>
              <a:t> </a:t>
            </a:r>
            <a:r>
              <a:rPr spc="-15" dirty="0"/>
              <a:t>pixel	</a:t>
            </a:r>
            <a:r>
              <a:rPr spc="-5" dirty="0"/>
              <a:t>and cluster</a:t>
            </a:r>
            <a:r>
              <a:rPr spc="-35" dirty="0"/>
              <a:t> </a:t>
            </a:r>
            <a:r>
              <a:rPr spc="-5" dirty="0"/>
              <a:t>each</a:t>
            </a:r>
            <a:r>
              <a:rPr spc="-10" dirty="0"/>
              <a:t> </a:t>
            </a:r>
            <a:r>
              <a:rPr spc="-5" dirty="0"/>
              <a:t>of  the </a:t>
            </a:r>
            <a:r>
              <a:rPr spc="-15" dirty="0"/>
              <a:t>pixel </a:t>
            </a:r>
            <a:r>
              <a:rPr spc="-5" dirty="0"/>
              <a:t>and </a:t>
            </a:r>
            <a:r>
              <a:rPr dirty="0"/>
              <a:t>detect the</a:t>
            </a:r>
            <a:r>
              <a:rPr spc="-55" dirty="0"/>
              <a:t> </a:t>
            </a:r>
            <a:r>
              <a:rPr spc="-35" dirty="0"/>
              <a:t>smear.</a:t>
            </a:r>
          </a:p>
          <a:p>
            <a:pPr marL="339725" marR="212090" indent="-228600">
              <a:lnSpc>
                <a:spcPct val="110000"/>
              </a:lnSpc>
              <a:spcBef>
                <a:spcPts val="1010"/>
              </a:spcBef>
              <a:buClr>
                <a:srgbClr val="B71E42"/>
              </a:buClr>
              <a:buFont typeface="Arial"/>
              <a:buChar char="•"/>
              <a:tabLst>
                <a:tab pos="339725" algn="l"/>
                <a:tab pos="340360" algn="l"/>
              </a:tabLst>
            </a:pPr>
            <a:r>
              <a:rPr spc="-40" dirty="0"/>
              <a:t>Only, </a:t>
            </a:r>
            <a:r>
              <a:rPr spc="-15" dirty="0"/>
              <a:t>drawback </a:t>
            </a:r>
            <a:r>
              <a:rPr spc="-5" dirty="0"/>
              <a:t>in this method is that it will also </a:t>
            </a:r>
            <a:r>
              <a:rPr dirty="0"/>
              <a:t>detect</a:t>
            </a:r>
            <a:r>
              <a:rPr spc="-160" dirty="0"/>
              <a:t> </a:t>
            </a:r>
            <a:r>
              <a:rPr dirty="0"/>
              <a:t>the  </a:t>
            </a:r>
            <a:r>
              <a:rPr spc="-15" dirty="0"/>
              <a:t>masked </a:t>
            </a:r>
            <a:r>
              <a:rPr spc="-5" dirty="0"/>
              <a:t>content of an</a:t>
            </a:r>
            <a:r>
              <a:rPr spc="-10" dirty="0"/>
              <a:t> </a:t>
            </a:r>
            <a:r>
              <a:rPr dirty="0"/>
              <a:t>image.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3989" y="1847850"/>
            <a:ext cx="6571615" cy="0"/>
          </a:xfrm>
          <a:custGeom>
            <a:avLst/>
            <a:gdLst/>
            <a:ahLst/>
            <a:cxnLst/>
            <a:rect l="l" t="t" r="r" b="b"/>
            <a:pathLst>
              <a:path w="6571615">
                <a:moveTo>
                  <a:pt x="0" y="0"/>
                </a:moveTo>
                <a:lnTo>
                  <a:pt x="6571360" y="0"/>
                </a:lnTo>
              </a:path>
            </a:pathLst>
          </a:custGeom>
          <a:ln w="32004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REFERENCES: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2602" y="2021331"/>
            <a:ext cx="5979795" cy="2096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20000"/>
              </a:lnSpc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Gill Sans MT"/>
                <a:cs typeface="Gill Sans MT"/>
              </a:rPr>
              <a:t>[1] - </a:t>
            </a:r>
            <a:r>
              <a:rPr sz="2000" spc="-5" dirty="0">
                <a:latin typeface="Gill Sans MT"/>
                <a:cs typeface="Gill Sans MT"/>
              </a:rPr>
              <a:t>-"Removing </a:t>
            </a:r>
            <a:r>
              <a:rPr sz="2000" dirty="0">
                <a:latin typeface="Gill Sans MT"/>
                <a:cs typeface="Gill Sans MT"/>
              </a:rPr>
              <a:t>Image Artifacts Due to </a:t>
            </a:r>
            <a:r>
              <a:rPr sz="2000" spc="5" dirty="0">
                <a:latin typeface="Gill Sans MT"/>
                <a:cs typeface="Gill Sans MT"/>
              </a:rPr>
              <a:t>Dirty </a:t>
            </a:r>
            <a:r>
              <a:rPr sz="2000" dirty="0">
                <a:latin typeface="Gill Sans MT"/>
                <a:cs typeface="Gill Sans MT"/>
              </a:rPr>
              <a:t>Camera  Lenses</a:t>
            </a:r>
            <a:r>
              <a:rPr sz="2000" spc="-10" dirty="0">
                <a:latin typeface="Gill Sans MT"/>
                <a:cs typeface="Gill Sans MT"/>
              </a:rPr>
              <a:t> </a:t>
            </a:r>
            <a:r>
              <a:rPr sz="2000" spc="-5" dirty="0">
                <a:latin typeface="Gill Sans MT"/>
                <a:cs typeface="Gill Sans MT"/>
              </a:rPr>
              <a:t>and</a:t>
            </a:r>
            <a:r>
              <a:rPr sz="2000" spc="-260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Thin</a:t>
            </a:r>
            <a:r>
              <a:rPr sz="2000" spc="-20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Occluders,"</a:t>
            </a:r>
            <a:r>
              <a:rPr sz="2000" spc="-20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J.</a:t>
            </a:r>
            <a:r>
              <a:rPr sz="2000" spc="-204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Gu,</a:t>
            </a:r>
            <a:r>
              <a:rPr sz="2000" spc="-245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R.</a:t>
            </a:r>
            <a:r>
              <a:rPr sz="2000" spc="-210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Ramamoorthi,</a:t>
            </a:r>
            <a:r>
              <a:rPr sz="2000" spc="-245" dirty="0">
                <a:latin typeface="Gill Sans MT"/>
                <a:cs typeface="Gill Sans MT"/>
              </a:rPr>
              <a:t> </a:t>
            </a:r>
            <a:r>
              <a:rPr sz="2000" spc="-80" dirty="0">
                <a:latin typeface="Gill Sans MT"/>
                <a:cs typeface="Gill Sans MT"/>
              </a:rPr>
              <a:t>P.N.  </a:t>
            </a:r>
            <a:r>
              <a:rPr sz="2000" dirty="0">
                <a:latin typeface="Gill Sans MT"/>
                <a:cs typeface="Gill Sans MT"/>
              </a:rPr>
              <a:t>Belhumeur and S.K.</a:t>
            </a:r>
            <a:r>
              <a:rPr sz="2000" spc="-325" dirty="0">
                <a:latin typeface="Gill Sans MT"/>
                <a:cs typeface="Gill Sans MT"/>
              </a:rPr>
              <a:t> </a:t>
            </a:r>
            <a:r>
              <a:rPr sz="2000" spc="-55" dirty="0">
                <a:latin typeface="Gill Sans MT"/>
                <a:cs typeface="Gill Sans MT"/>
              </a:rPr>
              <a:t>Nayar.</a:t>
            </a:r>
            <a:endParaRPr sz="20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  <a:tab pos="1038225" algn="l"/>
                <a:tab pos="3265170" algn="l"/>
              </a:tabLst>
            </a:pPr>
            <a:r>
              <a:rPr sz="2000" dirty="0">
                <a:latin typeface="Gill Sans MT"/>
                <a:cs typeface="Gill Sans MT"/>
              </a:rPr>
              <a:t>Digital	Image</a:t>
            </a:r>
            <a:r>
              <a:rPr sz="2000" spc="-25" dirty="0">
                <a:latin typeface="Gill Sans MT"/>
                <a:cs typeface="Gill Sans MT"/>
              </a:rPr>
              <a:t> </a:t>
            </a:r>
            <a:r>
              <a:rPr sz="2000" spc="-5" dirty="0">
                <a:latin typeface="Gill Sans MT"/>
                <a:cs typeface="Gill Sans MT"/>
              </a:rPr>
              <a:t>Processing,</a:t>
            </a:r>
            <a:r>
              <a:rPr sz="2000" spc="-204" dirty="0">
                <a:latin typeface="Gill Sans MT"/>
                <a:cs typeface="Gill Sans MT"/>
              </a:rPr>
              <a:t> </a:t>
            </a:r>
            <a:r>
              <a:rPr sz="2000" spc="-15" dirty="0">
                <a:latin typeface="Gill Sans MT"/>
                <a:cs typeface="Gill Sans MT"/>
              </a:rPr>
              <a:t>by	</a:t>
            </a:r>
            <a:r>
              <a:rPr sz="2000" dirty="0">
                <a:latin typeface="Gill Sans MT"/>
                <a:cs typeface="Gill Sans MT"/>
              </a:rPr>
              <a:t>Rafael </a:t>
            </a:r>
            <a:r>
              <a:rPr sz="2000" spc="20" dirty="0">
                <a:latin typeface="Gill Sans MT"/>
                <a:cs typeface="Gill Sans MT"/>
              </a:rPr>
              <a:t>C.</a:t>
            </a:r>
            <a:r>
              <a:rPr sz="2000" spc="-305" dirty="0">
                <a:latin typeface="Gill Sans MT"/>
                <a:cs typeface="Gill Sans MT"/>
              </a:rPr>
              <a:t> </a:t>
            </a:r>
            <a:r>
              <a:rPr sz="2000" dirty="0">
                <a:latin typeface="Gill Sans MT"/>
                <a:cs typeface="Gill Sans MT"/>
              </a:rPr>
              <a:t>Gonzalez.</a:t>
            </a:r>
            <a:endParaRPr sz="20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1485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Gill Sans MT"/>
                <a:cs typeface="Gill Sans MT"/>
              </a:rPr>
              <a:t>Open </a:t>
            </a:r>
            <a:r>
              <a:rPr sz="2000" dirty="0">
                <a:latin typeface="Gill Sans MT"/>
                <a:cs typeface="Gill Sans MT"/>
              </a:rPr>
              <a:t>CV</a:t>
            </a:r>
            <a:r>
              <a:rPr sz="2000" spc="-25" dirty="0">
                <a:latin typeface="Gill Sans MT"/>
                <a:cs typeface="Gill Sans MT"/>
              </a:rPr>
              <a:t> </a:t>
            </a:r>
            <a:r>
              <a:rPr sz="2000" spc="-5" dirty="0">
                <a:latin typeface="Gill Sans MT"/>
                <a:cs typeface="Gill Sans MT"/>
              </a:rPr>
              <a:t>Documentation.</a:t>
            </a:r>
            <a:endParaRPr sz="2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3989" y="1847850"/>
            <a:ext cx="6571615" cy="0"/>
          </a:xfrm>
          <a:custGeom>
            <a:avLst/>
            <a:gdLst/>
            <a:ahLst/>
            <a:cxnLst/>
            <a:rect l="l" t="t" r="r" b="b"/>
            <a:pathLst>
              <a:path w="6571615">
                <a:moveTo>
                  <a:pt x="0" y="0"/>
                </a:moveTo>
                <a:lnTo>
                  <a:pt x="6571360" y="0"/>
                </a:lnTo>
              </a:path>
            </a:pathLst>
          </a:custGeom>
          <a:ln w="32004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2602" y="785367"/>
            <a:ext cx="609879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30" dirty="0"/>
              <a:t>Introduction</a:t>
            </a:r>
            <a:endParaRPr spc="-30" dirty="0"/>
          </a:p>
        </p:txBody>
      </p:sp>
      <p:sp>
        <p:nvSpPr>
          <p:cNvPr id="4" name="object 4"/>
          <p:cNvSpPr txBox="1"/>
          <p:nvPr/>
        </p:nvSpPr>
        <p:spPr>
          <a:xfrm>
            <a:off x="1522602" y="2033524"/>
            <a:ext cx="6268720" cy="2270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10000"/>
              </a:lnSpc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1700" dirty="0">
                <a:latin typeface="Gill Sans MT"/>
                <a:cs typeface="Gill Sans MT"/>
              </a:rPr>
              <a:t>Lens smear and other image artifacts are usually introduced in images in presence of occluding agents such as dirt, </a:t>
            </a:r>
            <a:r>
              <a:rPr lang="en-US" sz="1700" dirty="0" err="1">
                <a:latin typeface="Gill Sans MT"/>
                <a:cs typeface="Gill Sans MT"/>
              </a:rPr>
              <a:t>smudges,etc</a:t>
            </a:r>
            <a:r>
              <a:rPr lang="en-US" sz="1700" dirty="0">
                <a:latin typeface="Gill Sans MT"/>
                <a:cs typeface="Gill Sans MT"/>
              </a:rPr>
              <a:t>.</a:t>
            </a:r>
            <a:endParaRPr sz="1700" dirty="0">
              <a:latin typeface="Gill Sans MT"/>
              <a:cs typeface="Gill Sans MT"/>
            </a:endParaRPr>
          </a:p>
          <a:p>
            <a:pPr marL="241300" marR="23495" indent="-228600">
              <a:lnSpc>
                <a:spcPct val="110000"/>
              </a:lnSpc>
              <a:spcBef>
                <a:spcPts val="1010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1700" dirty="0">
                <a:latin typeface="Gill Sans MT"/>
                <a:cs typeface="Gill Sans MT"/>
              </a:rPr>
              <a:t>Usually such artifacts are difficult to detect as it’s visibility is prominent only in few images.</a:t>
            </a:r>
            <a:endParaRPr sz="1700" dirty="0">
              <a:latin typeface="Gill Sans MT"/>
              <a:cs typeface="Gill Sans MT"/>
            </a:endParaRPr>
          </a:p>
          <a:p>
            <a:pPr marL="241300" marR="170180" indent="-228600">
              <a:lnSpc>
                <a:spcPct val="110000"/>
              </a:lnSpc>
              <a:spcBef>
                <a:spcPts val="994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dirty="0">
                <a:latin typeface="Gill Sans MT"/>
                <a:cs typeface="Gill Sans MT"/>
              </a:rPr>
              <a:t>The </a:t>
            </a:r>
            <a:r>
              <a:rPr sz="1700" spc="-10" dirty="0">
                <a:latin typeface="Gill Sans MT"/>
                <a:cs typeface="Gill Sans MT"/>
              </a:rPr>
              <a:t>project </a:t>
            </a:r>
            <a:r>
              <a:rPr sz="1700" spc="-15" dirty="0">
                <a:latin typeface="Gill Sans MT"/>
                <a:cs typeface="Gill Sans MT"/>
              </a:rPr>
              <a:t>involves </a:t>
            </a:r>
            <a:r>
              <a:rPr sz="1700" spc="-5" dirty="0">
                <a:latin typeface="Gill Sans MT"/>
                <a:cs typeface="Gill Sans MT"/>
              </a:rPr>
              <a:t>detecting </a:t>
            </a:r>
            <a:r>
              <a:rPr sz="1700" dirty="0">
                <a:latin typeface="Gill Sans MT"/>
                <a:cs typeface="Gill Sans MT"/>
              </a:rPr>
              <a:t>the artifacts </a:t>
            </a:r>
            <a:r>
              <a:rPr sz="1700" spc="-5" dirty="0">
                <a:latin typeface="Gill Sans MT"/>
                <a:cs typeface="Gill Sans MT"/>
              </a:rPr>
              <a:t>in </a:t>
            </a:r>
            <a:r>
              <a:rPr lang="en-US" sz="1700" spc="-5" dirty="0">
                <a:latin typeface="Gill Sans MT"/>
                <a:cs typeface="Gill Sans MT"/>
              </a:rPr>
              <a:t>image dataset</a:t>
            </a:r>
            <a:r>
              <a:rPr sz="1700" dirty="0">
                <a:latin typeface="Gill Sans MT"/>
                <a:cs typeface="Gill Sans MT"/>
              </a:rPr>
              <a:t>. In</a:t>
            </a:r>
            <a:r>
              <a:rPr sz="1700" spc="-14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several  </a:t>
            </a:r>
            <a:r>
              <a:rPr sz="1700" dirty="0">
                <a:latin typeface="Gill Sans MT"/>
                <a:cs typeface="Gill Sans MT"/>
              </a:rPr>
              <a:t>scenarios, </a:t>
            </a:r>
            <a:r>
              <a:rPr sz="1700" spc="-5" dirty="0">
                <a:latin typeface="Gill Sans MT"/>
                <a:cs typeface="Gill Sans MT"/>
              </a:rPr>
              <a:t>it is </a:t>
            </a:r>
            <a:r>
              <a:rPr sz="1700" dirty="0">
                <a:latin typeface="Gill Sans MT"/>
                <a:cs typeface="Gill Sans MT"/>
              </a:rPr>
              <a:t>impossible to clear the camera </a:t>
            </a:r>
            <a:r>
              <a:rPr sz="1700" spc="-5" dirty="0">
                <a:latin typeface="Gill Sans MT"/>
                <a:cs typeface="Gill Sans MT"/>
              </a:rPr>
              <a:t>screen </a:t>
            </a:r>
            <a:r>
              <a:rPr sz="1700" dirty="0">
                <a:latin typeface="Gill Sans MT"/>
                <a:cs typeface="Gill Sans MT"/>
              </a:rPr>
              <a:t>such as  underwater cameras </a:t>
            </a:r>
            <a:r>
              <a:rPr sz="1700" spc="-5" dirty="0">
                <a:latin typeface="Gill Sans MT"/>
                <a:cs typeface="Gill Sans MT"/>
              </a:rPr>
              <a:t>or if the </a:t>
            </a:r>
            <a:r>
              <a:rPr sz="1700" dirty="0">
                <a:latin typeface="Gill Sans MT"/>
                <a:cs typeface="Gill Sans MT"/>
              </a:rPr>
              <a:t>images </a:t>
            </a:r>
            <a:r>
              <a:rPr sz="1700" spc="-15" dirty="0">
                <a:latin typeface="Gill Sans MT"/>
                <a:cs typeface="Gill Sans MT"/>
              </a:rPr>
              <a:t>are </a:t>
            </a:r>
            <a:r>
              <a:rPr sz="1700" spc="-5" dirty="0">
                <a:latin typeface="Gill Sans MT"/>
                <a:cs typeface="Gill Sans MT"/>
              </a:rPr>
              <a:t>already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captured.</a:t>
            </a:r>
            <a:endParaRPr sz="17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3989" y="1847850"/>
            <a:ext cx="6571615" cy="0"/>
          </a:xfrm>
          <a:custGeom>
            <a:avLst/>
            <a:gdLst/>
            <a:ahLst/>
            <a:cxnLst/>
            <a:rect l="l" t="t" r="r" b="b"/>
            <a:pathLst>
              <a:path w="6571615">
                <a:moveTo>
                  <a:pt x="0" y="0"/>
                </a:moveTo>
                <a:lnTo>
                  <a:pt x="6571360" y="0"/>
                </a:lnTo>
              </a:path>
            </a:pathLst>
          </a:custGeom>
          <a:ln w="32004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50"/>
              </a:lnSpc>
            </a:pPr>
            <a:r>
              <a:rPr spc="-10" dirty="0"/>
              <a:t>PHYSICS </a:t>
            </a:r>
            <a:r>
              <a:rPr dirty="0"/>
              <a:t>BEHIND</a:t>
            </a:r>
            <a:r>
              <a:rPr spc="-65" dirty="0"/>
              <a:t> </a:t>
            </a:r>
            <a:r>
              <a:rPr dirty="0"/>
              <a:t>DETECTING</a:t>
            </a:r>
          </a:p>
          <a:p>
            <a:pPr marL="12700">
              <a:lnSpc>
                <a:spcPts val="3650"/>
              </a:lnSpc>
            </a:pPr>
            <a:r>
              <a:rPr dirty="0"/>
              <a:t>SMEARS: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2602" y="2059432"/>
            <a:ext cx="6410960" cy="297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62230" indent="-228600" algn="just">
              <a:lnSpc>
                <a:spcPct val="110000"/>
              </a:lnSpc>
              <a:spcBef>
                <a:spcPts val="1005"/>
              </a:spcBef>
              <a:buClr>
                <a:srgbClr val="B71E42"/>
              </a:buClr>
              <a:buFont typeface="Arial"/>
              <a:buChar char="•"/>
              <a:tabLst>
                <a:tab pos="241300" algn="l"/>
              </a:tabLst>
            </a:pPr>
            <a:endParaRPr lang="en-US" sz="1700" dirty="0">
              <a:latin typeface="Gill Sans MT"/>
              <a:cs typeface="Gill Sans MT"/>
            </a:endParaRPr>
          </a:p>
          <a:p>
            <a:pPr marL="241300" marR="62230" indent="-228600" algn="just">
              <a:lnSpc>
                <a:spcPct val="110000"/>
              </a:lnSpc>
              <a:spcBef>
                <a:spcPts val="1005"/>
              </a:spcBef>
              <a:buClr>
                <a:srgbClr val="B71E42"/>
              </a:buClr>
              <a:buFont typeface="Arial"/>
              <a:buChar char="•"/>
              <a:tabLst>
                <a:tab pos="241300" algn="l"/>
              </a:tabLst>
            </a:pPr>
            <a:r>
              <a:rPr sz="1700" dirty="0">
                <a:latin typeface="Gill Sans MT"/>
                <a:cs typeface="Gill Sans MT"/>
              </a:rPr>
              <a:t>In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our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spc="5" dirty="0">
                <a:latin typeface="Gill Sans MT"/>
                <a:cs typeface="Gill Sans MT"/>
              </a:rPr>
              <a:t>case,</a:t>
            </a:r>
            <a:r>
              <a:rPr sz="1700" spc="-18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smears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are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barely </a:t>
            </a:r>
            <a:r>
              <a:rPr sz="1700" dirty="0">
                <a:latin typeface="Gill Sans MT"/>
                <a:cs typeface="Gill Sans MT"/>
              </a:rPr>
              <a:t>seen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spc="-5" dirty="0">
                <a:latin typeface="Gill Sans MT"/>
                <a:cs typeface="Gill Sans MT"/>
              </a:rPr>
              <a:t>in</a:t>
            </a:r>
            <a:r>
              <a:rPr sz="1700" spc="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dataset</a:t>
            </a:r>
            <a:r>
              <a:rPr sz="1700" spc="-3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of </a:t>
            </a:r>
            <a:r>
              <a:rPr sz="1700" spc="-5" dirty="0">
                <a:latin typeface="Gill Sans MT"/>
                <a:cs typeface="Gill Sans MT"/>
              </a:rPr>
              <a:t>images,</a:t>
            </a:r>
            <a:r>
              <a:rPr sz="1700" spc="-18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as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spc="-5" dirty="0">
                <a:latin typeface="Gill Sans MT"/>
                <a:cs typeface="Gill Sans MT"/>
              </a:rPr>
              <a:t>mostly</a:t>
            </a:r>
            <a:r>
              <a:rPr sz="1700" spc="-10" dirty="0">
                <a:latin typeface="Gill Sans MT"/>
                <a:cs typeface="Gill Sans MT"/>
              </a:rPr>
              <a:t> </a:t>
            </a:r>
            <a:r>
              <a:rPr sz="1700" spc="-5" dirty="0">
                <a:latin typeface="Gill Sans MT"/>
                <a:cs typeface="Gill Sans MT"/>
              </a:rPr>
              <a:t>it</a:t>
            </a:r>
            <a:r>
              <a:rPr sz="1700" dirty="0">
                <a:latin typeface="Gill Sans MT"/>
                <a:cs typeface="Gill Sans MT"/>
              </a:rPr>
              <a:t> </a:t>
            </a:r>
            <a:r>
              <a:rPr sz="1700" spc="-5" dirty="0">
                <a:latin typeface="Gill Sans MT"/>
                <a:cs typeface="Gill Sans MT"/>
              </a:rPr>
              <a:t>is  </a:t>
            </a:r>
            <a:r>
              <a:rPr sz="1700" dirty="0">
                <a:latin typeface="Gill Sans MT"/>
                <a:cs typeface="Gill Sans MT"/>
              </a:rPr>
              <a:t>camouflaged </a:t>
            </a:r>
            <a:r>
              <a:rPr sz="1700" spc="-10" dirty="0">
                <a:latin typeface="Gill Sans MT"/>
                <a:cs typeface="Gill Sans MT"/>
              </a:rPr>
              <a:t>by </a:t>
            </a:r>
            <a:r>
              <a:rPr sz="1700" dirty="0">
                <a:latin typeface="Gill Sans MT"/>
                <a:cs typeface="Gill Sans MT"/>
              </a:rPr>
              <a:t>clouds or </a:t>
            </a:r>
            <a:r>
              <a:rPr sz="1700" spc="-5" dirty="0">
                <a:latin typeface="Gill Sans MT"/>
                <a:cs typeface="Gill Sans MT"/>
              </a:rPr>
              <a:t>incase </a:t>
            </a:r>
            <a:r>
              <a:rPr sz="1700" spc="-10" dirty="0">
                <a:latin typeface="Gill Sans MT"/>
                <a:cs typeface="Gill Sans MT"/>
              </a:rPr>
              <a:t>where </a:t>
            </a:r>
            <a:r>
              <a:rPr sz="1700" dirty="0">
                <a:latin typeface="Gill Sans MT"/>
                <a:cs typeface="Gill Sans MT"/>
              </a:rPr>
              <a:t>the car </a:t>
            </a:r>
            <a:r>
              <a:rPr sz="1700" spc="-5" dirty="0">
                <a:latin typeface="Gill Sans MT"/>
                <a:cs typeface="Gill Sans MT"/>
              </a:rPr>
              <a:t>is moving </a:t>
            </a:r>
            <a:r>
              <a:rPr sz="1700" spc="-10" dirty="0">
                <a:latin typeface="Gill Sans MT"/>
                <a:cs typeface="Gill Sans MT"/>
              </a:rPr>
              <a:t>through </a:t>
            </a:r>
            <a:r>
              <a:rPr sz="1700" dirty="0">
                <a:latin typeface="Gill Sans MT"/>
                <a:cs typeface="Gill Sans MT"/>
              </a:rPr>
              <a:t>the  tunnel.</a:t>
            </a:r>
          </a:p>
          <a:p>
            <a:pPr marL="241300" marR="401955" indent="-228600">
              <a:lnSpc>
                <a:spcPct val="110000"/>
              </a:lnSpc>
              <a:spcBef>
                <a:spcPts val="994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dirty="0">
                <a:latin typeface="Gill Sans MT"/>
                <a:cs typeface="Gill Sans MT"/>
              </a:rPr>
              <a:t>With our visual observation, </a:t>
            </a:r>
            <a:r>
              <a:rPr sz="1700" spc="-20" dirty="0">
                <a:latin typeface="Gill Sans MT"/>
                <a:cs typeface="Gill Sans MT"/>
              </a:rPr>
              <a:t>we </a:t>
            </a:r>
            <a:r>
              <a:rPr sz="1700" spc="-5" dirty="0">
                <a:latin typeface="Gill Sans MT"/>
                <a:cs typeface="Gill Sans MT"/>
              </a:rPr>
              <a:t>concluded </a:t>
            </a:r>
            <a:r>
              <a:rPr sz="1700" dirty="0">
                <a:latin typeface="Gill Sans MT"/>
                <a:cs typeface="Gill Sans MT"/>
              </a:rPr>
              <a:t>that smears </a:t>
            </a:r>
            <a:r>
              <a:rPr sz="1700" spc="-10" dirty="0">
                <a:latin typeface="Gill Sans MT"/>
                <a:cs typeface="Gill Sans MT"/>
              </a:rPr>
              <a:t>are</a:t>
            </a:r>
            <a:r>
              <a:rPr sz="1700" spc="-16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visible  </a:t>
            </a:r>
            <a:r>
              <a:rPr sz="1700" spc="-5" dirty="0">
                <a:latin typeface="Gill Sans MT"/>
                <a:cs typeface="Gill Sans MT"/>
              </a:rPr>
              <a:t>only when the </a:t>
            </a:r>
            <a:r>
              <a:rPr sz="1700" dirty="0">
                <a:latin typeface="Gill Sans MT"/>
                <a:cs typeface="Gill Sans MT"/>
              </a:rPr>
              <a:t>car </a:t>
            </a:r>
            <a:r>
              <a:rPr sz="1700" spc="-5" dirty="0">
                <a:latin typeface="Gill Sans MT"/>
                <a:cs typeface="Gill Sans MT"/>
              </a:rPr>
              <a:t>is in transition </a:t>
            </a:r>
            <a:r>
              <a:rPr sz="1700" spc="-15" dirty="0">
                <a:latin typeface="Gill Sans MT"/>
                <a:cs typeface="Gill Sans MT"/>
              </a:rPr>
              <a:t>from </a:t>
            </a:r>
            <a:r>
              <a:rPr sz="1700" dirty="0">
                <a:latin typeface="Gill Sans MT"/>
                <a:cs typeface="Gill Sans MT"/>
              </a:rPr>
              <a:t>tunnel to open</a:t>
            </a:r>
            <a:r>
              <a:rPr sz="1700" spc="45" dirty="0">
                <a:latin typeface="Gill Sans MT"/>
                <a:cs typeface="Gill Sans MT"/>
              </a:rPr>
              <a:t> </a:t>
            </a:r>
            <a:r>
              <a:rPr sz="1700" spc="-15" dirty="0">
                <a:latin typeface="Gill Sans MT"/>
                <a:cs typeface="Gill Sans MT"/>
              </a:rPr>
              <a:t>road.</a:t>
            </a:r>
            <a:endParaRPr sz="1700" dirty="0">
              <a:latin typeface="Gill Sans MT"/>
              <a:cs typeface="Gill Sans MT"/>
            </a:endParaRPr>
          </a:p>
          <a:p>
            <a:pPr marL="241300" marR="5080" indent="-228600">
              <a:lnSpc>
                <a:spcPct val="110100"/>
              </a:lnSpc>
              <a:spcBef>
                <a:spcPts val="990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dirty="0">
                <a:latin typeface="Gill Sans MT"/>
                <a:cs typeface="Gill Sans MT"/>
              </a:rPr>
              <a:t>The </a:t>
            </a:r>
            <a:r>
              <a:rPr sz="1700" spc="-5" dirty="0">
                <a:latin typeface="Gill Sans MT"/>
                <a:cs typeface="Gill Sans MT"/>
              </a:rPr>
              <a:t>main reason for visibility </a:t>
            </a:r>
            <a:r>
              <a:rPr sz="1700" dirty="0">
                <a:latin typeface="Gill Sans MT"/>
                <a:cs typeface="Gill Sans MT"/>
              </a:rPr>
              <a:t>of smear </a:t>
            </a:r>
            <a:r>
              <a:rPr sz="1700" spc="-5" dirty="0">
                <a:latin typeface="Gill Sans MT"/>
                <a:cs typeface="Gill Sans MT"/>
              </a:rPr>
              <a:t>in </a:t>
            </a:r>
            <a:r>
              <a:rPr sz="1700" dirty="0">
                <a:latin typeface="Gill Sans MT"/>
                <a:cs typeface="Gill Sans MT"/>
              </a:rPr>
              <a:t>this case </a:t>
            </a:r>
            <a:r>
              <a:rPr sz="1700" spc="-5" dirty="0">
                <a:latin typeface="Gill Sans MT"/>
                <a:cs typeface="Gill Sans MT"/>
              </a:rPr>
              <a:t>is </a:t>
            </a:r>
            <a:r>
              <a:rPr sz="1700" dirty="0">
                <a:latin typeface="Gill Sans MT"/>
                <a:cs typeface="Gill Sans MT"/>
              </a:rPr>
              <a:t>as the </a:t>
            </a:r>
            <a:r>
              <a:rPr sz="1700" spc="-5" dirty="0">
                <a:latin typeface="Gill Sans MT"/>
                <a:cs typeface="Gill Sans MT"/>
              </a:rPr>
              <a:t>exposure  </a:t>
            </a:r>
            <a:r>
              <a:rPr sz="1700" dirty="0">
                <a:latin typeface="Gill Sans MT"/>
                <a:cs typeface="Gill Sans MT"/>
              </a:rPr>
              <a:t>of camera </a:t>
            </a:r>
            <a:r>
              <a:rPr sz="1700" spc="-5" dirty="0">
                <a:latin typeface="Gill Sans MT"/>
                <a:cs typeface="Gill Sans MT"/>
              </a:rPr>
              <a:t>lens if perfect </a:t>
            </a:r>
            <a:r>
              <a:rPr sz="1700" dirty="0">
                <a:latin typeface="Gill Sans MT"/>
                <a:cs typeface="Gill Sans MT"/>
              </a:rPr>
              <a:t>enough to get the </a:t>
            </a:r>
            <a:r>
              <a:rPr sz="1700" spc="-5" dirty="0">
                <a:latin typeface="Gill Sans MT"/>
                <a:cs typeface="Gill Sans MT"/>
              </a:rPr>
              <a:t>focused image in which </a:t>
            </a:r>
            <a:r>
              <a:rPr sz="1700" dirty="0">
                <a:latin typeface="Gill Sans MT"/>
                <a:cs typeface="Gill Sans MT"/>
              </a:rPr>
              <a:t>the  smear </a:t>
            </a:r>
            <a:r>
              <a:rPr sz="1700" spc="-10" dirty="0">
                <a:latin typeface="Gill Sans MT"/>
                <a:cs typeface="Gill Sans MT"/>
              </a:rPr>
              <a:t>are </a:t>
            </a:r>
            <a:r>
              <a:rPr sz="1700" dirty="0">
                <a:latin typeface="Gill Sans MT"/>
                <a:cs typeface="Gill Sans MT"/>
              </a:rPr>
              <a:t>visible because of </a:t>
            </a:r>
            <a:r>
              <a:rPr sz="1700" spc="-10" dirty="0">
                <a:latin typeface="Gill Sans MT"/>
                <a:cs typeface="Gill Sans MT"/>
              </a:rPr>
              <a:t>having darker </a:t>
            </a:r>
            <a:r>
              <a:rPr sz="1700" spc="-5" dirty="0">
                <a:latin typeface="Gill Sans MT"/>
                <a:cs typeface="Gill Sans MT"/>
              </a:rPr>
              <a:t>background</a:t>
            </a:r>
            <a:r>
              <a:rPr sz="1700" spc="-65" dirty="0">
                <a:latin typeface="Gill Sans MT"/>
                <a:cs typeface="Gill Sans MT"/>
              </a:rPr>
              <a:t> </a:t>
            </a:r>
            <a:r>
              <a:rPr sz="1700" spc="-5" dirty="0">
                <a:latin typeface="Gill Sans MT"/>
                <a:cs typeface="Gill Sans MT"/>
              </a:rPr>
              <a:t>(tunnel).</a:t>
            </a:r>
            <a:endParaRPr sz="17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5928" y="487298"/>
            <a:ext cx="6351270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460"/>
              </a:lnSpc>
            </a:pPr>
            <a:r>
              <a:rPr dirty="0"/>
              <a:t>S</a:t>
            </a:r>
            <a:r>
              <a:rPr lang="en-US" dirty="0"/>
              <a:t>mear </a:t>
            </a:r>
            <a:r>
              <a:rPr spc="-490" dirty="0"/>
              <a:t> </a:t>
            </a:r>
            <a:r>
              <a:rPr dirty="0"/>
              <a:t>V</a:t>
            </a:r>
            <a:r>
              <a:rPr lang="en-US" dirty="0"/>
              <a:t>isibility while leaving Tunnel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271016" y="2226563"/>
            <a:ext cx="3026664" cy="3262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dirty="0"/>
              <a:t>m</a:t>
            </a:r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5167884" y="2226563"/>
            <a:ext cx="3209544" cy="32628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64129" y="3214877"/>
            <a:ext cx="222885" cy="266700"/>
          </a:xfrm>
          <a:custGeom>
            <a:avLst/>
            <a:gdLst/>
            <a:ahLst/>
            <a:cxnLst/>
            <a:rect l="l" t="t" r="r" b="b"/>
            <a:pathLst>
              <a:path w="222885" h="266700">
                <a:moveTo>
                  <a:pt x="0" y="133350"/>
                </a:moveTo>
                <a:lnTo>
                  <a:pt x="8739" y="81438"/>
                </a:lnTo>
                <a:lnTo>
                  <a:pt x="32575" y="39052"/>
                </a:lnTo>
                <a:lnTo>
                  <a:pt x="67937" y="10477"/>
                </a:lnTo>
                <a:lnTo>
                  <a:pt x="111251" y="0"/>
                </a:lnTo>
                <a:lnTo>
                  <a:pt x="154566" y="10477"/>
                </a:lnTo>
                <a:lnTo>
                  <a:pt x="189928" y="39052"/>
                </a:lnTo>
                <a:lnTo>
                  <a:pt x="213764" y="81438"/>
                </a:lnTo>
                <a:lnTo>
                  <a:pt x="222503" y="133350"/>
                </a:lnTo>
                <a:lnTo>
                  <a:pt x="213764" y="185261"/>
                </a:lnTo>
                <a:lnTo>
                  <a:pt x="189928" y="227647"/>
                </a:lnTo>
                <a:lnTo>
                  <a:pt x="154566" y="256222"/>
                </a:lnTo>
                <a:lnTo>
                  <a:pt x="111251" y="266700"/>
                </a:lnTo>
                <a:lnTo>
                  <a:pt x="67937" y="256222"/>
                </a:lnTo>
                <a:lnTo>
                  <a:pt x="32575" y="227647"/>
                </a:lnTo>
                <a:lnTo>
                  <a:pt x="8739" y="185261"/>
                </a:lnTo>
                <a:lnTo>
                  <a:pt x="0" y="133350"/>
                </a:lnTo>
                <a:close/>
              </a:path>
            </a:pathLst>
          </a:custGeom>
          <a:ln w="28956">
            <a:solidFill>
              <a:srgbClr val="8512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1082" y="3342894"/>
            <a:ext cx="177165" cy="251460"/>
          </a:xfrm>
          <a:custGeom>
            <a:avLst/>
            <a:gdLst/>
            <a:ahLst/>
            <a:cxnLst/>
            <a:rect l="l" t="t" r="r" b="b"/>
            <a:pathLst>
              <a:path w="177165" h="251460">
                <a:moveTo>
                  <a:pt x="0" y="125729"/>
                </a:moveTo>
                <a:lnTo>
                  <a:pt x="6953" y="76777"/>
                </a:lnTo>
                <a:lnTo>
                  <a:pt x="25908" y="36814"/>
                </a:lnTo>
                <a:lnTo>
                  <a:pt x="54006" y="9876"/>
                </a:lnTo>
                <a:lnTo>
                  <a:pt x="88391" y="0"/>
                </a:lnTo>
                <a:lnTo>
                  <a:pt x="122777" y="9876"/>
                </a:lnTo>
                <a:lnTo>
                  <a:pt x="150876" y="36814"/>
                </a:lnTo>
                <a:lnTo>
                  <a:pt x="169830" y="76777"/>
                </a:lnTo>
                <a:lnTo>
                  <a:pt x="176784" y="125729"/>
                </a:lnTo>
                <a:lnTo>
                  <a:pt x="169830" y="174682"/>
                </a:lnTo>
                <a:lnTo>
                  <a:pt x="150876" y="214645"/>
                </a:lnTo>
                <a:lnTo>
                  <a:pt x="122777" y="241583"/>
                </a:lnTo>
                <a:lnTo>
                  <a:pt x="88391" y="251459"/>
                </a:lnTo>
                <a:lnTo>
                  <a:pt x="54006" y="241583"/>
                </a:lnTo>
                <a:lnTo>
                  <a:pt x="25908" y="214645"/>
                </a:lnTo>
                <a:lnTo>
                  <a:pt x="6953" y="174682"/>
                </a:lnTo>
                <a:lnTo>
                  <a:pt x="0" y="125729"/>
                </a:lnTo>
                <a:close/>
              </a:path>
            </a:pathLst>
          </a:custGeom>
          <a:ln w="28956">
            <a:solidFill>
              <a:srgbClr val="8512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7866" y="3214877"/>
            <a:ext cx="226060" cy="266700"/>
          </a:xfrm>
          <a:custGeom>
            <a:avLst/>
            <a:gdLst/>
            <a:ahLst/>
            <a:cxnLst/>
            <a:rect l="l" t="t" r="r" b="b"/>
            <a:pathLst>
              <a:path w="226059" h="266700">
                <a:moveTo>
                  <a:pt x="0" y="133350"/>
                </a:moveTo>
                <a:lnTo>
                  <a:pt x="8870" y="81438"/>
                </a:lnTo>
                <a:lnTo>
                  <a:pt x="33051" y="39052"/>
                </a:lnTo>
                <a:lnTo>
                  <a:pt x="68901" y="10477"/>
                </a:lnTo>
                <a:lnTo>
                  <a:pt x="112775" y="0"/>
                </a:lnTo>
                <a:lnTo>
                  <a:pt x="156650" y="10477"/>
                </a:lnTo>
                <a:lnTo>
                  <a:pt x="192500" y="39052"/>
                </a:lnTo>
                <a:lnTo>
                  <a:pt x="216681" y="81438"/>
                </a:lnTo>
                <a:lnTo>
                  <a:pt x="225551" y="133350"/>
                </a:lnTo>
                <a:lnTo>
                  <a:pt x="216681" y="185261"/>
                </a:lnTo>
                <a:lnTo>
                  <a:pt x="192500" y="227647"/>
                </a:lnTo>
                <a:lnTo>
                  <a:pt x="156650" y="256222"/>
                </a:lnTo>
                <a:lnTo>
                  <a:pt x="112775" y="266700"/>
                </a:lnTo>
                <a:lnTo>
                  <a:pt x="68901" y="256222"/>
                </a:lnTo>
                <a:lnTo>
                  <a:pt x="33051" y="227647"/>
                </a:lnTo>
                <a:lnTo>
                  <a:pt x="8870" y="185261"/>
                </a:lnTo>
                <a:lnTo>
                  <a:pt x="0" y="133350"/>
                </a:lnTo>
                <a:close/>
              </a:path>
            </a:pathLst>
          </a:custGeom>
          <a:ln w="28956">
            <a:solidFill>
              <a:srgbClr val="8512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2750" y="3355085"/>
            <a:ext cx="192405" cy="227329"/>
          </a:xfrm>
          <a:custGeom>
            <a:avLst/>
            <a:gdLst/>
            <a:ahLst/>
            <a:cxnLst/>
            <a:rect l="l" t="t" r="r" b="b"/>
            <a:pathLst>
              <a:path w="192404" h="227329">
                <a:moveTo>
                  <a:pt x="0" y="113537"/>
                </a:moveTo>
                <a:lnTo>
                  <a:pt x="7536" y="69330"/>
                </a:lnTo>
                <a:lnTo>
                  <a:pt x="28098" y="33242"/>
                </a:lnTo>
                <a:lnTo>
                  <a:pt x="58614" y="8917"/>
                </a:lnTo>
                <a:lnTo>
                  <a:pt x="96011" y="0"/>
                </a:lnTo>
                <a:lnTo>
                  <a:pt x="133409" y="8917"/>
                </a:lnTo>
                <a:lnTo>
                  <a:pt x="163925" y="33242"/>
                </a:lnTo>
                <a:lnTo>
                  <a:pt x="184487" y="69330"/>
                </a:lnTo>
                <a:lnTo>
                  <a:pt x="192024" y="113537"/>
                </a:lnTo>
                <a:lnTo>
                  <a:pt x="184487" y="157745"/>
                </a:lnTo>
                <a:lnTo>
                  <a:pt x="163925" y="193833"/>
                </a:lnTo>
                <a:lnTo>
                  <a:pt x="133409" y="218158"/>
                </a:lnTo>
                <a:lnTo>
                  <a:pt x="96011" y="227075"/>
                </a:lnTo>
                <a:lnTo>
                  <a:pt x="58614" y="218158"/>
                </a:lnTo>
                <a:lnTo>
                  <a:pt x="28098" y="193833"/>
                </a:lnTo>
                <a:lnTo>
                  <a:pt x="7536" y="157745"/>
                </a:lnTo>
                <a:lnTo>
                  <a:pt x="0" y="113537"/>
                </a:lnTo>
                <a:close/>
              </a:path>
            </a:pathLst>
          </a:custGeom>
          <a:ln w="28956">
            <a:solidFill>
              <a:srgbClr val="8512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71394" y="3355085"/>
            <a:ext cx="222885" cy="265430"/>
          </a:xfrm>
          <a:custGeom>
            <a:avLst/>
            <a:gdLst/>
            <a:ahLst/>
            <a:cxnLst/>
            <a:rect l="l" t="t" r="r" b="b"/>
            <a:pathLst>
              <a:path w="222885" h="265429">
                <a:moveTo>
                  <a:pt x="0" y="132587"/>
                </a:moveTo>
                <a:lnTo>
                  <a:pt x="8739" y="80956"/>
                </a:lnTo>
                <a:lnTo>
                  <a:pt x="32575" y="38814"/>
                </a:lnTo>
                <a:lnTo>
                  <a:pt x="67937" y="10412"/>
                </a:lnTo>
                <a:lnTo>
                  <a:pt x="111251" y="0"/>
                </a:lnTo>
                <a:lnTo>
                  <a:pt x="154566" y="10412"/>
                </a:lnTo>
                <a:lnTo>
                  <a:pt x="189928" y="38814"/>
                </a:lnTo>
                <a:lnTo>
                  <a:pt x="213764" y="80956"/>
                </a:lnTo>
                <a:lnTo>
                  <a:pt x="222504" y="132587"/>
                </a:lnTo>
                <a:lnTo>
                  <a:pt x="213764" y="184219"/>
                </a:lnTo>
                <a:lnTo>
                  <a:pt x="189928" y="226361"/>
                </a:lnTo>
                <a:lnTo>
                  <a:pt x="154566" y="254763"/>
                </a:lnTo>
                <a:lnTo>
                  <a:pt x="111251" y="265175"/>
                </a:lnTo>
                <a:lnTo>
                  <a:pt x="67937" y="254763"/>
                </a:lnTo>
                <a:lnTo>
                  <a:pt x="32575" y="226361"/>
                </a:lnTo>
                <a:lnTo>
                  <a:pt x="8739" y="184219"/>
                </a:lnTo>
                <a:lnTo>
                  <a:pt x="0" y="132587"/>
                </a:lnTo>
                <a:close/>
              </a:path>
            </a:pathLst>
          </a:custGeom>
          <a:ln w="28956">
            <a:solidFill>
              <a:srgbClr val="8512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47722" y="3355085"/>
            <a:ext cx="222885" cy="265430"/>
          </a:xfrm>
          <a:custGeom>
            <a:avLst/>
            <a:gdLst/>
            <a:ahLst/>
            <a:cxnLst/>
            <a:rect l="l" t="t" r="r" b="b"/>
            <a:pathLst>
              <a:path w="222885" h="265429">
                <a:moveTo>
                  <a:pt x="0" y="132587"/>
                </a:moveTo>
                <a:lnTo>
                  <a:pt x="8739" y="80956"/>
                </a:lnTo>
                <a:lnTo>
                  <a:pt x="32575" y="38814"/>
                </a:lnTo>
                <a:lnTo>
                  <a:pt x="67937" y="10412"/>
                </a:lnTo>
                <a:lnTo>
                  <a:pt x="111251" y="0"/>
                </a:lnTo>
                <a:lnTo>
                  <a:pt x="154566" y="10412"/>
                </a:lnTo>
                <a:lnTo>
                  <a:pt x="189928" y="38814"/>
                </a:lnTo>
                <a:lnTo>
                  <a:pt x="213764" y="80956"/>
                </a:lnTo>
                <a:lnTo>
                  <a:pt x="222503" y="132587"/>
                </a:lnTo>
                <a:lnTo>
                  <a:pt x="213764" y="184219"/>
                </a:lnTo>
                <a:lnTo>
                  <a:pt x="189928" y="226361"/>
                </a:lnTo>
                <a:lnTo>
                  <a:pt x="154566" y="254763"/>
                </a:lnTo>
                <a:lnTo>
                  <a:pt x="111251" y="265175"/>
                </a:lnTo>
                <a:lnTo>
                  <a:pt x="67937" y="254763"/>
                </a:lnTo>
                <a:lnTo>
                  <a:pt x="32575" y="226361"/>
                </a:lnTo>
                <a:lnTo>
                  <a:pt x="8739" y="184219"/>
                </a:lnTo>
                <a:lnTo>
                  <a:pt x="0" y="132587"/>
                </a:lnTo>
                <a:close/>
              </a:path>
            </a:pathLst>
          </a:custGeom>
          <a:ln w="28956">
            <a:solidFill>
              <a:srgbClr val="8512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3989" y="1847850"/>
            <a:ext cx="6571615" cy="0"/>
          </a:xfrm>
          <a:custGeom>
            <a:avLst/>
            <a:gdLst/>
            <a:ahLst/>
            <a:cxnLst/>
            <a:rect l="l" t="t" r="r" b="b"/>
            <a:pathLst>
              <a:path w="6571615">
                <a:moveTo>
                  <a:pt x="0" y="0"/>
                </a:moveTo>
                <a:lnTo>
                  <a:pt x="6571360" y="0"/>
                </a:lnTo>
              </a:path>
            </a:pathLst>
          </a:custGeom>
          <a:ln w="32004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METHOD: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2602" y="2053335"/>
            <a:ext cx="6369050" cy="3372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45720" indent="-228600">
              <a:lnSpc>
                <a:spcPct val="100000"/>
              </a:lnSpc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spc="-5" dirty="0">
                <a:latin typeface="Gill Sans MT"/>
                <a:cs typeface="Gill Sans MT"/>
              </a:rPr>
              <a:t>Usually while </a:t>
            </a:r>
            <a:r>
              <a:rPr sz="1700" dirty="0">
                <a:latin typeface="Gill Sans MT"/>
                <a:cs typeface="Gill Sans MT"/>
              </a:rPr>
              <a:t>dealing </a:t>
            </a:r>
            <a:r>
              <a:rPr sz="1700" spc="-5" dirty="0">
                <a:latin typeface="Gill Sans MT"/>
                <a:cs typeface="Gill Sans MT"/>
              </a:rPr>
              <a:t>with </a:t>
            </a:r>
            <a:r>
              <a:rPr sz="1700" dirty="0">
                <a:latin typeface="Gill Sans MT"/>
                <a:cs typeface="Gill Sans MT"/>
              </a:rPr>
              <a:t>images, </a:t>
            </a:r>
            <a:r>
              <a:rPr sz="1700" spc="-5" dirty="0">
                <a:latin typeface="Gill Sans MT"/>
                <a:cs typeface="Gill Sans MT"/>
              </a:rPr>
              <a:t>it is </a:t>
            </a:r>
            <a:r>
              <a:rPr sz="1700" dirty="0">
                <a:latin typeface="Gill Sans MT"/>
                <a:cs typeface="Gill Sans MT"/>
              </a:rPr>
              <a:t>important to </a:t>
            </a:r>
            <a:r>
              <a:rPr sz="1700" spc="-5" dirty="0">
                <a:latin typeface="Gill Sans MT"/>
                <a:cs typeface="Gill Sans MT"/>
              </a:rPr>
              <a:t>filter </a:t>
            </a:r>
            <a:r>
              <a:rPr sz="1700" dirty="0">
                <a:latin typeface="Gill Sans MT"/>
                <a:cs typeface="Gill Sans MT"/>
              </a:rPr>
              <a:t>out the</a:t>
            </a:r>
            <a:r>
              <a:rPr sz="1700" spc="-20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data  </a:t>
            </a:r>
            <a:r>
              <a:rPr sz="1700" spc="-5" dirty="0">
                <a:latin typeface="Gill Sans MT"/>
                <a:cs typeface="Gill Sans MT"/>
              </a:rPr>
              <a:t>which </a:t>
            </a:r>
            <a:r>
              <a:rPr sz="1700" dirty="0">
                <a:latin typeface="Gill Sans MT"/>
                <a:cs typeface="Gill Sans MT"/>
              </a:rPr>
              <a:t>can </a:t>
            </a:r>
            <a:r>
              <a:rPr sz="1700" spc="-5" dirty="0">
                <a:latin typeface="Gill Sans MT"/>
                <a:cs typeface="Gill Sans MT"/>
              </a:rPr>
              <a:t>lead </a:t>
            </a:r>
            <a:r>
              <a:rPr sz="1700" dirty="0">
                <a:latin typeface="Gill Sans MT"/>
                <a:cs typeface="Gill Sans MT"/>
              </a:rPr>
              <a:t>us </a:t>
            </a:r>
            <a:r>
              <a:rPr sz="1700" spc="-5" dirty="0">
                <a:latin typeface="Gill Sans MT"/>
                <a:cs typeface="Gill Sans MT"/>
              </a:rPr>
              <a:t>to </a:t>
            </a:r>
            <a:r>
              <a:rPr sz="1700" dirty="0">
                <a:latin typeface="Gill Sans MT"/>
                <a:cs typeface="Gill Sans MT"/>
              </a:rPr>
              <a:t>important </a:t>
            </a:r>
            <a:r>
              <a:rPr sz="1700" spc="-5" dirty="0">
                <a:latin typeface="Gill Sans MT"/>
                <a:cs typeface="Gill Sans MT"/>
              </a:rPr>
              <a:t>features(eg:</a:t>
            </a:r>
            <a:r>
              <a:rPr sz="1700" spc="-21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smears).</a:t>
            </a:r>
            <a:endParaRPr sz="1700">
              <a:latin typeface="Gill Sans MT"/>
              <a:cs typeface="Gill Sans MT"/>
            </a:endParaRPr>
          </a:p>
          <a:p>
            <a:pPr marL="241300" marR="450850" indent="-228600">
              <a:lnSpc>
                <a:spcPct val="100000"/>
              </a:lnSpc>
              <a:spcBef>
                <a:spcPts val="1005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dirty="0">
                <a:latin typeface="Gill Sans MT"/>
                <a:cs typeface="Gill Sans MT"/>
              </a:rPr>
              <a:t>As per our </a:t>
            </a:r>
            <a:r>
              <a:rPr sz="1700" spc="-15" dirty="0">
                <a:latin typeface="Gill Sans MT"/>
                <a:cs typeface="Gill Sans MT"/>
              </a:rPr>
              <a:t>theory, </a:t>
            </a:r>
            <a:r>
              <a:rPr sz="1700" dirty="0">
                <a:latin typeface="Gill Sans MT"/>
                <a:cs typeface="Gill Sans MT"/>
              </a:rPr>
              <a:t>smears </a:t>
            </a:r>
            <a:r>
              <a:rPr sz="1700" spc="-5" dirty="0">
                <a:latin typeface="Gill Sans MT"/>
                <a:cs typeface="Gill Sans MT"/>
              </a:rPr>
              <a:t>apper in </a:t>
            </a:r>
            <a:r>
              <a:rPr sz="1700" dirty="0">
                <a:latin typeface="Gill Sans MT"/>
                <a:cs typeface="Gill Sans MT"/>
              </a:rPr>
              <a:t>the </a:t>
            </a:r>
            <a:r>
              <a:rPr sz="1700" spc="-5" dirty="0">
                <a:latin typeface="Gill Sans MT"/>
                <a:cs typeface="Gill Sans MT"/>
              </a:rPr>
              <a:t>image while </a:t>
            </a:r>
            <a:r>
              <a:rPr sz="1700" dirty="0">
                <a:latin typeface="Gill Sans MT"/>
                <a:cs typeface="Gill Sans MT"/>
              </a:rPr>
              <a:t>the </a:t>
            </a:r>
            <a:r>
              <a:rPr sz="1700" spc="-10" dirty="0">
                <a:latin typeface="Gill Sans MT"/>
                <a:cs typeface="Gill Sans MT"/>
              </a:rPr>
              <a:t>care </a:t>
            </a:r>
            <a:r>
              <a:rPr sz="1700" spc="-5" dirty="0">
                <a:latin typeface="Gill Sans MT"/>
                <a:cs typeface="Gill Sans MT"/>
              </a:rPr>
              <a:t>is</a:t>
            </a:r>
            <a:r>
              <a:rPr sz="1700" spc="-170" dirty="0">
                <a:latin typeface="Gill Sans MT"/>
                <a:cs typeface="Gill Sans MT"/>
              </a:rPr>
              <a:t> </a:t>
            </a:r>
            <a:r>
              <a:rPr sz="1700" spc="-5" dirty="0">
                <a:latin typeface="Gill Sans MT"/>
                <a:cs typeface="Gill Sans MT"/>
              </a:rPr>
              <a:t>in  transition </a:t>
            </a:r>
            <a:r>
              <a:rPr sz="1700" spc="-15" dirty="0">
                <a:latin typeface="Gill Sans MT"/>
                <a:cs typeface="Gill Sans MT"/>
              </a:rPr>
              <a:t>from </a:t>
            </a:r>
            <a:r>
              <a:rPr sz="1700" dirty="0">
                <a:latin typeface="Gill Sans MT"/>
                <a:cs typeface="Gill Sans MT"/>
              </a:rPr>
              <a:t>tunnel to open</a:t>
            </a:r>
            <a:r>
              <a:rPr sz="1700" spc="-40" dirty="0">
                <a:latin typeface="Gill Sans MT"/>
                <a:cs typeface="Gill Sans MT"/>
              </a:rPr>
              <a:t> </a:t>
            </a:r>
            <a:r>
              <a:rPr sz="1700" spc="-15" dirty="0">
                <a:latin typeface="Gill Sans MT"/>
                <a:cs typeface="Gill Sans MT"/>
              </a:rPr>
              <a:t>road.</a:t>
            </a:r>
            <a:endParaRPr sz="1700">
              <a:latin typeface="Gill Sans MT"/>
              <a:cs typeface="Gill Sans MT"/>
            </a:endParaRPr>
          </a:p>
          <a:p>
            <a:pPr marL="241300" marR="5080" indent="-228600">
              <a:lnSpc>
                <a:spcPct val="100000"/>
              </a:lnSpc>
              <a:spcBef>
                <a:spcPts val="994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spc="-75" dirty="0">
                <a:latin typeface="Gill Sans MT"/>
                <a:cs typeface="Gill Sans MT"/>
              </a:rPr>
              <a:t>We </a:t>
            </a:r>
            <a:r>
              <a:rPr sz="1700" spc="-5" dirty="0">
                <a:latin typeface="Gill Sans MT"/>
                <a:cs typeface="Gill Sans MT"/>
              </a:rPr>
              <a:t>detected </a:t>
            </a:r>
            <a:r>
              <a:rPr sz="1700" dirty="0">
                <a:latin typeface="Gill Sans MT"/>
                <a:cs typeface="Gill Sans MT"/>
              </a:rPr>
              <a:t>a </a:t>
            </a:r>
            <a:r>
              <a:rPr sz="1700" spc="-5" dirty="0">
                <a:latin typeface="Gill Sans MT"/>
                <a:cs typeface="Gill Sans MT"/>
              </a:rPr>
              <a:t>line with </a:t>
            </a:r>
            <a:r>
              <a:rPr sz="1700" dirty="0">
                <a:latin typeface="Gill Sans MT"/>
                <a:cs typeface="Gill Sans MT"/>
              </a:rPr>
              <a:t>(theata = -30 to +30) </a:t>
            </a:r>
            <a:r>
              <a:rPr sz="1700" spc="-5" dirty="0">
                <a:latin typeface="Gill Sans MT"/>
                <a:cs typeface="Gill Sans MT"/>
              </a:rPr>
              <a:t>which is </a:t>
            </a:r>
            <a:r>
              <a:rPr sz="1700" dirty="0">
                <a:latin typeface="Gill Sans MT"/>
                <a:cs typeface="Gill Sans MT"/>
              </a:rPr>
              <a:t>assumed to be  a tunnel</a:t>
            </a:r>
            <a:r>
              <a:rPr sz="1700" spc="-60" dirty="0">
                <a:latin typeface="Gill Sans MT"/>
                <a:cs typeface="Gill Sans MT"/>
              </a:rPr>
              <a:t> </a:t>
            </a:r>
            <a:r>
              <a:rPr sz="1700" spc="-5" dirty="0">
                <a:latin typeface="Gill Sans MT"/>
                <a:cs typeface="Gill Sans MT"/>
              </a:rPr>
              <a:t>transition.</a:t>
            </a:r>
            <a:endParaRPr sz="1700">
              <a:latin typeface="Gill Sans MT"/>
              <a:cs typeface="Gill Sans MT"/>
            </a:endParaRPr>
          </a:p>
          <a:p>
            <a:pPr marL="241300" marR="39370" indent="-228600">
              <a:lnSpc>
                <a:spcPct val="100000"/>
              </a:lnSpc>
              <a:spcBef>
                <a:spcPts val="994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spc="-125" dirty="0">
                <a:latin typeface="Gill Sans MT"/>
                <a:cs typeface="Gill Sans MT"/>
              </a:rPr>
              <a:t>To </a:t>
            </a:r>
            <a:r>
              <a:rPr sz="1700" dirty="0">
                <a:latin typeface="Gill Sans MT"/>
                <a:cs typeface="Gill Sans MT"/>
              </a:rPr>
              <a:t>particularly pick the images, </a:t>
            </a:r>
            <a:r>
              <a:rPr sz="1700" spc="-20" dirty="0">
                <a:latin typeface="Gill Sans MT"/>
                <a:cs typeface="Gill Sans MT"/>
              </a:rPr>
              <a:t>we </a:t>
            </a:r>
            <a:r>
              <a:rPr sz="1700" dirty="0">
                <a:latin typeface="Gill Sans MT"/>
                <a:cs typeface="Gill Sans MT"/>
              </a:rPr>
              <a:t>set </a:t>
            </a:r>
            <a:r>
              <a:rPr sz="1700" spc="-5" dirty="0">
                <a:latin typeface="Gill Sans MT"/>
                <a:cs typeface="Gill Sans MT"/>
              </a:rPr>
              <a:t>condition which </a:t>
            </a:r>
            <a:r>
              <a:rPr sz="1700" dirty="0">
                <a:latin typeface="Gill Sans MT"/>
                <a:cs typeface="Gill Sans MT"/>
              </a:rPr>
              <a:t>checks the  upper portion to be </a:t>
            </a:r>
            <a:r>
              <a:rPr sz="1700" spc="-5" dirty="0">
                <a:latin typeface="Gill Sans MT"/>
                <a:cs typeface="Gill Sans MT"/>
              </a:rPr>
              <a:t>drk </a:t>
            </a:r>
            <a:r>
              <a:rPr sz="1700" dirty="0">
                <a:latin typeface="Gill Sans MT"/>
                <a:cs typeface="Gill Sans MT"/>
              </a:rPr>
              <a:t>and </a:t>
            </a:r>
            <a:r>
              <a:rPr sz="1700" spc="-5" dirty="0">
                <a:latin typeface="Gill Sans MT"/>
                <a:cs typeface="Gill Sans MT"/>
              </a:rPr>
              <a:t>the bottem </a:t>
            </a:r>
            <a:r>
              <a:rPr sz="1700" spc="10" dirty="0">
                <a:latin typeface="Gill Sans MT"/>
                <a:cs typeface="Gill Sans MT"/>
              </a:rPr>
              <a:t>part </a:t>
            </a:r>
            <a:r>
              <a:rPr sz="1700" dirty="0">
                <a:latin typeface="Gill Sans MT"/>
                <a:cs typeface="Gill Sans MT"/>
              </a:rPr>
              <a:t>to be brighter based</a:t>
            </a:r>
            <a:r>
              <a:rPr sz="1700" spc="-8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on  the </a:t>
            </a:r>
            <a:r>
              <a:rPr sz="1700" spc="-5" dirty="0">
                <a:latin typeface="Gill Sans MT"/>
                <a:cs typeface="Gill Sans MT"/>
              </a:rPr>
              <a:t>mean</a:t>
            </a:r>
            <a:r>
              <a:rPr sz="1700" spc="-80" dirty="0">
                <a:latin typeface="Gill Sans MT"/>
                <a:cs typeface="Gill Sans MT"/>
              </a:rPr>
              <a:t> </a:t>
            </a:r>
            <a:r>
              <a:rPr sz="1700" spc="5" dirty="0">
                <a:latin typeface="Gill Sans MT"/>
                <a:cs typeface="Gill Sans MT"/>
              </a:rPr>
              <a:t>value.</a:t>
            </a:r>
            <a:endParaRPr sz="1700">
              <a:latin typeface="Gill Sans MT"/>
              <a:cs typeface="Gill Sans MT"/>
            </a:endParaRPr>
          </a:p>
          <a:p>
            <a:pPr marL="241300" marR="13970" indent="-228600">
              <a:lnSpc>
                <a:spcPct val="100000"/>
              </a:lnSpc>
              <a:spcBef>
                <a:spcPts val="1005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dirty="0">
                <a:latin typeface="Gill Sans MT"/>
                <a:cs typeface="Gill Sans MT"/>
              </a:rPr>
              <a:t>After </a:t>
            </a:r>
            <a:r>
              <a:rPr sz="1700" spc="-5" dirty="0">
                <a:latin typeface="Gill Sans MT"/>
                <a:cs typeface="Gill Sans MT"/>
              </a:rPr>
              <a:t>creating </a:t>
            </a:r>
            <a:r>
              <a:rPr sz="1700" spc="-10" dirty="0">
                <a:latin typeface="Gill Sans MT"/>
                <a:cs typeface="Gill Sans MT"/>
              </a:rPr>
              <a:t>new </a:t>
            </a:r>
            <a:r>
              <a:rPr sz="1700" dirty="0">
                <a:latin typeface="Gill Sans MT"/>
                <a:cs typeface="Gill Sans MT"/>
              </a:rPr>
              <a:t>database, </a:t>
            </a:r>
            <a:r>
              <a:rPr sz="1700" spc="-20" dirty="0">
                <a:latin typeface="Gill Sans MT"/>
                <a:cs typeface="Gill Sans MT"/>
              </a:rPr>
              <a:t>we </a:t>
            </a:r>
            <a:r>
              <a:rPr sz="1700" spc="-5" dirty="0">
                <a:latin typeface="Gill Sans MT"/>
                <a:cs typeface="Gill Sans MT"/>
              </a:rPr>
              <a:t>will </a:t>
            </a:r>
            <a:r>
              <a:rPr sz="1700" dirty="0">
                <a:latin typeface="Gill Sans MT"/>
                <a:cs typeface="Gill Sans MT"/>
              </a:rPr>
              <a:t>use our </a:t>
            </a:r>
            <a:r>
              <a:rPr sz="1700" spc="-5" dirty="0">
                <a:latin typeface="Gill Sans MT"/>
                <a:cs typeface="Gill Sans MT"/>
              </a:rPr>
              <a:t>main algorithm </a:t>
            </a:r>
            <a:r>
              <a:rPr sz="1700" dirty="0">
                <a:latin typeface="Gill Sans MT"/>
                <a:cs typeface="Gill Sans MT"/>
              </a:rPr>
              <a:t>to</a:t>
            </a:r>
            <a:r>
              <a:rPr sz="1700" spc="-155" dirty="0">
                <a:latin typeface="Gill Sans MT"/>
                <a:cs typeface="Gill Sans MT"/>
              </a:rPr>
              <a:t> </a:t>
            </a:r>
            <a:r>
              <a:rPr sz="1700" spc="-5" dirty="0">
                <a:latin typeface="Gill Sans MT"/>
                <a:cs typeface="Gill Sans MT"/>
              </a:rPr>
              <a:t>detect  </a:t>
            </a:r>
            <a:r>
              <a:rPr sz="1700" dirty="0">
                <a:latin typeface="Gill Sans MT"/>
                <a:cs typeface="Gill Sans MT"/>
              </a:rPr>
              <a:t>the</a:t>
            </a:r>
            <a:r>
              <a:rPr sz="1700" spc="-9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smears.</a:t>
            </a:r>
            <a:endParaRPr sz="17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1524000"/>
            <a:ext cx="6571615" cy="0"/>
          </a:xfrm>
          <a:custGeom>
            <a:avLst/>
            <a:gdLst/>
            <a:ahLst/>
            <a:cxnLst/>
            <a:rect l="l" t="t" r="r" b="b"/>
            <a:pathLst>
              <a:path w="6571615">
                <a:moveTo>
                  <a:pt x="0" y="0"/>
                </a:moveTo>
                <a:lnTo>
                  <a:pt x="6571360" y="0"/>
                </a:lnTo>
              </a:path>
            </a:pathLst>
          </a:custGeom>
          <a:ln w="32004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2602" y="785367"/>
            <a:ext cx="609879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/>
              <a:t>Algorithm</a:t>
            </a:r>
            <a:r>
              <a:rPr dirty="0"/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6914" y="1813191"/>
            <a:ext cx="6369050" cy="41857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45720" indent="-228600">
              <a:lnSpc>
                <a:spcPct val="100000"/>
              </a:lnSpc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1700" dirty="0">
                <a:latin typeface="Gill Sans MT"/>
                <a:cs typeface="Gill Sans MT"/>
              </a:rPr>
              <a:t>Stack all images in 3D format.</a:t>
            </a:r>
          </a:p>
          <a:p>
            <a:pPr marL="241300" marR="45720" indent="-228600">
              <a:lnSpc>
                <a:spcPct val="100000"/>
              </a:lnSpc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1700" dirty="0">
                <a:latin typeface="Gill Sans MT"/>
                <a:cs typeface="Gill Sans MT"/>
              </a:rPr>
              <a:t>Find min and max pixels at each location over all the images for each channel.</a:t>
            </a:r>
          </a:p>
          <a:p>
            <a:pPr marL="241300" marR="45720" indent="-228600">
              <a:lnSpc>
                <a:spcPct val="100000"/>
              </a:lnSpc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1700" dirty="0">
                <a:latin typeface="Gill Sans MT"/>
                <a:cs typeface="Gill Sans MT"/>
              </a:rPr>
              <a:t>Subtract minimum pixel map from the maximum pixel map to get the attenuation map.</a:t>
            </a:r>
          </a:p>
          <a:p>
            <a:pPr marL="241300" marR="45720" indent="-228600">
              <a:lnSpc>
                <a:spcPct val="100000"/>
              </a:lnSpc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1700" dirty="0">
                <a:latin typeface="Gill Sans MT"/>
                <a:cs typeface="Gill Sans MT"/>
              </a:rPr>
              <a:t>Convert RGB attenuation map to grayscale.</a:t>
            </a:r>
          </a:p>
          <a:p>
            <a:pPr marL="241300" marR="45720" indent="-228600">
              <a:lnSpc>
                <a:spcPct val="100000"/>
              </a:lnSpc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1700" dirty="0">
                <a:latin typeface="Gill Sans MT"/>
                <a:cs typeface="Gill Sans MT"/>
              </a:rPr>
              <a:t>From the grayscale image we obtain the histogram of the image, with 40 bins.</a:t>
            </a:r>
          </a:p>
          <a:p>
            <a:pPr marL="241300" marR="45720" indent="-228600">
              <a:lnSpc>
                <a:spcPct val="100000"/>
              </a:lnSpc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1700" dirty="0">
                <a:latin typeface="Gill Sans MT"/>
                <a:cs typeface="Gill Sans MT"/>
              </a:rPr>
              <a:t>From the histogram obtained ,we  find out threshold such that only the smears are highlighted.</a:t>
            </a:r>
          </a:p>
          <a:p>
            <a:pPr marL="241300" marR="45720" indent="-228600">
              <a:lnSpc>
                <a:spcPct val="100000"/>
              </a:lnSpc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1700" dirty="0">
                <a:latin typeface="Gill Sans MT"/>
                <a:cs typeface="Gill Sans MT"/>
              </a:rPr>
              <a:t>Method to find Threshold: We find the point in histogram where the fraction of increase in the count of pixels within 2 adjacent bins is the highest; this gives us the threshold.</a:t>
            </a:r>
          </a:p>
          <a:p>
            <a:pPr marL="241300" marR="45720" indent="-228600">
              <a:lnSpc>
                <a:spcPct val="100000"/>
              </a:lnSpc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1700" dirty="0">
                <a:latin typeface="Gill Sans MT"/>
                <a:cs typeface="Gill Sans MT"/>
              </a:rPr>
              <a:t>After binarizing the image using this threshold, we isolate the smears by imposing specific contour area/ perimeter constraints(Binarizing is immediately followed by contour detection )</a:t>
            </a:r>
            <a:endParaRPr sz="1700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80971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602" y="785367"/>
            <a:ext cx="6098794" cy="984885"/>
          </a:xfrm>
        </p:spPr>
        <p:txBody>
          <a:bodyPr/>
          <a:lstStyle/>
          <a:p>
            <a:r>
              <a:rPr lang="en-US" dirty="0"/>
              <a:t>Results of camera 1 (Smear Contours Highlighted)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3797" y="2030984"/>
            <a:ext cx="6296405" cy="376021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815592"/>
            <a:ext cx="4191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2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602" y="785367"/>
            <a:ext cx="6098794" cy="984885"/>
          </a:xfrm>
        </p:spPr>
        <p:txBody>
          <a:bodyPr/>
          <a:lstStyle/>
          <a:p>
            <a:r>
              <a:rPr lang="en-US" dirty="0"/>
              <a:t>Results of camera 2 (Smear Contours Highlighted)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981200"/>
            <a:ext cx="4343400" cy="41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70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602" y="785367"/>
            <a:ext cx="6098794" cy="984885"/>
          </a:xfrm>
        </p:spPr>
        <p:txBody>
          <a:bodyPr/>
          <a:lstStyle/>
          <a:p>
            <a:r>
              <a:rPr lang="en-US" dirty="0"/>
              <a:t>Results of camera 3 (Smear Contours Highlighted)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030984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64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588</Words>
  <Application>Microsoft Office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Office Theme</vt:lpstr>
      <vt:lpstr>AUTOMATIC LENS SMEAR</vt:lpstr>
      <vt:lpstr>Introduction</vt:lpstr>
      <vt:lpstr>PHYSICS BEHIND DETECTING SMEARS:</vt:lpstr>
      <vt:lpstr>Smear  Visibility while leaving Tunnel</vt:lpstr>
      <vt:lpstr>METHOD:</vt:lpstr>
      <vt:lpstr>Algorithm:</vt:lpstr>
      <vt:lpstr>Results of camera 1 (Smear Contours Highlighted)</vt:lpstr>
      <vt:lpstr>Results of camera 2 (Smear Contours Highlighted)</vt:lpstr>
      <vt:lpstr>Results of camera 3 (Smear Contours Highlighted)</vt:lpstr>
      <vt:lpstr>ANOTHER APPROACH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Lens Smear Detection</dc:title>
  <dc:creator>Prerna Kapoor</dc:creator>
  <cp:lastModifiedBy>Souham Biswas</cp:lastModifiedBy>
  <cp:revision>6</cp:revision>
  <dcterms:created xsi:type="dcterms:W3CDTF">2017-02-27T06:24:40Z</dcterms:created>
  <dcterms:modified xsi:type="dcterms:W3CDTF">2017-02-27T07:10:29Z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2017-02-27T00:00:00Z</vt:filetime>
  </property>
</Properties>
</file>