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1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3.svg" ContentType="image/svg+xml"/>
  <Override PartName="/ppt/media/image25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6858000" cy="9144000"/>
  <p:embeddedFontLst>
    <p:embeddedFont>
      <p:font typeface="Sniglet" panose="04070505030100020000"/>
      <p:regular r:id="rId19"/>
    </p:embeddedFont>
    <p:embeddedFont>
      <p:font typeface="Poppins" panose="00000500000000000000"/>
      <p:regular r:id="rId20"/>
    </p:embeddedFont>
    <p:embeddedFont>
      <p:font typeface="Poppins Bold" panose="0000080000000000000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docs.google.com/document/d/13DAL5hPpYHSJvvkmdKIJf1r_-v-NYCAy/edit?usp=sharing&amp;ouid=114019205190364192889&amp;rtpof=true&amp;sd=true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svg"/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846167" y="1548663"/>
            <a:ext cx="2338040" cy="233804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91873" y="3762878"/>
            <a:ext cx="8532507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MÓDULO DE REPORTES CONTRAPLANO (MRC)</a:t>
            </a:r>
            <a:endParaRPr lang="en-US" sz="6500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2791821" y="4157133"/>
            <a:ext cx="7140770" cy="714077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9" name="Freeform 9"/>
          <p:cNvSpPr/>
          <p:nvPr/>
        </p:nvSpPr>
        <p:spPr>
          <a:xfrm>
            <a:off x="11994381" y="3070886"/>
            <a:ext cx="4895539" cy="5168036"/>
          </a:xfrm>
          <a:custGeom>
            <a:avLst/>
            <a:gdLst/>
            <a:ahLst/>
            <a:cxnLst/>
            <a:rect l="l" t="t" r="r" b="b"/>
            <a:pathLst>
              <a:path w="4895539" h="5168036">
                <a:moveTo>
                  <a:pt x="0" y="0"/>
                </a:moveTo>
                <a:lnTo>
                  <a:pt x="4895539" y="0"/>
                </a:lnTo>
                <a:lnTo>
                  <a:pt x="4895539" y="5168035"/>
                </a:lnTo>
                <a:lnTo>
                  <a:pt x="0" y="516803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1994381" y="656694"/>
            <a:ext cx="5264919" cy="1148764"/>
            <a:chOff x="0" y="0"/>
            <a:chExt cx="1386645" cy="3025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86645" cy="302555"/>
            </a:xfrm>
            <a:custGeom>
              <a:avLst/>
              <a:gdLst/>
              <a:ahLst/>
              <a:cxnLst/>
              <a:rect l="l" t="t" r="r" b="b"/>
              <a:pathLst>
                <a:path w="1386645" h="302555">
                  <a:moveTo>
                    <a:pt x="74994" y="0"/>
                  </a:moveTo>
                  <a:lnTo>
                    <a:pt x="1311651" y="0"/>
                  </a:lnTo>
                  <a:cubicBezTo>
                    <a:pt x="1353069" y="0"/>
                    <a:pt x="1386645" y="33576"/>
                    <a:pt x="1386645" y="74994"/>
                  </a:cubicBezTo>
                  <a:lnTo>
                    <a:pt x="1386645" y="227561"/>
                  </a:lnTo>
                  <a:cubicBezTo>
                    <a:pt x="1386645" y="268979"/>
                    <a:pt x="1353069" y="302555"/>
                    <a:pt x="1311651" y="302555"/>
                  </a:cubicBezTo>
                  <a:lnTo>
                    <a:pt x="74994" y="302555"/>
                  </a:lnTo>
                  <a:cubicBezTo>
                    <a:pt x="33576" y="302555"/>
                    <a:pt x="0" y="268979"/>
                    <a:pt x="0" y="227561"/>
                  </a:cubicBezTo>
                  <a:lnTo>
                    <a:pt x="0" y="74994"/>
                  </a:lnTo>
                  <a:cubicBezTo>
                    <a:pt x="0" y="33576"/>
                    <a:pt x="33576" y="0"/>
                    <a:pt x="749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386645" cy="3597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11577408" y="2559482"/>
            <a:ext cx="1214413" cy="121441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9" name="Freeform 19"/>
          <p:cNvSpPr/>
          <p:nvPr/>
        </p:nvSpPr>
        <p:spPr>
          <a:xfrm>
            <a:off x="-505232" y="2559482"/>
            <a:ext cx="2397137" cy="2240234"/>
          </a:xfrm>
          <a:custGeom>
            <a:avLst/>
            <a:gdLst/>
            <a:ahLst/>
            <a:cxnLst/>
            <a:rect l="l" t="t" r="r" b="b"/>
            <a:pathLst>
              <a:path w="2397137" h="2240234">
                <a:moveTo>
                  <a:pt x="0" y="0"/>
                </a:moveTo>
                <a:lnTo>
                  <a:pt x="2397137" y="0"/>
                </a:lnTo>
                <a:lnTo>
                  <a:pt x="2397137" y="2240234"/>
                </a:lnTo>
                <a:lnTo>
                  <a:pt x="0" y="2240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2678588" y="752130"/>
            <a:ext cx="3896505" cy="957891"/>
          </a:xfrm>
          <a:custGeom>
            <a:avLst/>
            <a:gdLst/>
            <a:ahLst/>
            <a:cxnLst/>
            <a:rect l="l" t="t" r="r" b="b"/>
            <a:pathLst>
              <a:path w="3896505" h="957891">
                <a:moveTo>
                  <a:pt x="0" y="0"/>
                </a:moveTo>
                <a:lnTo>
                  <a:pt x="3896505" y="0"/>
                </a:lnTo>
                <a:lnTo>
                  <a:pt x="3896505" y="957891"/>
                </a:lnTo>
                <a:lnTo>
                  <a:pt x="0" y="9578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91873" y="6861060"/>
            <a:ext cx="9755001" cy="176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0" lvl="1" indent="-215900" algn="just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Nombres de integrantes:</a:t>
            </a:r>
            <a:r>
              <a:rPr lang="en-US" sz="2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Marialejandra Méndez, Noel Saenz</a:t>
            </a:r>
            <a:endParaRPr lang="en-US" sz="2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just">
              <a:lnSpc>
                <a:spcPts val="2800"/>
              </a:lnSpc>
            </a:pPr>
          </a:p>
          <a:p>
            <a:pPr marL="431800" lvl="1" indent="-215900" algn="just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Carrera: </a:t>
            </a:r>
            <a:r>
              <a:rPr lang="en-US" sz="2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Ingeniería en informática</a:t>
            </a:r>
            <a:endParaRPr lang="en-US" sz="2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just">
              <a:lnSpc>
                <a:spcPts val="2800"/>
              </a:lnSpc>
            </a:pPr>
          </a:p>
          <a:p>
            <a:pPr marL="431800" lvl="1" indent="-215900" algn="just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Sede: </a:t>
            </a:r>
            <a:r>
              <a:rPr lang="en-US" sz="2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Maipú</a:t>
            </a:r>
            <a:endParaRPr lang="en-US" sz="2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625723" y="-482826"/>
            <a:ext cx="3023051" cy="30230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1761192" y="1325057"/>
            <a:ext cx="10247870" cy="1024787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13945" y="4946057"/>
            <a:ext cx="4877646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80"/>
              </a:lnSpc>
              <a:spcBef>
                <a:spcPct val="0"/>
              </a:spcBef>
            </a:pPr>
            <a:r>
              <a:rPr lang="en-US" sz="760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Evid</a:t>
            </a:r>
            <a:r>
              <a:rPr lang="en-US" sz="7600" u="none" strike="noStrike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encias</a:t>
            </a:r>
            <a:endParaRPr lang="en-US" sz="7600" u="none" strike="noStrike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639832" y="2097657"/>
            <a:ext cx="9408603" cy="4979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315" lvl="1" indent="-370840" algn="just">
              <a:lnSpc>
                <a:spcPts val="5635"/>
              </a:lnSpc>
              <a:buFont typeface="Arial" panose="020B0604020202020204"/>
              <a:buChar char="•"/>
            </a:pPr>
            <a:r>
              <a:rPr lang="en-US" sz="3435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Informe de avance </a:t>
            </a:r>
            <a:endParaRPr lang="en-US" sz="3435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315" lvl="1" indent="-370840" algn="just">
              <a:lnSpc>
                <a:spcPts val="5635"/>
              </a:lnSpc>
              <a:buFont typeface="Arial" panose="020B0604020202020204"/>
              <a:buChar char="•"/>
            </a:pPr>
            <a:r>
              <a:rPr lang="en-US" sz="3435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Informe final</a:t>
            </a:r>
            <a:endParaRPr lang="en-US" sz="3435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315" lvl="1" indent="-370840" algn="just">
              <a:lnSpc>
                <a:spcPts val="5635"/>
              </a:lnSpc>
              <a:buFont typeface="Arial" panose="020B0604020202020204"/>
              <a:buChar char="•"/>
            </a:pPr>
            <a:r>
              <a:rPr lang="en-US" sz="3435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Sistema desplegado</a:t>
            </a:r>
            <a:endParaRPr lang="en-US" sz="3435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315" lvl="1" indent="-370840" algn="just">
              <a:lnSpc>
                <a:spcPts val="5635"/>
              </a:lnSpc>
              <a:buFont typeface="Arial" panose="020B0604020202020204"/>
              <a:buChar char="•"/>
            </a:pPr>
            <a:r>
              <a:rPr lang="en-US" sz="3435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Manuales de usuario y técnico</a:t>
            </a:r>
            <a:endParaRPr lang="en-US" sz="3435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315" lvl="1" indent="-370840" algn="just">
              <a:lnSpc>
                <a:spcPts val="5635"/>
              </a:lnSpc>
              <a:buFont typeface="Arial" panose="020B0604020202020204"/>
              <a:buChar char="•"/>
            </a:pPr>
            <a:r>
              <a:rPr lang="en-US" sz="3435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Presentación a comisión</a:t>
            </a:r>
            <a:endParaRPr lang="en-US" sz="3435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315" lvl="1" indent="-370840" algn="just">
              <a:lnSpc>
                <a:spcPts val="5635"/>
              </a:lnSpc>
              <a:buFont typeface="Arial" panose="020B0604020202020204"/>
              <a:buChar char="•"/>
            </a:pPr>
            <a:r>
              <a:rPr lang="en-US" sz="3435" u="sng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1" tooltip="https://docs.google.com/document/d/13DAL5hPpYHSJvvkmdKIJf1r_-v-NYCAy/edit?usp=sharing&amp;ouid=114019205190364192889&amp;rtpof=true&amp;sd=true"/>
              </a:rPr>
              <a:t>Anexos</a:t>
            </a:r>
            <a:endParaRPr lang="en-US" sz="3435" u="sng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just">
              <a:lnSpc>
                <a:spcPts val="5635"/>
              </a:lnSpc>
            </a:pPr>
          </a:p>
        </p:txBody>
      </p:sp>
      <p:sp>
        <p:nvSpPr>
          <p:cNvPr id="13" name="TextBox 13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639586" y="3445271"/>
            <a:ext cx="3023051" cy="30230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-7523549" y="1364694"/>
            <a:ext cx="8190680" cy="819068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7925" y="1877243"/>
            <a:ext cx="6215026" cy="2441617"/>
          </a:xfrm>
          <a:custGeom>
            <a:avLst/>
            <a:gdLst/>
            <a:ahLst/>
            <a:cxnLst/>
            <a:rect l="l" t="t" r="r" b="b"/>
            <a:pathLst>
              <a:path w="6215026" h="2441617">
                <a:moveTo>
                  <a:pt x="0" y="0"/>
                </a:moveTo>
                <a:lnTo>
                  <a:pt x="6215026" y="0"/>
                </a:lnTo>
                <a:lnTo>
                  <a:pt x="6215026" y="2441617"/>
                </a:lnTo>
                <a:lnTo>
                  <a:pt x="0" y="2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09207" y="1713969"/>
            <a:ext cx="6169057" cy="2441617"/>
          </a:xfrm>
          <a:custGeom>
            <a:avLst/>
            <a:gdLst/>
            <a:ahLst/>
            <a:cxnLst/>
            <a:rect l="l" t="t" r="r" b="b"/>
            <a:pathLst>
              <a:path w="6169057" h="2441617">
                <a:moveTo>
                  <a:pt x="0" y="0"/>
                </a:moveTo>
                <a:lnTo>
                  <a:pt x="6169057" y="0"/>
                </a:lnTo>
                <a:lnTo>
                  <a:pt x="6169057" y="2441617"/>
                </a:lnTo>
                <a:lnTo>
                  <a:pt x="0" y="2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75890" y="6080859"/>
            <a:ext cx="6319096" cy="2478233"/>
          </a:xfrm>
          <a:custGeom>
            <a:avLst/>
            <a:gdLst/>
            <a:ahLst/>
            <a:cxnLst/>
            <a:rect l="l" t="t" r="r" b="b"/>
            <a:pathLst>
              <a:path w="6319096" h="2478233">
                <a:moveTo>
                  <a:pt x="0" y="0"/>
                </a:moveTo>
                <a:lnTo>
                  <a:pt x="6319096" y="0"/>
                </a:lnTo>
                <a:lnTo>
                  <a:pt x="6319096" y="2478233"/>
                </a:lnTo>
                <a:lnTo>
                  <a:pt x="0" y="24782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025036" y="6080859"/>
            <a:ext cx="6169057" cy="2478233"/>
          </a:xfrm>
          <a:custGeom>
            <a:avLst/>
            <a:gdLst/>
            <a:ahLst/>
            <a:cxnLst/>
            <a:rect l="l" t="t" r="r" b="b"/>
            <a:pathLst>
              <a:path w="6169057" h="2478233">
                <a:moveTo>
                  <a:pt x="0" y="0"/>
                </a:moveTo>
                <a:lnTo>
                  <a:pt x="6169057" y="0"/>
                </a:lnTo>
                <a:lnTo>
                  <a:pt x="6169057" y="2478233"/>
                </a:lnTo>
                <a:lnTo>
                  <a:pt x="0" y="24782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530667" y="426466"/>
            <a:ext cx="11226666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350"/>
              </a:lnSpc>
              <a:spcBef>
                <a:spcPct val="0"/>
              </a:spcBef>
            </a:pPr>
            <a:r>
              <a:rPr lang="en-US" sz="700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Casos de uso</a:t>
            </a:r>
            <a:endParaRPr lang="en-US" sz="7000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48130" y="4386884"/>
            <a:ext cx="7174615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CU-01: Generar reporte (Practicante) – Crea y valida el reporte; genera HTML listo para enviar. Éxito: guardado + mensaje “generado”</a:t>
            </a:r>
            <a:endParaRPr lang="en-US" sz="2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328171" y="4252185"/>
            <a:ext cx="7931129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CU-02: Listar reportes (Admin) – Filtra/gestiona historial; elimina (soft delete) y unifica duplicados. Éxito: cambios en bitácora y lista actualizada.</a:t>
            </a:r>
            <a:endParaRPr lang="en-US" sz="2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48130" y="8681217"/>
            <a:ext cx="7174615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CU-03: Consultar dashboard (Admin) – KPIs básicos por bloque/practicante y drill-down a la lista. Éxito: métricas correctas según filtros.</a:t>
            </a:r>
            <a:endParaRPr lang="en-US" sz="2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144000" y="8681217"/>
            <a:ext cx="7931129" cy="107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CU-04: Configurar formulario (Admin) – Versiona campos/bloques (requerido/visible). Éxito: nueva versión activa y previsualizada.</a:t>
            </a:r>
            <a:endParaRPr lang="en-US" sz="2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581722" y="-652517"/>
            <a:ext cx="2789157" cy="278915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3127879" y="4563435"/>
            <a:ext cx="4131421" cy="413142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12258962" y="4563435"/>
            <a:ext cx="3178630" cy="3355559"/>
          </a:xfrm>
          <a:custGeom>
            <a:avLst/>
            <a:gdLst/>
            <a:ahLst/>
            <a:cxnLst/>
            <a:rect l="l" t="t" r="r" b="b"/>
            <a:pathLst>
              <a:path w="3178630" h="3355559">
                <a:moveTo>
                  <a:pt x="0" y="0"/>
                </a:moveTo>
                <a:lnTo>
                  <a:pt x="3178630" y="0"/>
                </a:lnTo>
                <a:lnTo>
                  <a:pt x="3178630" y="3355560"/>
                </a:lnTo>
                <a:lnTo>
                  <a:pt x="0" y="335556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420498" y="3946177"/>
            <a:ext cx="1261097" cy="1810975"/>
          </a:xfrm>
          <a:custGeom>
            <a:avLst/>
            <a:gdLst/>
            <a:ahLst/>
            <a:cxnLst/>
            <a:rect l="l" t="t" r="r" b="b"/>
            <a:pathLst>
              <a:path w="1261097" h="1810975">
                <a:moveTo>
                  <a:pt x="0" y="0"/>
                </a:moveTo>
                <a:lnTo>
                  <a:pt x="1261097" y="0"/>
                </a:lnTo>
                <a:lnTo>
                  <a:pt x="1261097" y="1810975"/>
                </a:lnTo>
                <a:lnTo>
                  <a:pt x="0" y="18109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73446">
            <a:off x="-627872" y="7315890"/>
            <a:ext cx="3398391" cy="3274813"/>
          </a:xfrm>
          <a:custGeom>
            <a:avLst/>
            <a:gdLst/>
            <a:ahLst/>
            <a:cxnLst/>
            <a:rect l="l" t="t" r="r" b="b"/>
            <a:pathLst>
              <a:path w="3398391" h="3274813">
                <a:moveTo>
                  <a:pt x="0" y="0"/>
                </a:moveTo>
                <a:lnTo>
                  <a:pt x="3398392" y="0"/>
                </a:lnTo>
                <a:lnTo>
                  <a:pt x="3398392" y="3274814"/>
                </a:lnTo>
                <a:lnTo>
                  <a:pt x="0" y="32748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207435" y="3512168"/>
            <a:ext cx="10051527" cy="393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MRC aporta valor tangible a Contraplano</a:t>
            </a:r>
            <a:endParaRPr lang="en-US" sz="32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Mejora eficiencia, trazabilidad y escalabilidad</a:t>
            </a:r>
            <a:endParaRPr lang="en-US" sz="32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Refuerza competencias:</a:t>
            </a:r>
            <a:endParaRPr lang="en-US" sz="3200" b="1">
              <a:solidFill>
                <a:srgbClr val="1B444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- Desarrollo de software</a:t>
            </a:r>
            <a:endParaRPr lang="en-US" sz="32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- Gestión Proyectos</a:t>
            </a:r>
            <a:endParaRPr lang="en-US" sz="32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Proyección:</a:t>
            </a:r>
            <a:r>
              <a:rPr lang="en-US" sz="32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innovación sostenible</a:t>
            </a:r>
            <a:endParaRPr lang="en-US" sz="32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just">
              <a:lnSpc>
                <a:spcPts val="4480"/>
              </a:lnSpc>
            </a:pPr>
          </a:p>
        </p:txBody>
      </p:sp>
      <p:grpSp>
        <p:nvGrpSpPr>
          <p:cNvPr id="12" name="Group 12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6403501" y="8334477"/>
            <a:ext cx="3086100" cy="308610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DE5">
                    <a:alpha val="43500"/>
                  </a:srgbClr>
                </a:gs>
                <a:gs pos="33333">
                  <a:srgbClr val="D5FFF8">
                    <a:alpha val="46000"/>
                  </a:srgbClr>
                </a:gs>
                <a:gs pos="66667">
                  <a:srgbClr val="BBB2FF">
                    <a:alpha val="39500"/>
                  </a:srgbClr>
                </a:gs>
                <a:gs pos="100000">
                  <a:srgbClr val="FFF6CC">
                    <a:alpha val="52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-</a:t>
              </a:r>
              <a:endParaRPr lang="en-US" sz="19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496820" y="1664335"/>
            <a:ext cx="13122275" cy="1022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980"/>
              </a:lnSpc>
              <a:spcBef>
                <a:spcPct val="0"/>
              </a:spcBef>
            </a:pPr>
            <a:r>
              <a:rPr lang="en-US" sz="7600" u="none" strike="noStrike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Conclusiones</a:t>
            </a:r>
            <a:endParaRPr lang="en-US" sz="7600" u="none" strike="noStrike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47096" y="4568466"/>
            <a:ext cx="3725764" cy="4114800"/>
          </a:xfrm>
          <a:custGeom>
            <a:avLst/>
            <a:gdLst/>
            <a:ahLst/>
            <a:cxnLst/>
            <a:rect l="l" t="t" r="r" b="b"/>
            <a:pathLst>
              <a:path w="3725764" h="4114800">
                <a:moveTo>
                  <a:pt x="0" y="0"/>
                </a:moveTo>
                <a:lnTo>
                  <a:pt x="3725764" y="0"/>
                </a:lnTo>
                <a:lnTo>
                  <a:pt x="37257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70764" y="3877361"/>
            <a:ext cx="13358194" cy="187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45"/>
              </a:lnSpc>
              <a:spcBef>
                <a:spcPct val="0"/>
              </a:spcBef>
            </a:pPr>
            <a:r>
              <a:rPr lang="en-US" sz="690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¡Gr</a:t>
            </a:r>
            <a:r>
              <a:rPr lang="en-US" sz="6900" u="none" strike="noStrike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acias por su atención!</a:t>
            </a:r>
            <a:endParaRPr lang="en-US" sz="6900" u="none" strike="noStrike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  <a:p>
            <a:pPr marL="0" lvl="0" indent="0" algn="ctr">
              <a:lnSpc>
                <a:spcPts val="7245"/>
              </a:lnSpc>
              <a:spcBef>
                <a:spcPct val="0"/>
              </a:spcBef>
            </a:pPr>
            <a:endParaRPr lang="en-US" sz="6900" u="none" strike="noStrike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388933" y="2169368"/>
            <a:ext cx="2874126" cy="2602391"/>
          </a:xfrm>
          <a:custGeom>
            <a:avLst/>
            <a:gdLst/>
            <a:ahLst/>
            <a:cxnLst/>
            <a:rect l="l" t="t" r="r" b="b"/>
            <a:pathLst>
              <a:path w="2874126" h="2602391">
                <a:moveTo>
                  <a:pt x="0" y="0"/>
                </a:moveTo>
                <a:lnTo>
                  <a:pt x="2874126" y="0"/>
                </a:lnTo>
                <a:lnTo>
                  <a:pt x="2874126" y="2602391"/>
                </a:lnTo>
                <a:lnTo>
                  <a:pt x="0" y="26023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59042" y="5381265"/>
            <a:ext cx="12769916" cy="1244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Preguntas y comentarios 🙌</a:t>
            </a:r>
            <a:endParaRPr lang="en-US" sz="35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ctr">
              <a:lnSpc>
                <a:spcPts val="4900"/>
              </a:lnSpc>
            </a:pPr>
          </a:p>
        </p:txBody>
      </p:sp>
      <p:grpSp>
        <p:nvGrpSpPr>
          <p:cNvPr id="6" name="Group 6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137248" y="2216306"/>
            <a:ext cx="1810143" cy="181014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-389582" y="2581902"/>
            <a:ext cx="2836565" cy="2889094"/>
          </a:xfrm>
          <a:custGeom>
            <a:avLst/>
            <a:gdLst/>
            <a:ahLst/>
            <a:cxnLst/>
            <a:rect l="l" t="t" r="r" b="b"/>
            <a:pathLst>
              <a:path w="2836565" h="2889094">
                <a:moveTo>
                  <a:pt x="0" y="0"/>
                </a:moveTo>
                <a:lnTo>
                  <a:pt x="2836564" y="0"/>
                </a:lnTo>
                <a:lnTo>
                  <a:pt x="2836564" y="2889094"/>
                </a:lnTo>
                <a:lnTo>
                  <a:pt x="0" y="288909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28872" y="3336460"/>
            <a:ext cx="12462318" cy="4631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ContraPlano, medio digital fundado en 2002 en Reñaca, Viña del Mar. Con más de 24 años de trayectoria, es referente regional con visión nacional, destacando por su veracidad, innovación digital y compromiso con la sustentabilidad. Ofrece noticias en web, rrss, revista digital mensual y resúmenes semanales para sus suscriptores.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just">
              <a:lnSpc>
                <a:spcPts val="4060"/>
              </a:lnSpc>
            </a:pPr>
          </a:p>
          <a:p>
            <a:pPr marL="626110" lvl="1" indent="-313055" algn="just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23 colaboradores en distintas áreas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Dirección: Yasmin Delgado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96810" y="1679401"/>
            <a:ext cx="12694380" cy="130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640"/>
              </a:lnSpc>
              <a:spcBef>
                <a:spcPct val="0"/>
              </a:spcBef>
            </a:pPr>
            <a:r>
              <a:rPr lang="en-US" sz="760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Contexto</a:t>
            </a:r>
            <a:endParaRPr lang="en-US" sz="7600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1116432" y="742061"/>
            <a:ext cx="5749179" cy="574917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1220466" y="2379556"/>
            <a:ext cx="6038834" cy="4600493"/>
          </a:xfrm>
          <a:custGeom>
            <a:avLst/>
            <a:gdLst/>
            <a:ahLst/>
            <a:cxnLst/>
            <a:rect l="l" t="t" r="r" b="b"/>
            <a:pathLst>
              <a:path w="6038834" h="4600493">
                <a:moveTo>
                  <a:pt x="6038834" y="0"/>
                </a:moveTo>
                <a:lnTo>
                  <a:pt x="0" y="0"/>
                </a:lnTo>
                <a:lnTo>
                  <a:pt x="0" y="4600493"/>
                </a:lnTo>
                <a:lnTo>
                  <a:pt x="6038834" y="4600493"/>
                </a:lnTo>
                <a:lnTo>
                  <a:pt x="6038834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-740999" y="6647479"/>
            <a:ext cx="1789130" cy="178913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65188" y="4628877"/>
            <a:ext cx="10691731" cy="3922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 algn="just">
              <a:lnSpc>
                <a:spcPts val="44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 valida campos del formulario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4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Reportes duplicados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4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Descargas limitadas a días hábiles (L-V)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4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 existen filtros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4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 se puede personalizar el formulario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4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Baja calidad de los datos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465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No hay métricas para entender el negocio y mejorarlo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65188" y="2430656"/>
            <a:ext cx="9905226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80"/>
              </a:lnSpc>
            </a:pPr>
            <a:r>
              <a:rPr lang="en-US" sz="760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P</a:t>
            </a:r>
            <a:r>
              <a:rPr lang="en-US" sz="7600" u="none" strike="noStrike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roblema Detectado</a:t>
            </a:r>
            <a:endParaRPr lang="en-US" sz="7600" u="none" strike="noStrike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407265" y="8888630"/>
            <a:ext cx="3725622" cy="372562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15939561" y="7097985"/>
            <a:ext cx="2639478" cy="2944651"/>
          </a:xfrm>
          <a:custGeom>
            <a:avLst/>
            <a:gdLst/>
            <a:ahLst/>
            <a:cxnLst/>
            <a:rect l="l" t="t" r="r" b="b"/>
            <a:pathLst>
              <a:path w="2639478" h="2944651">
                <a:moveTo>
                  <a:pt x="0" y="0"/>
                </a:moveTo>
                <a:lnTo>
                  <a:pt x="2639478" y="0"/>
                </a:lnTo>
                <a:lnTo>
                  <a:pt x="2639478" y="2944651"/>
                </a:lnTo>
                <a:lnTo>
                  <a:pt x="0" y="294465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061233" y="3779244"/>
            <a:ext cx="13437240" cy="294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65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Módulo de reportes ContraPlano (MRC).</a:t>
            </a:r>
            <a:endParaRPr lang="en-US" sz="3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just">
              <a:lnSpc>
                <a:spcPts val="4650"/>
              </a:lnSpc>
            </a:pPr>
          </a:p>
          <a:p>
            <a:pPr marL="647700" lvl="1" indent="-323850" algn="just">
              <a:lnSpc>
                <a:spcPts val="465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Comprende el diseño, implementación y despliegue de una aplicación web con tecnologias modernas (flutter), alojada en firebase (google cloud).</a:t>
            </a:r>
            <a:endParaRPr lang="en-US" sz="3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28700" y="7097985"/>
            <a:ext cx="2701622" cy="2701622"/>
          </a:xfrm>
          <a:custGeom>
            <a:avLst/>
            <a:gdLst/>
            <a:ahLst/>
            <a:cxnLst/>
            <a:rect l="l" t="t" r="r" b="b"/>
            <a:pathLst>
              <a:path w="2701622" h="2701622">
                <a:moveTo>
                  <a:pt x="0" y="0"/>
                </a:moveTo>
                <a:lnTo>
                  <a:pt x="2701622" y="0"/>
                </a:lnTo>
                <a:lnTo>
                  <a:pt x="2701622" y="2701622"/>
                </a:lnTo>
                <a:lnTo>
                  <a:pt x="0" y="27016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063665" y="2063103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80"/>
              </a:lnSpc>
              <a:spcBef>
                <a:spcPct val="0"/>
              </a:spcBef>
            </a:pPr>
            <a:r>
              <a:rPr lang="en-US" sz="760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Descri</a:t>
            </a:r>
            <a:r>
              <a:rPr lang="en-US" sz="7600" u="none" strike="noStrike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pción del Proyecto</a:t>
            </a:r>
            <a:endParaRPr lang="en-US" sz="7600" u="none" strike="noStrike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339239" y="2445962"/>
            <a:ext cx="2948761" cy="294876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15760542" y="1028700"/>
            <a:ext cx="2089098" cy="2330637"/>
          </a:xfrm>
          <a:custGeom>
            <a:avLst/>
            <a:gdLst/>
            <a:ahLst/>
            <a:cxnLst/>
            <a:rect l="l" t="t" r="r" b="b"/>
            <a:pathLst>
              <a:path w="2089098" h="2330637">
                <a:moveTo>
                  <a:pt x="0" y="0"/>
                </a:moveTo>
                <a:lnTo>
                  <a:pt x="2089097" y="0"/>
                </a:lnTo>
                <a:lnTo>
                  <a:pt x="2089097" y="2330637"/>
                </a:lnTo>
                <a:lnTo>
                  <a:pt x="0" y="233063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2" name="Freeform 12"/>
          <p:cNvSpPr/>
          <p:nvPr/>
        </p:nvSpPr>
        <p:spPr>
          <a:xfrm>
            <a:off x="1435940" y="6746127"/>
            <a:ext cx="9258004" cy="3004204"/>
          </a:xfrm>
          <a:custGeom>
            <a:avLst/>
            <a:gdLst/>
            <a:ahLst/>
            <a:cxnLst/>
            <a:rect l="l" t="t" r="r" b="b"/>
            <a:pathLst>
              <a:path w="9258004" h="3004204">
                <a:moveTo>
                  <a:pt x="0" y="0"/>
                </a:moveTo>
                <a:lnTo>
                  <a:pt x="9258004" y="0"/>
                </a:lnTo>
                <a:lnTo>
                  <a:pt x="9258004" y="3004204"/>
                </a:lnTo>
                <a:lnTo>
                  <a:pt x="0" y="30042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518629" y="7849713"/>
            <a:ext cx="2792541" cy="797032"/>
          </a:xfrm>
          <a:custGeom>
            <a:avLst/>
            <a:gdLst/>
            <a:ahLst/>
            <a:cxnLst/>
            <a:rect l="l" t="t" r="r" b="b"/>
            <a:pathLst>
              <a:path w="2792541" h="797032">
                <a:moveTo>
                  <a:pt x="0" y="0"/>
                </a:moveTo>
                <a:lnTo>
                  <a:pt x="2792541" y="0"/>
                </a:lnTo>
                <a:lnTo>
                  <a:pt x="2792541" y="797032"/>
                </a:lnTo>
                <a:lnTo>
                  <a:pt x="0" y="7970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002527" y="8248229"/>
            <a:ext cx="2609625" cy="1467914"/>
          </a:xfrm>
          <a:custGeom>
            <a:avLst/>
            <a:gdLst/>
            <a:ahLst/>
            <a:cxnLst/>
            <a:rect l="l" t="t" r="r" b="b"/>
            <a:pathLst>
              <a:path w="2609625" h="1467914">
                <a:moveTo>
                  <a:pt x="0" y="0"/>
                </a:moveTo>
                <a:lnTo>
                  <a:pt x="2609625" y="0"/>
                </a:lnTo>
                <a:lnTo>
                  <a:pt x="2609625" y="1467914"/>
                </a:lnTo>
                <a:lnTo>
                  <a:pt x="0" y="14679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03428" y="3163096"/>
            <a:ext cx="13437240" cy="316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504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Gestión de proyectos</a:t>
            </a:r>
            <a:endParaRPr lang="en-US" sz="3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47700" lvl="1" indent="-323850" algn="just">
              <a:lnSpc>
                <a:spcPts val="504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Desarrollo de software</a:t>
            </a:r>
            <a:endParaRPr lang="en-US" sz="3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47700" lvl="1" indent="-323850" algn="just">
              <a:lnSpc>
                <a:spcPts val="504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Modelado/gestión de datos</a:t>
            </a:r>
            <a:endParaRPr lang="en-US" sz="3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47700" lvl="1" indent="-323850" algn="just">
              <a:lnSpc>
                <a:spcPts val="504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Aseguramiento de calidad (casos de prueba)</a:t>
            </a:r>
            <a:endParaRPr lang="en-US" sz="3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47700" lvl="1" indent="-323850" algn="just">
              <a:lnSpc>
                <a:spcPts val="504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Despliegue</a:t>
            </a:r>
            <a:endParaRPr lang="en-US" sz="30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3086768" y="6395410"/>
            <a:ext cx="4525383" cy="701434"/>
          </a:xfrm>
          <a:custGeom>
            <a:avLst/>
            <a:gdLst/>
            <a:ahLst/>
            <a:cxnLst/>
            <a:rect l="l" t="t" r="r" b="b"/>
            <a:pathLst>
              <a:path w="4525383" h="701434">
                <a:moveTo>
                  <a:pt x="0" y="0"/>
                </a:moveTo>
                <a:lnTo>
                  <a:pt x="4525384" y="0"/>
                </a:lnTo>
                <a:lnTo>
                  <a:pt x="4525384" y="701434"/>
                </a:lnTo>
                <a:lnTo>
                  <a:pt x="0" y="7014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005860" y="1485055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80"/>
              </a:lnSpc>
              <a:spcBef>
                <a:spcPct val="0"/>
              </a:spcBef>
            </a:pPr>
            <a:r>
              <a:rPr lang="en-US" sz="760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Competencias del Perfil</a:t>
            </a:r>
            <a:endParaRPr lang="en-US" sz="7600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396489" y="-1206117"/>
            <a:ext cx="3725622" cy="372562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1862811" y="8424189"/>
            <a:ext cx="3725622" cy="372562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151309" y="1133475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80"/>
              </a:lnSpc>
              <a:spcBef>
                <a:spcPct val="0"/>
              </a:spcBef>
            </a:pPr>
            <a:r>
              <a:rPr lang="en-US" sz="760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Fu</a:t>
            </a:r>
            <a:r>
              <a:rPr lang="en-US" sz="7600" u="none" strike="noStrike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ndamentación</a:t>
            </a:r>
            <a:endParaRPr lang="en-US" sz="7600" u="none" strike="noStrike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18108" y="3652196"/>
            <a:ext cx="14451785" cy="4524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Factibilidad: </a:t>
            </a:r>
            <a:endParaRPr lang="en-US" sz="3300" b="1">
              <a:solidFill>
                <a:srgbClr val="1B444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465"/>
              </a:lnSpc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-Tiempo (disponemos de holgura en el plazo de entrega)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4465"/>
              </a:lnSpc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-Equipo (2 miembros comprometidos y multifacéticos)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4465"/>
              </a:lnSpc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-Planificación en sprints adaptables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4465"/>
              </a:lnSpc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-Entregas iterativas del proyecto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4465"/>
              </a:lnSpc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-Relevancia (optimiza flujo y asegura confiabilidad de ContraPlano)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4465"/>
              </a:lnSpc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     -Pertinencia (perfil de egreso e intereses)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48995" y="3236719"/>
            <a:ext cx="398339" cy="406320"/>
            <a:chOff x="0" y="0"/>
            <a:chExt cx="104912" cy="1070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912" cy="107014"/>
            </a:xfrm>
            <a:custGeom>
              <a:avLst/>
              <a:gdLst/>
              <a:ahLst/>
              <a:cxnLst/>
              <a:rect l="l" t="t" r="r" b="b"/>
              <a:pathLst>
                <a:path w="104912" h="107014">
                  <a:moveTo>
                    <a:pt x="52456" y="0"/>
                  </a:moveTo>
                  <a:lnTo>
                    <a:pt x="52456" y="0"/>
                  </a:lnTo>
                  <a:cubicBezTo>
                    <a:pt x="66368" y="0"/>
                    <a:pt x="79711" y="5527"/>
                    <a:pt x="89548" y="15364"/>
                  </a:cubicBezTo>
                  <a:cubicBezTo>
                    <a:pt x="99386" y="25201"/>
                    <a:pt x="104912" y="38544"/>
                    <a:pt x="104912" y="52456"/>
                  </a:cubicBezTo>
                  <a:lnTo>
                    <a:pt x="104912" y="54558"/>
                  </a:lnTo>
                  <a:cubicBezTo>
                    <a:pt x="104912" y="83529"/>
                    <a:pt x="81427" y="107014"/>
                    <a:pt x="52456" y="107014"/>
                  </a:cubicBezTo>
                  <a:lnTo>
                    <a:pt x="52456" y="107014"/>
                  </a:lnTo>
                  <a:cubicBezTo>
                    <a:pt x="38544" y="107014"/>
                    <a:pt x="25201" y="101488"/>
                    <a:pt x="15364" y="91650"/>
                  </a:cubicBezTo>
                  <a:cubicBezTo>
                    <a:pt x="5527" y="81813"/>
                    <a:pt x="0" y="68470"/>
                    <a:pt x="0" y="54558"/>
                  </a:cubicBezTo>
                  <a:lnTo>
                    <a:pt x="0" y="52456"/>
                  </a:lnTo>
                  <a:cubicBezTo>
                    <a:pt x="0" y="23485"/>
                    <a:pt x="23485" y="0"/>
                    <a:pt x="524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104912" cy="192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648995" y="5722696"/>
            <a:ext cx="398339" cy="406320"/>
            <a:chOff x="0" y="0"/>
            <a:chExt cx="104912" cy="1070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912" cy="107014"/>
            </a:xfrm>
            <a:custGeom>
              <a:avLst/>
              <a:gdLst/>
              <a:ahLst/>
              <a:cxnLst/>
              <a:rect l="l" t="t" r="r" b="b"/>
              <a:pathLst>
                <a:path w="104912" h="107014">
                  <a:moveTo>
                    <a:pt x="52456" y="0"/>
                  </a:moveTo>
                  <a:lnTo>
                    <a:pt x="52456" y="0"/>
                  </a:lnTo>
                  <a:cubicBezTo>
                    <a:pt x="66368" y="0"/>
                    <a:pt x="79711" y="5527"/>
                    <a:pt x="89548" y="15364"/>
                  </a:cubicBezTo>
                  <a:cubicBezTo>
                    <a:pt x="99386" y="25201"/>
                    <a:pt x="104912" y="38544"/>
                    <a:pt x="104912" y="52456"/>
                  </a:cubicBezTo>
                  <a:lnTo>
                    <a:pt x="104912" y="54558"/>
                  </a:lnTo>
                  <a:cubicBezTo>
                    <a:pt x="104912" y="83529"/>
                    <a:pt x="81427" y="107014"/>
                    <a:pt x="52456" y="107014"/>
                  </a:cubicBezTo>
                  <a:lnTo>
                    <a:pt x="52456" y="107014"/>
                  </a:lnTo>
                  <a:cubicBezTo>
                    <a:pt x="38544" y="107014"/>
                    <a:pt x="25201" y="101488"/>
                    <a:pt x="15364" y="91650"/>
                  </a:cubicBezTo>
                  <a:cubicBezTo>
                    <a:pt x="5527" y="81813"/>
                    <a:pt x="0" y="68470"/>
                    <a:pt x="0" y="54558"/>
                  </a:cubicBezTo>
                  <a:lnTo>
                    <a:pt x="0" y="52456"/>
                  </a:lnTo>
                  <a:cubicBezTo>
                    <a:pt x="0" y="23485"/>
                    <a:pt x="23485" y="0"/>
                    <a:pt x="524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4912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4665628" y="7166430"/>
            <a:ext cx="4183739" cy="418373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Freeform 11"/>
          <p:cNvSpPr/>
          <p:nvPr/>
        </p:nvSpPr>
        <p:spPr>
          <a:xfrm>
            <a:off x="15471167" y="7934777"/>
            <a:ext cx="2435101" cy="2412964"/>
          </a:xfrm>
          <a:custGeom>
            <a:avLst/>
            <a:gdLst/>
            <a:ahLst/>
            <a:cxnLst/>
            <a:rect l="l" t="t" r="r" b="b"/>
            <a:pathLst>
              <a:path w="2435101" h="2412964">
                <a:moveTo>
                  <a:pt x="0" y="0"/>
                </a:moveTo>
                <a:lnTo>
                  <a:pt x="2435102" y="0"/>
                </a:lnTo>
                <a:lnTo>
                  <a:pt x="2435102" y="2412963"/>
                </a:lnTo>
                <a:lnTo>
                  <a:pt x="0" y="241296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-2338471" y="1192045"/>
            <a:ext cx="3951455" cy="395145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612984" y="1682240"/>
            <a:ext cx="16293284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80"/>
              </a:lnSpc>
              <a:spcBef>
                <a:spcPct val="0"/>
              </a:spcBef>
            </a:pPr>
            <a:r>
              <a:rPr lang="en-US" sz="760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Objet</a:t>
            </a:r>
            <a:r>
              <a:rPr lang="en-US" sz="7600" u="none" strike="noStrike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ivos</a:t>
            </a:r>
            <a:endParaRPr lang="en-US" sz="7600" u="none" strike="noStrike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229132" y="3150994"/>
            <a:ext cx="15033141" cy="199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Objetivo General:</a:t>
            </a:r>
            <a:endParaRPr lang="en-US" sz="2800" b="1">
              <a:solidFill>
                <a:srgbClr val="1B444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Diseñar e implementar un módulo de reportes, que optimice la gestión, validación y control de reportes periodísticos, asegurando datos confiables, exportables y compatibles con Mailrelay</a:t>
            </a:r>
            <a:endParaRPr lang="en-US" sz="28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29132" y="5636971"/>
            <a:ext cx="15033141" cy="397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Objetivos Específicos:</a:t>
            </a:r>
            <a:endParaRPr lang="en-US" sz="2800" b="1">
              <a:solidFill>
                <a:srgbClr val="1B444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Analizar requerimientos actuales y levantar necesidades</a:t>
            </a:r>
            <a:endParaRPr lang="en-US" sz="28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Desarrollar formulario validado</a:t>
            </a:r>
            <a:endParaRPr lang="en-US" sz="28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Implementar un panel admin con filtros</a:t>
            </a:r>
            <a:endParaRPr lang="en-US" sz="28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Construir un módulo de descarga HTML</a:t>
            </a:r>
            <a:endParaRPr lang="en-US" sz="28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Incorporar un dashboard con indicadores clave</a:t>
            </a:r>
            <a:endParaRPr lang="en-US" sz="28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Aplicar pruebas</a:t>
            </a:r>
            <a:endParaRPr lang="en-US" sz="28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Desplegar solución en Firebase Hosting con reglas de seguridad</a:t>
            </a:r>
            <a:endParaRPr lang="en-US" sz="28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8" name="Group 18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38854" y="8574079"/>
            <a:ext cx="4758005" cy="475800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575539" y="7596317"/>
            <a:ext cx="6132602" cy="613260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1626421" y="8199647"/>
            <a:ext cx="2578262" cy="1849903"/>
          </a:xfrm>
          <a:custGeom>
            <a:avLst/>
            <a:gdLst/>
            <a:ahLst/>
            <a:cxnLst/>
            <a:rect l="l" t="t" r="r" b="b"/>
            <a:pathLst>
              <a:path w="2578262" h="1849903">
                <a:moveTo>
                  <a:pt x="0" y="0"/>
                </a:moveTo>
                <a:lnTo>
                  <a:pt x="2578262" y="0"/>
                </a:lnTo>
                <a:lnTo>
                  <a:pt x="2578262" y="1849903"/>
                </a:lnTo>
                <a:lnTo>
                  <a:pt x="0" y="184990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2" name="Freeform 12"/>
          <p:cNvSpPr/>
          <p:nvPr/>
        </p:nvSpPr>
        <p:spPr>
          <a:xfrm>
            <a:off x="8185914" y="241151"/>
            <a:ext cx="9497227" cy="7068528"/>
          </a:xfrm>
          <a:custGeom>
            <a:avLst/>
            <a:gdLst/>
            <a:ahLst/>
            <a:cxnLst/>
            <a:rect l="l" t="t" r="r" b="b"/>
            <a:pathLst>
              <a:path w="9497227" h="7068528">
                <a:moveTo>
                  <a:pt x="0" y="0"/>
                </a:moveTo>
                <a:lnTo>
                  <a:pt x="9497227" y="0"/>
                </a:lnTo>
                <a:lnTo>
                  <a:pt x="9497227" y="7068527"/>
                </a:lnTo>
                <a:lnTo>
                  <a:pt x="0" y="7068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9" t="-3109" r="-166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50908" y="2545772"/>
            <a:ext cx="6979174" cy="81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35"/>
              </a:lnSpc>
              <a:spcBef>
                <a:spcPct val="0"/>
              </a:spcBef>
            </a:pPr>
            <a:r>
              <a:rPr lang="en-US" sz="594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Meto</a:t>
            </a:r>
            <a:r>
              <a:rPr lang="en-US" sz="5940" u="none" strike="noStrike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dología</a:t>
            </a:r>
            <a:endParaRPr lang="en-US" sz="5940" u="none" strike="noStrike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185914" y="7369695"/>
            <a:ext cx="9497227" cy="829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0"/>
              </a:lnSpc>
              <a:spcBef>
                <a:spcPct val="0"/>
              </a:spcBef>
            </a:pPr>
            <a:r>
              <a:rPr lang="en-US" sz="6065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I</a:t>
            </a:r>
            <a:r>
              <a:rPr lang="en-US" sz="6065" u="none" strike="noStrike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teraciones:</a:t>
            </a:r>
            <a:endParaRPr lang="en-US" sz="6065" u="none" strike="noStrike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97761" y="3885476"/>
            <a:ext cx="6311265" cy="2391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2440" lvl="1" indent="-236220" algn="just">
              <a:lnSpc>
                <a:spcPts val="3060"/>
              </a:lnSpc>
              <a:buFont typeface="Arial" panose="020B0604020202020204"/>
              <a:buChar char="•"/>
            </a:pPr>
            <a:r>
              <a:rPr lang="en-US" sz="2185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Enfoque ágil: </a:t>
            </a:r>
            <a:r>
              <a:rPr lang="en-US" sz="2185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Scrumban (Scrum + Kanban)</a:t>
            </a:r>
            <a:endParaRPr lang="en-US" sz="2185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88950" lvl="1" indent="-244475" algn="just">
              <a:lnSpc>
                <a:spcPts val="3170"/>
              </a:lnSpc>
              <a:buFont typeface="Arial" panose="020B0604020202020204"/>
              <a:buChar char="•"/>
            </a:pPr>
            <a:r>
              <a:rPr lang="en-US" sz="2265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Equipo</a:t>
            </a:r>
            <a:r>
              <a:rPr lang="en-US" sz="2265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: Multifacético con roles compartidos</a:t>
            </a:r>
            <a:endParaRPr lang="en-US" sz="2265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88950" lvl="1" indent="-244475" algn="just">
              <a:lnSpc>
                <a:spcPts val="3170"/>
              </a:lnSpc>
              <a:buFont typeface="Arial" panose="020B0604020202020204"/>
              <a:buChar char="•"/>
            </a:pPr>
            <a:r>
              <a:rPr lang="en-US" sz="2265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Duración: </a:t>
            </a:r>
            <a:r>
              <a:rPr lang="en-US" sz="2265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8 semanas (1 sep – 26 oct)</a:t>
            </a:r>
            <a:endParaRPr lang="en-US" sz="2265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88950" lvl="1" indent="-244475" algn="just">
              <a:lnSpc>
                <a:spcPts val="3170"/>
              </a:lnSpc>
              <a:buFont typeface="Arial" panose="020B0604020202020204"/>
              <a:buChar char="•"/>
            </a:pPr>
            <a:r>
              <a:rPr lang="en-US" sz="2265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Dedicación:</a:t>
            </a:r>
            <a:r>
              <a:rPr lang="en-US" sz="2265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4 hrs diarias x 6 días</a:t>
            </a:r>
            <a:endParaRPr lang="en-US" sz="2265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714348" y="8432893"/>
            <a:ext cx="6861191" cy="135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40"/>
              </a:lnSpc>
            </a:pPr>
            <a:r>
              <a:rPr lang="en-US" sz="2530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- F1:</a:t>
            </a:r>
            <a:r>
              <a:rPr lang="en-US" sz="253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Documentación y diseño</a:t>
            </a:r>
            <a:endParaRPr lang="en-US" sz="253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just">
              <a:lnSpc>
                <a:spcPts val="3540"/>
              </a:lnSpc>
            </a:pPr>
            <a:r>
              <a:rPr lang="en-US" sz="2530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- F2:</a:t>
            </a:r>
            <a:r>
              <a:rPr lang="en-US" sz="253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Formulario + Panel</a:t>
            </a:r>
            <a:endParaRPr lang="en-US" sz="253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just">
              <a:lnSpc>
                <a:spcPts val="3540"/>
              </a:lnSpc>
            </a:pPr>
            <a:r>
              <a:rPr lang="en-US" sz="2530" b="1">
                <a:solidFill>
                  <a:srgbClr val="1B444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- F3:</a:t>
            </a:r>
            <a:r>
              <a:rPr lang="en-US" sz="253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Newsletter + Dashboard</a:t>
            </a:r>
            <a:endParaRPr lang="en-US" sz="253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3885562" y="6217667"/>
            <a:ext cx="6747476" cy="674747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4640013" y="6794394"/>
            <a:ext cx="3266678" cy="3159769"/>
          </a:xfrm>
          <a:custGeom>
            <a:avLst/>
            <a:gdLst/>
            <a:ahLst/>
            <a:cxnLst/>
            <a:rect l="l" t="t" r="r" b="b"/>
            <a:pathLst>
              <a:path w="3266678" h="3159769">
                <a:moveTo>
                  <a:pt x="0" y="0"/>
                </a:moveTo>
                <a:lnTo>
                  <a:pt x="3266678" y="0"/>
                </a:lnTo>
                <a:lnTo>
                  <a:pt x="3266678" y="3159769"/>
                </a:lnTo>
                <a:lnTo>
                  <a:pt x="0" y="31597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005292" y="1864782"/>
            <a:ext cx="14277416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80"/>
              </a:lnSpc>
              <a:spcBef>
                <a:spcPct val="0"/>
              </a:spcBef>
            </a:pPr>
            <a:r>
              <a:rPr lang="en-US" sz="7600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Pl</a:t>
            </a:r>
            <a:r>
              <a:rPr lang="en-US" sz="7600" u="none" strike="noStrike">
                <a:solidFill>
                  <a:schemeClr val="tx1"/>
                </a:solidFill>
                <a:latin typeface="Sniglet" panose="04070505030100020000"/>
                <a:ea typeface="Sniglet" panose="04070505030100020000"/>
                <a:cs typeface="Sniglet" panose="04070505030100020000"/>
                <a:sym typeface="Sniglet" panose="04070505030100020000"/>
              </a:rPr>
              <a:t>an de Trabajo</a:t>
            </a:r>
            <a:endParaRPr lang="en-US" sz="7600" u="none" strike="noStrike">
              <a:solidFill>
                <a:schemeClr val="tx1"/>
              </a:solidFill>
              <a:latin typeface="Sniglet" panose="04070505030100020000"/>
              <a:ea typeface="Sniglet" panose="04070505030100020000"/>
              <a:cs typeface="Sniglet" panose="04070505030100020000"/>
              <a:sym typeface="Sniglet" panose="0407050503010002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05292" y="3619287"/>
            <a:ext cx="15731561" cy="463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 algn="just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S1: Alcance y diseño de datos (reports,</a:t>
            </a: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formConfig, metrics), mockups.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S2: UC04 (formulario + validaciones + hash) + pruebas.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S3: UC02 (listado + filtros + soft delete) + bitácora.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S4: UC02 (unificación) + exportación HTML (newsletter/revista).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S5: UC03 (dashboard básico + drill-down).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S6: UC04 (configuración con versionado).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S7: Endurecer seguridad/rendimiento + pruebas integrales.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26110" lvl="1" indent="-313055" algn="just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S8: Demo final, manual breve y retro.</a:t>
            </a:r>
            <a:endParaRPr lang="en-US" sz="29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just">
              <a:lnSpc>
                <a:spcPts val="4060"/>
              </a:lnSpc>
            </a:pPr>
          </a:p>
        </p:txBody>
      </p:sp>
      <p:grpSp>
        <p:nvGrpSpPr>
          <p:cNvPr id="8" name="Group 8"/>
          <p:cNvGrpSpPr/>
          <p:nvPr/>
        </p:nvGrpSpPr>
        <p:grpSpPr>
          <a:xfrm rot="0">
            <a:off x="-720488" y="1735612"/>
            <a:ext cx="2218248" cy="221824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Freeform 11"/>
          <p:cNvSpPr/>
          <p:nvPr/>
        </p:nvSpPr>
        <p:spPr>
          <a:xfrm>
            <a:off x="-720488" y="2245760"/>
            <a:ext cx="2218248" cy="2234499"/>
          </a:xfrm>
          <a:custGeom>
            <a:avLst/>
            <a:gdLst/>
            <a:ahLst/>
            <a:cxnLst/>
            <a:rect l="l" t="t" r="r" b="b"/>
            <a:pathLst>
              <a:path w="2218248" h="2234499">
                <a:moveTo>
                  <a:pt x="0" y="0"/>
                </a:moveTo>
                <a:lnTo>
                  <a:pt x="2218249" y="0"/>
                </a:lnTo>
                <a:lnTo>
                  <a:pt x="2218249" y="2234499"/>
                </a:lnTo>
                <a:lnTo>
                  <a:pt x="0" y="22344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20898" cy="107014"/>
            </a:xfrm>
            <a:custGeom>
              <a:avLst/>
              <a:gdLst/>
              <a:ahLst/>
              <a:cxnLst/>
              <a:rect l="l" t="t" r="r" b="b"/>
              <a:pathLst>
                <a:path w="620898" h="107014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48130" y="694436"/>
            <a:ext cx="2318610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1B44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Proyecto APT – Fase 1</a:t>
            </a:r>
            <a:endParaRPr lang="en-US" sz="1600">
              <a:solidFill>
                <a:srgbClr val="1B44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3876</Words>
  <Application>WPS Presentation</Application>
  <PresentationFormat>On-screen Show (4:3)</PresentationFormat>
  <Paragraphs>153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Sniglet</vt:lpstr>
      <vt:lpstr>Poppins</vt:lpstr>
      <vt:lpstr>Arial</vt:lpstr>
      <vt:lpstr>Poppins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de Reportes Contraplano (MRC)</dc:title>
  <dc:creator/>
  <cp:lastModifiedBy>Usuario</cp:lastModifiedBy>
  <cp:revision>2</cp:revision>
  <dcterms:created xsi:type="dcterms:W3CDTF">2006-08-16T00:00:00Z</dcterms:created>
  <dcterms:modified xsi:type="dcterms:W3CDTF">2025-09-04T18:13:26Z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1C90748853DF46B89D238F65B6F61EAC_12</vt:lpwstr>
  </property>
  <property fmtid="{D5CDD505-2E9C-101B-9397-08002B2CF9AE}" pid="3" name="KSOProductBuildVer">
    <vt:lpwstr>3082-12.2.0.21931</vt:lpwstr>
  </property>
</Properties>
</file>