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12/4/2024</a:t>
            </a:fld>
            <a:endParaRPr lang="en-US" dirty="0"/>
          </a:p>
        </p:txBody>
      </p:sp>
      <p:sp>
        <p:nvSpPr>
          <p:cNvPr id="12" name="Footer Placeholder 11">
            <a:extLst>
              <a:ext uri="{FF2B5EF4-FFF2-40B4-BE49-F238E27FC236}">
                <a16:creationId xmlns=""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0698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8" name="Footer Placeholder 7">
            <a:extLst>
              <a:ext uri="{FF2B5EF4-FFF2-40B4-BE49-F238E27FC236}">
                <a16:creationId xmlns=""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2344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12/4/2024</a:t>
            </a:fld>
            <a:endParaRPr lang="en-US" dirty="0"/>
          </a:p>
        </p:txBody>
      </p:sp>
      <p:sp>
        <p:nvSpPr>
          <p:cNvPr id="8" name="Footer Placeholder 7">
            <a:extLst>
              <a:ext uri="{FF2B5EF4-FFF2-40B4-BE49-F238E27FC236}">
                <a16:creationId xmlns=""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37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8" name="Footer Placeholder 7">
            <a:extLst>
              <a:ext uri="{FF2B5EF4-FFF2-40B4-BE49-F238E27FC236}">
                <a16:creationId xmlns=""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6469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10" name="Footer Placeholder 9">
            <a:extLst>
              <a:ext uri="{FF2B5EF4-FFF2-40B4-BE49-F238E27FC236}">
                <a16:creationId xmlns=""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5303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13" name="Footer Placeholder 12">
            <a:extLst>
              <a:ext uri="{FF2B5EF4-FFF2-40B4-BE49-F238E27FC236}">
                <a16:creationId xmlns=""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738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11" name="Footer Placeholder 10">
            <a:extLst>
              <a:ext uri="{FF2B5EF4-FFF2-40B4-BE49-F238E27FC236}">
                <a16:creationId xmlns=""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11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7" name="Footer Placeholder 6">
            <a:extLst>
              <a:ext uri="{FF2B5EF4-FFF2-40B4-BE49-F238E27FC236}">
                <a16:creationId xmlns=""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652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6" name="Footer Placeholder 5">
            <a:extLst>
              <a:ext uri="{FF2B5EF4-FFF2-40B4-BE49-F238E27FC236}">
                <a16:creationId xmlns=""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5940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9" name="Footer Placeholder 8">
            <a:extLst>
              <a:ext uri="{FF2B5EF4-FFF2-40B4-BE49-F238E27FC236}">
                <a16:creationId xmlns=""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345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12/4/2024</a:t>
            </a:fld>
            <a:endParaRPr lang="en-US" dirty="0"/>
          </a:p>
        </p:txBody>
      </p:sp>
      <p:sp>
        <p:nvSpPr>
          <p:cNvPr id="9" name="Footer Placeholder 8">
            <a:extLst>
              <a:ext uri="{FF2B5EF4-FFF2-40B4-BE49-F238E27FC236}">
                <a16:creationId xmlns=""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3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12/4/2024</a:t>
            </a:fld>
            <a:endParaRPr lang="en-US" spc="50" dirty="0"/>
          </a:p>
        </p:txBody>
      </p:sp>
      <p:sp>
        <p:nvSpPr>
          <p:cNvPr id="5" name="Footer Placeholder 4">
            <a:extLst>
              <a:ext uri="{FF2B5EF4-FFF2-40B4-BE49-F238E27FC236}">
                <a16:creationId xmlns=""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2736632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4AA13AD3-0A4F-475A-BEBB-DEEFF5C09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D65E0E3C-32F3-480B-9842-7611BBE2EE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3AF3778-89A8-6171-5CEB-35291F66F99D}"/>
              </a:ext>
            </a:extLst>
          </p:cNvPr>
          <p:cNvSpPr>
            <a:spLocks noGrp="1"/>
          </p:cNvSpPr>
          <p:nvPr>
            <p:ph type="ctrTitle"/>
          </p:nvPr>
        </p:nvSpPr>
        <p:spPr>
          <a:xfrm>
            <a:off x="5297448" y="1508761"/>
            <a:ext cx="5916145" cy="3812102"/>
          </a:xfrm>
        </p:spPr>
        <p:txBody>
          <a:bodyPr anchor="b">
            <a:normAutofit fontScale="90000"/>
          </a:bodyPr>
          <a:lstStyle/>
          <a:p>
            <a:pPr algn="l"/>
            <a:r>
              <a:rPr lang="en-IN" sz="8100" dirty="0">
                <a:solidFill>
                  <a:schemeClr val="bg1"/>
                </a:solidFill>
              </a:rPr>
              <a:t>Crop Production </a:t>
            </a:r>
            <a:r>
              <a:rPr lang="en-IN" sz="8100" dirty="0" smtClean="0">
                <a:solidFill>
                  <a:schemeClr val="bg1"/>
                </a:solidFill>
              </a:rPr>
              <a:t>Analysis in </a:t>
            </a:r>
            <a:r>
              <a:rPr lang="en-IN" sz="8100" dirty="0" err="1" smtClean="0">
                <a:solidFill>
                  <a:schemeClr val="bg1"/>
                </a:solidFill>
              </a:rPr>
              <a:t>india</a:t>
            </a:r>
            <a:r>
              <a:rPr lang="en-IN" sz="8100" dirty="0" smtClean="0">
                <a:solidFill>
                  <a:schemeClr val="bg1"/>
                </a:solidFill>
              </a:rPr>
              <a:t/>
            </a:r>
            <a:br>
              <a:rPr lang="en-IN" sz="8100" dirty="0" smtClean="0">
                <a:solidFill>
                  <a:schemeClr val="bg1"/>
                </a:solidFill>
              </a:rPr>
            </a:br>
            <a:r>
              <a:rPr lang="en-IN" sz="8100" dirty="0" smtClean="0">
                <a:solidFill>
                  <a:schemeClr val="bg1"/>
                </a:solidFill>
              </a:rPr>
              <a:t>              </a:t>
            </a:r>
            <a:r>
              <a:rPr lang="en-IN" sz="2400" dirty="0" smtClean="0">
                <a:solidFill>
                  <a:schemeClr val="bg1"/>
                </a:solidFill>
              </a:rPr>
              <a:t>By – Ghanshyam Saini</a:t>
            </a:r>
            <a:endParaRPr lang="en-IN" sz="8100" dirty="0">
              <a:solidFill>
                <a:schemeClr val="bg1"/>
              </a:solidFill>
            </a:endParaRPr>
          </a:p>
        </p:txBody>
      </p:sp>
      <p:pic>
        <p:nvPicPr>
          <p:cNvPr id="6" name="Picture 5" descr="Summer green field">
            <a:extLst>
              <a:ext uri="{FF2B5EF4-FFF2-40B4-BE49-F238E27FC236}">
                <a16:creationId xmlns="" xmlns:a16="http://schemas.microsoft.com/office/drawing/2014/main" id="{DD7AA8DE-4760-B83B-7C13-0B26EDC19D76}"/>
              </a:ext>
            </a:extLst>
          </p:cNvPr>
          <p:cNvPicPr>
            <a:picLocks noChangeAspect="1"/>
          </p:cNvPicPr>
          <p:nvPr/>
        </p:nvPicPr>
        <p:blipFill>
          <a:blip r:embed="rId2" cstate="print">
            <a:extLst>
              <a:ext uri="{28A0092B-C50C-407E-A947-70E740481C1C}">
                <a14:useLocalDpi xmlns:a14="http://schemas.microsoft.com/office/drawing/2010/main" val="0"/>
              </a:ext>
            </a:extLst>
          </a:blip>
          <a:srcRect l="17410" r="37599" b="-1"/>
          <a:stretch/>
        </p:blipFill>
        <p:spPr>
          <a:xfrm>
            <a:off x="20" y="10"/>
            <a:ext cx="4657325" cy="6857990"/>
          </a:xfrm>
          <a:prstGeom prst="rect">
            <a:avLst/>
          </a:prstGeom>
        </p:spPr>
      </p:pic>
    </p:spTree>
    <p:extLst>
      <p:ext uri="{BB962C8B-B14F-4D97-AF65-F5344CB8AC3E}">
        <p14:creationId xmlns:p14="http://schemas.microsoft.com/office/powerpoint/2010/main" val="1623268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2806CF-9D55-0867-4AE9-4EE65A0ED68C}"/>
              </a:ext>
            </a:extLst>
          </p:cNvPr>
          <p:cNvSpPr>
            <a:spLocks noGrp="1"/>
          </p:cNvSpPr>
          <p:nvPr>
            <p:ph type="title"/>
          </p:nvPr>
        </p:nvSpPr>
        <p:spPr/>
        <p:txBody>
          <a:bodyPr/>
          <a:lstStyle/>
          <a:p>
            <a:r>
              <a:rPr lang="en-US" dirty="0"/>
              <a:t>Insights</a:t>
            </a:r>
            <a:r>
              <a:rPr lang="en-US" sz="4000" dirty="0"/>
              <a:t>-crop’s total land per year</a:t>
            </a:r>
            <a:endParaRPr lang="en-IN" dirty="0"/>
          </a:p>
        </p:txBody>
      </p:sp>
      <p:sp>
        <p:nvSpPr>
          <p:cNvPr id="3" name="Content Placeholder 2">
            <a:extLst>
              <a:ext uri="{FF2B5EF4-FFF2-40B4-BE49-F238E27FC236}">
                <a16:creationId xmlns="" xmlns:a16="http://schemas.microsoft.com/office/drawing/2014/main" id="{E087E724-1D43-8039-AD33-6FC1D33B2924}"/>
              </a:ext>
            </a:extLst>
          </p:cNvPr>
          <p:cNvSpPr>
            <a:spLocks noGrp="1"/>
          </p:cNvSpPr>
          <p:nvPr>
            <p:ph idx="1"/>
          </p:nvPr>
        </p:nvSpPr>
        <p:spPr>
          <a:xfrm>
            <a:off x="960119" y="2356259"/>
            <a:ext cx="10938655" cy="3593592"/>
          </a:xfrm>
        </p:spPr>
        <p:txBody>
          <a:bodyPr/>
          <a:lstStyle/>
          <a:p>
            <a:r>
              <a:rPr lang="en-US" dirty="0"/>
              <a:t>These were the Total land area per year for every crop as shown below: </a:t>
            </a:r>
            <a:endParaRPr lang="en-IN" dirty="0"/>
          </a:p>
        </p:txBody>
      </p:sp>
      <p:pic>
        <p:nvPicPr>
          <p:cNvPr id="5" name="Picture 4" descr="A screen shot of a graph&#10;&#10;Description automatically generated">
            <a:extLst>
              <a:ext uri="{FF2B5EF4-FFF2-40B4-BE49-F238E27FC236}">
                <a16:creationId xmlns="" xmlns:a16="http://schemas.microsoft.com/office/drawing/2014/main" id="{B2B25FB2-4C59-6B86-BDB1-EEBD25037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2847373"/>
            <a:ext cx="12192000" cy="4010628"/>
          </a:xfrm>
          <a:prstGeom prst="rect">
            <a:avLst/>
          </a:prstGeom>
        </p:spPr>
      </p:pic>
    </p:spTree>
    <p:extLst>
      <p:ext uri="{BB962C8B-B14F-4D97-AF65-F5344CB8AC3E}">
        <p14:creationId xmlns:p14="http://schemas.microsoft.com/office/powerpoint/2010/main" val="327818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10CC2-FD94-961E-D668-F8D3EE91C69A}"/>
              </a:ext>
            </a:extLst>
          </p:cNvPr>
          <p:cNvSpPr>
            <a:spLocks noGrp="1"/>
          </p:cNvSpPr>
          <p:nvPr>
            <p:ph type="title"/>
          </p:nvPr>
        </p:nvSpPr>
        <p:spPr/>
        <p:txBody>
          <a:bodyPr/>
          <a:lstStyle/>
          <a:p>
            <a:r>
              <a:rPr lang="en-US" dirty="0"/>
              <a:t>Dashboard-</a:t>
            </a:r>
            <a:r>
              <a:rPr lang="en-US" sz="4000" dirty="0"/>
              <a:t>design</a:t>
            </a:r>
            <a:endParaRPr lang="en-IN" dirty="0"/>
          </a:p>
        </p:txBody>
      </p:sp>
      <p:pic>
        <p:nvPicPr>
          <p:cNvPr id="5" name="Content Placeholder 4" descr="A screenshot of a computer&#10;&#10;Description automatically generated">
            <a:extLst>
              <a:ext uri="{FF2B5EF4-FFF2-40B4-BE49-F238E27FC236}">
                <a16:creationId xmlns="" xmlns:a16="http://schemas.microsoft.com/office/drawing/2014/main" id="{0EEDDBA3-DE15-19FC-AB1B-2AFF2FD1A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45489"/>
            <a:ext cx="12192000" cy="4612511"/>
          </a:xfrm>
        </p:spPr>
      </p:pic>
    </p:spTree>
    <p:extLst>
      <p:ext uri="{BB962C8B-B14F-4D97-AF65-F5344CB8AC3E}">
        <p14:creationId xmlns:p14="http://schemas.microsoft.com/office/powerpoint/2010/main" val="381250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E2E37D-92BE-EF3E-B38C-01D08584942D}"/>
              </a:ext>
            </a:extLst>
          </p:cNvPr>
          <p:cNvSpPr>
            <a:spLocks noGrp="1"/>
          </p:cNvSpPr>
          <p:nvPr>
            <p:ph type="title"/>
          </p:nvPr>
        </p:nvSpPr>
        <p:spPr/>
        <p:txBody>
          <a:bodyPr/>
          <a:lstStyle/>
          <a:p>
            <a:r>
              <a:rPr lang="en-US" dirty="0"/>
              <a:t>Dashboard-</a:t>
            </a:r>
            <a:r>
              <a:rPr lang="en-US" sz="4000" dirty="0"/>
              <a:t>area change every year</a:t>
            </a:r>
            <a:endParaRPr lang="en-IN" dirty="0"/>
          </a:p>
        </p:txBody>
      </p:sp>
      <p:pic>
        <p:nvPicPr>
          <p:cNvPr id="5" name="Content Placeholder 4" descr="A screen shot of a computer&#10;&#10;Description automatically generated">
            <a:extLst>
              <a:ext uri="{FF2B5EF4-FFF2-40B4-BE49-F238E27FC236}">
                <a16:creationId xmlns="" xmlns:a16="http://schemas.microsoft.com/office/drawing/2014/main" id="{511CAE1A-477A-FC9E-8852-B95C8BB72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45488"/>
            <a:ext cx="12192000" cy="4612511"/>
          </a:xfrm>
        </p:spPr>
      </p:pic>
    </p:spTree>
    <p:extLst>
      <p:ext uri="{BB962C8B-B14F-4D97-AF65-F5344CB8AC3E}">
        <p14:creationId xmlns:p14="http://schemas.microsoft.com/office/powerpoint/2010/main" val="159835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095DFA-4B76-EB8A-421E-D1A3E4B35850}"/>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 xmlns:a16="http://schemas.microsoft.com/office/drawing/2014/main" id="{7B085313-8C49-3224-ADDC-15CAB953FA24}"/>
              </a:ext>
            </a:extLst>
          </p:cNvPr>
          <p:cNvSpPr>
            <a:spLocks noGrp="1"/>
          </p:cNvSpPr>
          <p:nvPr>
            <p:ph idx="1"/>
          </p:nvPr>
        </p:nvSpPr>
        <p:spPr/>
        <p:txBody>
          <a:bodyPr/>
          <a:lstStyle/>
          <a:p>
            <a:pPr marL="457200" indent="-457200">
              <a:buFont typeface="Arial" panose="020B0604020202020204" pitchFamily="34" charset="0"/>
              <a:buChar char="•"/>
            </a:pPr>
            <a:r>
              <a:rPr lang="en-US" u="sng" dirty="0"/>
              <a:t>Whole year </a:t>
            </a:r>
            <a:r>
              <a:rPr lang="en-US" dirty="0"/>
              <a:t>is the season having highest production with </a:t>
            </a:r>
            <a:r>
              <a:rPr lang="en-US" u="sng" dirty="0"/>
              <a:t>95.15%.</a:t>
            </a:r>
          </a:p>
          <a:p>
            <a:pPr marL="457200" indent="-457200">
              <a:buFont typeface="Arial" panose="020B0604020202020204" pitchFamily="34" charset="0"/>
              <a:buChar char="•"/>
            </a:pPr>
            <a:r>
              <a:rPr lang="en-US" u="sng" dirty="0"/>
              <a:t>Coconut</a:t>
            </a:r>
            <a:r>
              <a:rPr lang="en-US" dirty="0"/>
              <a:t> is the crop that had highest production with </a:t>
            </a:r>
            <a:r>
              <a:rPr lang="en-US" u="sng" dirty="0"/>
              <a:t>91.94%</a:t>
            </a:r>
            <a:r>
              <a:rPr lang="en-US" dirty="0"/>
              <a:t>.</a:t>
            </a:r>
          </a:p>
          <a:p>
            <a:pPr marL="457200" indent="-457200">
              <a:buFont typeface="Arial" panose="020B0604020202020204" pitchFamily="34" charset="0"/>
              <a:buChar char="•"/>
            </a:pPr>
            <a:r>
              <a:rPr lang="en-US" dirty="0"/>
              <a:t>District that produced most crop is </a:t>
            </a:r>
            <a:r>
              <a:rPr lang="en-US" u="sng" dirty="0"/>
              <a:t>KOZHIKODE</a:t>
            </a:r>
          </a:p>
          <a:p>
            <a:pPr marL="457200" indent="-457200">
              <a:buFont typeface="Arial" panose="020B0604020202020204" pitchFamily="34" charset="0"/>
              <a:buChar char="•"/>
            </a:pPr>
            <a:r>
              <a:rPr lang="en-IN" dirty="0"/>
              <a:t>Land area gradually decreased with time for mostly crops affecting their production numbers.</a:t>
            </a:r>
          </a:p>
        </p:txBody>
      </p:sp>
    </p:spTree>
    <p:extLst>
      <p:ext uri="{BB962C8B-B14F-4D97-AF65-F5344CB8AC3E}">
        <p14:creationId xmlns:p14="http://schemas.microsoft.com/office/powerpoint/2010/main" val="280139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1067622"/>
            <a:ext cx="10268712" cy="1700784"/>
          </a:xfrm>
        </p:spPr>
        <p:txBody>
          <a:bodyPr/>
          <a:lstStyle/>
          <a:p>
            <a:pPr algn="ctr"/>
            <a:r>
              <a:rPr lang="en-US" dirty="0" smtClean="0"/>
              <a:t>Thank You</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8467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B6D1D7F-141C-4D8E-BFBA-D95B68E16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245B42B6-26F8-4E25-839B-FB38F13BEF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EB4D68F-CE0A-7713-623B-040CCE2C3458}"/>
              </a:ext>
            </a:extLst>
          </p:cNvPr>
          <p:cNvSpPr>
            <a:spLocks noGrp="1"/>
          </p:cNvSpPr>
          <p:nvPr>
            <p:ph type="title"/>
          </p:nvPr>
        </p:nvSpPr>
        <p:spPr>
          <a:xfrm>
            <a:off x="960120" y="317814"/>
            <a:ext cx="10268712" cy="1700784"/>
          </a:xfrm>
        </p:spPr>
        <p:txBody>
          <a:bodyPr>
            <a:normAutofit/>
          </a:bodyPr>
          <a:lstStyle/>
          <a:p>
            <a:r>
              <a:rPr lang="en-US" dirty="0"/>
              <a:t>Today’s agenda</a:t>
            </a:r>
            <a:endParaRPr lang="en-IN" dirty="0"/>
          </a:p>
        </p:txBody>
      </p:sp>
      <p:sp>
        <p:nvSpPr>
          <p:cNvPr id="3" name="Content Placeholder 2">
            <a:extLst>
              <a:ext uri="{FF2B5EF4-FFF2-40B4-BE49-F238E27FC236}">
                <a16:creationId xmlns="" xmlns:a16="http://schemas.microsoft.com/office/drawing/2014/main" id="{DB6F2028-9C44-48C7-EA7A-AD418B482A23}"/>
              </a:ext>
            </a:extLst>
          </p:cNvPr>
          <p:cNvSpPr>
            <a:spLocks noGrp="1"/>
          </p:cNvSpPr>
          <p:nvPr>
            <p:ph idx="1"/>
          </p:nvPr>
        </p:nvSpPr>
        <p:spPr>
          <a:xfrm>
            <a:off x="960120" y="2587752"/>
            <a:ext cx="5869303" cy="3593592"/>
          </a:xfrm>
        </p:spPr>
        <p:txBody>
          <a:bodyPr>
            <a:normAutofit/>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Problem Statement</a:t>
            </a:r>
          </a:p>
          <a:p>
            <a:pPr marL="457200" indent="-457200">
              <a:buFont typeface="Arial" panose="020B0604020202020204" pitchFamily="34" charset="0"/>
              <a:buChar char="•"/>
            </a:pPr>
            <a:r>
              <a:rPr lang="en-US" dirty="0"/>
              <a:t>KPIs</a:t>
            </a:r>
          </a:p>
          <a:p>
            <a:pPr marL="457200" indent="-457200">
              <a:buFont typeface="Arial" panose="020B0604020202020204" pitchFamily="34" charset="0"/>
              <a:buChar char="•"/>
            </a:pPr>
            <a:r>
              <a:rPr lang="en-US" dirty="0"/>
              <a:t>Insights</a:t>
            </a:r>
            <a:endParaRPr lang="en-IN" dirty="0"/>
          </a:p>
          <a:p>
            <a:pPr marL="457200" indent="-457200">
              <a:buFont typeface="Arial" panose="020B0604020202020204" pitchFamily="34" charset="0"/>
              <a:buChar char="•"/>
            </a:pPr>
            <a:r>
              <a:rPr lang="en-IN" dirty="0"/>
              <a:t>Dashboard</a:t>
            </a:r>
          </a:p>
          <a:p>
            <a:pPr marL="457200" indent="-457200">
              <a:buFont typeface="Arial" panose="020B0604020202020204" pitchFamily="34" charset="0"/>
              <a:buChar char="•"/>
            </a:pPr>
            <a:r>
              <a:rPr lang="en-IN" dirty="0"/>
              <a:t>Summary</a:t>
            </a:r>
          </a:p>
        </p:txBody>
      </p:sp>
      <p:pic>
        <p:nvPicPr>
          <p:cNvPr id="5" name="Picture 4" descr="Person in a farm">
            <a:extLst>
              <a:ext uri="{FF2B5EF4-FFF2-40B4-BE49-F238E27FC236}">
                <a16:creationId xmlns="" xmlns:a16="http://schemas.microsoft.com/office/drawing/2014/main" id="{6B32633E-1C80-66BB-D46D-805FE7DA02C5}"/>
              </a:ext>
            </a:extLst>
          </p:cNvPr>
          <p:cNvPicPr>
            <a:picLocks noChangeAspect="1"/>
          </p:cNvPicPr>
          <p:nvPr/>
        </p:nvPicPr>
        <p:blipFill>
          <a:blip r:embed="rId2" cstate="print">
            <a:extLst>
              <a:ext uri="{28A0092B-C50C-407E-A947-70E740481C1C}">
                <a14:useLocalDpi xmlns:a14="http://schemas.microsoft.com/office/drawing/2010/main" val="0"/>
              </a:ext>
            </a:extLst>
          </a:blip>
          <a:srcRect l="9719" r="14280"/>
          <a:stretch/>
        </p:blipFill>
        <p:spPr>
          <a:xfrm>
            <a:off x="7537704" y="2264989"/>
            <a:ext cx="4654296" cy="4593011"/>
          </a:xfrm>
          <a:prstGeom prst="rect">
            <a:avLst/>
          </a:prstGeom>
        </p:spPr>
      </p:pic>
    </p:spTree>
    <p:extLst>
      <p:ext uri="{BB962C8B-B14F-4D97-AF65-F5344CB8AC3E}">
        <p14:creationId xmlns:p14="http://schemas.microsoft.com/office/powerpoint/2010/main" val="428095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D376A9-07FE-DEB7-351C-18B9FE1ABA4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2993DFB3-1B13-A6AA-8DCD-8C3DD0187480}"/>
              </a:ext>
            </a:extLst>
          </p:cNvPr>
          <p:cNvSpPr>
            <a:spLocks noGrp="1"/>
          </p:cNvSpPr>
          <p:nvPr>
            <p:ph idx="1"/>
          </p:nvPr>
        </p:nvSpPr>
        <p:spPr/>
        <p:txBody>
          <a:bodyPr>
            <a:normAutofit lnSpcReduction="10000"/>
          </a:bodyPr>
          <a:lstStyle/>
          <a:p>
            <a:r>
              <a:rPr lang="en-US" dirty="0"/>
              <a:t>This report presents an analytical study of crop production patterns across various states and districts in India. Utilizing data from multiple crop years, the analysis covers essential aspects such as crop types, seasonal variations, and production yields. Through this exploration, the report aims to highlight key trends, regional disparities, and the efficiency of crop production across different areas. This data-driven approach seeks to provide insights that could support better resource allocation, season-specific crop planning, and overall improvements in agricultural productivity.</a:t>
            </a:r>
            <a:endParaRPr lang="en-IN" dirty="0"/>
          </a:p>
        </p:txBody>
      </p:sp>
    </p:spTree>
    <p:extLst>
      <p:ext uri="{BB962C8B-B14F-4D97-AF65-F5344CB8AC3E}">
        <p14:creationId xmlns:p14="http://schemas.microsoft.com/office/powerpoint/2010/main" val="5945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CC7C36-A430-17EB-ED6F-1AF3502EC7F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9E25C9FB-9D17-7418-A288-EF26B037C289}"/>
              </a:ext>
            </a:extLst>
          </p:cNvPr>
          <p:cNvSpPr>
            <a:spLocks noGrp="1"/>
          </p:cNvSpPr>
          <p:nvPr>
            <p:ph idx="1"/>
          </p:nvPr>
        </p:nvSpPr>
        <p:spPr/>
        <p:txBody>
          <a:bodyPr/>
          <a:lstStyle/>
          <a:p>
            <a:r>
              <a:rPr lang="en-US" dirty="0"/>
              <a:t>India’s agricultural sector faces challenges related to resource allocation, crop yield optimization, and seasonal variability, which impact food security and economic stability. Despite extensive agricultural activity across diverse regions, there is a need to identify optimal crop production practices and understand the impact of area under cultivation, regional conditions, and seasonality on crop yield.</a:t>
            </a:r>
            <a:endParaRPr lang="en-IN" dirty="0"/>
          </a:p>
        </p:txBody>
      </p:sp>
    </p:spTree>
    <p:extLst>
      <p:ext uri="{BB962C8B-B14F-4D97-AF65-F5344CB8AC3E}">
        <p14:creationId xmlns:p14="http://schemas.microsoft.com/office/powerpoint/2010/main" val="277164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391099-77CA-0D3D-A599-5866816ADF7D}"/>
              </a:ext>
            </a:extLst>
          </p:cNvPr>
          <p:cNvSpPr>
            <a:spLocks noGrp="1"/>
          </p:cNvSpPr>
          <p:nvPr>
            <p:ph type="title"/>
          </p:nvPr>
        </p:nvSpPr>
        <p:spPr/>
        <p:txBody>
          <a:bodyPr/>
          <a:lstStyle/>
          <a:p>
            <a:r>
              <a:rPr lang="en-US" dirty="0"/>
              <a:t>KPI</a:t>
            </a:r>
            <a:r>
              <a:rPr lang="en-US" sz="4000" dirty="0"/>
              <a:t>s</a:t>
            </a:r>
            <a:endParaRPr lang="en-IN" sz="4000" dirty="0"/>
          </a:p>
        </p:txBody>
      </p:sp>
      <p:sp>
        <p:nvSpPr>
          <p:cNvPr id="3" name="Content Placeholder 2">
            <a:extLst>
              <a:ext uri="{FF2B5EF4-FFF2-40B4-BE49-F238E27FC236}">
                <a16:creationId xmlns="" xmlns:a16="http://schemas.microsoft.com/office/drawing/2014/main" id="{E7F24010-A74B-F19C-F135-2D5B1885F43C}"/>
              </a:ext>
            </a:extLst>
          </p:cNvPr>
          <p:cNvSpPr>
            <a:spLocks noGrp="1"/>
          </p:cNvSpPr>
          <p:nvPr>
            <p:ph idx="1"/>
          </p:nvPr>
        </p:nvSpPr>
        <p:spPr>
          <a:xfrm>
            <a:off x="960120" y="2587752"/>
            <a:ext cx="10268712" cy="3952434"/>
          </a:xfrm>
        </p:spPr>
        <p:txBody>
          <a:bodyPr>
            <a:normAutofit lnSpcReduction="10000"/>
          </a:bodyPr>
          <a:lstStyle/>
          <a:p>
            <a:pPr marL="457200" indent="-457200">
              <a:buFont typeface="Arial" panose="020B0604020202020204" pitchFamily="34" charset="0"/>
              <a:buChar char="•"/>
            </a:pPr>
            <a:r>
              <a:rPr lang="en-US" dirty="0" err="1"/>
              <a:t>State_Name</a:t>
            </a:r>
            <a:r>
              <a:rPr lang="en-US" dirty="0"/>
              <a:t> : Name of the State</a:t>
            </a:r>
          </a:p>
          <a:p>
            <a:pPr marL="457200" indent="-457200">
              <a:buFont typeface="Arial" panose="020B0604020202020204" pitchFamily="34" charset="0"/>
              <a:buChar char="•"/>
            </a:pPr>
            <a:r>
              <a:rPr lang="en-US" dirty="0" err="1"/>
              <a:t>District_Name</a:t>
            </a:r>
            <a:r>
              <a:rPr lang="en-US" dirty="0"/>
              <a:t> : Name of the District</a:t>
            </a:r>
          </a:p>
          <a:p>
            <a:pPr marL="457200" indent="-457200">
              <a:buFont typeface="Arial" panose="020B0604020202020204" pitchFamily="34" charset="0"/>
              <a:buChar char="•"/>
            </a:pPr>
            <a:r>
              <a:rPr lang="en-US" dirty="0" err="1"/>
              <a:t>Crop_Year</a:t>
            </a:r>
            <a:r>
              <a:rPr lang="en-US" dirty="0"/>
              <a:t> : Year in which crop grown</a:t>
            </a:r>
          </a:p>
          <a:p>
            <a:pPr marL="457200" indent="-457200">
              <a:buFont typeface="Arial" panose="020B0604020202020204" pitchFamily="34" charset="0"/>
              <a:buChar char="•"/>
            </a:pPr>
            <a:r>
              <a:rPr lang="en-US" dirty="0"/>
              <a:t>Season : Season in which crop grown</a:t>
            </a:r>
          </a:p>
          <a:p>
            <a:pPr marL="457200" indent="-457200">
              <a:buFont typeface="Arial" panose="020B0604020202020204" pitchFamily="34" charset="0"/>
              <a:buChar char="•"/>
            </a:pPr>
            <a:r>
              <a:rPr lang="en-IN" dirty="0"/>
              <a:t>Crop : Crop Name</a:t>
            </a:r>
          </a:p>
          <a:p>
            <a:pPr marL="457200" indent="-457200">
              <a:buFont typeface="Arial" panose="020B0604020202020204" pitchFamily="34" charset="0"/>
              <a:buChar char="•"/>
            </a:pPr>
            <a:r>
              <a:rPr lang="en-IN" dirty="0"/>
              <a:t>Area : Land Area in which crop was grown</a:t>
            </a:r>
          </a:p>
          <a:p>
            <a:pPr marL="457200" indent="-457200">
              <a:buFont typeface="Arial" panose="020B0604020202020204" pitchFamily="34" charset="0"/>
              <a:buChar char="•"/>
            </a:pPr>
            <a:r>
              <a:rPr lang="en-IN" dirty="0"/>
              <a:t>Production : Number of production of crop</a:t>
            </a:r>
          </a:p>
        </p:txBody>
      </p:sp>
    </p:spTree>
    <p:extLst>
      <p:ext uri="{BB962C8B-B14F-4D97-AF65-F5344CB8AC3E}">
        <p14:creationId xmlns:p14="http://schemas.microsoft.com/office/powerpoint/2010/main" val="400458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9478D0-6A35-BC85-F556-082F42599BCE}"/>
              </a:ext>
            </a:extLst>
          </p:cNvPr>
          <p:cNvSpPr>
            <a:spLocks noGrp="1"/>
          </p:cNvSpPr>
          <p:nvPr>
            <p:ph type="title"/>
          </p:nvPr>
        </p:nvSpPr>
        <p:spPr/>
        <p:txBody>
          <a:bodyPr/>
          <a:lstStyle/>
          <a:p>
            <a:r>
              <a:rPr lang="en-US" dirty="0"/>
              <a:t>Insights-</a:t>
            </a:r>
            <a:r>
              <a:rPr lang="en-US" sz="4000" dirty="0"/>
              <a:t>production by season</a:t>
            </a:r>
            <a:endParaRPr lang="en-IN" dirty="0"/>
          </a:p>
        </p:txBody>
      </p:sp>
      <p:pic>
        <p:nvPicPr>
          <p:cNvPr id="5" name="Content Placeholder 4" descr="A green circle with blue and red numbers and text&#10;&#10;Description automatically generated">
            <a:extLst>
              <a:ext uri="{FF2B5EF4-FFF2-40B4-BE49-F238E27FC236}">
                <a16:creationId xmlns="" xmlns:a16="http://schemas.microsoft.com/office/drawing/2014/main" id="{B82D4578-AFF2-DAD9-34E2-CE0A79156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0248" y="2280212"/>
            <a:ext cx="5721752" cy="4577787"/>
          </a:xfrm>
        </p:spPr>
      </p:pic>
      <p:sp>
        <p:nvSpPr>
          <p:cNvPr id="6" name="TextBox 5">
            <a:extLst>
              <a:ext uri="{FF2B5EF4-FFF2-40B4-BE49-F238E27FC236}">
                <a16:creationId xmlns="" xmlns:a16="http://schemas.microsoft.com/office/drawing/2014/main" id="{D02DBAC1-464B-381E-25A9-E0FF99AC8266}"/>
              </a:ext>
            </a:extLst>
          </p:cNvPr>
          <p:cNvSpPr txBox="1"/>
          <p:nvPr/>
        </p:nvSpPr>
        <p:spPr>
          <a:xfrm>
            <a:off x="1064871" y="2627453"/>
            <a:ext cx="5031129" cy="2492990"/>
          </a:xfrm>
          <a:prstGeom prst="rect">
            <a:avLst/>
          </a:prstGeom>
          <a:noFill/>
        </p:spPr>
        <p:txBody>
          <a:bodyPr wrap="square" rtlCol="0">
            <a:spAutoFit/>
          </a:bodyPr>
          <a:lstStyle/>
          <a:p>
            <a:r>
              <a:rPr lang="en-US" sz="2600" u="sng" dirty="0"/>
              <a:t>Whole Year</a:t>
            </a:r>
            <a:r>
              <a:rPr lang="en-US" sz="2600" dirty="0"/>
              <a:t> is a season where we see the most production which saw a production of around </a:t>
            </a:r>
            <a:r>
              <a:rPr lang="en-US" sz="2600" u="sng" dirty="0"/>
              <a:t>95.19% </a:t>
            </a:r>
            <a:r>
              <a:rPr lang="en-US" sz="2600" dirty="0"/>
              <a:t>of total which is a large amount of production in that season.</a:t>
            </a:r>
            <a:endParaRPr lang="en-IN" sz="2600" dirty="0"/>
          </a:p>
        </p:txBody>
      </p:sp>
    </p:spTree>
    <p:extLst>
      <p:ext uri="{BB962C8B-B14F-4D97-AF65-F5344CB8AC3E}">
        <p14:creationId xmlns:p14="http://schemas.microsoft.com/office/powerpoint/2010/main" val="425413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F5C24-09BF-F1C6-DDAD-DFB799655B8D}"/>
              </a:ext>
            </a:extLst>
          </p:cNvPr>
          <p:cNvSpPr>
            <a:spLocks noGrp="1"/>
          </p:cNvSpPr>
          <p:nvPr>
            <p:ph type="title"/>
          </p:nvPr>
        </p:nvSpPr>
        <p:spPr/>
        <p:txBody>
          <a:bodyPr/>
          <a:lstStyle/>
          <a:p>
            <a:r>
              <a:rPr lang="en-US" dirty="0"/>
              <a:t>Insights-</a:t>
            </a:r>
            <a:r>
              <a:rPr lang="en-US" sz="4000" dirty="0"/>
              <a:t>production by crop</a:t>
            </a:r>
            <a:endParaRPr lang="en-IN" dirty="0"/>
          </a:p>
        </p:txBody>
      </p:sp>
      <p:pic>
        <p:nvPicPr>
          <p:cNvPr id="5" name="Content Placeholder 4" descr="A chart with a number of crops&#10;&#10;Description automatically generated with medium confidence">
            <a:extLst>
              <a:ext uri="{FF2B5EF4-FFF2-40B4-BE49-F238E27FC236}">
                <a16:creationId xmlns="" xmlns:a16="http://schemas.microsoft.com/office/drawing/2014/main" id="{49818D9B-78B7-FBA8-00D4-90D432A31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5524" y="2268638"/>
            <a:ext cx="5756476" cy="4589362"/>
          </a:xfrm>
        </p:spPr>
      </p:pic>
      <p:sp>
        <p:nvSpPr>
          <p:cNvPr id="7" name="TextBox 6">
            <a:extLst>
              <a:ext uri="{FF2B5EF4-FFF2-40B4-BE49-F238E27FC236}">
                <a16:creationId xmlns="" xmlns:a16="http://schemas.microsoft.com/office/drawing/2014/main" id="{EE2F371E-DAF7-97AB-F26B-BF53D6CA5B4E}"/>
              </a:ext>
            </a:extLst>
          </p:cNvPr>
          <p:cNvSpPr txBox="1"/>
          <p:nvPr/>
        </p:nvSpPr>
        <p:spPr>
          <a:xfrm>
            <a:off x="1076446" y="2824223"/>
            <a:ext cx="4680031" cy="1692771"/>
          </a:xfrm>
          <a:prstGeom prst="rect">
            <a:avLst/>
          </a:prstGeom>
          <a:noFill/>
        </p:spPr>
        <p:txBody>
          <a:bodyPr wrap="square" rtlCol="0">
            <a:spAutoFit/>
          </a:bodyPr>
          <a:lstStyle/>
          <a:p>
            <a:r>
              <a:rPr lang="en-US" sz="2600" u="sng" dirty="0"/>
              <a:t>Coconut</a:t>
            </a:r>
            <a:r>
              <a:rPr lang="en-US" sz="2600" dirty="0"/>
              <a:t> is the crop which was produced at a larger rate covering </a:t>
            </a:r>
            <a:r>
              <a:rPr lang="en-US" sz="2600" u="sng" dirty="0"/>
              <a:t>91.94% </a:t>
            </a:r>
            <a:r>
              <a:rPr lang="en-US" sz="2600" dirty="0"/>
              <a:t>of total production of all crops.</a:t>
            </a:r>
            <a:endParaRPr lang="en-IN" sz="2600" dirty="0"/>
          </a:p>
        </p:txBody>
      </p:sp>
    </p:spTree>
    <p:extLst>
      <p:ext uri="{BB962C8B-B14F-4D97-AF65-F5344CB8AC3E}">
        <p14:creationId xmlns:p14="http://schemas.microsoft.com/office/powerpoint/2010/main" val="317861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73D6E-000B-E692-D67F-9844D98DF2B7}"/>
              </a:ext>
            </a:extLst>
          </p:cNvPr>
          <p:cNvSpPr>
            <a:spLocks noGrp="1"/>
          </p:cNvSpPr>
          <p:nvPr>
            <p:ph type="title"/>
          </p:nvPr>
        </p:nvSpPr>
        <p:spPr/>
        <p:txBody>
          <a:bodyPr/>
          <a:lstStyle/>
          <a:p>
            <a:r>
              <a:rPr lang="en-US" dirty="0"/>
              <a:t>Insights-</a:t>
            </a:r>
            <a:r>
              <a:rPr lang="en-US" sz="4000" dirty="0"/>
              <a:t>top 5 production district</a:t>
            </a:r>
            <a:endParaRPr lang="en-IN" dirty="0"/>
          </a:p>
        </p:txBody>
      </p:sp>
      <p:sp>
        <p:nvSpPr>
          <p:cNvPr id="3" name="Content Placeholder 2">
            <a:extLst>
              <a:ext uri="{FF2B5EF4-FFF2-40B4-BE49-F238E27FC236}">
                <a16:creationId xmlns="" xmlns:a16="http://schemas.microsoft.com/office/drawing/2014/main" id="{9E72D965-00FF-E831-C3B0-30060A859EA0}"/>
              </a:ext>
            </a:extLst>
          </p:cNvPr>
          <p:cNvSpPr>
            <a:spLocks noGrp="1"/>
          </p:cNvSpPr>
          <p:nvPr>
            <p:ph idx="1"/>
          </p:nvPr>
        </p:nvSpPr>
        <p:spPr>
          <a:xfrm>
            <a:off x="960120" y="2587752"/>
            <a:ext cx="4676751" cy="3593592"/>
          </a:xfrm>
        </p:spPr>
        <p:txBody>
          <a:bodyPr/>
          <a:lstStyle/>
          <a:p>
            <a:r>
              <a:rPr lang="en-US" dirty="0"/>
              <a:t>These are the top 5 District by production as in the data.</a:t>
            </a:r>
          </a:p>
          <a:p>
            <a:r>
              <a:rPr lang="en-US" dirty="0"/>
              <a:t>They have produced the most crops across the given dataset in all those years and season.</a:t>
            </a:r>
          </a:p>
          <a:p>
            <a:endParaRPr lang="en-IN" dirty="0"/>
          </a:p>
        </p:txBody>
      </p:sp>
      <p:pic>
        <p:nvPicPr>
          <p:cNvPr id="5" name="Picture 4" descr="A graph of growth in a chart&#10;&#10;Description automatically generated with medium confidence">
            <a:extLst>
              <a:ext uri="{FF2B5EF4-FFF2-40B4-BE49-F238E27FC236}">
                <a16:creationId xmlns="" xmlns:a16="http://schemas.microsoft.com/office/drawing/2014/main" id="{0B380E7D-539F-28AF-D697-173D2DABA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131" y="2280213"/>
            <a:ext cx="5636869" cy="4577787"/>
          </a:xfrm>
          <a:prstGeom prst="rect">
            <a:avLst/>
          </a:prstGeom>
        </p:spPr>
      </p:pic>
    </p:spTree>
    <p:extLst>
      <p:ext uri="{BB962C8B-B14F-4D97-AF65-F5344CB8AC3E}">
        <p14:creationId xmlns:p14="http://schemas.microsoft.com/office/powerpoint/2010/main" val="377917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5B9007-0FC0-AE0C-BC65-B48715409288}"/>
              </a:ext>
            </a:extLst>
          </p:cNvPr>
          <p:cNvSpPr>
            <a:spLocks noGrp="1"/>
          </p:cNvSpPr>
          <p:nvPr>
            <p:ph type="title"/>
          </p:nvPr>
        </p:nvSpPr>
        <p:spPr/>
        <p:txBody>
          <a:bodyPr>
            <a:normAutofit/>
          </a:bodyPr>
          <a:lstStyle/>
          <a:p>
            <a:r>
              <a:rPr lang="en-US" dirty="0"/>
              <a:t>Insights-</a:t>
            </a:r>
            <a:r>
              <a:rPr lang="en-US" sz="4000" dirty="0"/>
              <a:t>top 5 produced crop</a:t>
            </a:r>
            <a:endParaRPr lang="en-IN" dirty="0"/>
          </a:p>
        </p:txBody>
      </p:sp>
      <p:sp>
        <p:nvSpPr>
          <p:cNvPr id="3" name="Content Placeholder 2">
            <a:extLst>
              <a:ext uri="{FF2B5EF4-FFF2-40B4-BE49-F238E27FC236}">
                <a16:creationId xmlns="" xmlns:a16="http://schemas.microsoft.com/office/drawing/2014/main" id="{F7FFDD4C-62FA-2A63-4644-5F249C6A5AA2}"/>
              </a:ext>
            </a:extLst>
          </p:cNvPr>
          <p:cNvSpPr>
            <a:spLocks noGrp="1"/>
          </p:cNvSpPr>
          <p:nvPr>
            <p:ph idx="1"/>
          </p:nvPr>
        </p:nvSpPr>
        <p:spPr>
          <a:xfrm>
            <a:off x="960120" y="2587752"/>
            <a:ext cx="4456832" cy="3593592"/>
          </a:xfrm>
        </p:spPr>
        <p:txBody>
          <a:bodyPr/>
          <a:lstStyle/>
          <a:p>
            <a:r>
              <a:rPr lang="en-US" dirty="0"/>
              <a:t>These are the Top 5 produced crops across the India.</a:t>
            </a:r>
          </a:p>
          <a:p>
            <a:r>
              <a:rPr lang="en-US" u="sng" dirty="0"/>
              <a:t>Coconut</a:t>
            </a:r>
            <a:r>
              <a:rPr lang="en-US" dirty="0"/>
              <a:t> is the most produced crop with total production of </a:t>
            </a:r>
            <a:r>
              <a:rPr lang="en-US" u="sng" dirty="0"/>
              <a:t>127.10bn</a:t>
            </a:r>
            <a:endParaRPr lang="en-IN" u="sng" dirty="0"/>
          </a:p>
        </p:txBody>
      </p:sp>
      <p:pic>
        <p:nvPicPr>
          <p:cNvPr id="5" name="Picture 4" descr="A green bar graph with numbers&#10;&#10;Description automatically generated">
            <a:extLst>
              <a:ext uri="{FF2B5EF4-FFF2-40B4-BE49-F238E27FC236}">
                <a16:creationId xmlns="" xmlns:a16="http://schemas.microsoft.com/office/drawing/2014/main" id="{A412A0CD-53A2-98AB-623B-10D247E2E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28" y="2280213"/>
            <a:ext cx="5941671" cy="4577787"/>
          </a:xfrm>
          <a:prstGeom prst="rect">
            <a:avLst/>
          </a:prstGeom>
        </p:spPr>
      </p:pic>
    </p:spTree>
    <p:extLst>
      <p:ext uri="{BB962C8B-B14F-4D97-AF65-F5344CB8AC3E}">
        <p14:creationId xmlns:p14="http://schemas.microsoft.com/office/powerpoint/2010/main" val="1228804471"/>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115</TotalTime>
  <Words>408</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Demi Cond</vt:lpstr>
      <vt:lpstr>Franklin Gothic Medium</vt:lpstr>
      <vt:lpstr>Wingdings</vt:lpstr>
      <vt:lpstr>JuxtaposeVTI</vt:lpstr>
      <vt:lpstr>Crop Production Analysis in india               By – Ghanshyam Saini</vt:lpstr>
      <vt:lpstr>Today’s agenda</vt:lpstr>
      <vt:lpstr>Introduction</vt:lpstr>
      <vt:lpstr>Problem statement</vt:lpstr>
      <vt:lpstr>KPIs</vt:lpstr>
      <vt:lpstr>Insights-production by season</vt:lpstr>
      <vt:lpstr>Insights-production by crop</vt:lpstr>
      <vt:lpstr>Insights-top 5 production district</vt:lpstr>
      <vt:lpstr>Insights-top 5 produced crop</vt:lpstr>
      <vt:lpstr>Insights-crop’s total land per year</vt:lpstr>
      <vt:lpstr>Dashboard-design</vt:lpstr>
      <vt:lpstr>Dashboard-area change every year</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By – Ghanshyam Saini</dc:title>
  <dc:creator>Gaurav Rawat</dc:creator>
  <cp:lastModifiedBy>Microsoft account</cp:lastModifiedBy>
  <cp:revision>4</cp:revision>
  <dcterms:created xsi:type="dcterms:W3CDTF">2024-11-06T12:36:11Z</dcterms:created>
  <dcterms:modified xsi:type="dcterms:W3CDTF">2024-12-04T14:32:12Z</dcterms:modified>
</cp:coreProperties>
</file>