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66" r:id="rId6"/>
    <p:sldId id="259" r:id="rId7"/>
    <p:sldId id="261" r:id="rId8"/>
    <p:sldId id="268" r:id="rId9"/>
    <p:sldId id="263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7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399E"/>
    <a:srgbClr val="603295"/>
    <a:srgbClr val="60328B"/>
    <a:srgbClr val="723AA5"/>
    <a:srgbClr val="7A3EB0"/>
    <a:srgbClr val="606060"/>
    <a:srgbClr val="6A369A"/>
    <a:srgbClr val="5F318A"/>
    <a:srgbClr val="37BBF1"/>
    <a:srgbClr val="4F4F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 autoAdjust="0"/>
    <p:restoredTop sz="88845" autoAdjust="0"/>
  </p:normalViewPr>
  <p:slideViewPr>
    <p:cSldViewPr snapToGrid="0" snapToObjects="1">
      <p:cViewPr varScale="1">
        <p:scale>
          <a:sx n="127" d="100"/>
          <a:sy n="127" d="100"/>
        </p:scale>
        <p:origin x="1200" y="184"/>
      </p:cViewPr>
      <p:guideLst>
        <p:guide orient="horz" pos="3772"/>
        <p:guide pos="575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"/>
            <a:ext cx="9144000" cy="5108220"/>
          </a:xfrm>
          <a:prstGeom prst="rect">
            <a:avLst/>
          </a:prstGeom>
          <a:solidFill>
            <a:srgbClr val="6032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xxx.png"/>
          <p:cNvPicPr>
            <a:picLocks noChangeAspect="1"/>
          </p:cNvPicPr>
          <p:nvPr userDrawn="1"/>
        </p:nvPicPr>
        <p:blipFill rotWithShape="1"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01" t="58293" r="1"/>
          <a:stretch/>
        </p:blipFill>
        <p:spPr>
          <a:xfrm>
            <a:off x="-1" y="0"/>
            <a:ext cx="7089401" cy="2963333"/>
          </a:xfrm>
          <a:prstGeom prst="rect">
            <a:avLst/>
          </a:prstGeom>
        </p:spPr>
      </p:pic>
      <p:pic>
        <p:nvPicPr>
          <p:cNvPr id="12" name="Picture 11" descr="tagpp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9230" y="243519"/>
            <a:ext cx="1524001" cy="313603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310445" y="5889060"/>
            <a:ext cx="4755444" cy="641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000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Regular"/>
                <a:cs typeface="Avenir Next Regular"/>
              </a:rPr>
              <a:t>150 </a:t>
            </a:r>
            <a:r>
              <a:rPr lang="en-US" sz="1000" b="0" i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Next Regular"/>
                <a:cs typeface="Avenir Next Regular"/>
              </a:rPr>
              <a:t>Cambridgepark</a:t>
            </a:r>
            <a:r>
              <a:rPr lang="en-US" sz="1000" b="0" i="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Regular"/>
                <a:cs typeface="Avenir Next Regular"/>
              </a:rPr>
              <a:t> Drive</a:t>
            </a:r>
          </a:p>
          <a:p>
            <a:pPr>
              <a:lnSpc>
                <a:spcPct val="120000"/>
              </a:lnSpc>
            </a:pPr>
            <a:r>
              <a:rPr lang="en-US" sz="1000" b="0" i="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Regular"/>
                <a:cs typeface="Avenir Next Regular"/>
              </a:rPr>
              <a:t>Cambridge, MA 02140</a:t>
            </a:r>
          </a:p>
          <a:p>
            <a:pPr>
              <a:lnSpc>
                <a:spcPct val="120000"/>
              </a:lnSpc>
            </a:pPr>
            <a:r>
              <a:rPr lang="en-US" sz="1000" b="1" i="0" baseline="0" dirty="0" err="1">
                <a:solidFill>
                  <a:srgbClr val="60328B"/>
                </a:solidFill>
                <a:latin typeface="Avenir Next Regular"/>
                <a:cs typeface="Avenir Next Regular"/>
              </a:rPr>
              <a:t>QuickBase.com</a:t>
            </a:r>
            <a:endParaRPr lang="en-US" sz="1000" b="1" i="0" dirty="0">
              <a:solidFill>
                <a:srgbClr val="60328B"/>
              </a:solidFill>
              <a:latin typeface="Avenir Next Regular"/>
              <a:cs typeface="Avenir Next Regular"/>
            </a:endParaRPr>
          </a:p>
        </p:txBody>
      </p:sp>
      <p:pic>
        <p:nvPicPr>
          <p:cNvPr id="2" name="Picture 1" descr="Logomark_Only_RGB_Purple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0917" y="5680305"/>
            <a:ext cx="1002314" cy="670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775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"/>
            <a:ext cx="9144000" cy="1112760"/>
          </a:xfrm>
          <a:prstGeom prst="rect">
            <a:avLst/>
          </a:prstGeom>
          <a:solidFill>
            <a:srgbClr val="6032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286255" y="6422917"/>
            <a:ext cx="4755444" cy="218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700" b="1" i="0" dirty="0">
                <a:solidFill>
                  <a:schemeClr val="bg1">
                    <a:lumMod val="50000"/>
                  </a:schemeClr>
                </a:solidFill>
                <a:latin typeface="Avenir Next Regular"/>
                <a:cs typeface="Avenir Next Regular"/>
              </a:rPr>
              <a:t>© Quick Base 2017  </a:t>
            </a: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latin typeface="Avenir Next Regular"/>
                <a:cs typeface="Avenir Next Regular"/>
              </a:rPr>
              <a:t>Private &amp; Confidential</a:t>
            </a:r>
            <a:endParaRPr lang="en-US" sz="700" b="1" i="0" dirty="0">
              <a:solidFill>
                <a:schemeClr val="bg1">
                  <a:lumMod val="50000"/>
                </a:schemeClr>
              </a:solidFill>
              <a:latin typeface="Avenir Next Regular"/>
              <a:cs typeface="Avenir Next Regular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8381997" y="6404963"/>
            <a:ext cx="549323" cy="235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fld id="{6C636736-714F-DC47-9293-49528ACAC777}" type="slidenum">
              <a:rPr lang="en-US" sz="800" b="0" i="0" smtClean="0">
                <a:solidFill>
                  <a:schemeClr val="tx1">
                    <a:lumMod val="65000"/>
                    <a:lumOff val="35000"/>
                  </a:schemeClr>
                </a:solidFill>
                <a:latin typeface="Avenir Next Regular"/>
                <a:cs typeface="Avenir Next Regular"/>
              </a:rPr>
              <a:t>‹#›</a:t>
            </a:fld>
            <a:endParaRPr lang="en-US" sz="800" b="0" i="0" dirty="0">
              <a:solidFill>
                <a:srgbClr val="594E94"/>
              </a:solidFill>
              <a:latin typeface="Avenir Next Regular"/>
              <a:cs typeface="Avenir Next Regular"/>
            </a:endParaRPr>
          </a:p>
        </p:txBody>
      </p:sp>
      <p:grpSp>
        <p:nvGrpSpPr>
          <p:cNvPr id="9" name="Group 8"/>
          <p:cNvGrpSpPr/>
          <p:nvPr userDrawn="1"/>
        </p:nvGrpSpPr>
        <p:grpSpPr>
          <a:xfrm>
            <a:off x="8246200" y="554363"/>
            <a:ext cx="699230" cy="439051"/>
            <a:chOff x="8246200" y="554363"/>
            <a:chExt cx="699230" cy="439051"/>
          </a:xfrm>
        </p:grpSpPr>
        <p:pic>
          <p:nvPicPr>
            <p:cNvPr id="12" name="Picture 11" descr="Untitled-28.pn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6200" y="554363"/>
              <a:ext cx="600456" cy="393192"/>
            </a:xfrm>
            <a:prstGeom prst="rect">
              <a:avLst/>
            </a:prstGeom>
          </p:spPr>
        </p:pic>
        <p:sp>
          <p:nvSpPr>
            <p:cNvPr id="3" name="Oval 2"/>
            <p:cNvSpPr/>
            <p:nvPr userDrawn="1"/>
          </p:nvSpPr>
          <p:spPr>
            <a:xfrm>
              <a:off x="8790208" y="831135"/>
              <a:ext cx="155222" cy="162279"/>
            </a:xfrm>
            <a:prstGeom prst="ellipse">
              <a:avLst/>
            </a:prstGeom>
            <a:solidFill>
              <a:srgbClr val="60329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rtlCol="0" anchor="ctr"/>
            <a:lstStyle/>
            <a:p>
              <a:pPr algn="ctr"/>
              <a:r>
                <a:rPr lang="en-US" sz="400" baseline="0" dirty="0">
                  <a:latin typeface="Helvetica Light"/>
                </a:rPr>
                <a:t>TM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6012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5315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3048" y="3205244"/>
            <a:ext cx="9010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Avenir Next Regular"/>
                <a:cs typeface="Avenir Next Regular"/>
              </a:rPr>
              <a:t>Quick Base Craft Demo</a:t>
            </a:r>
            <a:endParaRPr lang="en-US" sz="3600" dirty="0">
              <a:solidFill>
                <a:schemeClr val="bg1"/>
              </a:solidFill>
              <a:latin typeface="Avenir Next Regular"/>
              <a:cs typeface="Avenir Next Regular"/>
            </a:endParaRPr>
          </a:p>
          <a:p>
            <a:r>
              <a:rPr lang="en-US" sz="3600" dirty="0">
                <a:solidFill>
                  <a:schemeClr val="bg1"/>
                </a:solidFill>
                <a:latin typeface="Avenir Next Regular"/>
                <a:cs typeface="Avenir Next Regular"/>
              </a:rPr>
              <a:t>Position: Software Engineering Co-op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5146" y="4523619"/>
            <a:ext cx="4850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venir Next Medium"/>
              </a:rPr>
              <a:t>Oct 11, 2022</a:t>
            </a:r>
          </a:p>
        </p:txBody>
      </p:sp>
    </p:spTree>
    <p:extLst>
      <p:ext uri="{BB962C8B-B14F-4D97-AF65-F5344CB8AC3E}">
        <p14:creationId xmlns:p14="http://schemas.microsoft.com/office/powerpoint/2010/main" val="2567249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2223" y="505983"/>
            <a:ext cx="8087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0" dirty="0">
                <a:solidFill>
                  <a:schemeClr val="bg1"/>
                </a:solidFill>
                <a:latin typeface="Avenir Next Regular"/>
                <a:cs typeface="Avenir Next Regular"/>
              </a:rPr>
              <a:t>Agenda</a:t>
            </a:r>
            <a:endParaRPr lang="en-US" sz="2800" b="0" i="0" dirty="0">
              <a:solidFill>
                <a:schemeClr val="bg1"/>
              </a:solidFill>
              <a:latin typeface="Avenir Next Regular"/>
              <a:cs typeface="Avenir Next Regular"/>
            </a:endParaRPr>
          </a:p>
        </p:txBody>
      </p:sp>
      <p:sp>
        <p:nvSpPr>
          <p:cNvPr id="4" name="Hexagon 3"/>
          <p:cNvSpPr/>
          <p:nvPr/>
        </p:nvSpPr>
        <p:spPr>
          <a:xfrm>
            <a:off x="1257905" y="5237241"/>
            <a:ext cx="6640286" cy="653143"/>
          </a:xfrm>
          <a:prstGeom prst="hexagon">
            <a:avLst/>
          </a:prstGeom>
          <a:solidFill>
            <a:srgbClr val="6032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10242" y="5293834"/>
            <a:ext cx="53589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600" b="1" dirty="0">
                <a:solidFill>
                  <a:schemeClr val="bg1"/>
                </a:solidFill>
                <a:latin typeface="Avenir Next Regular"/>
                <a:cs typeface="Avenir Next Regular"/>
              </a:rPr>
              <a:t>“Conversation is a catalyst for innovation.”</a:t>
            </a:r>
          </a:p>
          <a:p>
            <a:pPr algn="ctr">
              <a:lnSpc>
                <a:spcPct val="120000"/>
              </a:lnSpc>
            </a:pPr>
            <a:r>
              <a:rPr lang="en-US" sz="1200" b="1" dirty="0">
                <a:solidFill>
                  <a:schemeClr val="bg1"/>
                </a:solidFill>
                <a:latin typeface="Avenir Next Regular"/>
                <a:cs typeface="Avenir Next Regular"/>
              </a:rPr>
              <a:t>- John Seely Brown</a:t>
            </a:r>
          </a:p>
          <a:p>
            <a:pPr algn="ctr">
              <a:lnSpc>
                <a:spcPct val="120000"/>
              </a:lnSpc>
            </a:pPr>
            <a:r>
              <a:rPr lang="en-US" sz="2000" b="1" dirty="0">
                <a:solidFill>
                  <a:schemeClr val="bg1"/>
                </a:solidFill>
                <a:latin typeface="Avenir Next Regular"/>
                <a:cs typeface="Avenir Next Regular"/>
              </a:rPr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1238" y="2448873"/>
            <a:ext cx="2613377" cy="1115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400" b="1" dirty="0">
                <a:solidFill>
                  <a:srgbClr val="606060"/>
                </a:solidFill>
                <a:latin typeface="Avenir Next Italic"/>
                <a:cs typeface="Avenir Next Italic"/>
              </a:rPr>
              <a:t>About Me</a:t>
            </a:r>
          </a:p>
          <a:p>
            <a:pPr algn="ctr">
              <a:lnSpc>
                <a:spcPct val="120000"/>
              </a:lnSpc>
            </a:pPr>
            <a:r>
              <a:rPr lang="en-US" sz="1400" dirty="0">
                <a:solidFill>
                  <a:srgbClr val="606060"/>
                </a:solidFill>
                <a:latin typeface="Avenir Next Italic"/>
                <a:cs typeface="Avenir Next Italic"/>
              </a:rPr>
              <a:t>My background and experiences in the world of technology.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60085" y="2448873"/>
            <a:ext cx="2613377" cy="13742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400" b="1" dirty="0">
                <a:solidFill>
                  <a:srgbClr val="606060"/>
                </a:solidFill>
                <a:latin typeface="Avenir Next Italic"/>
                <a:cs typeface="Avenir Next Italic"/>
              </a:rPr>
              <a:t>Portfolio Accomplishments </a:t>
            </a:r>
            <a:r>
              <a:rPr lang="en-US" sz="1400" dirty="0">
                <a:solidFill>
                  <a:srgbClr val="606060"/>
                </a:solidFill>
                <a:latin typeface="Avenir Next Italic"/>
                <a:cs typeface="Avenir Next Italic"/>
              </a:rPr>
              <a:t>A glimpse of two of my recent technology projects.</a:t>
            </a:r>
          </a:p>
          <a:p>
            <a:pPr algn="ctr">
              <a:lnSpc>
                <a:spcPct val="120000"/>
              </a:lnSpc>
            </a:pPr>
            <a:r>
              <a:rPr lang="en-US" sz="1400" dirty="0">
                <a:solidFill>
                  <a:srgbClr val="606060"/>
                </a:solidFill>
                <a:latin typeface="Avenir Next Italic"/>
                <a:cs typeface="Avenir Next Italic"/>
              </a:rPr>
              <a:t>The intent behind building them and learnings.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42792" y="2448873"/>
            <a:ext cx="2613377" cy="857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400" b="1" dirty="0">
                <a:solidFill>
                  <a:srgbClr val="606060"/>
                </a:solidFill>
                <a:latin typeface="Avenir Next Italic"/>
                <a:cs typeface="Avenir Next Italic"/>
              </a:rPr>
              <a:t>Craft Demo </a:t>
            </a:r>
            <a:endParaRPr lang="en-US" sz="1400" dirty="0">
              <a:solidFill>
                <a:srgbClr val="606060"/>
              </a:solidFill>
              <a:latin typeface="Avenir Next Italic"/>
              <a:cs typeface="Avenir Next Italic"/>
            </a:endParaRPr>
          </a:p>
          <a:p>
            <a:pPr algn="ctr">
              <a:lnSpc>
                <a:spcPct val="120000"/>
              </a:lnSpc>
            </a:pPr>
            <a:r>
              <a:rPr lang="en-US" sz="1400" dirty="0">
                <a:solidFill>
                  <a:srgbClr val="606060"/>
                </a:solidFill>
                <a:latin typeface="Avenir Next Italic"/>
                <a:cs typeface="Avenir Next Italic"/>
              </a:rPr>
              <a:t>Demo of what I have built and discussion on how I built it.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411238" y="4882140"/>
            <a:ext cx="8309429" cy="0"/>
          </a:xfrm>
          <a:prstGeom prst="line">
            <a:avLst/>
          </a:prstGeom>
          <a:ln w="9525" cmpd="sng">
            <a:solidFill>
              <a:srgbClr val="4F4F4F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7148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296883"/>
            <a:ext cx="9144000" cy="6858000"/>
          </a:xfrm>
          <a:prstGeom prst="rect">
            <a:avLst/>
          </a:prstGeom>
          <a:solidFill>
            <a:srgbClr val="60328B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n-US"/>
          </a:p>
        </p:txBody>
      </p:sp>
      <p:pic>
        <p:nvPicPr>
          <p:cNvPr id="5" name="Picture 4" descr="xxx.png"/>
          <p:cNvPicPr>
            <a:picLocks noChangeAspect="1"/>
          </p:cNvPicPr>
          <p:nvPr/>
        </p:nvPicPr>
        <p:blipFill rotWithShape="1"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01" t="58293" r="1"/>
          <a:stretch/>
        </p:blipFill>
        <p:spPr>
          <a:xfrm>
            <a:off x="-1" y="0"/>
            <a:ext cx="7089401" cy="296333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821842" y="2063676"/>
            <a:ext cx="3177015" cy="798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5400" b="1" i="0" dirty="0">
                <a:solidFill>
                  <a:srgbClr val="37BBF1"/>
                </a:solidFill>
                <a:latin typeface="Avenir Next Regular"/>
                <a:cs typeface="Avenir Next Regular"/>
              </a:rPr>
              <a:t>Hello</a:t>
            </a:r>
            <a:r>
              <a:rPr lang="en-US" sz="5400" b="1" dirty="0">
                <a:solidFill>
                  <a:srgbClr val="37BBF1"/>
                </a:solidFill>
                <a:latin typeface="Avenir Next Regular"/>
                <a:cs typeface="Avenir Next Regular"/>
              </a:rPr>
              <a:t>!</a:t>
            </a:r>
            <a:endParaRPr lang="en-US" sz="5400" b="0" i="0" dirty="0">
              <a:solidFill>
                <a:srgbClr val="37BBF1"/>
              </a:solidFill>
              <a:latin typeface="Avenir Next Regular"/>
              <a:cs typeface="Avenir Next Regular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51F22B-D29C-9640-84FB-3D782456E16D}"/>
              </a:ext>
            </a:extLst>
          </p:cNvPr>
          <p:cNvSpPr txBox="1"/>
          <p:nvPr/>
        </p:nvSpPr>
        <p:spPr>
          <a:xfrm>
            <a:off x="829485" y="3367717"/>
            <a:ext cx="7319728" cy="3351687"/>
          </a:xfrm>
          <a:prstGeom prst="rect">
            <a:avLst/>
          </a:prstGeom>
          <a:noFill/>
        </p:spPr>
        <p:txBody>
          <a:bodyPr wrap="square" lIns="91440" tIns="91440" rtlCol="0" anchor="ctr">
            <a:spAutoFit/>
          </a:bodyPr>
          <a:lstStyle/>
          <a:p>
            <a:pPr marL="285750" indent="-28575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chemeClr val="bg1">
                    <a:lumMod val="85000"/>
                  </a:schemeClr>
                </a:solidFill>
                <a:latin typeface="Avenir Next Regular"/>
                <a:cs typeface="Avenir Next Regular"/>
              </a:rPr>
              <a:t>Graduate Student</a:t>
            </a:r>
            <a:r>
              <a:rPr lang="en-US" sz="1600" b="0" i="0" dirty="0">
                <a:solidFill>
                  <a:schemeClr val="bg1">
                    <a:lumMod val="85000"/>
                  </a:schemeClr>
                </a:solidFill>
                <a:latin typeface="Avenir Next Regular"/>
                <a:cs typeface="Avenir Next Regular"/>
              </a:rPr>
              <a:t> 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Avenir Next Regular"/>
                <a:cs typeface="Avenir Next Regular"/>
              </a:rPr>
              <a:t>of Information Systems at </a:t>
            </a:r>
            <a:r>
              <a:rPr lang="en-US" sz="1600" b="1" dirty="0">
                <a:solidFill>
                  <a:schemeClr val="bg1">
                    <a:lumMod val="85000"/>
                  </a:schemeClr>
                </a:solidFill>
                <a:latin typeface="Avenir Next Regular"/>
                <a:cs typeface="Avenir Next Regular"/>
              </a:rPr>
              <a:t>Northeastern University</a:t>
            </a:r>
            <a:endParaRPr lang="en-US" sz="1600" b="1" i="0" dirty="0">
              <a:solidFill>
                <a:schemeClr val="bg1">
                  <a:lumMod val="85000"/>
                </a:schemeClr>
              </a:solidFill>
              <a:latin typeface="Avenir Next Regular"/>
              <a:cs typeface="Avenir Next Regular"/>
            </a:endParaRPr>
          </a:p>
          <a:p>
            <a:pPr marL="285750" indent="-28575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chemeClr val="bg1">
                    <a:lumMod val="85000"/>
                  </a:schemeClr>
                </a:solidFill>
                <a:latin typeface="Avenir Next Regular"/>
                <a:cs typeface="Avenir Next Regular"/>
              </a:rPr>
              <a:t>History</a:t>
            </a:r>
            <a:r>
              <a:rPr lang="en-US" sz="1600" i="0" dirty="0">
                <a:solidFill>
                  <a:schemeClr val="bg1">
                    <a:lumMod val="85000"/>
                  </a:schemeClr>
                </a:solidFill>
                <a:latin typeface="Avenir Next Regular"/>
                <a:cs typeface="Avenir Next Regular"/>
              </a:rPr>
              <a:t> of working</a:t>
            </a:r>
            <a:r>
              <a:rPr lang="en-US" sz="1600" b="0" i="0" dirty="0">
                <a:solidFill>
                  <a:schemeClr val="bg1">
                    <a:lumMod val="85000"/>
                  </a:schemeClr>
                </a:solidFill>
                <a:latin typeface="Avenir Next Regular"/>
                <a:cs typeface="Avenir Next Regular"/>
              </a:rPr>
              <a:t> as a Software Development Engineer for 4.9 years</a:t>
            </a:r>
          </a:p>
          <a:p>
            <a:pPr marL="285750" indent="-28575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>
                    <a:lumMod val="85000"/>
                  </a:schemeClr>
                </a:solidFill>
                <a:latin typeface="Avenir Next Regular"/>
                <a:cs typeface="Avenir Next Regular"/>
              </a:rPr>
              <a:t>Past Technology Stack: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Avenir Next Regular"/>
                <a:cs typeface="Avenir Next Regular"/>
              </a:rPr>
              <a:t> Java, Spring MVC, Spring Boot, SQL, Oracle ATG</a:t>
            </a:r>
          </a:p>
          <a:p>
            <a:pPr marL="285750" indent="-28575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>
                    <a:lumMod val="85000"/>
                  </a:schemeClr>
                </a:solidFill>
                <a:latin typeface="Avenir Next Regular"/>
                <a:cs typeface="Avenir Next Regular"/>
              </a:rPr>
              <a:t>Server Technology/Platform: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Avenir Next Regular"/>
                <a:cs typeface="Avenir Next Regular"/>
              </a:rPr>
              <a:t> Oracle </a:t>
            </a:r>
            <a:r>
              <a:rPr lang="en-US" sz="1600" dirty="0" err="1">
                <a:solidFill>
                  <a:schemeClr val="bg1">
                    <a:lumMod val="85000"/>
                  </a:schemeClr>
                </a:solidFill>
                <a:latin typeface="Avenir Next Regular"/>
                <a:cs typeface="Avenir Next Regular"/>
              </a:rPr>
              <a:t>Weblogic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Avenir Next Regular"/>
                <a:cs typeface="Avenir Next Regular"/>
              </a:rPr>
              <a:t>, Unix</a:t>
            </a:r>
          </a:p>
          <a:p>
            <a:pPr marL="285750" indent="-28575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chemeClr val="bg1">
                    <a:lumMod val="85000"/>
                  </a:schemeClr>
                </a:solidFill>
                <a:latin typeface="Avenir Next Regular"/>
                <a:cs typeface="Avenir Next Regular"/>
              </a:rPr>
              <a:t>Recent </a:t>
            </a:r>
            <a:r>
              <a:rPr lang="en-US" sz="1600" b="1" dirty="0">
                <a:solidFill>
                  <a:schemeClr val="bg1">
                    <a:lumMod val="85000"/>
                  </a:schemeClr>
                </a:solidFill>
                <a:latin typeface="Avenir Next Regular"/>
                <a:cs typeface="Avenir Next Regular"/>
              </a:rPr>
              <a:t>E</a:t>
            </a:r>
            <a:r>
              <a:rPr lang="en-US" sz="1600" b="1" i="0" dirty="0">
                <a:solidFill>
                  <a:schemeClr val="bg1">
                    <a:lumMod val="85000"/>
                  </a:schemeClr>
                </a:solidFill>
                <a:latin typeface="Avenir Next Regular"/>
                <a:cs typeface="Avenir Next Regular"/>
              </a:rPr>
              <a:t>mphasis:</a:t>
            </a:r>
            <a:r>
              <a:rPr lang="en-US" sz="1600" b="0" i="0" dirty="0">
                <a:solidFill>
                  <a:schemeClr val="bg1">
                    <a:lumMod val="85000"/>
                  </a:schemeClr>
                </a:solidFill>
                <a:latin typeface="Avenir Next Regular"/>
                <a:cs typeface="Avenir Next Regular"/>
              </a:rPr>
              <a:t> Angular, NodeJS, ReactJS,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Avenir Next Regular"/>
                <a:cs typeface="Avenir Next Regular"/>
              </a:rPr>
              <a:t> </a:t>
            </a:r>
            <a:r>
              <a:rPr lang="en-US" sz="1600" dirty="0" err="1">
                <a:solidFill>
                  <a:schemeClr val="bg1">
                    <a:lumMod val="85000"/>
                  </a:schemeClr>
                </a:solidFill>
                <a:latin typeface="Avenir Next Regular"/>
                <a:cs typeface="Avenir Next Regular"/>
              </a:rPr>
              <a:t>ExpressJS</a:t>
            </a:r>
            <a:r>
              <a:rPr lang="en-US" sz="1600" b="0" i="0" dirty="0">
                <a:solidFill>
                  <a:schemeClr val="bg1">
                    <a:lumMod val="85000"/>
                  </a:schemeClr>
                </a:solidFill>
                <a:latin typeface="Avenir Next Regular"/>
                <a:cs typeface="Avenir Next Regular"/>
              </a:rPr>
              <a:t>, MongoDB</a:t>
            </a:r>
          </a:p>
          <a:p>
            <a:pPr marL="285750" indent="-28575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>
                    <a:lumMod val="85000"/>
                  </a:schemeClr>
                </a:solidFill>
                <a:latin typeface="Avenir Next Regular"/>
                <a:cs typeface="Avenir Next Regular"/>
              </a:rPr>
              <a:t>Future Learning Target: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Avenir Next Regular"/>
                <a:cs typeface="Avenir Next Regular"/>
              </a:rPr>
              <a:t> </a:t>
            </a:r>
            <a:r>
              <a:rPr lang="en-US" sz="1600" dirty="0" err="1">
                <a:solidFill>
                  <a:schemeClr val="bg1">
                    <a:lumMod val="85000"/>
                  </a:schemeClr>
                </a:solidFill>
                <a:latin typeface="Avenir Next Regular"/>
                <a:cs typeface="Avenir Next Regular"/>
              </a:rPr>
              <a:t>ReactNative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Avenir Next Regular"/>
                <a:cs typeface="Avenir Next Regular"/>
              </a:rPr>
              <a:t>, iOS development with Swift, </a:t>
            </a:r>
            <a:r>
              <a:rPr lang="en-US" sz="1600" dirty="0" err="1">
                <a:solidFill>
                  <a:schemeClr val="bg1">
                    <a:lumMod val="85000"/>
                  </a:schemeClr>
                </a:solidFill>
                <a:latin typeface="Avenir Next Regular"/>
                <a:cs typeface="Avenir Next Regular"/>
              </a:rPr>
              <a:t>FlutterUI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Avenir Next Regular"/>
                <a:cs typeface="Avenir Next Regular"/>
              </a:rPr>
              <a:t> </a:t>
            </a:r>
          </a:p>
          <a:p>
            <a:pPr marL="285750" indent="-28575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chemeClr val="bg1">
                    <a:lumMod val="85000"/>
                  </a:schemeClr>
                </a:solidFill>
                <a:latin typeface="Avenir Next Regular"/>
                <a:cs typeface="Avenir Next Regular"/>
              </a:rPr>
              <a:t>Certification:</a:t>
            </a:r>
            <a:r>
              <a:rPr lang="en-US" sz="1600" b="0" i="0" dirty="0">
                <a:solidFill>
                  <a:schemeClr val="bg1">
                    <a:lumMod val="85000"/>
                  </a:schemeClr>
                </a:solidFill>
                <a:latin typeface="Avenir Next Regular"/>
                <a:cs typeface="Avenir Next Regular"/>
              </a:rPr>
              <a:t> ITIL Foundation Certification in IT Service Management</a:t>
            </a:r>
            <a:br>
              <a:rPr lang="en-US" sz="1600" b="0" i="0" dirty="0">
                <a:solidFill>
                  <a:schemeClr val="bg1">
                    <a:lumMod val="85000"/>
                  </a:schemeClr>
                </a:solidFill>
                <a:latin typeface="Avenir Next Regular"/>
                <a:cs typeface="Avenir Next Regular"/>
              </a:rPr>
            </a:br>
            <a:r>
              <a:rPr lang="en-US" sz="1400" b="0" i="0" dirty="0">
                <a:solidFill>
                  <a:schemeClr val="bg1">
                    <a:lumMod val="85000"/>
                  </a:schemeClr>
                </a:solidFill>
                <a:latin typeface="Avenir Next Regular"/>
                <a:cs typeface="Avenir Next Regular"/>
              </a:rPr>
              <a:t>									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Avenir Next Regular"/>
                <a:cs typeface="Avenir Next Regular"/>
              </a:rPr>
              <a:t>(Credential ID: GR750475459SG)</a:t>
            </a:r>
          </a:p>
          <a:p>
            <a:pPr marL="285750" indent="-28575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b="0" i="0" dirty="0">
              <a:solidFill>
                <a:schemeClr val="bg1">
                  <a:lumMod val="85000"/>
                </a:schemeClr>
              </a:solidFill>
              <a:latin typeface="Avenir Next Regular"/>
              <a:cs typeface="Avenir Next Regular"/>
            </a:endParaRPr>
          </a:p>
          <a:p>
            <a:pPr marL="285750" indent="-28575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b="0" i="0" dirty="0">
              <a:solidFill>
                <a:schemeClr val="bg1">
                  <a:lumMod val="85000"/>
                </a:schemeClr>
              </a:solidFill>
              <a:latin typeface="Avenir Next Regular"/>
              <a:cs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413517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2223" y="505983"/>
            <a:ext cx="80876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venir Next Regular"/>
                <a:cs typeface="Avenir Next Regular"/>
              </a:rPr>
              <a:t>Portfolio</a:t>
            </a:r>
            <a:r>
              <a:rPr lang="en-US" sz="2800" b="1" i="0" dirty="0">
                <a:solidFill>
                  <a:schemeClr val="bg1"/>
                </a:solidFill>
                <a:latin typeface="Avenir Next Regular"/>
                <a:cs typeface="Avenir Next Regular"/>
              </a:rPr>
              <a:t> </a:t>
            </a:r>
            <a:r>
              <a:rPr lang="en-US" sz="2800" b="0" i="0" dirty="0">
                <a:solidFill>
                  <a:schemeClr val="bg1"/>
                </a:solidFill>
                <a:latin typeface="Avenir Next Regular"/>
                <a:cs typeface="Avenir Next Regular"/>
              </a:rPr>
              <a:t>&gt; </a:t>
            </a:r>
            <a:r>
              <a:rPr lang="en-US" sz="2000" dirty="0" err="1">
                <a:solidFill>
                  <a:schemeClr val="bg1"/>
                </a:solidFill>
                <a:latin typeface="Avenir Next Regular"/>
                <a:cs typeface="Avenir Next Regular"/>
              </a:rPr>
              <a:t>NUevents</a:t>
            </a:r>
            <a:r>
              <a:rPr lang="en-US" sz="2000" dirty="0">
                <a:solidFill>
                  <a:schemeClr val="bg1"/>
                </a:solidFill>
                <a:latin typeface="Avenir Next Regular"/>
                <a:cs typeface="Avenir Next Regular"/>
              </a:rPr>
              <a:t> - Events Management Website</a:t>
            </a:r>
            <a:endParaRPr lang="en-US" sz="2800" dirty="0">
              <a:solidFill>
                <a:schemeClr val="bg1"/>
              </a:solidFill>
              <a:latin typeface="Avenir Next Regular"/>
              <a:cs typeface="Avenir Next Regular"/>
            </a:endParaRPr>
          </a:p>
          <a:p>
            <a:endParaRPr lang="en-US" sz="2800" b="0" i="0" dirty="0">
              <a:solidFill>
                <a:schemeClr val="bg1"/>
              </a:solidFill>
              <a:latin typeface="Avenir Next Regular"/>
              <a:cs typeface="Avenir Next Regular"/>
            </a:endParaRPr>
          </a:p>
        </p:txBody>
      </p:sp>
      <p:sp>
        <p:nvSpPr>
          <p:cNvPr id="4" name="Hexagon 3"/>
          <p:cNvSpPr/>
          <p:nvPr/>
        </p:nvSpPr>
        <p:spPr>
          <a:xfrm>
            <a:off x="1257905" y="5237241"/>
            <a:ext cx="6640286" cy="653143"/>
          </a:xfrm>
          <a:prstGeom prst="hexagon">
            <a:avLst/>
          </a:prstGeom>
          <a:solidFill>
            <a:srgbClr val="6032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10242" y="5293834"/>
            <a:ext cx="5358996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000" b="1" dirty="0">
                <a:solidFill>
                  <a:schemeClr val="bg1"/>
                </a:solidFill>
                <a:latin typeface="Avenir Next Regular"/>
                <a:cs typeface="Avenir Next Regular"/>
              </a:rPr>
              <a:t>Microservices based architecture -&gt; Scalability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2223" y="1358912"/>
            <a:ext cx="4193015" cy="4067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b="1" dirty="0">
                <a:solidFill>
                  <a:srgbClr val="606060"/>
                </a:solidFill>
                <a:latin typeface="Avenir Next Italic"/>
                <a:cs typeface="Avenir Next Italic"/>
              </a:rPr>
              <a:t>Problem:</a:t>
            </a:r>
            <a:r>
              <a:rPr lang="en-US" dirty="0">
                <a:solidFill>
                  <a:srgbClr val="606060"/>
                </a:solidFill>
                <a:latin typeface="Avenir Next Italic"/>
                <a:cs typeface="Avenir Next Italic"/>
              </a:rPr>
              <a:t> Need of a single platform to showcase and register for events.</a:t>
            </a:r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rgbClr val="606060"/>
                </a:solidFill>
                <a:latin typeface="Avenir Next Italic"/>
                <a:cs typeface="Avenir Next Italic"/>
              </a:rPr>
              <a:t>Thinking:</a:t>
            </a:r>
            <a:r>
              <a:rPr lang="en-US" dirty="0">
                <a:solidFill>
                  <a:srgbClr val="606060"/>
                </a:solidFill>
                <a:latin typeface="Avenir Next Italic"/>
                <a:cs typeface="Avenir Next Italic"/>
              </a:rPr>
              <a:t> Providing an interactive interface to administrator to make adding/modifying events convenient.</a:t>
            </a:r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rgbClr val="606060"/>
                </a:solidFill>
                <a:latin typeface="Avenir Next Italic"/>
                <a:cs typeface="Avenir Next Italic"/>
              </a:rPr>
              <a:t>Constraints:</a:t>
            </a:r>
            <a:r>
              <a:rPr lang="en-US" dirty="0">
                <a:solidFill>
                  <a:srgbClr val="606060"/>
                </a:solidFill>
                <a:latin typeface="Avenir Next Italic"/>
                <a:cs typeface="Avenir Next Italic"/>
              </a:rPr>
              <a:t> Each attribute of all events becomes necessary.</a:t>
            </a:r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rgbClr val="606060"/>
                </a:solidFill>
                <a:latin typeface="Avenir Next Italic"/>
                <a:cs typeface="Avenir Next Italic"/>
              </a:rPr>
              <a:t>Considerations:</a:t>
            </a:r>
            <a:r>
              <a:rPr lang="en-US" dirty="0">
                <a:solidFill>
                  <a:srgbClr val="606060"/>
                </a:solidFill>
                <a:latin typeface="Avenir Next Italic"/>
                <a:cs typeface="Avenir Next Italic"/>
              </a:rPr>
              <a:t> Flexibility towards anticipated future changes</a:t>
            </a:r>
            <a:br>
              <a:rPr lang="en-US" dirty="0">
                <a:solidFill>
                  <a:srgbClr val="606060"/>
                </a:solidFill>
                <a:latin typeface="Avenir Next Italic"/>
                <a:cs typeface="Avenir Next Italic"/>
              </a:rPr>
            </a:br>
            <a:r>
              <a:rPr lang="en-US" b="1" dirty="0">
                <a:solidFill>
                  <a:srgbClr val="606060"/>
                </a:solidFill>
                <a:latin typeface="Avenir Next Italic"/>
                <a:cs typeface="Avenir Next Italic"/>
              </a:rPr>
              <a:t>Team size:</a:t>
            </a:r>
            <a:r>
              <a:rPr lang="en-US" dirty="0">
                <a:solidFill>
                  <a:srgbClr val="606060"/>
                </a:solidFill>
                <a:latin typeface="Avenir Next Italic"/>
                <a:cs typeface="Avenir Next Italic"/>
              </a:rPr>
              <a:t> 3 members</a:t>
            </a:r>
          </a:p>
          <a:p>
            <a:pPr>
              <a:lnSpc>
                <a:spcPct val="120000"/>
              </a:lnSpc>
            </a:pPr>
            <a:endParaRPr lang="en-US" dirty="0">
              <a:solidFill>
                <a:srgbClr val="606060"/>
              </a:solidFill>
              <a:latin typeface="Avenir Next Italic"/>
              <a:cs typeface="Avenir Next Italic"/>
            </a:endParaRPr>
          </a:p>
          <a:p>
            <a:pPr>
              <a:lnSpc>
                <a:spcPct val="120000"/>
              </a:lnSpc>
            </a:pPr>
            <a:endParaRPr lang="en-US" dirty="0">
              <a:solidFill>
                <a:srgbClr val="606060"/>
              </a:solidFill>
              <a:latin typeface="Avenir Next Italic"/>
              <a:cs typeface="Avenir Next Italic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411238" y="4692954"/>
            <a:ext cx="8309429" cy="0"/>
          </a:xfrm>
          <a:prstGeom prst="line">
            <a:avLst/>
          </a:prstGeom>
          <a:ln w="9525" cmpd="sng">
            <a:solidFill>
              <a:srgbClr val="4F4F4F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745366" y="1358912"/>
            <a:ext cx="4132540" cy="4399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b="1" dirty="0">
                <a:solidFill>
                  <a:srgbClr val="606060"/>
                </a:solidFill>
                <a:latin typeface="Avenir Next Italic"/>
                <a:cs typeface="Avenir Next Italic"/>
              </a:rPr>
              <a:t>Results: </a:t>
            </a:r>
            <a:r>
              <a:rPr lang="en-US" dirty="0">
                <a:solidFill>
                  <a:srgbClr val="606060"/>
                </a:solidFill>
                <a:latin typeface="Avenir Next Italic"/>
                <a:cs typeface="Avenir Next Italic"/>
              </a:rPr>
              <a:t>Achieved 100% modularity in anticipated changes to administrator functionality.</a:t>
            </a:r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rgbClr val="606060"/>
                </a:solidFill>
                <a:latin typeface="Avenir Next Italic"/>
                <a:cs typeface="Avenir Next Italic"/>
              </a:rPr>
              <a:t>How:</a:t>
            </a:r>
            <a:r>
              <a:rPr lang="en-US" dirty="0">
                <a:solidFill>
                  <a:srgbClr val="606060"/>
                </a:solidFill>
                <a:latin typeface="Avenir Next Italic"/>
                <a:cs typeface="Avenir Next Italic"/>
              </a:rPr>
              <a:t> Built an API to be consumed by administrator pages, enabling CRUD operations on attributes of events.</a:t>
            </a:r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rgbClr val="606060"/>
                </a:solidFill>
                <a:latin typeface="Avenir Next Italic"/>
                <a:cs typeface="Avenir Next Italic"/>
              </a:rPr>
              <a:t>Learning:</a:t>
            </a:r>
            <a:r>
              <a:rPr lang="en-US" dirty="0">
                <a:solidFill>
                  <a:srgbClr val="606060"/>
                </a:solidFill>
                <a:latin typeface="Avenir Next Italic"/>
                <a:cs typeface="Avenir Next Italic"/>
              </a:rPr>
              <a:t> Developed technical understanding of NodeJS &amp; MongoDB.</a:t>
            </a:r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rgbClr val="606060"/>
                </a:solidFill>
                <a:latin typeface="Avenir Next Italic"/>
                <a:cs typeface="Avenir Next Italic"/>
              </a:rPr>
              <a:t>For future projects:</a:t>
            </a:r>
            <a:r>
              <a:rPr lang="en-US" dirty="0">
                <a:solidFill>
                  <a:srgbClr val="606060"/>
                </a:solidFill>
                <a:latin typeface="Avenir Next Italic"/>
                <a:cs typeface="Avenir Next Italic"/>
              </a:rPr>
              <a:t> Mindset to think about prospects of project.</a:t>
            </a:r>
          </a:p>
          <a:p>
            <a:pPr>
              <a:lnSpc>
                <a:spcPct val="120000"/>
              </a:lnSpc>
            </a:pPr>
            <a:endParaRPr lang="en-US" dirty="0">
              <a:solidFill>
                <a:srgbClr val="606060"/>
              </a:solidFill>
              <a:latin typeface="Avenir Next Italic"/>
              <a:cs typeface="Avenir Next Italic"/>
            </a:endParaRPr>
          </a:p>
          <a:p>
            <a:pPr>
              <a:lnSpc>
                <a:spcPct val="120000"/>
              </a:lnSpc>
            </a:pPr>
            <a:endParaRPr lang="en-US" dirty="0">
              <a:solidFill>
                <a:srgbClr val="606060"/>
              </a:solidFill>
              <a:latin typeface="Avenir Next Italic"/>
              <a:cs typeface="Avenir Next Italic"/>
            </a:endParaRPr>
          </a:p>
        </p:txBody>
      </p:sp>
    </p:spTree>
    <p:extLst>
      <p:ext uri="{BB962C8B-B14F-4D97-AF65-F5344CB8AC3E}">
        <p14:creationId xmlns:p14="http://schemas.microsoft.com/office/powerpoint/2010/main" val="2825340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2223" y="505983"/>
            <a:ext cx="8087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venir Next Regular"/>
                <a:cs typeface="Avenir Next Regular"/>
              </a:rPr>
              <a:t>Portfolio</a:t>
            </a:r>
            <a:r>
              <a:rPr lang="en-US" sz="2800" b="1" i="0" dirty="0">
                <a:solidFill>
                  <a:schemeClr val="bg1"/>
                </a:solidFill>
                <a:latin typeface="Avenir Next Regular"/>
                <a:cs typeface="Avenir Next Regular"/>
              </a:rPr>
              <a:t> </a:t>
            </a:r>
            <a:r>
              <a:rPr lang="en-US" sz="2800" b="0" i="0" dirty="0">
                <a:solidFill>
                  <a:schemeClr val="bg1"/>
                </a:solidFill>
                <a:latin typeface="Avenir Next Regular"/>
                <a:cs typeface="Avenir Next Regular"/>
              </a:rPr>
              <a:t>&gt; </a:t>
            </a:r>
            <a:r>
              <a:rPr lang="en-US" sz="2000" dirty="0">
                <a:solidFill>
                  <a:schemeClr val="bg1"/>
                </a:solidFill>
                <a:latin typeface="Avenir Next Regular"/>
                <a:cs typeface="Avenir Next Regular"/>
              </a:rPr>
              <a:t>Digital Remote Healthcare</a:t>
            </a:r>
            <a:endParaRPr lang="en-US" sz="2800" b="0" i="0" dirty="0">
              <a:solidFill>
                <a:schemeClr val="bg1"/>
              </a:solidFill>
              <a:latin typeface="Avenir Next Regular"/>
              <a:cs typeface="Avenir Next Regular"/>
            </a:endParaRPr>
          </a:p>
        </p:txBody>
      </p:sp>
      <p:sp>
        <p:nvSpPr>
          <p:cNvPr id="4" name="Hexagon 3"/>
          <p:cNvSpPr/>
          <p:nvPr/>
        </p:nvSpPr>
        <p:spPr>
          <a:xfrm>
            <a:off x="1257905" y="5237241"/>
            <a:ext cx="6640286" cy="653143"/>
          </a:xfrm>
          <a:prstGeom prst="hexagon">
            <a:avLst/>
          </a:prstGeom>
          <a:solidFill>
            <a:srgbClr val="6032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10242" y="5293834"/>
            <a:ext cx="5358996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000" b="1" dirty="0">
                <a:solidFill>
                  <a:schemeClr val="bg1"/>
                </a:solidFill>
                <a:latin typeface="Avenir Next Regular"/>
                <a:cs typeface="Avenir Next Regular"/>
              </a:rPr>
              <a:t>Old Platform/Technology != Compromised Goals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411238" y="4692954"/>
            <a:ext cx="8309429" cy="0"/>
          </a:xfrm>
          <a:prstGeom prst="line">
            <a:avLst/>
          </a:prstGeom>
          <a:ln w="9525" cmpd="sng">
            <a:solidFill>
              <a:srgbClr val="4F4F4F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B9E6D0B-F573-9642-AD83-1D176A9A9D56}"/>
              </a:ext>
            </a:extLst>
          </p:cNvPr>
          <p:cNvSpPr txBox="1"/>
          <p:nvPr/>
        </p:nvSpPr>
        <p:spPr>
          <a:xfrm>
            <a:off x="282223" y="1358912"/>
            <a:ext cx="4193015" cy="4399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b="1" dirty="0">
                <a:solidFill>
                  <a:srgbClr val="606060"/>
                </a:solidFill>
                <a:latin typeface="Avenir Next Italic"/>
                <a:cs typeface="Avenir Next Italic"/>
              </a:rPr>
              <a:t>Problem:</a:t>
            </a:r>
            <a:r>
              <a:rPr lang="en-US" dirty="0">
                <a:solidFill>
                  <a:srgbClr val="606060"/>
                </a:solidFill>
                <a:latin typeface="Avenir Next Italic"/>
                <a:cs typeface="Avenir Next Italic"/>
              </a:rPr>
              <a:t> Connection between primary regional healthcare providers from rural areas and specialty care providers.</a:t>
            </a:r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rgbClr val="606060"/>
                </a:solidFill>
                <a:latin typeface="Avenir Next Italic"/>
                <a:cs typeface="Avenir Next Italic"/>
              </a:rPr>
              <a:t>Thinking:</a:t>
            </a:r>
            <a:r>
              <a:rPr lang="en-US" dirty="0">
                <a:solidFill>
                  <a:srgbClr val="606060"/>
                </a:solidFill>
                <a:latin typeface="Avenir Next Italic"/>
                <a:cs typeface="Avenir Next Italic"/>
              </a:rPr>
              <a:t> Providing a mode of communication intended particularly at exchange of healthcare advise.</a:t>
            </a:r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rgbClr val="606060"/>
                </a:solidFill>
                <a:latin typeface="Avenir Next Italic"/>
                <a:cs typeface="Avenir Next Italic"/>
              </a:rPr>
              <a:t>Constraints:</a:t>
            </a:r>
            <a:r>
              <a:rPr lang="en-US" dirty="0">
                <a:solidFill>
                  <a:srgbClr val="606060"/>
                </a:solidFill>
                <a:latin typeface="Avenir Next Italic"/>
                <a:cs typeface="Avenir Next Italic"/>
              </a:rPr>
              <a:t> Demonstration with Java desktop application and a local server.</a:t>
            </a:r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rgbClr val="606060"/>
                </a:solidFill>
                <a:latin typeface="Avenir Next Italic"/>
                <a:cs typeface="Avenir Next Italic"/>
              </a:rPr>
              <a:t>Considerations:</a:t>
            </a:r>
            <a:r>
              <a:rPr lang="en-US" dirty="0">
                <a:solidFill>
                  <a:srgbClr val="606060"/>
                </a:solidFill>
                <a:latin typeface="Avenir Next Italic"/>
                <a:cs typeface="Avenir Next Italic"/>
              </a:rPr>
              <a:t> Modern UI</a:t>
            </a:r>
            <a:br>
              <a:rPr lang="en-US" dirty="0">
                <a:solidFill>
                  <a:srgbClr val="606060"/>
                </a:solidFill>
                <a:latin typeface="Avenir Next Italic"/>
                <a:cs typeface="Avenir Next Italic"/>
              </a:rPr>
            </a:br>
            <a:r>
              <a:rPr lang="en-US" b="1" dirty="0">
                <a:solidFill>
                  <a:srgbClr val="606060"/>
                </a:solidFill>
                <a:latin typeface="Avenir Next Italic"/>
                <a:cs typeface="Avenir Next Italic"/>
              </a:rPr>
              <a:t>Team size:</a:t>
            </a:r>
            <a:r>
              <a:rPr lang="en-US" dirty="0">
                <a:solidFill>
                  <a:srgbClr val="606060"/>
                </a:solidFill>
                <a:latin typeface="Avenir Next Italic"/>
                <a:cs typeface="Avenir Next Italic"/>
              </a:rPr>
              <a:t> 2 members</a:t>
            </a:r>
          </a:p>
          <a:p>
            <a:pPr>
              <a:lnSpc>
                <a:spcPct val="120000"/>
              </a:lnSpc>
            </a:pPr>
            <a:endParaRPr lang="en-US" dirty="0">
              <a:solidFill>
                <a:srgbClr val="606060"/>
              </a:solidFill>
              <a:latin typeface="Avenir Next Italic"/>
              <a:cs typeface="Avenir Next Italic"/>
            </a:endParaRPr>
          </a:p>
          <a:p>
            <a:pPr>
              <a:lnSpc>
                <a:spcPct val="120000"/>
              </a:lnSpc>
            </a:pPr>
            <a:endParaRPr lang="en-US" dirty="0">
              <a:solidFill>
                <a:srgbClr val="606060"/>
              </a:solidFill>
              <a:latin typeface="Avenir Next Italic"/>
              <a:cs typeface="Avenir Next Italic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0C192C-4133-2E46-B647-955BB052425C}"/>
              </a:ext>
            </a:extLst>
          </p:cNvPr>
          <p:cNvSpPr txBox="1"/>
          <p:nvPr/>
        </p:nvSpPr>
        <p:spPr>
          <a:xfrm>
            <a:off x="4745366" y="1358912"/>
            <a:ext cx="4132540" cy="4399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b="1" dirty="0">
                <a:solidFill>
                  <a:srgbClr val="606060"/>
                </a:solidFill>
                <a:latin typeface="Avenir Next Italic"/>
                <a:cs typeface="Avenir Next Italic"/>
              </a:rPr>
              <a:t>Results: </a:t>
            </a:r>
            <a:r>
              <a:rPr lang="en-US" dirty="0">
                <a:solidFill>
                  <a:srgbClr val="606060"/>
                </a:solidFill>
                <a:latin typeface="Avenir Next Italic"/>
                <a:cs typeface="Avenir Next Italic"/>
              </a:rPr>
              <a:t>Implemented chat feature for primary and remote care providers.</a:t>
            </a:r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rgbClr val="606060"/>
                </a:solidFill>
                <a:latin typeface="Avenir Next Italic"/>
                <a:cs typeface="Avenir Next Italic"/>
              </a:rPr>
              <a:t>How:</a:t>
            </a:r>
            <a:r>
              <a:rPr lang="en-US" dirty="0">
                <a:solidFill>
                  <a:srgbClr val="606060"/>
                </a:solidFill>
                <a:latin typeface="Avenir Next Italic"/>
                <a:cs typeface="Avenir Next Italic"/>
              </a:rPr>
              <a:t> Used socket programming in Java for exchange of messages.</a:t>
            </a:r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rgbClr val="606060"/>
                </a:solidFill>
                <a:latin typeface="Avenir Next Italic"/>
                <a:cs typeface="Avenir Next Italic"/>
              </a:rPr>
              <a:t>Learning:</a:t>
            </a:r>
            <a:r>
              <a:rPr lang="en-US" dirty="0">
                <a:solidFill>
                  <a:srgbClr val="606060"/>
                </a:solidFill>
                <a:latin typeface="Avenir Next Italic"/>
                <a:cs typeface="Avenir Next Italic"/>
              </a:rPr>
              <a:t> Explored JavaFX to modernize desktop application UI.</a:t>
            </a:r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rgbClr val="606060"/>
                </a:solidFill>
                <a:latin typeface="Avenir Next Italic"/>
                <a:cs typeface="Avenir Next Italic"/>
              </a:rPr>
              <a:t>For future projects:</a:t>
            </a:r>
            <a:r>
              <a:rPr lang="en-US" dirty="0">
                <a:solidFill>
                  <a:srgbClr val="606060"/>
                </a:solidFill>
                <a:latin typeface="Avenir Next Italic"/>
                <a:cs typeface="Avenir Next Italic"/>
              </a:rPr>
              <a:t> Modern world technologies make transfer of information through internet very convenient in comparison to older technologies.</a:t>
            </a:r>
          </a:p>
          <a:p>
            <a:pPr>
              <a:lnSpc>
                <a:spcPct val="120000"/>
              </a:lnSpc>
            </a:pPr>
            <a:endParaRPr lang="en-US" dirty="0">
              <a:solidFill>
                <a:srgbClr val="606060"/>
              </a:solidFill>
              <a:latin typeface="Avenir Next Italic"/>
              <a:cs typeface="Avenir Next Italic"/>
            </a:endParaRPr>
          </a:p>
          <a:p>
            <a:pPr>
              <a:lnSpc>
                <a:spcPct val="120000"/>
              </a:lnSpc>
            </a:pPr>
            <a:endParaRPr lang="en-US" dirty="0">
              <a:solidFill>
                <a:srgbClr val="606060"/>
              </a:solidFill>
              <a:latin typeface="Avenir Next Italic"/>
              <a:cs typeface="Avenir Next Italic"/>
            </a:endParaRPr>
          </a:p>
        </p:txBody>
      </p:sp>
    </p:spTree>
    <p:extLst>
      <p:ext uri="{BB962C8B-B14F-4D97-AF65-F5344CB8AC3E}">
        <p14:creationId xmlns:p14="http://schemas.microsoft.com/office/powerpoint/2010/main" val="624877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60328B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82223" y="3021802"/>
            <a:ext cx="8087682" cy="99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600" b="1" i="0" dirty="0">
                <a:solidFill>
                  <a:schemeClr val="bg1"/>
                </a:solidFill>
                <a:latin typeface="Avenir Next Regular"/>
                <a:cs typeface="Avenir Next Regular"/>
              </a:rPr>
              <a:t>Craft Demo</a:t>
            </a:r>
            <a:endParaRPr lang="en-US" sz="3600" b="0" i="0" dirty="0">
              <a:solidFill>
                <a:schemeClr val="bg1"/>
              </a:solidFill>
              <a:latin typeface="Avenir Next Regular"/>
              <a:cs typeface="Avenir Next Regular"/>
            </a:endParaRPr>
          </a:p>
          <a:p>
            <a:pPr>
              <a:lnSpc>
                <a:spcPct val="80000"/>
              </a:lnSpc>
            </a:pPr>
            <a:r>
              <a:rPr lang="en-US" sz="3600" b="1" dirty="0">
                <a:solidFill>
                  <a:srgbClr val="37BBF1"/>
                </a:solidFill>
                <a:latin typeface="Avenir Next Regular"/>
                <a:cs typeface="Avenir Next Regular"/>
              </a:rPr>
              <a:t>a</a:t>
            </a:r>
            <a:r>
              <a:rPr lang="en-US" sz="3600" b="1" i="0" dirty="0">
                <a:solidFill>
                  <a:srgbClr val="37BBF1"/>
                </a:solidFill>
                <a:latin typeface="Avenir Next Regular"/>
                <a:cs typeface="Avenir Next Regular"/>
              </a:rPr>
              <a:t>nd discussion</a:t>
            </a:r>
            <a:endParaRPr lang="en-US" sz="3600" b="0" i="0" dirty="0">
              <a:solidFill>
                <a:srgbClr val="37BBF1"/>
              </a:solidFill>
              <a:latin typeface="Avenir Next Regular"/>
              <a:cs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969556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71305"/>
            <a:ext cx="9144000" cy="6858000"/>
          </a:xfrm>
          <a:prstGeom prst="rect">
            <a:avLst/>
          </a:prstGeom>
          <a:solidFill>
            <a:srgbClr val="60328B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agpp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567" y="5871712"/>
            <a:ext cx="1846952" cy="3800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472FC3-DDD8-4E47-8F02-74378C70365D}"/>
              </a:ext>
            </a:extLst>
          </p:cNvPr>
          <p:cNvSpPr txBox="1"/>
          <p:nvPr/>
        </p:nvSpPr>
        <p:spPr>
          <a:xfrm>
            <a:off x="2232967" y="2853895"/>
            <a:ext cx="4678066" cy="798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5400" b="1" i="0" dirty="0">
                <a:solidFill>
                  <a:srgbClr val="37BBF1"/>
                </a:solidFill>
                <a:latin typeface="Avenir Next Regular"/>
                <a:cs typeface="Avenir Next Regular"/>
              </a:rPr>
              <a:t>Thank you</a:t>
            </a:r>
            <a:r>
              <a:rPr lang="en-US" sz="5400" b="1" dirty="0">
                <a:solidFill>
                  <a:srgbClr val="37BBF1"/>
                </a:solidFill>
                <a:latin typeface="Avenir Next Regular"/>
                <a:cs typeface="Avenir Next Regular"/>
              </a:rPr>
              <a:t>!</a:t>
            </a:r>
            <a:endParaRPr lang="en-US" sz="5400" b="0" i="0" dirty="0">
              <a:solidFill>
                <a:srgbClr val="37BBF1"/>
              </a:solidFill>
              <a:latin typeface="Avenir Next Regular"/>
              <a:cs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127423749"/>
      </p:ext>
    </p:extLst>
  </p:cSld>
  <p:clrMapOvr>
    <a:masterClrMapping/>
  </p:clrMapOvr>
</p:sld>
</file>

<file path=ppt/theme/theme1.xml><?xml version="1.0" encoding="utf-8"?>
<a:theme xmlns:a="http://schemas.openxmlformats.org/drawingml/2006/main" name="QuickBase_PPT_Star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713AC2EAA180D48BE9C6C4B9AFDF650" ma:contentTypeVersion="1" ma:contentTypeDescription="Create a new document." ma:contentTypeScope="" ma:versionID="e1ebe21cc30349ae4da8962eed91cfc4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2292e01370a06b57d65de8bf0b95326f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282C0678-4C24-4F49-91BA-562B0FB67A6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0605501-9F6A-4E21-AD29-AC5B45E31C6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B6C8D68-CAE8-4863-90D6-3B20D5072EB4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QuickBase_PPT_Starter.potx</Template>
  <TotalTime>16273</TotalTime>
  <Words>417</Words>
  <Application>Microsoft Macintosh PowerPoint</Application>
  <PresentationFormat>On-screen Show (4:3)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Avenir Next Italic</vt:lpstr>
      <vt:lpstr>Avenir Next Medium</vt:lpstr>
      <vt:lpstr>Avenir Next Regular</vt:lpstr>
      <vt:lpstr>Calibri</vt:lpstr>
      <vt:lpstr>Helvetica Light</vt:lpstr>
      <vt:lpstr>QuickBase_PPT_Starter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Catapult</dc:creator>
  <cp:lastModifiedBy>Sujay Ghodke</cp:lastModifiedBy>
  <cp:revision>33</cp:revision>
  <cp:lastPrinted>2017-02-14T18:44:12Z</cp:lastPrinted>
  <dcterms:created xsi:type="dcterms:W3CDTF">2017-02-06T14:03:53Z</dcterms:created>
  <dcterms:modified xsi:type="dcterms:W3CDTF">2021-10-11T01:59:16Z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0x0101009713AC2EAA180D48BE9C6C4B9AFDF650</vt:lpwstr>
  </property>
</Properties>
</file>