
<file path=[Content_Types].xml><?xml version="1.0" encoding="utf-8"?>
<Types xmlns="http://schemas.openxmlformats.org/package/2006/content-types">
  <Default Extension="xml" ContentType="application/xml"/>
  <Default Extension="jpeg" ContentType="image/jpeg"/>
  <Default Extension="jpg" ContentType="image/pn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2.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72" r:id="rId2"/>
    <p:sldId id="260" r:id="rId3"/>
    <p:sldId id="256" r:id="rId4"/>
    <p:sldId id="282" r:id="rId5"/>
    <p:sldId id="302" r:id="rId6"/>
    <p:sldId id="309" r:id="rId7"/>
    <p:sldId id="283" r:id="rId8"/>
    <p:sldId id="305" r:id="rId9"/>
    <p:sldId id="310" r:id="rId10"/>
    <p:sldId id="284" r:id="rId11"/>
    <p:sldId id="308" r:id="rId12"/>
    <p:sldId id="278" r:id="rId13"/>
  </p:sldIdLst>
  <p:sldSz cx="9144000" cy="6858000" type="screen4x3"/>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742950" indent="-28575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1143000" indent="-228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600200" indent="-228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2057400" indent="-228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A12B"/>
    <a:srgbClr val="81DEFF"/>
    <a:srgbClr val="72AF2F"/>
    <a:srgbClr val="84D96D"/>
    <a:srgbClr val="BFEB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74" autoAdjust="0"/>
  </p:normalViewPr>
  <p:slideViewPr>
    <p:cSldViewPr>
      <p:cViewPr varScale="1">
        <p:scale>
          <a:sx n="102" d="100"/>
          <a:sy n="102" d="100"/>
        </p:scale>
        <p:origin x="-3344" y="-1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sp>
      <p:sp>
        <p:nvSpPr>
          <p:cNvPr id="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ＭＳ Ｐゴシック" charset="0"/>
                <a:cs typeface="Lucida Sans Unicode" charset="0"/>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ＭＳ Ｐゴシック" charset="0"/>
                <a:cs typeface="Lucida Sans Unicode" charset="0"/>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ＭＳ Ｐゴシック" charset="0"/>
                <a:cs typeface="Lucida Sans Unicode" charset="0"/>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defRPr>
            </a:lvl1pPr>
          </a:lstStyle>
          <a:p>
            <a:pPr>
              <a:defRPr/>
            </a:pPr>
            <a:fld id="{B30A412A-8A43-9143-AD7D-77186ABF775B}" type="slidenum">
              <a:rPr lang="en-US"/>
              <a:pPr>
                <a:defRPr/>
              </a:pPr>
              <a:t>‹#›</a:t>
            </a:fld>
            <a:endParaRPr lang="en-US"/>
          </a:p>
        </p:txBody>
      </p:sp>
    </p:spTree>
    <p:extLst>
      <p:ext uri="{BB962C8B-B14F-4D97-AF65-F5344CB8AC3E}">
        <p14:creationId xmlns:p14="http://schemas.microsoft.com/office/powerpoint/2010/main" val="11978488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pitchFamily="-110" charset="-128"/>
        <a:cs typeface="ＭＳ Ｐゴシック" pitchFamily="-110"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pitchFamily="-110"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pitchFamily="-110"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pitchFamily="-110"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Introduce us, </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Joel Nylund – Managing Partner</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Jeff</a:t>
            </a:r>
            <a:r>
              <a:rPr lang="en-US" baseline="0" dirty="0" smtClean="0">
                <a:ea typeface="ＭＳ Ｐゴシック" charset="0"/>
                <a:cs typeface="ＭＳ Ｐゴシック" charset="0"/>
              </a:rPr>
              <a:t> Schuman – SR Software Developer</a:t>
            </a:r>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Mention my blog article</a:t>
            </a:r>
            <a:r>
              <a:rPr lang="en-US" baseline="0" dirty="0" smtClean="0">
                <a:ea typeface="ＭＳ Ｐゴシック" charset="0"/>
                <a:cs typeface="ＭＳ Ｐゴシック" charset="0"/>
              </a:rPr>
              <a:t>--- if this peaks your interest, </a:t>
            </a:r>
          </a:p>
          <a:p>
            <a:endParaRPr lang="en-US" baseline="0" dirty="0" smtClean="0">
              <a:ea typeface="ＭＳ Ｐゴシック" charset="0"/>
              <a:cs typeface="ＭＳ Ｐゴシック" charset="0"/>
            </a:endParaRPr>
          </a:p>
          <a:p>
            <a:endParaRPr lang="en-US" dirty="0">
              <a:ea typeface="ＭＳ Ｐゴシック" charset="0"/>
              <a:cs typeface="ＭＳ Ｐゴシック" charset="0"/>
            </a:endParaRPr>
          </a:p>
        </p:txBody>
      </p:sp>
      <p:sp>
        <p:nvSpPr>
          <p:cNvPr id="15363"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F6DAD905-3CCE-0F44-9EF8-E14967B5A58B}" type="slidenum">
              <a:rPr lang="en-US" sz="1400">
                <a:solidFill>
                  <a:srgbClr val="000000"/>
                </a:solidFill>
                <a:latin typeface="Times New Roman" charset="0"/>
              </a:rPr>
              <a:pPr/>
              <a:t>1</a:t>
            </a:fld>
            <a:endParaRPr lang="en-US" sz="1400">
              <a:solidFill>
                <a:srgbClr val="000000"/>
              </a:solidFill>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6D806BD2-D1FB-F64C-83DC-2E3488F3FC10}" type="slidenum">
              <a:rPr lang="en-US" sz="1400">
                <a:solidFill>
                  <a:srgbClr val="000000"/>
                </a:solidFill>
                <a:latin typeface="Times New Roman" charset="0"/>
                <a:ea typeface="MS Gothic" charset="0"/>
                <a:cs typeface="MS Gothic" charset="0"/>
              </a:rPr>
              <a:pPr/>
              <a:t>10</a:t>
            </a:fld>
            <a:endParaRPr lang="en-US" sz="1400">
              <a:solidFill>
                <a:srgbClr val="000000"/>
              </a:solidFill>
              <a:latin typeface="Times New Roman" charset="0"/>
              <a:ea typeface="MS Gothic" charset="0"/>
              <a:cs typeface="MS Gothic" charset="0"/>
            </a:endParaRPr>
          </a:p>
        </p:txBody>
      </p:sp>
      <p:sp>
        <p:nvSpPr>
          <p:cNvPr id="2867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867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ea typeface="ＭＳ Ｐゴシック" charset="0"/>
                <a:cs typeface="ＭＳ Ｐゴシック" charset="0"/>
              </a:rPr>
              <a:t>51 seconds</a:t>
            </a:r>
            <a:endParaRPr lang="en-US" dirty="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6D806BD2-D1FB-F64C-83DC-2E3488F3FC10}" type="slidenum">
              <a:rPr lang="en-US" sz="1400">
                <a:solidFill>
                  <a:srgbClr val="000000"/>
                </a:solidFill>
                <a:latin typeface="Times New Roman" charset="0"/>
                <a:ea typeface="MS Gothic" charset="0"/>
                <a:cs typeface="MS Gothic" charset="0"/>
              </a:rPr>
              <a:pPr/>
              <a:t>11</a:t>
            </a:fld>
            <a:endParaRPr lang="en-US" sz="1400">
              <a:solidFill>
                <a:srgbClr val="000000"/>
              </a:solidFill>
              <a:latin typeface="Times New Roman" charset="0"/>
              <a:ea typeface="MS Gothic" charset="0"/>
              <a:cs typeface="MS Gothic" charset="0"/>
            </a:endParaRPr>
          </a:p>
        </p:txBody>
      </p:sp>
      <p:sp>
        <p:nvSpPr>
          <p:cNvPr id="2867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867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dirty="0">
              <a:ea typeface="ＭＳ Ｐゴシック" charset="0"/>
              <a:cs typeface="ＭＳ Ｐゴシック" charset="0"/>
            </a:endParaRPr>
          </a:p>
        </p:txBody>
      </p:sp>
      <p:sp>
        <p:nvSpPr>
          <p:cNvPr id="41987"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E66F28E5-6AA7-A84F-887A-FDF0ED02F111}" type="slidenum">
              <a:rPr lang="en-US" sz="1400">
                <a:solidFill>
                  <a:srgbClr val="000000"/>
                </a:solidFill>
                <a:latin typeface="Times New Roman" charset="0"/>
              </a:rPr>
              <a:pPr/>
              <a:t>12</a:t>
            </a:fld>
            <a:endParaRPr lang="en-US" sz="1400">
              <a:solidFill>
                <a:srgbClr val="000000"/>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dirty="0" smtClean="0">
              <a:ea typeface="ＭＳ Ｐゴシック" charset="0"/>
              <a:cs typeface="ＭＳ Ｐゴシック" charset="0"/>
            </a:endParaRPr>
          </a:p>
          <a:p>
            <a:r>
              <a:rPr lang="en-US" dirty="0" smtClean="0">
                <a:ea typeface="ＭＳ Ｐゴシック" charset="0"/>
                <a:cs typeface="ＭＳ Ｐゴシック" charset="0"/>
              </a:rPr>
              <a:t>Introduction to react to give you the flavor of</a:t>
            </a:r>
            <a:r>
              <a:rPr lang="en-US" baseline="0" dirty="0" smtClean="0">
                <a:ea typeface="ＭＳ Ｐゴシック" charset="0"/>
                <a:cs typeface="ＭＳ Ｐゴシック" charset="0"/>
              </a:rPr>
              <a:t> what is is like and why it is used…. If you come out of this confused…that is normal…</a:t>
            </a:r>
          </a:p>
          <a:p>
            <a:endParaRPr lang="en-US" baseline="0" dirty="0" smtClean="0">
              <a:ea typeface="ＭＳ Ｐゴシック" charset="0"/>
              <a:cs typeface="ＭＳ Ｐゴシック" charset="0"/>
            </a:endParaRP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19 seconds</a:t>
            </a:r>
            <a:endParaRPr lang="en-US" dirty="0">
              <a:ea typeface="ＭＳ Ｐゴシック" charset="0"/>
              <a:cs typeface="ＭＳ Ｐゴシック" charset="0"/>
            </a:endParaRPr>
          </a:p>
        </p:txBody>
      </p:sp>
      <p:sp>
        <p:nvSpPr>
          <p:cNvPr id="40963"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50838FCC-2D52-2247-B77D-6C3BDF283448}" type="slidenum">
              <a:rPr lang="en-US" sz="1400">
                <a:solidFill>
                  <a:srgbClr val="000000"/>
                </a:solidFill>
                <a:latin typeface="Times New Roman" charset="0"/>
              </a:rPr>
              <a:pPr/>
              <a:t>2</a:t>
            </a:fld>
            <a:endParaRPr lang="en-US" sz="1400">
              <a:solidFill>
                <a:srgbClr val="000000"/>
              </a:solidFill>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67AFBADF-AE29-194C-9334-ECBD23955BDF}" type="slidenum">
              <a:rPr lang="en-US" sz="1400">
                <a:solidFill>
                  <a:srgbClr val="000000"/>
                </a:solidFill>
                <a:latin typeface="Times New Roman" charset="0"/>
                <a:ea typeface="MS Gothic" charset="0"/>
                <a:cs typeface="MS Gothic" charset="0"/>
              </a:rPr>
              <a:pPr/>
              <a:t>3</a:t>
            </a:fld>
            <a:endParaRPr lang="en-US" sz="1400">
              <a:solidFill>
                <a:srgbClr val="000000"/>
              </a:solidFill>
              <a:latin typeface="Times New Roman" charset="0"/>
              <a:ea typeface="MS Gothic" charset="0"/>
              <a:cs typeface="MS Gothic" charset="0"/>
            </a:endParaRPr>
          </a:p>
        </p:txBody>
      </p:sp>
      <p:sp>
        <p:nvSpPr>
          <p:cNvPr id="1843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843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marL="171450" indent="-171450">
              <a:buFontTx/>
              <a:buChar char="-"/>
            </a:pPr>
            <a:r>
              <a:rPr lang="en-US" sz="1400" dirty="0" smtClean="0">
                <a:ea typeface="ＭＳ Ｐゴシック" charset="0"/>
                <a:cs typeface="ＭＳ Ｐゴシック" charset="0"/>
              </a:rPr>
              <a:t>If you would have asked me 8</a:t>
            </a:r>
            <a:r>
              <a:rPr lang="en-US" sz="1400" baseline="0" dirty="0" smtClean="0">
                <a:ea typeface="ＭＳ Ｐゴシック" charset="0"/>
                <a:cs typeface="ＭＳ Ｐゴシック" charset="0"/>
              </a:rPr>
              <a:t> years ago, was </a:t>
            </a:r>
            <a:r>
              <a:rPr lang="en-US" sz="1400" baseline="0" dirty="0" err="1" smtClean="0">
                <a:ea typeface="ＭＳ Ｐゴシック" charset="0"/>
                <a:cs typeface="ＭＳ Ｐゴシック" charset="0"/>
              </a:rPr>
              <a:t>javascript</a:t>
            </a:r>
            <a:r>
              <a:rPr lang="en-US" sz="1400" baseline="0" dirty="0" smtClean="0">
                <a:ea typeface="ＭＳ Ｐゴシック" charset="0"/>
                <a:cs typeface="ＭＳ Ｐゴシック" charset="0"/>
              </a:rPr>
              <a:t> the future….I would have laughed…</a:t>
            </a:r>
          </a:p>
          <a:p>
            <a:pPr marL="171450" indent="-171450">
              <a:buFontTx/>
              <a:buChar char="-"/>
            </a:pPr>
            <a:r>
              <a:rPr lang="en-US" sz="1400" baseline="0" dirty="0" smtClean="0">
                <a:ea typeface="ＭＳ Ｐゴシック" charset="0"/>
                <a:cs typeface="ＭＳ Ｐゴシック" charset="0"/>
              </a:rPr>
              <a:t>Migration from server side rendering to client side rendering.</a:t>
            </a:r>
          </a:p>
          <a:p>
            <a:pPr marL="171450" indent="-171450">
              <a:buFontTx/>
              <a:buChar char="-"/>
            </a:pPr>
            <a:r>
              <a:rPr lang="en-US" sz="1400" baseline="0" dirty="0" smtClean="0">
                <a:ea typeface="ＭＳ Ｐゴシック" charset="0"/>
                <a:cs typeface="ＭＳ Ｐゴシック" charset="0"/>
              </a:rPr>
              <a:t>Thin client </a:t>
            </a:r>
            <a:r>
              <a:rPr lang="en-US" sz="1400" baseline="0" dirty="0" err="1" smtClean="0">
                <a:ea typeface="ＭＳ Ｐゴシック" charset="0"/>
                <a:cs typeface="ＭＳ Ｐゴシック" charset="0"/>
              </a:rPr>
              <a:t>vs</a:t>
            </a:r>
            <a:r>
              <a:rPr lang="en-US" sz="1400" baseline="0" dirty="0" smtClean="0">
                <a:ea typeface="ＭＳ Ｐゴシック" charset="0"/>
                <a:cs typeface="ＭＳ Ｐゴシック" charset="0"/>
              </a:rPr>
              <a:t> fat client….history repeats itself…..</a:t>
            </a:r>
          </a:p>
          <a:p>
            <a:pPr marL="171450" indent="-171450">
              <a:buFontTx/>
              <a:buChar char="-"/>
            </a:pPr>
            <a:r>
              <a:rPr lang="en-US" sz="1400" baseline="0" dirty="0" smtClean="0">
                <a:ea typeface="ＭＳ Ｐゴシック" charset="0"/>
                <a:cs typeface="ＭＳ Ｐゴシック" charset="0"/>
              </a:rPr>
              <a:t>So what do we get from all this????  Maybe better single page apps? Maybe using the language the browser speaks? But the main thing is simpler state management on the client……..(more on next page).</a:t>
            </a:r>
          </a:p>
          <a:p>
            <a:pPr marL="171450" indent="-171450">
              <a:buFontTx/>
              <a:buChar char="-"/>
            </a:pPr>
            <a:r>
              <a:rPr lang="en-US" sz="1400" baseline="0" dirty="0" smtClean="0">
                <a:ea typeface="ＭＳ Ｐゴシック" charset="0"/>
                <a:cs typeface="ＭＳ Ｐゴシック" charset="0"/>
              </a:rPr>
              <a:t>Downside – anyone can have my client code (although maybe I can minify)….more layers…confusion…</a:t>
            </a:r>
          </a:p>
          <a:p>
            <a:pPr marL="171450" indent="-171450">
              <a:buFontTx/>
              <a:buChar char="-"/>
            </a:pPr>
            <a:endParaRPr lang="en-US" sz="1400" baseline="0" dirty="0" smtClean="0">
              <a:ea typeface="ＭＳ Ｐゴシック" charset="0"/>
              <a:cs typeface="ＭＳ Ｐゴシック" charset="0"/>
            </a:endParaRPr>
          </a:p>
          <a:p>
            <a:pPr marL="171450" indent="-171450">
              <a:buFontTx/>
              <a:buChar char="-"/>
            </a:pPr>
            <a:endParaRPr lang="en-US" sz="1400" baseline="0" dirty="0" smtClean="0">
              <a:ea typeface="ＭＳ Ｐゴシック" charset="0"/>
              <a:cs typeface="ＭＳ Ｐゴシック" charset="0"/>
            </a:endParaRPr>
          </a:p>
          <a:p>
            <a:pPr marL="171450" indent="-171450">
              <a:buFontTx/>
              <a:buChar char="-"/>
            </a:pPr>
            <a:r>
              <a:rPr lang="en-US" sz="1400" baseline="0" dirty="0" smtClean="0">
                <a:ea typeface="ＭＳ Ｐゴシック" charset="0"/>
                <a:cs typeface="ＭＳ Ｐゴシック" charset="0"/>
              </a:rPr>
              <a:t>37 seconds</a:t>
            </a:r>
            <a:endParaRPr lang="en-US" sz="1400" dirty="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7EA687E8-A38F-9B41-AA24-3A484F66C1CE}" type="slidenum">
              <a:rPr lang="en-US" sz="1400">
                <a:solidFill>
                  <a:srgbClr val="000000"/>
                </a:solidFill>
                <a:latin typeface="Times New Roman" charset="0"/>
                <a:ea typeface="MS Gothic" charset="0"/>
                <a:cs typeface="MS Gothic" charset="0"/>
              </a:rPr>
              <a:pPr/>
              <a:t>4</a:t>
            </a:fld>
            <a:endParaRPr lang="en-US" sz="1400">
              <a:solidFill>
                <a:srgbClr val="000000"/>
              </a:solidFill>
              <a:latin typeface="Times New Roman" charset="0"/>
              <a:ea typeface="MS Gothic" charset="0"/>
              <a:cs typeface="MS Gothic" charset="0"/>
            </a:endParaRPr>
          </a:p>
        </p:txBody>
      </p:sp>
      <p:sp>
        <p:nvSpPr>
          <p:cNvPr id="2048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048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r>
              <a:rPr lang="en-US" dirty="0" smtClean="0">
                <a:ea typeface="ＭＳ Ｐゴシック" charset="0"/>
                <a:cs typeface="ＭＳ Ｐゴシック" charset="0"/>
              </a:rPr>
              <a:t>Invented</a:t>
            </a:r>
            <a:r>
              <a:rPr lang="en-US" baseline="0" dirty="0" smtClean="0">
                <a:ea typeface="ＭＳ Ｐゴシック" charset="0"/>
                <a:cs typeface="ＭＳ Ｐゴシック" charset="0"/>
              </a:rPr>
              <a:t> by </a:t>
            </a:r>
            <a:r>
              <a:rPr lang="en-US" baseline="0" dirty="0" err="1" smtClean="0">
                <a:ea typeface="ＭＳ Ｐゴシック" charset="0"/>
                <a:cs typeface="ＭＳ Ｐゴシック" charset="0"/>
              </a:rPr>
              <a:t>facebook</a:t>
            </a:r>
            <a:r>
              <a:rPr lang="en-US" baseline="0" dirty="0" smtClean="0">
                <a:ea typeface="ＭＳ Ｐゴシック" charset="0"/>
                <a:cs typeface="ＭＳ Ｐゴシック" charset="0"/>
              </a:rPr>
              <a:t>, reason is their developers were having trouble keeping things like the notification counts in sync, (add one, remove one…</a:t>
            </a:r>
            <a:r>
              <a:rPr lang="en-US" baseline="0" dirty="0" err="1" smtClean="0">
                <a:ea typeface="ＭＳ Ｐゴシック" charset="0"/>
                <a:cs typeface="ＭＳ Ｐゴシック" charset="0"/>
              </a:rPr>
              <a:t>etc</a:t>
            </a:r>
            <a:r>
              <a:rPr lang="en-US" baseline="0" dirty="0" smtClean="0">
                <a:ea typeface="ＭＳ Ｐゴシック" charset="0"/>
                <a:cs typeface="ＭＳ Ｐゴシック" charset="0"/>
              </a:rPr>
              <a:t>)</a:t>
            </a:r>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Key “aha” is don</a:t>
            </a:r>
            <a:r>
              <a:rPr lang="fr-FR" dirty="0" smtClean="0">
                <a:ea typeface="ＭＳ Ｐゴシック" charset="0"/>
                <a:cs typeface="ＭＳ Ｐゴシック" charset="0"/>
              </a:rPr>
              <a:t>’</a:t>
            </a:r>
            <a:r>
              <a:rPr lang="en-US" baseline="0" dirty="0" smtClean="0">
                <a:ea typeface="ＭＳ Ｐゴシック" charset="0"/>
                <a:cs typeface="ＭＳ Ｐゴシック" charset="0"/>
              </a:rPr>
              <a:t>t worry about your view and how to update it , when where if, just layout your components and react will take care of the rendering efficiently (virtual </a:t>
            </a:r>
            <a:r>
              <a:rPr lang="en-US" baseline="0" dirty="0" err="1" smtClean="0">
                <a:ea typeface="ＭＳ Ｐゴシック" charset="0"/>
                <a:cs typeface="ＭＳ Ｐゴシック" charset="0"/>
              </a:rPr>
              <a:t>dom</a:t>
            </a:r>
            <a:r>
              <a:rPr lang="en-US" baseline="0" dirty="0" smtClean="0">
                <a:ea typeface="ＭＳ Ｐゴシック" charset="0"/>
                <a:cs typeface="ＭＳ Ｐゴシック" charset="0"/>
              </a:rPr>
              <a:t>)</a:t>
            </a:r>
          </a:p>
          <a:p>
            <a:endParaRPr lang="en-US" baseline="0" dirty="0" smtClean="0">
              <a:ea typeface="ＭＳ Ｐゴシック" charset="0"/>
              <a:cs typeface="ＭＳ Ｐゴシック" charset="0"/>
            </a:endParaRPr>
          </a:p>
          <a:p>
            <a:endParaRPr lang="en-US" baseline="0" dirty="0" smtClean="0">
              <a:ea typeface="ＭＳ Ｐゴシック" charset="0"/>
              <a:cs typeface="ＭＳ Ｐゴシック" charset="0"/>
            </a:endParaRPr>
          </a:p>
          <a:p>
            <a:r>
              <a:rPr lang="en-US" baseline="0" dirty="0" smtClean="0">
                <a:ea typeface="ＭＳ Ｐゴシック" charset="0"/>
                <a:cs typeface="ＭＳ Ｐゴシック" charset="0"/>
              </a:rPr>
              <a:t>41 seconds</a:t>
            </a:r>
            <a:endParaRPr lang="en-US" dirty="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3A433258-AD6E-9346-BD3D-10B26C9F9C3D}" type="slidenum">
              <a:rPr lang="en-US" sz="1400">
                <a:solidFill>
                  <a:srgbClr val="000000"/>
                </a:solidFill>
                <a:latin typeface="Times New Roman" charset="0"/>
                <a:ea typeface="MS Gothic" charset="0"/>
                <a:cs typeface="MS Gothic" charset="0"/>
              </a:rPr>
              <a:pPr/>
              <a:t>5</a:t>
            </a:fld>
            <a:endParaRPr lang="en-US" sz="1400">
              <a:solidFill>
                <a:srgbClr val="000000"/>
              </a:solidFill>
              <a:latin typeface="Times New Roman" charset="0"/>
              <a:ea typeface="MS Gothic" charset="0"/>
              <a:cs typeface="MS Gothic" charset="0"/>
            </a:endParaRPr>
          </a:p>
        </p:txBody>
      </p:sp>
      <p:sp>
        <p:nvSpPr>
          <p:cNvPr id="225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25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r>
              <a:rPr lang="en-US" dirty="0" smtClean="0">
                <a:ea typeface="ＭＳ Ｐゴシック" charset="0"/>
                <a:cs typeface="ＭＳ Ｐゴシック" charset="0"/>
              </a:rPr>
              <a:t>Explain breakdown of components</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Explain</a:t>
            </a:r>
            <a:r>
              <a:rPr lang="en-US" baseline="0" dirty="0" smtClean="0">
                <a:ea typeface="ＭＳ Ｐゴシック" charset="0"/>
                <a:cs typeface="ＭＳ Ｐゴシック" charset="0"/>
              </a:rPr>
              <a:t> how you would do this in </a:t>
            </a:r>
            <a:r>
              <a:rPr lang="en-US" baseline="0" dirty="0" err="1" smtClean="0">
                <a:ea typeface="ＭＳ Ｐゴシック" charset="0"/>
                <a:cs typeface="ＭＳ Ｐゴシック" charset="0"/>
              </a:rPr>
              <a:t>jquery</a:t>
            </a:r>
            <a:r>
              <a:rPr lang="en-US" baseline="0" dirty="0" smtClean="0">
                <a:ea typeface="ＭＳ Ｐゴシック" charset="0"/>
                <a:cs typeface="ＭＳ Ｐゴシック" charset="0"/>
              </a:rPr>
              <a:t>, then talk at a high level of how you would do it in react.</a:t>
            </a:r>
          </a:p>
          <a:p>
            <a:endParaRPr lang="en-US" baseline="0" dirty="0" smtClean="0">
              <a:ea typeface="ＭＳ Ｐゴシック" charset="0"/>
              <a:cs typeface="ＭＳ Ｐゴシック" charset="0"/>
            </a:endParaRPr>
          </a:p>
          <a:p>
            <a:endParaRPr lang="en-US" baseline="0" dirty="0" smtClean="0">
              <a:ea typeface="ＭＳ Ｐゴシック" charset="0"/>
              <a:cs typeface="ＭＳ Ｐゴシック" charset="0"/>
            </a:endParaRPr>
          </a:p>
          <a:p>
            <a:r>
              <a:rPr lang="en-US" baseline="0" dirty="0" smtClean="0">
                <a:ea typeface="ＭＳ Ｐゴシック" charset="0"/>
                <a:cs typeface="ＭＳ Ｐゴシック" charset="0"/>
              </a:rPr>
              <a:t>52 seconds</a:t>
            </a:r>
            <a:endParaRPr lang="en-US" dirty="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Go through the UI, each piece</a:t>
            </a:r>
          </a:p>
          <a:p>
            <a:pPr marL="171450" indent="-171450">
              <a:buFontTx/>
              <a:buChar char="-"/>
            </a:pPr>
            <a:endParaRPr lang="en-US" dirty="0" smtClean="0"/>
          </a:p>
          <a:p>
            <a:pPr marL="171450" indent="-171450">
              <a:buFontTx/>
              <a:buChar char="-"/>
            </a:pPr>
            <a:r>
              <a:rPr lang="en-US" dirty="0" smtClean="0"/>
              <a:t>Now</a:t>
            </a:r>
            <a:r>
              <a:rPr lang="en-US" baseline="0" dirty="0" smtClean="0"/>
              <a:t> show components…..thinking in React…this is how we think of things as components made up of other components…</a:t>
            </a:r>
          </a:p>
          <a:p>
            <a:pPr marL="171450" indent="-171450">
              <a:buFontTx/>
              <a:buChar char="-"/>
            </a:pPr>
            <a:endParaRPr lang="en-US" baseline="0" dirty="0" smtClean="0"/>
          </a:p>
          <a:p>
            <a:pPr marL="171450" indent="-171450">
              <a:buFontTx/>
              <a:buChar char="-"/>
            </a:pPr>
            <a:r>
              <a:rPr lang="en-US" baseline="0" dirty="0" err="1" smtClean="0"/>
              <a:t>ItemBox</a:t>
            </a:r>
            <a:r>
              <a:rPr lang="en-US" baseline="0" dirty="0" smtClean="0"/>
              <a:t> contains all the other components, outer most component</a:t>
            </a:r>
          </a:p>
          <a:p>
            <a:pPr marL="171450" indent="-171450">
              <a:buFontTx/>
              <a:buChar char="-"/>
            </a:pPr>
            <a:endParaRPr lang="en-US" baseline="0" dirty="0" smtClean="0"/>
          </a:p>
          <a:p>
            <a:pPr marL="171450" indent="-171450">
              <a:buFontTx/>
              <a:buChar char="-"/>
            </a:pPr>
            <a:r>
              <a:rPr lang="en-US" baseline="0" dirty="0" smtClean="0"/>
              <a:t>Item is the smallest component, made up of a few pieces of data, to render an item, you just need to know it is a row and each cell is a string….</a:t>
            </a:r>
          </a:p>
          <a:p>
            <a:pPr marL="171450" indent="-171450">
              <a:buFontTx/>
              <a:buChar char="-"/>
            </a:pPr>
            <a:endParaRPr lang="en-US" baseline="0" dirty="0" smtClean="0"/>
          </a:p>
          <a:p>
            <a:pPr marL="171450" indent="-171450">
              <a:buFontTx/>
              <a:buChar char="-"/>
            </a:pPr>
            <a:endParaRPr lang="en-US" dirty="0" smtClean="0"/>
          </a:p>
          <a:p>
            <a:endParaRPr lang="en-US" dirty="0" smtClean="0"/>
          </a:p>
          <a:p>
            <a:r>
              <a:rPr lang="en-US" dirty="0" smtClean="0"/>
              <a:t>54 seconds</a:t>
            </a:r>
            <a:endParaRPr lang="en-US" dirty="0"/>
          </a:p>
        </p:txBody>
      </p:sp>
      <p:sp>
        <p:nvSpPr>
          <p:cNvPr id="4" name="Slide Number Placeholder 3"/>
          <p:cNvSpPr>
            <a:spLocks noGrp="1"/>
          </p:cNvSpPr>
          <p:nvPr>
            <p:ph type="sldNum" idx="10"/>
          </p:nvPr>
        </p:nvSpPr>
        <p:spPr/>
        <p:txBody>
          <a:bodyPr/>
          <a:lstStyle/>
          <a:p>
            <a:pPr>
              <a:defRPr/>
            </a:pPr>
            <a:fld id="{B30A412A-8A43-9143-AD7D-77186ABF775B}" type="slidenum">
              <a:rPr lang="en-US" smtClean="0"/>
              <a:pPr>
                <a:defRPr/>
              </a:pPr>
              <a:t>6</a:t>
            </a:fld>
            <a:endParaRPr lang="en-US"/>
          </a:p>
        </p:txBody>
      </p:sp>
    </p:spTree>
    <p:extLst>
      <p:ext uri="{BB962C8B-B14F-4D97-AF65-F5344CB8AC3E}">
        <p14:creationId xmlns:p14="http://schemas.microsoft.com/office/powerpoint/2010/main" val="109510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6755B47F-FFFD-9347-AF49-F5076DFA1BC4}" type="slidenum">
              <a:rPr lang="en-US" sz="1400">
                <a:solidFill>
                  <a:srgbClr val="000000"/>
                </a:solidFill>
                <a:latin typeface="Times New Roman" charset="0"/>
                <a:ea typeface="MS Gothic" charset="0"/>
                <a:cs typeface="MS Gothic" charset="0"/>
              </a:rPr>
              <a:pPr/>
              <a:t>7</a:t>
            </a:fld>
            <a:endParaRPr lang="en-US" sz="1400">
              <a:solidFill>
                <a:srgbClr val="000000"/>
              </a:solidFill>
              <a:latin typeface="Times New Roman" charset="0"/>
              <a:ea typeface="MS Gothic" charset="0"/>
              <a:cs typeface="MS Gothic" charset="0"/>
            </a:endParaRPr>
          </a:p>
        </p:txBody>
      </p:sp>
      <p:sp>
        <p:nvSpPr>
          <p:cNvPr id="2457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458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marL="171450" indent="-171450">
              <a:buFontTx/>
              <a:buChar char="-"/>
            </a:pPr>
            <a:r>
              <a:rPr lang="en-US" baseline="0" dirty="0" smtClean="0">
                <a:ea typeface="ＭＳ Ｐゴシック" charset="0"/>
                <a:cs typeface="ＭＳ Ｐゴシック" charset="0"/>
              </a:rPr>
              <a:t>Go to </a:t>
            </a:r>
            <a:r>
              <a:rPr lang="en-US" baseline="0" dirty="0" err="1" smtClean="0">
                <a:ea typeface="ＭＳ Ｐゴシック" charset="0"/>
                <a:cs typeface="ＭＳ Ｐゴシック" charset="0"/>
              </a:rPr>
              <a:t>index.html</a:t>
            </a:r>
            <a:r>
              <a:rPr lang="en-US" baseline="0" dirty="0" smtClean="0">
                <a:ea typeface="ＭＳ Ｐゴシック" charset="0"/>
                <a:cs typeface="ＭＳ Ｐゴシック" charset="0"/>
              </a:rPr>
              <a:t> file and point out content div where everything is going to end up </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Go to </a:t>
            </a:r>
            <a:r>
              <a:rPr lang="en-US" baseline="0" dirty="0" err="1" smtClean="0">
                <a:ea typeface="ＭＳ Ｐゴシック" charset="0"/>
                <a:cs typeface="ＭＳ Ｐゴシック" charset="0"/>
              </a:rPr>
              <a:t>unfuddleactivity.js</a:t>
            </a:r>
            <a:r>
              <a:rPr lang="en-US" baseline="0" dirty="0" smtClean="0">
                <a:ea typeface="ＭＳ Ｐゴシック" charset="0"/>
                <a:cs typeface="ＭＳ Ｐゴシック" charset="0"/>
              </a:rPr>
              <a:t> and go to bottom, talk quickly about </a:t>
            </a:r>
            <a:r>
              <a:rPr lang="en-US" baseline="0" dirty="0" err="1" smtClean="0">
                <a:ea typeface="ＭＳ Ｐゴシック" charset="0"/>
                <a:cs typeface="ＭＳ Ｐゴシック" charset="0"/>
              </a:rPr>
              <a:t>jsx</a:t>
            </a:r>
            <a:r>
              <a:rPr lang="en-US" baseline="0" dirty="0" smtClean="0">
                <a:ea typeface="ＭＳ Ｐゴシック" charset="0"/>
                <a:cs typeface="ＭＳ Ｐゴシック" charset="0"/>
              </a:rPr>
              <a:t>  ----- </a:t>
            </a:r>
            <a:r>
              <a:rPr lang="en-US" baseline="0" dirty="0" err="1" smtClean="0">
                <a:ea typeface="ＭＳ Ｐゴシック" charset="0"/>
                <a:cs typeface="ＭＳ Ｐゴシック" charset="0"/>
              </a:rPr>
              <a:t>jsx</a:t>
            </a:r>
            <a:r>
              <a:rPr lang="en-US" baseline="0" dirty="0" smtClean="0">
                <a:ea typeface="ＭＳ Ｐゴシック" charset="0"/>
                <a:cs typeface="ＭＳ Ｐゴシック" charset="0"/>
              </a:rPr>
              <a:t> is html like xml where components can be elements --- and how we render to the div</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Show picture again (talk about item) and then Go to line 3, and look at Item, talk about it being the smallest component and how it is rendered from state that is set by other components (</a:t>
            </a:r>
            <a:r>
              <a:rPr lang="en-US" baseline="0" dirty="0" err="1" smtClean="0">
                <a:ea typeface="ＭＳ Ｐゴシック" charset="0"/>
                <a:cs typeface="ＭＳ Ｐゴシック" charset="0"/>
              </a:rPr>
              <a:t>ItemList</a:t>
            </a:r>
            <a:r>
              <a:rPr lang="en-US" baseline="0" dirty="0" smtClean="0">
                <a:ea typeface="ＭＳ Ｐゴシック" charset="0"/>
                <a:cs typeface="ＭＳ Ｐゴシック" charset="0"/>
              </a:rPr>
              <a:t>), all it is is a few string fields</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Go to line 49 and talk about </a:t>
            </a:r>
            <a:r>
              <a:rPr lang="en-US" baseline="0" dirty="0" err="1" smtClean="0">
                <a:ea typeface="ＭＳ Ｐゴシック" charset="0"/>
                <a:cs typeface="ＭＳ Ｐゴシック" charset="0"/>
              </a:rPr>
              <a:t>ItemList</a:t>
            </a:r>
            <a:r>
              <a:rPr lang="en-US" baseline="0" dirty="0" smtClean="0">
                <a:ea typeface="ＭＳ Ｐゴシック" charset="0"/>
                <a:cs typeface="ＭＳ Ｐゴシック" charset="0"/>
              </a:rPr>
              <a:t> and how it gets props, don</a:t>
            </a:r>
            <a:r>
              <a:rPr lang="fr-FR" baseline="0" dirty="0" smtClean="0">
                <a:ea typeface="ＭＳ Ｐゴシック" charset="0"/>
                <a:cs typeface="ＭＳ Ｐゴシック" charset="0"/>
              </a:rPr>
              <a:t>’</a:t>
            </a:r>
            <a:r>
              <a:rPr lang="en-US" baseline="0" dirty="0" smtClean="0">
                <a:ea typeface="ＭＳ Ｐゴシック" charset="0"/>
                <a:cs typeface="ＭＳ Ｐゴシック" charset="0"/>
              </a:rPr>
              <a:t>t have time to talk about how everything works, focus is on how things are rendered</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Go to line 418  </a:t>
            </a:r>
            <a:r>
              <a:rPr lang="en-US" baseline="0" dirty="0" err="1" smtClean="0">
                <a:ea typeface="ＭＳ Ｐゴシック" charset="0"/>
                <a:cs typeface="ＭＳ Ｐゴシック" charset="0"/>
              </a:rPr>
              <a:t>ItemBox</a:t>
            </a:r>
            <a:r>
              <a:rPr lang="en-US" baseline="0" dirty="0" smtClean="0">
                <a:ea typeface="ＭＳ Ｐゴシック" charset="0"/>
                <a:cs typeface="ＭＳ Ｐゴシック" charset="0"/>
              </a:rPr>
              <a:t> sets its state and then passes it as props to the </a:t>
            </a:r>
            <a:r>
              <a:rPr lang="en-US" baseline="0" dirty="0" err="1" smtClean="0">
                <a:ea typeface="ＭＳ Ｐゴシック" charset="0"/>
                <a:cs typeface="ＭＳ Ｐゴシック" charset="0"/>
              </a:rPr>
              <a:t>ItemList</a:t>
            </a:r>
            <a:r>
              <a:rPr lang="en-US" baseline="0" dirty="0" smtClean="0">
                <a:ea typeface="ＭＳ Ｐゴシック" charset="0"/>
                <a:cs typeface="ＭＳ Ｐゴシック" charset="0"/>
              </a:rPr>
              <a:t> to </a:t>
            </a:r>
            <a:r>
              <a:rPr lang="en-US" baseline="0" dirty="0" err="1" smtClean="0">
                <a:ea typeface="ＭＳ Ｐゴシック" charset="0"/>
                <a:cs typeface="ＭＳ Ｐゴシック" charset="0"/>
              </a:rPr>
              <a:t>rerender</a:t>
            </a:r>
            <a:r>
              <a:rPr lang="en-US" baseline="0" dirty="0" smtClean="0">
                <a:ea typeface="ＭＳ Ｐゴシック" charset="0"/>
                <a:cs typeface="ＭＳ Ｐゴシック" charset="0"/>
              </a:rPr>
              <a:t>.</a:t>
            </a:r>
          </a:p>
          <a:p>
            <a:pPr marL="0" indent="0">
              <a:buFontTx/>
              <a:buNone/>
            </a:pPr>
            <a:endParaRPr lang="en-US" baseline="0" dirty="0" smtClean="0">
              <a:ea typeface="ＭＳ Ｐゴシック" charset="0"/>
              <a:cs typeface="ＭＳ Ｐゴシック" charset="0"/>
            </a:endParaRPr>
          </a:p>
          <a:p>
            <a:pPr marL="0" indent="0">
              <a:buFontTx/>
              <a:buNone/>
            </a:pPr>
            <a:r>
              <a:rPr lang="en-US" baseline="0" dirty="0" smtClean="0">
                <a:ea typeface="ＭＳ Ｐゴシック" charset="0"/>
                <a:cs typeface="ＭＳ Ｐゴシック" charset="0"/>
              </a:rPr>
              <a:t>-  Go to line 308 – load items</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Go to line 361 – set state  (setting state is the mechanism on which you force a </a:t>
            </a:r>
            <a:r>
              <a:rPr lang="en-US" baseline="0" dirty="0" err="1" smtClean="0">
                <a:ea typeface="ＭＳ Ｐゴシック" charset="0"/>
                <a:cs typeface="ＭＳ Ｐゴシック" charset="0"/>
              </a:rPr>
              <a:t>rerendering</a:t>
            </a:r>
            <a:r>
              <a:rPr lang="en-US" baseline="0" dirty="0" smtClean="0">
                <a:ea typeface="ＭＳ Ｐゴシック" charset="0"/>
                <a:cs typeface="ＭＳ Ｐゴシック" charset="0"/>
              </a:rPr>
              <a:t> of a component. Because of the virtual </a:t>
            </a:r>
            <a:r>
              <a:rPr lang="en-US" baseline="0" dirty="0" err="1" smtClean="0">
                <a:ea typeface="ＭＳ Ｐゴシック" charset="0"/>
                <a:cs typeface="ＭＳ Ｐゴシック" charset="0"/>
              </a:rPr>
              <a:t>dom</a:t>
            </a:r>
            <a:r>
              <a:rPr lang="en-US" baseline="0" dirty="0" smtClean="0">
                <a:ea typeface="ＭＳ Ｐゴシック" charset="0"/>
                <a:cs typeface="ＭＳ Ｐゴシック" charset="0"/>
              </a:rPr>
              <a:t> it </a:t>
            </a:r>
            <a:r>
              <a:rPr lang="en-US" baseline="0" dirty="0" err="1" smtClean="0">
                <a:ea typeface="ＭＳ Ｐゴシック" charset="0"/>
                <a:cs typeface="ＭＳ Ｐゴシック" charset="0"/>
              </a:rPr>
              <a:t>doesn</a:t>
            </a:r>
            <a:r>
              <a:rPr lang="fr-FR" baseline="0" dirty="0" smtClean="0">
                <a:ea typeface="ＭＳ Ｐゴシック" charset="0"/>
                <a:cs typeface="ＭＳ Ｐゴシック" charset="0"/>
              </a:rPr>
              <a:t>’</a:t>
            </a:r>
            <a:r>
              <a:rPr lang="en-US" baseline="0" dirty="0" smtClean="0">
                <a:ea typeface="ＭＳ Ｐゴシック" charset="0"/>
                <a:cs typeface="ＭＳ Ｐゴシック" charset="0"/>
              </a:rPr>
              <a:t>t have to be expensive…</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7 minutes + 4 </a:t>
            </a:r>
            <a:r>
              <a:rPr lang="en-US" baseline="0" dirty="0" err="1" smtClean="0">
                <a:ea typeface="ＭＳ Ｐゴシック" charset="0"/>
                <a:cs typeface="ＭＳ Ｐゴシック" charset="0"/>
              </a:rPr>
              <a:t>secs</a:t>
            </a: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Components/Properties/State</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dirty="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1457811A-880A-F643-A353-28F041812486}" type="slidenum">
              <a:rPr lang="en-US" sz="1400">
                <a:solidFill>
                  <a:srgbClr val="000000"/>
                </a:solidFill>
                <a:latin typeface="Times New Roman" charset="0"/>
                <a:ea typeface="MS Gothic" charset="0"/>
                <a:cs typeface="MS Gothic" charset="0"/>
              </a:rPr>
              <a:pPr/>
              <a:t>8</a:t>
            </a:fld>
            <a:endParaRPr lang="en-US" sz="1400">
              <a:solidFill>
                <a:srgbClr val="000000"/>
              </a:solidFill>
              <a:latin typeface="Times New Roman" charset="0"/>
              <a:ea typeface="MS Gothic" charset="0"/>
              <a:cs typeface="MS Gothic" charset="0"/>
            </a:endParaRPr>
          </a:p>
        </p:txBody>
      </p:sp>
      <p:sp>
        <p:nvSpPr>
          <p:cNvPr id="2662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662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2 minutes</a:t>
            </a:r>
            <a:endParaRPr lang="en-US" dirty="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chemeClr val="tx1"/>
                </a:solidFill>
                <a:latin typeface="Arial" charset="0"/>
                <a:ea typeface="ＭＳ Ｐゴシック" charset="0"/>
              </a:defRPr>
            </a:lvl2pPr>
            <a:lvl3pPr>
              <a:tabLst>
                <a:tab pos="723900" algn="l"/>
                <a:tab pos="1447800" algn="l"/>
                <a:tab pos="2171700" algn="l"/>
                <a:tab pos="2895600" algn="l"/>
              </a:tabLst>
              <a:defRPr sz="2400">
                <a:solidFill>
                  <a:schemeClr val="tx1"/>
                </a:solidFill>
                <a:latin typeface="Arial" charset="0"/>
                <a:ea typeface="ＭＳ Ｐゴシック" charset="0"/>
              </a:defRPr>
            </a:lvl3pPr>
            <a:lvl4pPr>
              <a:tabLst>
                <a:tab pos="723900" algn="l"/>
                <a:tab pos="1447800" algn="l"/>
                <a:tab pos="2171700" algn="l"/>
                <a:tab pos="2895600" algn="l"/>
              </a:tabLst>
              <a:defRPr sz="2400">
                <a:solidFill>
                  <a:schemeClr val="tx1"/>
                </a:solidFill>
                <a:latin typeface="Arial" charset="0"/>
                <a:ea typeface="ＭＳ Ｐゴシック" charset="0"/>
              </a:defRPr>
            </a:lvl4pPr>
            <a:lvl5pPr>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ＭＳ Ｐゴシック" charset="0"/>
              </a:defRPr>
            </a:lvl9pPr>
          </a:lstStyle>
          <a:p>
            <a:fld id="{6755B47F-FFFD-9347-AF49-F5076DFA1BC4}" type="slidenum">
              <a:rPr lang="en-US" sz="1400">
                <a:solidFill>
                  <a:srgbClr val="000000"/>
                </a:solidFill>
                <a:latin typeface="Times New Roman" charset="0"/>
                <a:ea typeface="MS Gothic" charset="0"/>
                <a:cs typeface="MS Gothic" charset="0"/>
              </a:rPr>
              <a:pPr/>
              <a:t>9</a:t>
            </a:fld>
            <a:endParaRPr lang="en-US" sz="1400">
              <a:solidFill>
                <a:srgbClr val="000000"/>
              </a:solidFill>
              <a:latin typeface="Times New Roman" charset="0"/>
              <a:ea typeface="MS Gothic" charset="0"/>
              <a:cs typeface="MS Gothic" charset="0"/>
            </a:endParaRPr>
          </a:p>
        </p:txBody>
      </p:sp>
      <p:sp>
        <p:nvSpPr>
          <p:cNvPr id="2457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458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marL="171450" indent="-171450">
              <a:buFontTx/>
              <a:buChar char="-"/>
            </a:pPr>
            <a:endParaRPr lang="en-US" baseline="0" dirty="0" smtClean="0">
              <a:ea typeface="ＭＳ Ｐゴシック" charset="0"/>
              <a:cs typeface="ＭＳ Ｐゴシック" charset="0"/>
            </a:endParaRPr>
          </a:p>
          <a:p>
            <a:pPr marL="0" indent="0">
              <a:buFontTx/>
              <a:buNone/>
            </a:pPr>
            <a:r>
              <a:rPr lang="en-US" baseline="0" dirty="0" smtClean="0">
                <a:ea typeface="ＭＳ Ｐゴシック" charset="0"/>
                <a:cs typeface="ＭＳ Ｐゴシック" charset="0"/>
              </a:rPr>
              <a:t>Talk about each component and how they are now in their own file</a:t>
            </a:r>
          </a:p>
          <a:p>
            <a:pPr marL="0" indent="0">
              <a:buFontTx/>
              <a:buNone/>
            </a:pPr>
            <a:r>
              <a:rPr lang="en-US" baseline="0" dirty="0" smtClean="0">
                <a:ea typeface="ＭＳ Ｐゴシック" charset="0"/>
                <a:cs typeface="ＭＳ Ｐゴシック" charset="0"/>
              </a:rPr>
              <a:t>Also show how they each depend on what they need</a:t>
            </a:r>
          </a:p>
          <a:p>
            <a:pPr marL="0" indent="0">
              <a:buFontTx/>
              <a:buNone/>
            </a:pPr>
            <a:r>
              <a:rPr lang="en-US" baseline="0" dirty="0" smtClean="0">
                <a:ea typeface="ＭＳ Ｐゴシック" charset="0"/>
                <a:cs typeface="ＭＳ Ｐゴシック" charset="0"/>
              </a:rPr>
              <a:t>Also show </a:t>
            </a:r>
            <a:r>
              <a:rPr lang="en-US" baseline="0" dirty="0" err="1" smtClean="0">
                <a:ea typeface="ＭＳ Ｐゴシック" charset="0"/>
                <a:cs typeface="ＭＳ Ｐゴシック" charset="0"/>
              </a:rPr>
              <a:t>index.html</a:t>
            </a:r>
            <a:r>
              <a:rPr lang="en-US" baseline="0" dirty="0" smtClean="0">
                <a:ea typeface="ＭＳ Ｐゴシック" charset="0"/>
                <a:cs typeface="ＭＳ Ｐゴシック" charset="0"/>
              </a:rPr>
              <a:t> file now has no libraries included</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r>
              <a:rPr lang="en-US" baseline="0" dirty="0" smtClean="0">
                <a:ea typeface="ＭＳ Ｐゴシック" charset="0"/>
                <a:cs typeface="ＭＳ Ｐゴシック" charset="0"/>
              </a:rPr>
              <a:t>Components/Properties/State</a:t>
            </a: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baseline="0" dirty="0" smtClean="0">
              <a:ea typeface="ＭＳ Ｐゴシック" charset="0"/>
              <a:cs typeface="ＭＳ Ｐゴシック" charset="0"/>
            </a:endParaRPr>
          </a:p>
          <a:p>
            <a:pPr marL="171450" indent="-171450">
              <a:buFontTx/>
              <a:buChar char="-"/>
            </a:pPr>
            <a:endParaRPr lang="en-US" dirty="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3/9/09</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271AEBC-B950-D24E-92D1-B6D4754B5476}" type="slidenum">
              <a:rPr lang="en-US"/>
              <a:pPr>
                <a:defRPr/>
              </a:pPr>
              <a:t>‹#›</a:t>
            </a:fld>
            <a:fld id="{937CFB4E-03D7-BC46-893E-460DF0A15901}" type="slidenum">
              <a:rPr lang="en-US"/>
              <a:pPr>
                <a:defRPr/>
              </a:pPr>
              <a:t>‹#›</a:t>
            </a:fld>
            <a:endParaRPr lang="en-US"/>
          </a:p>
        </p:txBody>
      </p:sp>
    </p:spTree>
    <p:extLst>
      <p:ext uri="{BB962C8B-B14F-4D97-AF65-F5344CB8AC3E}">
        <p14:creationId xmlns:p14="http://schemas.microsoft.com/office/powerpoint/2010/main" val="358437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3/9/09</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2EB3319-EEBB-6144-82BC-79B59D447D77}" type="slidenum">
              <a:rPr lang="en-US"/>
              <a:pPr>
                <a:defRPr/>
              </a:pPr>
              <a:t>‹#›</a:t>
            </a:fld>
            <a:fld id="{DC81914A-0B3C-7F43-8C0D-927AA29D817D}" type="slidenum">
              <a:rPr lang="en-US"/>
              <a:pPr>
                <a:defRPr/>
              </a:pPr>
              <a:t>‹#›</a:t>
            </a:fld>
            <a:endParaRPr lang="en-US"/>
          </a:p>
        </p:txBody>
      </p:sp>
    </p:spTree>
    <p:extLst>
      <p:ext uri="{BB962C8B-B14F-4D97-AF65-F5344CB8AC3E}">
        <p14:creationId xmlns:p14="http://schemas.microsoft.com/office/powerpoint/2010/main" val="178819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3/9/09</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DE62213-2509-F247-99C6-9775C5B234D0}" type="slidenum">
              <a:rPr lang="en-US"/>
              <a:pPr>
                <a:defRPr/>
              </a:pPr>
              <a:t>‹#›</a:t>
            </a:fld>
            <a:fld id="{EAC3AF43-391D-3246-8C59-952A7FD4B216}" type="slidenum">
              <a:rPr lang="en-US"/>
              <a:pPr>
                <a:defRPr/>
              </a:pPr>
              <a:t>‹#›</a:t>
            </a:fld>
            <a:endParaRPr lang="en-US"/>
          </a:p>
        </p:txBody>
      </p:sp>
    </p:spTree>
    <p:extLst>
      <p:ext uri="{BB962C8B-B14F-4D97-AF65-F5344CB8AC3E}">
        <p14:creationId xmlns:p14="http://schemas.microsoft.com/office/powerpoint/2010/main" val="235865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3/9/09</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5EF63965-1018-074D-89E8-03CA11FE596C}" type="slidenum">
              <a:rPr lang="en-US"/>
              <a:pPr>
                <a:defRPr/>
              </a:pPr>
              <a:t>‹#›</a:t>
            </a:fld>
            <a:fld id="{5998E43A-D470-1F49-9AA9-B2A1651AA75A}" type="slidenum">
              <a:rPr lang="en-US"/>
              <a:pPr>
                <a:defRPr/>
              </a:pPr>
              <a:t>‹#›</a:t>
            </a:fld>
            <a:endParaRPr lang="en-US"/>
          </a:p>
        </p:txBody>
      </p:sp>
    </p:spTree>
    <p:extLst>
      <p:ext uri="{BB962C8B-B14F-4D97-AF65-F5344CB8AC3E}">
        <p14:creationId xmlns:p14="http://schemas.microsoft.com/office/powerpoint/2010/main" val="12004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3/9/09</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3171C15-EE83-7F44-B823-64C227BAFB24}" type="slidenum">
              <a:rPr lang="en-US"/>
              <a:pPr>
                <a:defRPr/>
              </a:pPr>
              <a:t>‹#›</a:t>
            </a:fld>
            <a:fld id="{26B8FB3A-C920-F142-8176-E4EAB7289917}" type="slidenum">
              <a:rPr lang="en-US"/>
              <a:pPr>
                <a:defRPr/>
              </a:pPr>
              <a:t>‹#›</a:t>
            </a:fld>
            <a:endParaRPr lang="en-US"/>
          </a:p>
        </p:txBody>
      </p:sp>
    </p:spTree>
    <p:extLst>
      <p:ext uri="{BB962C8B-B14F-4D97-AF65-F5344CB8AC3E}">
        <p14:creationId xmlns:p14="http://schemas.microsoft.com/office/powerpoint/2010/main" val="36732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3/9/09</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3995E10F-5270-974C-BA9C-FC5C36B216D6}" type="slidenum">
              <a:rPr lang="en-US"/>
              <a:pPr>
                <a:defRPr/>
              </a:pPr>
              <a:t>‹#›</a:t>
            </a:fld>
            <a:fld id="{E4059853-B134-BD46-B511-553D048C595E}" type="slidenum">
              <a:rPr lang="en-US"/>
              <a:pPr>
                <a:defRPr/>
              </a:pPr>
              <a:t>‹#›</a:t>
            </a:fld>
            <a:endParaRPr lang="en-US"/>
          </a:p>
        </p:txBody>
      </p:sp>
    </p:spTree>
    <p:extLst>
      <p:ext uri="{BB962C8B-B14F-4D97-AF65-F5344CB8AC3E}">
        <p14:creationId xmlns:p14="http://schemas.microsoft.com/office/powerpoint/2010/main" val="3635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3/9/09</a:t>
            </a:r>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E0BFBCA6-AF80-B44C-9E4E-FB4432A39D70}" type="slidenum">
              <a:rPr lang="en-US"/>
              <a:pPr>
                <a:defRPr/>
              </a:pPr>
              <a:t>‹#›</a:t>
            </a:fld>
            <a:fld id="{3C1B57AE-917E-D24B-9274-E42E755C8073}" type="slidenum">
              <a:rPr lang="en-US"/>
              <a:pPr>
                <a:defRPr/>
              </a:pPr>
              <a:t>‹#›</a:t>
            </a:fld>
            <a:endParaRPr lang="en-US"/>
          </a:p>
        </p:txBody>
      </p:sp>
    </p:spTree>
    <p:extLst>
      <p:ext uri="{BB962C8B-B14F-4D97-AF65-F5344CB8AC3E}">
        <p14:creationId xmlns:p14="http://schemas.microsoft.com/office/powerpoint/2010/main" val="326611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3/9/09</a:t>
            </a:r>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1E297D06-7422-5644-B360-CECBBD48D90E}" type="slidenum">
              <a:rPr lang="en-US"/>
              <a:pPr>
                <a:defRPr/>
              </a:pPr>
              <a:t>‹#›</a:t>
            </a:fld>
            <a:fld id="{0C7CC0F1-788B-C846-BD13-D6FAAC21BE21}" type="slidenum">
              <a:rPr lang="en-US"/>
              <a:pPr>
                <a:defRPr/>
              </a:pPr>
              <a:t>‹#›</a:t>
            </a:fld>
            <a:endParaRPr lang="en-US"/>
          </a:p>
        </p:txBody>
      </p:sp>
    </p:spTree>
    <p:extLst>
      <p:ext uri="{BB962C8B-B14F-4D97-AF65-F5344CB8AC3E}">
        <p14:creationId xmlns:p14="http://schemas.microsoft.com/office/powerpoint/2010/main" val="30896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3/9/09</a:t>
            </a:r>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35591114-0AC8-7E45-9671-C40F5F9E5BF8}" type="slidenum">
              <a:rPr lang="en-US"/>
              <a:pPr>
                <a:defRPr/>
              </a:pPr>
              <a:t>‹#›</a:t>
            </a:fld>
            <a:fld id="{C248F54F-777E-E94B-9104-F636849CD782}" type="slidenum">
              <a:rPr lang="en-US"/>
              <a:pPr>
                <a:defRPr/>
              </a:pPr>
              <a:t>‹#›</a:t>
            </a:fld>
            <a:endParaRPr lang="en-US"/>
          </a:p>
        </p:txBody>
      </p:sp>
    </p:spTree>
    <p:extLst>
      <p:ext uri="{BB962C8B-B14F-4D97-AF65-F5344CB8AC3E}">
        <p14:creationId xmlns:p14="http://schemas.microsoft.com/office/powerpoint/2010/main" val="35143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3/9/09</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12529D9-8E82-C441-9916-A833A03BF840}" type="slidenum">
              <a:rPr lang="en-US"/>
              <a:pPr>
                <a:defRPr/>
              </a:pPr>
              <a:t>‹#›</a:t>
            </a:fld>
            <a:fld id="{FA8BD793-C871-2D43-9364-31E817B7A1F8}" type="slidenum">
              <a:rPr lang="en-US"/>
              <a:pPr>
                <a:defRPr/>
              </a:pPr>
              <a:t>‹#›</a:t>
            </a:fld>
            <a:endParaRPr lang="en-US"/>
          </a:p>
        </p:txBody>
      </p:sp>
    </p:spTree>
    <p:extLst>
      <p:ext uri="{BB962C8B-B14F-4D97-AF65-F5344CB8AC3E}">
        <p14:creationId xmlns:p14="http://schemas.microsoft.com/office/powerpoint/2010/main" val="413706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3/9/09</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F79103C4-EA3E-CB42-82B2-E446979F523E}" type="slidenum">
              <a:rPr lang="en-US"/>
              <a:pPr>
                <a:defRPr/>
              </a:pPr>
              <a:t>‹#›</a:t>
            </a:fld>
            <a:fld id="{C9B5F484-BB90-A44D-BA30-6F231BDB0B60}" type="slidenum">
              <a:rPr lang="en-US"/>
              <a:pPr>
                <a:defRPr/>
              </a:pPr>
              <a:t>‹#›</a:t>
            </a:fld>
            <a:endParaRPr lang="en-US"/>
          </a:p>
        </p:txBody>
      </p:sp>
    </p:spTree>
    <p:extLst>
      <p:ext uri="{BB962C8B-B14F-4D97-AF65-F5344CB8AC3E}">
        <p14:creationId xmlns:p14="http://schemas.microsoft.com/office/powerpoint/2010/main" val="11855411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vert="horz" wrap="square" lIns="90000" tIns="45000" rIns="90000" bIns="45000" numCol="1" anchor="ctr" anchorCtr="0" compatLnSpc="1">
            <a:prstTxWarp prst="textNoShape">
              <a:avLst/>
            </a:prstTxWarp>
          </a:bodyPr>
          <a:lstStyle/>
          <a:p>
            <a:pPr lvl="0"/>
            <a:r>
              <a:rPr lang="en-GB"/>
              <a:t>Click to edit the title text formatClick to edit Master title style</a:t>
            </a:r>
          </a:p>
        </p:txBody>
      </p:sp>
      <p:sp>
        <p:nvSpPr>
          <p:cNvPr id="1027" name="Rectangle 2"/>
          <p:cNvSpPr>
            <a:spLocks noGrp="1" noChangeArrowheads="1"/>
          </p:cNvSpPr>
          <p:nvPr>
            <p:ph type="body" idx="1"/>
          </p:nvPr>
        </p:nvSpPr>
        <p:spPr bwMode="auto">
          <a:xfrm>
            <a:off x="457200" y="1600200"/>
            <a:ext cx="8228013" cy="4524375"/>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vert="horz" wrap="square" lIns="90000" tIns="53063" rIns="90000" bIns="450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0"/>
            <a:r>
              <a:rPr lang="en-GB"/>
              <a:t>Ninth Outline LevelClick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3"/>
          <p:cNvSpPr>
            <a:spLocks noGrp="1" noChangeArrowheads="1"/>
          </p:cNvSpPr>
          <p:nvPr>
            <p:ph type="dt"/>
          </p:nvPr>
        </p:nvSpPr>
        <p:spPr bwMode="auto">
          <a:xfrm>
            <a:off x="457200" y="6356350"/>
            <a:ext cx="2132013" cy="363538"/>
          </a:xfrm>
          <a:prstGeom prst="rect">
            <a:avLst/>
          </a:prstGeom>
          <a:noFill/>
          <a:ln w="9525">
            <a:solidFill>
              <a:srgbClr val="000000"/>
            </a:solid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98000"/>
              </a:lnSpc>
              <a:buClr>
                <a:srgbClr val="000000"/>
              </a:buClr>
              <a:buSzPct val="100000"/>
              <a:buFont typeface="Times New Roman" charset="0"/>
              <a:buNone/>
              <a:defRPr>
                <a:solidFill>
                  <a:srgbClr val="000000"/>
                </a:solidFill>
                <a:latin typeface="Calibri" charset="0"/>
                <a:ea typeface="ＭＳ Ｐゴシック" charset="0"/>
                <a:cs typeface="Lucida Sans Unicode" charset="0"/>
              </a:defRPr>
            </a:lvl1pPr>
          </a:lstStyle>
          <a:p>
            <a:pPr>
              <a:defRPr/>
            </a:pPr>
            <a:r>
              <a:rPr lang="en-US"/>
              <a:t>3/9/09</a:t>
            </a:r>
          </a:p>
        </p:txBody>
      </p:sp>
      <p:sp>
        <p:nvSpPr>
          <p:cNvPr id="1028" name="Rectangle 4"/>
          <p:cNvSpPr>
            <a:spLocks noGrp="1" noChangeArrowheads="1"/>
          </p:cNvSpPr>
          <p:nvPr>
            <p:ph type="ftr"/>
          </p:nvPr>
        </p:nvSpPr>
        <p:spPr bwMode="auto">
          <a:xfrm>
            <a:off x="3124200" y="6356350"/>
            <a:ext cx="2894013" cy="363538"/>
          </a:xfrm>
          <a:prstGeom prst="rect">
            <a:avLst/>
          </a:prstGeom>
          <a:noFill/>
          <a:ln w="9525">
            <a:solidFill>
              <a:srgbClr val="000000"/>
            </a:solid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95000"/>
              </a:lnSpc>
              <a:buClr>
                <a:srgbClr val="000000"/>
              </a:buClr>
              <a:buSzPct val="100000"/>
              <a:buFont typeface="Times New Roman" charset="0"/>
              <a:buNone/>
              <a:defRPr>
                <a:solidFill>
                  <a:srgbClr val="000000"/>
                </a:solidFill>
                <a:latin typeface="Times New Roman" charset="0"/>
                <a:ea typeface="ＭＳ Ｐゴシック" charset="0"/>
                <a:cs typeface="Lucida Sans Unicode" charset="0"/>
              </a:defRPr>
            </a:lvl1pPr>
          </a:lstStyle>
          <a:p>
            <a:pPr>
              <a:defRPr/>
            </a:pPr>
            <a:endParaRPr lang="en-US"/>
          </a:p>
        </p:txBody>
      </p:sp>
      <p:sp>
        <p:nvSpPr>
          <p:cNvPr id="1029" name="Rectangle 5"/>
          <p:cNvSpPr>
            <a:spLocks noGrp="1" noChangeArrowheads="1"/>
          </p:cNvSpPr>
          <p:nvPr>
            <p:ph type="sldNum"/>
          </p:nvPr>
        </p:nvSpPr>
        <p:spPr bwMode="auto">
          <a:xfrm>
            <a:off x="6553200" y="6356350"/>
            <a:ext cx="2132013" cy="363538"/>
          </a:xfrm>
          <a:prstGeom prst="rect">
            <a:avLst/>
          </a:prstGeom>
          <a:noFill/>
          <a:ln w="9525">
            <a:solidFill>
              <a:srgbClr val="000000"/>
            </a:solid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98000"/>
              </a:lnSpc>
              <a:buClr>
                <a:srgbClr val="000000"/>
              </a:buClr>
              <a:buSzPct val="100000"/>
              <a:buFont typeface="Times New Roman" charset="0"/>
              <a:buNone/>
              <a:defRPr>
                <a:solidFill>
                  <a:srgbClr val="000000"/>
                </a:solidFill>
                <a:latin typeface="Calibri" charset="0"/>
              </a:defRPr>
            </a:lvl1pPr>
          </a:lstStyle>
          <a:p>
            <a:pPr>
              <a:defRPr/>
            </a:pPr>
            <a:fld id="{5CE858AA-2252-2748-B562-31EA02583699}" type="slidenum">
              <a:rPr lang="en-US"/>
              <a:pPr>
                <a:defRPr/>
              </a:pPr>
              <a:t>‹#›</a:t>
            </a:fld>
            <a:fld id="{E9B617DF-F41B-7B42-85DF-6C9BC5B41B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457200" rtl="0" eaLnBrk="0" fontAlgn="base" hangingPunct="0">
        <a:lnSpc>
          <a:spcPct val="98000"/>
        </a:lnSpc>
        <a:spcBef>
          <a:spcPct val="0"/>
        </a:spcBef>
        <a:spcAft>
          <a:spcPct val="0"/>
        </a:spcAft>
        <a:buClr>
          <a:srgbClr val="000000"/>
        </a:buClr>
        <a:buSzPct val="100000"/>
        <a:buFont typeface="Times New Roman" charset="0"/>
        <a:defRPr>
          <a:solidFill>
            <a:srgbClr val="000000"/>
          </a:solidFill>
          <a:latin typeface="+mj-lt"/>
          <a:ea typeface="ＭＳ Ｐゴシック" charset="0"/>
          <a:cs typeface="+mj-cs"/>
        </a:defRPr>
      </a:lvl1pPr>
      <a:lvl2pPr algn="l" defTabSz="457200" rtl="0" eaLnBrk="0" fontAlgn="base" hangingPunct="0">
        <a:lnSpc>
          <a:spcPct val="98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2pPr>
      <a:lvl3pPr algn="l" defTabSz="457200" rtl="0" eaLnBrk="0" fontAlgn="base" hangingPunct="0">
        <a:lnSpc>
          <a:spcPct val="98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3pPr>
      <a:lvl4pPr algn="l" defTabSz="457200" rtl="0" eaLnBrk="0" fontAlgn="base" hangingPunct="0">
        <a:lnSpc>
          <a:spcPct val="98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4pPr>
      <a:lvl5pPr algn="l" defTabSz="457200" rtl="0" eaLnBrk="0" fontAlgn="base" hangingPunct="0">
        <a:lnSpc>
          <a:spcPct val="98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5pPr>
      <a:lvl6pPr marL="2514600" indent="-228600" algn="l" defTabSz="457200" rtl="0" fontAlgn="base">
        <a:lnSpc>
          <a:spcPct val="98000"/>
        </a:lnSpc>
        <a:spcBef>
          <a:spcPct val="0"/>
        </a:spcBef>
        <a:spcAft>
          <a:spcPct val="0"/>
        </a:spcAft>
        <a:buClr>
          <a:srgbClr val="000000"/>
        </a:buClr>
        <a:buSzPct val="100000"/>
        <a:buFont typeface="Times New Roman" charset="0"/>
        <a:defRPr>
          <a:solidFill>
            <a:srgbClr val="000000"/>
          </a:solidFill>
          <a:latin typeface="Calibri" charset="0"/>
          <a:ea typeface="MS Gothic" charset="0"/>
          <a:cs typeface="MS Gothic" charset="0"/>
        </a:defRPr>
      </a:lvl6pPr>
      <a:lvl7pPr marL="2971800" indent="-228600" algn="l" defTabSz="457200" rtl="0" fontAlgn="base">
        <a:lnSpc>
          <a:spcPct val="98000"/>
        </a:lnSpc>
        <a:spcBef>
          <a:spcPct val="0"/>
        </a:spcBef>
        <a:spcAft>
          <a:spcPct val="0"/>
        </a:spcAft>
        <a:buClr>
          <a:srgbClr val="000000"/>
        </a:buClr>
        <a:buSzPct val="100000"/>
        <a:buFont typeface="Times New Roman" charset="0"/>
        <a:defRPr>
          <a:solidFill>
            <a:srgbClr val="000000"/>
          </a:solidFill>
          <a:latin typeface="Calibri" charset="0"/>
          <a:ea typeface="MS Gothic" charset="0"/>
          <a:cs typeface="MS Gothic" charset="0"/>
        </a:defRPr>
      </a:lvl7pPr>
      <a:lvl8pPr marL="3429000" indent="-228600" algn="l" defTabSz="457200" rtl="0" fontAlgn="base">
        <a:lnSpc>
          <a:spcPct val="98000"/>
        </a:lnSpc>
        <a:spcBef>
          <a:spcPct val="0"/>
        </a:spcBef>
        <a:spcAft>
          <a:spcPct val="0"/>
        </a:spcAft>
        <a:buClr>
          <a:srgbClr val="000000"/>
        </a:buClr>
        <a:buSzPct val="100000"/>
        <a:buFont typeface="Times New Roman" charset="0"/>
        <a:defRPr>
          <a:solidFill>
            <a:srgbClr val="000000"/>
          </a:solidFill>
          <a:latin typeface="Calibri" charset="0"/>
          <a:ea typeface="MS Gothic" charset="0"/>
          <a:cs typeface="MS Gothic" charset="0"/>
        </a:defRPr>
      </a:lvl8pPr>
      <a:lvl9pPr marL="3886200" indent="-228600" algn="l" defTabSz="457200" rtl="0" fontAlgn="base">
        <a:lnSpc>
          <a:spcPct val="98000"/>
        </a:lnSpc>
        <a:spcBef>
          <a:spcPct val="0"/>
        </a:spcBef>
        <a:spcAft>
          <a:spcPct val="0"/>
        </a:spcAft>
        <a:buClr>
          <a:srgbClr val="000000"/>
        </a:buClr>
        <a:buSzPct val="100000"/>
        <a:buFont typeface="Times New Roman" charset="0"/>
        <a:defRPr>
          <a:solidFill>
            <a:srgbClr val="000000"/>
          </a:solidFill>
          <a:latin typeface="Calibri" charset="0"/>
          <a:ea typeface="MS Gothic" charset="0"/>
          <a:cs typeface="MS Gothic" charset="0"/>
        </a:defRPr>
      </a:lvl9pPr>
    </p:titleStyle>
    <p:bodyStyle>
      <a:lvl1pPr marL="342900" indent="-342900" algn="l" defTabSz="457200" rtl="0" eaLnBrk="0" fontAlgn="base" hangingPunct="0">
        <a:lnSpc>
          <a:spcPct val="98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0"/>
          <a:cs typeface="+mn-cs"/>
        </a:defRPr>
      </a:lvl1pPr>
      <a:lvl2pPr marL="742950" indent="-285750" algn="l" defTabSz="457200" rtl="0" eaLnBrk="0" fontAlgn="base" hangingPunct="0">
        <a:lnSpc>
          <a:spcPct val="98000"/>
        </a:lnSpc>
        <a:spcBef>
          <a:spcPct val="0"/>
        </a:spcBef>
        <a:spcAft>
          <a:spcPts val="1138"/>
        </a:spcAft>
        <a:buClr>
          <a:srgbClr val="000000"/>
        </a:buClr>
        <a:buSzPct val="100000"/>
        <a:buFont typeface="Times New Roman" charset="0"/>
        <a:defRPr sz="2400">
          <a:solidFill>
            <a:srgbClr val="000000"/>
          </a:solidFill>
          <a:latin typeface="+mn-lt"/>
          <a:ea typeface="+mn-ea"/>
          <a:cs typeface="+mn-cs"/>
        </a:defRPr>
      </a:lvl2pPr>
      <a:lvl3pPr marL="1143000" indent="-228600" algn="l" defTabSz="457200" rtl="0" eaLnBrk="0" fontAlgn="base" hangingPunct="0">
        <a:lnSpc>
          <a:spcPct val="98000"/>
        </a:lnSpc>
        <a:spcBef>
          <a:spcPct val="0"/>
        </a:spcBef>
        <a:spcAft>
          <a:spcPts val="850"/>
        </a:spcAft>
        <a:buClr>
          <a:srgbClr val="000000"/>
        </a:buClr>
        <a:buSzPct val="100000"/>
        <a:buFont typeface="Times New Roman" charset="0"/>
        <a:defRPr sz="2000">
          <a:solidFill>
            <a:srgbClr val="000000"/>
          </a:solidFill>
          <a:latin typeface="+mn-lt"/>
          <a:ea typeface="+mn-ea"/>
          <a:cs typeface="+mn-cs"/>
        </a:defRPr>
      </a:lvl3pPr>
      <a:lvl4pPr marL="1600200" indent="-228600" algn="l" defTabSz="457200" rtl="0" eaLnBrk="0" fontAlgn="base" hangingPunct="0">
        <a:lnSpc>
          <a:spcPct val="98000"/>
        </a:lnSpc>
        <a:spcBef>
          <a:spcPct val="0"/>
        </a:spcBef>
        <a:spcAft>
          <a:spcPts val="575"/>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eaLnBrk="0" fontAlgn="base" hangingPunct="0">
        <a:lnSpc>
          <a:spcPct val="98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a:lnSpc>
          <a:spcPct val="98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a:lnSpc>
          <a:spcPct val="98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a:lnSpc>
          <a:spcPct val="98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a:lnSpc>
          <a:spcPct val="98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s://babeljs.io/blog/2015/06/07/react-on-es6-plus" TargetMode="External"/><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s://medium.com/hacking-and-gonzo/flux-vs-mvc-design-patterns-57b28c0f71b7%23.h1ouvy70v" TargetMode="External"/><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13.png"/><Relationship Id="rId5" Type="http://schemas.openxmlformats.org/officeDocument/2006/relationships/hyperlink" Target="http://www.solutionstreet.com/blog/learning-react-js-by-example/%23.VyNYVddT7ug" TargetMode="External"/><Relationship Id="rId6"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9.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2.jp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267200"/>
            <a:ext cx="5668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1"/>
          <p:cNvSpPr>
            <a:spLocks noChangeArrowheads="1"/>
          </p:cNvSpPr>
          <p:nvPr/>
        </p:nvSpPr>
        <p:spPr bwMode="auto">
          <a:xfrm>
            <a:off x="762000" y="1524000"/>
            <a:ext cx="7924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Times New Roman" charset="0"/>
              <a:buNone/>
            </a:pPr>
            <a:r>
              <a:rPr lang="en-US" sz="4400" b="1" dirty="0">
                <a:solidFill>
                  <a:srgbClr val="44A12B"/>
                </a:solidFill>
              </a:rPr>
              <a:t>L</a:t>
            </a:r>
            <a:r>
              <a:rPr lang="en-US" sz="4400" b="1" dirty="0" smtClean="0">
                <a:solidFill>
                  <a:srgbClr val="44A12B"/>
                </a:solidFill>
              </a:rPr>
              <a:t>earning </a:t>
            </a:r>
            <a:r>
              <a:rPr lang="en-US" sz="4400" b="1" dirty="0" err="1" smtClean="0">
                <a:solidFill>
                  <a:srgbClr val="44A12B"/>
                </a:solidFill>
              </a:rPr>
              <a:t>React.js</a:t>
            </a:r>
            <a:r>
              <a:rPr lang="en-US" sz="4400" b="1" dirty="0" smtClean="0">
                <a:solidFill>
                  <a:srgbClr val="44A12B"/>
                </a:solidFill>
              </a:rPr>
              <a:t> by example</a:t>
            </a:r>
          </a:p>
          <a:p>
            <a:pPr algn="ctr">
              <a:buFont typeface="Times New Roman" charset="0"/>
              <a:buNone/>
            </a:pPr>
            <a:endParaRPr lang="en-US" sz="4400" b="1" dirty="0">
              <a:solidFill>
                <a:srgbClr val="44A12B"/>
              </a:solidFill>
            </a:endParaRPr>
          </a:p>
          <a:p>
            <a:pPr algn="ctr">
              <a:buFont typeface="Times New Roman" charset="0"/>
              <a:buNone/>
            </a:pPr>
            <a:r>
              <a:rPr lang="en-US" sz="2800" b="1" dirty="0" smtClean="0">
                <a:solidFill>
                  <a:srgbClr val="000000"/>
                </a:solidFill>
              </a:rPr>
              <a:t>Joel Nylund @</a:t>
            </a:r>
            <a:r>
              <a:rPr lang="en-US" sz="2800" b="1" dirty="0" err="1" smtClean="0">
                <a:solidFill>
                  <a:srgbClr val="000000"/>
                </a:solidFill>
              </a:rPr>
              <a:t>jnylund</a:t>
            </a:r>
            <a:endParaRPr lang="en-US" sz="2800" b="1" dirty="0" smtClean="0">
              <a:solidFill>
                <a:srgbClr val="000000"/>
              </a:solidFill>
            </a:endParaRPr>
          </a:p>
          <a:p>
            <a:pPr algn="ctr">
              <a:buFont typeface="Times New Roman" charset="0"/>
              <a:buNone/>
            </a:pPr>
            <a:r>
              <a:rPr lang="en-US" sz="2800" b="1" dirty="0" smtClean="0">
                <a:solidFill>
                  <a:srgbClr val="000000"/>
                </a:solidFill>
              </a:rPr>
              <a:t>Jeff Schuman @jschuman72</a:t>
            </a:r>
          </a:p>
          <a:p>
            <a:pPr algn="ctr">
              <a:buFont typeface="Times New Roman" charset="0"/>
              <a:buNone/>
            </a:pPr>
            <a:r>
              <a:rPr lang="en-US" sz="2800" b="1" dirty="0" smtClean="0">
                <a:solidFill>
                  <a:srgbClr val="000000"/>
                </a:solidFill>
              </a:rPr>
              <a:t>@</a:t>
            </a:r>
            <a:r>
              <a:rPr lang="en-US" sz="2800" b="1" dirty="0" err="1" smtClean="0">
                <a:solidFill>
                  <a:srgbClr val="000000"/>
                </a:solidFill>
              </a:rPr>
              <a:t>SolutionStreet</a:t>
            </a:r>
            <a:endParaRPr lang="en-US" sz="2800" b="1" dirty="0">
              <a:solidFill>
                <a:srgbClr val="000000"/>
              </a:solidFill>
            </a:endParaRPr>
          </a:p>
        </p:txBody>
      </p:sp>
      <p:pic>
        <p:nvPicPr>
          <p:cNvPr id="4" name="Picture 3" descr="reac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6154738"/>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extBox 5"/>
          <p:cNvSpPr txBox="1">
            <a:spLocks noChangeArrowheads="1"/>
          </p:cNvSpPr>
          <p:nvPr/>
        </p:nvSpPr>
        <p:spPr bwMode="auto">
          <a:xfrm>
            <a:off x="3062288" y="228600"/>
            <a:ext cx="19814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Adding es6</a:t>
            </a:r>
            <a:endParaRPr lang="en-US" sz="2800" dirty="0">
              <a:solidFill>
                <a:srgbClr val="72AF2F"/>
              </a:solidFill>
            </a:endParaRPr>
          </a:p>
        </p:txBody>
      </p:sp>
      <p:sp>
        <p:nvSpPr>
          <p:cNvPr id="27651" name="TextBox 1"/>
          <p:cNvSpPr txBox="1">
            <a:spLocks noChangeArrowheads="1"/>
          </p:cNvSpPr>
          <p:nvPr/>
        </p:nvSpPr>
        <p:spPr bwMode="auto">
          <a:xfrm>
            <a:off x="1676400" y="5334000"/>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a:p>
            <a:endParaRPr lang="en-US"/>
          </a:p>
        </p:txBody>
      </p:sp>
      <p:sp>
        <p:nvSpPr>
          <p:cNvPr id="3" name="TextBox 2"/>
          <p:cNvSpPr txBox="1"/>
          <p:nvPr/>
        </p:nvSpPr>
        <p:spPr>
          <a:xfrm>
            <a:off x="685800" y="762000"/>
            <a:ext cx="8001000" cy="369332"/>
          </a:xfrm>
          <a:prstGeom prst="rect">
            <a:avLst/>
          </a:prstGeom>
          <a:noFill/>
        </p:spPr>
        <p:txBody>
          <a:bodyPr>
            <a:spAutoFit/>
          </a:bodyPr>
          <a:lstStyle/>
          <a:p>
            <a:pPr>
              <a:defRPr/>
            </a:pPr>
            <a:r>
              <a:rPr lang="en-US" dirty="0"/>
              <a:t>	</a:t>
            </a:r>
            <a:endParaRPr lang="en-US" dirty="0"/>
          </a:p>
        </p:txBody>
      </p:sp>
      <p:sp>
        <p:nvSpPr>
          <p:cNvPr id="2" name="TextBox 1"/>
          <p:cNvSpPr txBox="1"/>
          <p:nvPr/>
        </p:nvSpPr>
        <p:spPr>
          <a:xfrm>
            <a:off x="381000" y="838200"/>
            <a:ext cx="8534400" cy="5078314"/>
          </a:xfrm>
          <a:prstGeom prst="rect">
            <a:avLst/>
          </a:prstGeom>
          <a:noFill/>
        </p:spPr>
        <p:txBody>
          <a:bodyPr wrap="square" rtlCol="0">
            <a:spAutoFit/>
          </a:bodyPr>
          <a:lstStyle/>
          <a:p>
            <a:r>
              <a:rPr lang="en-US" dirty="0" smtClean="0"/>
              <a:t>Different ways to the way you define </a:t>
            </a:r>
            <a:r>
              <a:rPr lang="en-US" dirty="0" err="1" smtClean="0"/>
              <a:t>React.js</a:t>
            </a:r>
            <a:r>
              <a:rPr lang="en-US" dirty="0" smtClean="0"/>
              <a:t> components</a:t>
            </a:r>
          </a:p>
          <a:p>
            <a:endParaRPr lang="en-US" dirty="0" smtClean="0"/>
          </a:p>
          <a:p>
            <a:r>
              <a:rPr lang="en-US" dirty="0" smtClean="0"/>
              <a:t>// Old Way:</a:t>
            </a:r>
          </a:p>
          <a:p>
            <a:r>
              <a:rPr lang="en-US" dirty="0" err="1" smtClean="0"/>
              <a:t>var</a:t>
            </a:r>
            <a:r>
              <a:rPr lang="en-US" dirty="0" smtClean="0"/>
              <a:t> Item = </a:t>
            </a:r>
            <a:r>
              <a:rPr lang="en-US" dirty="0" err="1" smtClean="0"/>
              <a:t>React.createClass</a:t>
            </a:r>
            <a:r>
              <a:rPr lang="en-US" dirty="0" smtClean="0"/>
              <a:t>({</a:t>
            </a:r>
          </a:p>
          <a:p>
            <a:r>
              <a:rPr lang="en-US" dirty="0" smtClean="0"/>
              <a:t>  </a:t>
            </a:r>
            <a:r>
              <a:rPr lang="en-US" dirty="0" err="1" smtClean="0"/>
              <a:t>removeRecord</a:t>
            </a:r>
            <a:r>
              <a:rPr lang="en-US" dirty="0" smtClean="0"/>
              <a:t>: function(e){</a:t>
            </a:r>
          </a:p>
          <a:p>
            <a:r>
              <a:rPr lang="en-US" dirty="0" smtClean="0"/>
              <a:t>      </a:t>
            </a:r>
            <a:r>
              <a:rPr lang="en-US" dirty="0" err="1" smtClean="0"/>
              <a:t>this.props.handleItemRemove</a:t>
            </a:r>
            <a:r>
              <a:rPr lang="en-US" dirty="0" smtClean="0"/>
              <a:t>(this);</a:t>
            </a:r>
          </a:p>
          <a:p>
            <a:r>
              <a:rPr lang="en-US" dirty="0" smtClean="0"/>
              <a:t>  },</a:t>
            </a:r>
          </a:p>
          <a:p>
            <a:r>
              <a:rPr lang="en-US" dirty="0" smtClean="0"/>
              <a:t>  render: function() {</a:t>
            </a:r>
          </a:p>
          <a:p>
            <a:r>
              <a:rPr lang="en-US" dirty="0" smtClean="0"/>
              <a:t>-------------------------------------------------------------------------------------------------------</a:t>
            </a:r>
          </a:p>
          <a:p>
            <a:r>
              <a:rPr lang="en-US" dirty="0" smtClean="0"/>
              <a:t>// New Way</a:t>
            </a:r>
            <a:endParaRPr lang="en-US" dirty="0"/>
          </a:p>
          <a:p>
            <a:r>
              <a:rPr lang="en-US" dirty="0" smtClean="0"/>
              <a:t>class Item extends </a:t>
            </a:r>
            <a:r>
              <a:rPr lang="en-US" dirty="0" err="1" smtClean="0"/>
              <a:t>React.component</a:t>
            </a:r>
            <a:r>
              <a:rPr lang="en-US" dirty="0" smtClean="0"/>
              <a:t> {</a:t>
            </a:r>
          </a:p>
          <a:p>
            <a:r>
              <a:rPr lang="en-US" dirty="0" smtClean="0"/>
              <a:t>  render() {</a:t>
            </a:r>
          </a:p>
          <a:p>
            <a:r>
              <a:rPr lang="en-US" dirty="0" smtClean="0"/>
              <a:t>  </a:t>
            </a:r>
          </a:p>
          <a:p>
            <a:endParaRPr lang="en-US" dirty="0" smtClean="0"/>
          </a:p>
          <a:p>
            <a:endParaRPr lang="en-US" dirty="0"/>
          </a:p>
          <a:p>
            <a:endParaRPr lang="en-US" dirty="0"/>
          </a:p>
          <a:p>
            <a:r>
              <a:rPr lang="en-US" dirty="0" smtClean="0">
                <a:hlinkClick r:id="rId4"/>
              </a:rPr>
              <a:t>https://babeljs.io/blog/2015/06/07/react-on-es6-plus</a:t>
            </a:r>
            <a:endParaRPr lang="en-US" dirty="0" smtClean="0"/>
          </a:p>
          <a:p>
            <a:endParaRPr lang="en-US" dirty="0"/>
          </a:p>
        </p:txBody>
      </p:sp>
      <p:pic>
        <p:nvPicPr>
          <p:cNvPr id="7" name="Picture 6" descr="reac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6154738"/>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extBox 5"/>
          <p:cNvSpPr txBox="1">
            <a:spLocks noChangeArrowheads="1"/>
          </p:cNvSpPr>
          <p:nvPr/>
        </p:nvSpPr>
        <p:spPr bwMode="auto">
          <a:xfrm>
            <a:off x="3062288" y="228600"/>
            <a:ext cx="2005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Flux/</a:t>
            </a:r>
            <a:r>
              <a:rPr lang="en-US" sz="2800" dirty="0" err="1" smtClean="0">
                <a:solidFill>
                  <a:srgbClr val="72AF2F"/>
                </a:solidFill>
              </a:rPr>
              <a:t>Redux</a:t>
            </a:r>
            <a:endParaRPr lang="en-US" sz="2800" dirty="0">
              <a:solidFill>
                <a:srgbClr val="72AF2F"/>
              </a:solidFill>
            </a:endParaRPr>
          </a:p>
        </p:txBody>
      </p:sp>
      <p:sp>
        <p:nvSpPr>
          <p:cNvPr id="27651" name="TextBox 1"/>
          <p:cNvSpPr txBox="1">
            <a:spLocks noChangeArrowheads="1"/>
          </p:cNvSpPr>
          <p:nvPr/>
        </p:nvSpPr>
        <p:spPr bwMode="auto">
          <a:xfrm>
            <a:off x="1676400" y="5334000"/>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a:p>
            <a:endParaRPr lang="en-US"/>
          </a:p>
        </p:txBody>
      </p:sp>
      <p:sp>
        <p:nvSpPr>
          <p:cNvPr id="3" name="TextBox 2"/>
          <p:cNvSpPr txBox="1"/>
          <p:nvPr/>
        </p:nvSpPr>
        <p:spPr>
          <a:xfrm>
            <a:off x="685800" y="762000"/>
            <a:ext cx="8001000" cy="369332"/>
          </a:xfrm>
          <a:prstGeom prst="rect">
            <a:avLst/>
          </a:prstGeom>
          <a:noFill/>
        </p:spPr>
        <p:txBody>
          <a:bodyPr>
            <a:spAutoFit/>
          </a:bodyPr>
          <a:lstStyle/>
          <a:p>
            <a:pPr>
              <a:defRPr/>
            </a:pPr>
            <a:r>
              <a:rPr lang="en-US" dirty="0"/>
              <a:t>	</a:t>
            </a:r>
            <a:endParaRPr lang="en-US" dirty="0"/>
          </a:p>
        </p:txBody>
      </p:sp>
      <p:sp>
        <p:nvSpPr>
          <p:cNvPr id="2" name="TextBox 1"/>
          <p:cNvSpPr txBox="1"/>
          <p:nvPr/>
        </p:nvSpPr>
        <p:spPr>
          <a:xfrm>
            <a:off x="381000" y="1066800"/>
            <a:ext cx="8229600" cy="4801315"/>
          </a:xfrm>
          <a:prstGeom prst="rect">
            <a:avLst/>
          </a:prstGeom>
          <a:noFill/>
        </p:spPr>
        <p:txBody>
          <a:bodyPr wrap="square" rtlCol="0">
            <a:spAutoFit/>
          </a:bodyPr>
          <a:lstStyle/>
          <a:p>
            <a:pPr marL="285750" indent="-285750">
              <a:buFont typeface="Arial"/>
              <a:buChar char="•"/>
            </a:pPr>
            <a:r>
              <a:rPr lang="en-US" dirty="0" smtClean="0"/>
              <a:t>When you get into complex </a:t>
            </a:r>
            <a:r>
              <a:rPr lang="en-US" dirty="0" err="1" smtClean="0"/>
              <a:t>React.js</a:t>
            </a:r>
            <a:r>
              <a:rPr lang="en-US" dirty="0" smtClean="0"/>
              <a:t> applications managing data becomes more important.</a:t>
            </a:r>
          </a:p>
          <a:p>
            <a:pPr marL="285750" indent="-285750">
              <a:buFont typeface="Arial"/>
              <a:buChar char="•"/>
            </a:pPr>
            <a:endParaRPr lang="en-US" dirty="0"/>
          </a:p>
          <a:p>
            <a:pPr marL="285750" indent="-285750">
              <a:buFont typeface="Arial"/>
              <a:buChar char="•"/>
            </a:pPr>
            <a:r>
              <a:rPr lang="en-US" dirty="0" smtClean="0"/>
              <a:t>The most important things for you to understand in this introduction are:</a:t>
            </a:r>
          </a:p>
          <a:p>
            <a:pPr marL="285750" indent="-285750">
              <a:buFont typeface="Arial"/>
              <a:buChar char="•"/>
            </a:pPr>
            <a:endParaRPr lang="en-US" dirty="0"/>
          </a:p>
          <a:p>
            <a:pPr marL="1028700" lvl="1">
              <a:buFont typeface="Arial"/>
              <a:buChar char="•"/>
            </a:pPr>
            <a:r>
              <a:rPr lang="en-US" dirty="0" smtClean="0"/>
              <a:t>Flux – Data flow architecture designed by Facebook</a:t>
            </a:r>
          </a:p>
          <a:p>
            <a:pPr marL="1028700" lvl="1">
              <a:buFont typeface="Arial"/>
              <a:buChar char="•"/>
            </a:pPr>
            <a:endParaRPr lang="en-US" dirty="0"/>
          </a:p>
          <a:p>
            <a:pPr marL="1028700" lvl="1">
              <a:buFont typeface="Arial"/>
              <a:buChar char="•"/>
            </a:pPr>
            <a:r>
              <a:rPr lang="en-US" dirty="0" smtClean="0"/>
              <a:t>There are many implementations of Flux, some conform the spec better than others.</a:t>
            </a:r>
          </a:p>
          <a:p>
            <a:pPr marL="1028700" lvl="1">
              <a:buFont typeface="Arial"/>
              <a:buChar char="•"/>
            </a:pPr>
            <a:endParaRPr lang="en-US" dirty="0"/>
          </a:p>
          <a:p>
            <a:pPr marL="1028700" lvl="1">
              <a:buFont typeface="Arial"/>
              <a:buChar char="•"/>
            </a:pPr>
            <a:r>
              <a:rPr lang="en-US" dirty="0" err="1" smtClean="0"/>
              <a:t>Redux</a:t>
            </a:r>
            <a:r>
              <a:rPr lang="en-US" dirty="0" smtClean="0"/>
              <a:t> seems to be gaining popularity right right now.. It doesn’t completely conform to the spec, but is very simple and easy to learn.</a:t>
            </a:r>
          </a:p>
          <a:p>
            <a:pPr marL="1028700" lvl="1">
              <a:buFont typeface="Arial"/>
              <a:buChar char="•"/>
            </a:pPr>
            <a:endParaRPr lang="en-US" dirty="0"/>
          </a:p>
          <a:p>
            <a:pPr marL="1028700" lvl="1">
              <a:buFont typeface="Arial"/>
              <a:buChar char="•"/>
            </a:pPr>
            <a:r>
              <a:rPr lang="en-US" dirty="0" smtClean="0"/>
              <a:t>Flux is NOT MVC, it is different, read more here - </a:t>
            </a:r>
            <a:r>
              <a:rPr lang="en-US" dirty="0" smtClean="0">
                <a:hlinkClick r:id="rId4"/>
              </a:rPr>
              <a:t>https://</a:t>
            </a:r>
            <a:r>
              <a:rPr lang="en-US" dirty="0" err="1" smtClean="0">
                <a:hlinkClick r:id="rId4"/>
              </a:rPr>
              <a:t>medium.com</a:t>
            </a:r>
            <a:r>
              <a:rPr lang="en-US" dirty="0" smtClean="0">
                <a:hlinkClick r:id="rId4"/>
              </a:rPr>
              <a:t>/hacking-and-gonzo/flux-vs-mvc-design-patterns-57b28c0f71b7#.h1ouvy70v</a:t>
            </a:r>
            <a:endParaRPr lang="en-US" dirty="0" smtClean="0"/>
          </a:p>
          <a:p>
            <a:endParaRPr lang="en-US" dirty="0"/>
          </a:p>
        </p:txBody>
      </p:sp>
      <p:pic>
        <p:nvPicPr>
          <p:cNvPr id="7" name="Picture 6" descr="reac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extLst>
      <p:ext uri="{BB962C8B-B14F-4D97-AF65-F5344CB8AC3E}">
        <p14:creationId xmlns:p14="http://schemas.microsoft.com/office/powerpoint/2010/main" val="214682256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9638" y="3886200"/>
            <a:ext cx="4983162"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8070e2ce-f132-42cf-a38b-1ebc5e125951" descr="B86F477E-AAFA-495D-8BE3-24FEEC9F7C6A@router79dfe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 y="5638800"/>
            <a:ext cx="91662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893324" y="0"/>
            <a:ext cx="136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Review</a:t>
            </a:r>
            <a:endParaRPr lang="en-US" sz="2800" dirty="0">
              <a:solidFill>
                <a:srgbClr val="72AF2F"/>
              </a:solidFill>
            </a:endParaRPr>
          </a:p>
        </p:txBody>
      </p:sp>
      <p:sp>
        <p:nvSpPr>
          <p:cNvPr id="3" name="TextBox 2"/>
          <p:cNvSpPr txBox="1"/>
          <p:nvPr/>
        </p:nvSpPr>
        <p:spPr>
          <a:xfrm>
            <a:off x="381000" y="592752"/>
            <a:ext cx="7848600" cy="4893648"/>
          </a:xfrm>
          <a:prstGeom prst="rect">
            <a:avLst/>
          </a:prstGeom>
          <a:noFill/>
        </p:spPr>
        <p:txBody>
          <a:bodyPr wrap="square" rtlCol="0">
            <a:spAutoFit/>
          </a:bodyPr>
          <a:lstStyle/>
          <a:p>
            <a:pPr marL="285750" indent="-285750">
              <a:buFontTx/>
              <a:buChar char="-"/>
            </a:pPr>
            <a:r>
              <a:rPr lang="en-US" sz="2800" dirty="0" smtClean="0"/>
              <a:t>Overview of React</a:t>
            </a:r>
          </a:p>
          <a:p>
            <a:pPr marL="285750" indent="-285750">
              <a:buFontTx/>
              <a:buChar char="-"/>
            </a:pPr>
            <a:r>
              <a:rPr lang="en-US" sz="2800" dirty="0" smtClean="0"/>
              <a:t>Sample Application</a:t>
            </a:r>
          </a:p>
          <a:p>
            <a:pPr marL="285750" indent="-285750">
              <a:buFontTx/>
              <a:buChar char="-"/>
            </a:pPr>
            <a:r>
              <a:rPr lang="en-US" sz="2800" dirty="0" smtClean="0"/>
              <a:t>Components, State &amp; Properties</a:t>
            </a:r>
          </a:p>
          <a:p>
            <a:pPr marL="285750" indent="-285750">
              <a:buFontTx/>
              <a:buChar char="-"/>
            </a:pPr>
            <a:r>
              <a:rPr lang="en-US" sz="2800" dirty="0" smtClean="0"/>
              <a:t>NPM &amp; </a:t>
            </a:r>
            <a:r>
              <a:rPr lang="en-US" sz="2800" dirty="0" err="1" smtClean="0"/>
              <a:t>Webpack</a:t>
            </a:r>
            <a:r>
              <a:rPr lang="en-US" sz="2800" dirty="0" smtClean="0"/>
              <a:t>, ES6</a:t>
            </a:r>
          </a:p>
          <a:p>
            <a:pPr marL="285750" indent="-285750">
              <a:buFontTx/>
              <a:buChar char="-"/>
            </a:pPr>
            <a:r>
              <a:rPr lang="en-US" sz="2800" dirty="0" smtClean="0"/>
              <a:t>Flux/</a:t>
            </a:r>
            <a:r>
              <a:rPr lang="en-US" sz="2800" dirty="0" err="1" smtClean="0"/>
              <a:t>Redux</a:t>
            </a:r>
            <a:endParaRPr lang="en-US" sz="2800" dirty="0"/>
          </a:p>
          <a:p>
            <a:pPr marL="285750" indent="-285750">
              <a:buFontTx/>
              <a:buChar char="-"/>
            </a:pPr>
            <a:r>
              <a:rPr lang="en-US" sz="2800" dirty="0" smtClean="0"/>
              <a:t>Questions?</a:t>
            </a:r>
          </a:p>
          <a:p>
            <a:pPr marL="285750" indent="-285750">
              <a:buFontTx/>
              <a:buChar char="-"/>
            </a:pPr>
            <a:r>
              <a:rPr lang="en-US" dirty="0"/>
              <a:t/>
            </a:r>
            <a:br>
              <a:rPr lang="en-US" dirty="0"/>
            </a:br>
            <a:r>
              <a:rPr lang="en-US" dirty="0" smtClean="0"/>
              <a:t>Blog article here - </a:t>
            </a:r>
            <a:r>
              <a:rPr lang="en-US" dirty="0" smtClean="0">
                <a:hlinkClick r:id="rId5"/>
              </a:rPr>
              <a:t>http://www.solutionstreet.com/blog/learning-react-js-by-example/#.VyNYVddT7ug</a:t>
            </a:r>
            <a:endParaRPr lang="en-US" dirty="0" smtClean="0"/>
          </a:p>
          <a:p>
            <a:pPr marL="285750" indent="-285750">
              <a:buFontTx/>
              <a:buChar char="-"/>
            </a:pPr>
            <a:endParaRPr lang="en-US" dirty="0"/>
          </a:p>
          <a:p>
            <a:pPr marL="285750" indent="-285750">
              <a:buFontTx/>
              <a:buChar char="-"/>
            </a:pPr>
            <a:r>
              <a:rPr lang="en-US" dirty="0" smtClean="0"/>
              <a:t>We are Hiring!</a:t>
            </a:r>
          </a:p>
          <a:p>
            <a:pPr marL="285750" indent="-285750">
              <a:buFontTx/>
              <a:buChar char="-"/>
            </a:pPr>
            <a:r>
              <a:rPr lang="en-US" dirty="0" smtClean="0"/>
              <a:t>Enter our Raffle</a:t>
            </a:r>
          </a:p>
          <a:p>
            <a:pPr marL="285750" indent="-285750">
              <a:buFontTx/>
              <a:buChar char="-"/>
            </a:pPr>
            <a:endParaRPr lang="en-US" dirty="0"/>
          </a:p>
        </p:txBody>
      </p:sp>
      <p:pic>
        <p:nvPicPr>
          <p:cNvPr id="8" name="Picture 7" descr="reac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0" y="838200"/>
            <a:ext cx="2325800" cy="685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6"/>
          <p:cNvSpPr>
            <a:spLocks noGrp="1"/>
          </p:cNvSpPr>
          <p:nvPr>
            <p:ph idx="1"/>
          </p:nvPr>
        </p:nvSpPr>
        <p:spPr>
          <a:xfrm>
            <a:off x="152400" y="381000"/>
            <a:ext cx="8839200" cy="5638800"/>
          </a:xfrm>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buFont typeface="Times New Roman" pitchFamily="18" charset="0"/>
              <a:buNone/>
              <a:defRPr/>
            </a:pPr>
            <a:r>
              <a:rPr lang="en-US" altLang="en-US" sz="4800" b="1" dirty="0" smtClean="0">
                <a:solidFill>
                  <a:srgbClr val="44A12B"/>
                </a:solidFill>
                <a:ea typeface="ＭＳ Ｐゴシック" panose="020B0600070205080204" pitchFamily="34" charset="-128"/>
              </a:rPr>
              <a:t>Agenda</a:t>
            </a: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JavaScript Revolution</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err="1" smtClean="0">
                <a:solidFill>
                  <a:schemeClr val="bg2">
                    <a:lumMod val="75000"/>
                  </a:schemeClr>
                </a:solidFill>
                <a:ea typeface="ＭＳ Ｐゴシック" panose="020B0600070205080204" pitchFamily="34" charset="-128"/>
              </a:rPr>
              <a:t>React.js</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Example App</a:t>
            </a: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Walk through the code</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Adding </a:t>
            </a:r>
            <a:r>
              <a:rPr lang="en-US" altLang="en-US" sz="3200" b="1" dirty="0" err="1" smtClean="0">
                <a:solidFill>
                  <a:schemeClr val="bg2">
                    <a:lumMod val="75000"/>
                  </a:schemeClr>
                </a:solidFill>
                <a:ea typeface="ＭＳ Ｐゴシック" panose="020B0600070205080204" pitchFamily="34" charset="-128"/>
              </a:rPr>
              <a:t>npm</a:t>
            </a:r>
            <a:r>
              <a:rPr lang="en-US" altLang="en-US" sz="3200" b="1" dirty="0" smtClean="0">
                <a:solidFill>
                  <a:schemeClr val="bg2">
                    <a:lumMod val="75000"/>
                  </a:schemeClr>
                </a:solidFill>
                <a:ea typeface="ＭＳ Ｐゴシック" panose="020B0600070205080204" pitchFamily="34" charset="-128"/>
              </a:rPr>
              <a:t> &amp; </a:t>
            </a:r>
            <a:r>
              <a:rPr lang="en-US" altLang="en-US" sz="3200" b="1" dirty="0" err="1" smtClean="0">
                <a:solidFill>
                  <a:schemeClr val="bg2">
                    <a:lumMod val="75000"/>
                  </a:schemeClr>
                </a:solidFill>
                <a:ea typeface="ＭＳ Ｐゴシック" panose="020B0600070205080204" pitchFamily="34" charset="-128"/>
              </a:rPr>
              <a:t>webpack</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Adding es6</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Adding a flux implementation (</a:t>
            </a:r>
            <a:r>
              <a:rPr lang="en-US" altLang="en-US" sz="3200" b="1" dirty="0" err="1" smtClean="0">
                <a:solidFill>
                  <a:schemeClr val="bg2">
                    <a:lumMod val="75000"/>
                  </a:schemeClr>
                </a:solidFill>
                <a:ea typeface="ＭＳ Ｐゴシック" panose="020B0600070205080204" pitchFamily="34" charset="-128"/>
              </a:rPr>
              <a:t>redux</a:t>
            </a:r>
            <a:r>
              <a:rPr lang="en-US" altLang="en-US" sz="3200" b="1" dirty="0" smtClean="0">
                <a:solidFill>
                  <a:schemeClr val="bg2">
                    <a:lumMod val="75000"/>
                  </a:schemeClr>
                </a:solidFill>
                <a:ea typeface="ＭＳ Ｐゴシック" panose="020B0600070205080204" pitchFamily="34" charset="-128"/>
              </a:rPr>
              <a:t>)</a:t>
            </a:r>
            <a:endParaRPr lang="en-US" altLang="en-US" sz="3200" b="1" dirty="0" smtClean="0">
              <a:solidFill>
                <a:schemeClr val="bg2">
                  <a:lumMod val="75000"/>
                </a:schemeClr>
              </a:solidFill>
              <a:ea typeface="ＭＳ Ｐゴシック" panose="020B0600070205080204" pitchFamily="34" charset="-128"/>
            </a:endParaRPr>
          </a:p>
          <a:p>
            <a:pPr marL="2216150" lvl="3" indent="-342900">
              <a:lnSpc>
                <a:spcPct val="100000"/>
              </a:lnSpc>
              <a:spcAft>
                <a:spcPts val="600"/>
              </a:spcAft>
              <a:buClr>
                <a:srgbClr val="44A12B"/>
              </a:buClr>
              <a:buFont typeface="Calibri" panose="020F0502020204030204" pitchFamily="34" charset="0"/>
              <a:buChar char="→"/>
              <a:defRPr/>
            </a:pPr>
            <a:r>
              <a:rPr lang="en-US" altLang="en-US" sz="3200" b="1" dirty="0" smtClean="0">
                <a:solidFill>
                  <a:schemeClr val="bg2">
                    <a:lumMod val="75000"/>
                  </a:schemeClr>
                </a:solidFill>
                <a:ea typeface="ＭＳ Ｐゴシック" panose="020B0600070205080204" pitchFamily="34" charset="-128"/>
              </a:rPr>
              <a:t>Review</a:t>
            </a:r>
          </a:p>
          <a:p>
            <a:pPr>
              <a:buFont typeface="Times New Roman" pitchFamily="18" charset="0"/>
              <a:buNone/>
              <a:defRPr/>
            </a:pPr>
            <a:endParaRPr lang="en-US" altLang="en-US" dirty="0" smtClean="0">
              <a:ea typeface="ＭＳ Ｐゴシック" panose="020B0600070205080204" pitchFamily="34" charset="-128"/>
            </a:endParaRPr>
          </a:p>
        </p:txBody>
      </p:sp>
      <p:pic>
        <p:nvPicPr>
          <p:cNvPr id="3" name="Picture 2" descr="rea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9600" y="3581400"/>
            <a:ext cx="7543800" cy="3046361"/>
          </a:xfrm>
          <a:prstGeom prst="rect">
            <a:avLst/>
          </a:prstGeom>
        </p:spPr>
      </p:pic>
      <p:pic>
        <p:nvPicPr>
          <p:cNvPr id="5" name="Picture 4"/>
          <p:cNvPicPr>
            <a:picLocks noChangeAspect="1"/>
          </p:cNvPicPr>
          <p:nvPr/>
        </p:nvPicPr>
        <p:blipFill>
          <a:blip r:embed="rId4"/>
          <a:stretch>
            <a:fillRect/>
          </a:stretch>
        </p:blipFill>
        <p:spPr>
          <a:xfrm>
            <a:off x="381000" y="457200"/>
            <a:ext cx="7924800" cy="3200218"/>
          </a:xfrm>
          <a:prstGeom prst="rect">
            <a:avLst/>
          </a:prstGeom>
        </p:spPr>
      </p:pic>
      <p:pic>
        <p:nvPicPr>
          <p:cNvPr id="17409"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9600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TextBox 5"/>
          <p:cNvSpPr txBox="1">
            <a:spLocks noChangeArrowheads="1"/>
          </p:cNvSpPr>
          <p:nvPr/>
        </p:nvSpPr>
        <p:spPr bwMode="auto">
          <a:xfrm>
            <a:off x="2743200" y="152400"/>
            <a:ext cx="3657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JavaScript Revolution</a:t>
            </a:r>
            <a:endParaRPr lang="en-US" sz="2800" dirty="0">
              <a:solidFill>
                <a:srgbClr val="72AF2F"/>
              </a:solidFill>
            </a:endParaRPr>
          </a:p>
        </p:txBody>
      </p:sp>
      <p:pic>
        <p:nvPicPr>
          <p:cNvPr id="7" name="Picture 6" descr="revolution.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0800" y="990600"/>
            <a:ext cx="3438525" cy="476250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extBox 5"/>
          <p:cNvSpPr txBox="1">
            <a:spLocks noChangeArrowheads="1"/>
          </p:cNvSpPr>
          <p:nvPr/>
        </p:nvSpPr>
        <p:spPr bwMode="auto">
          <a:xfrm>
            <a:off x="660626" y="874693"/>
            <a:ext cx="833097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2800" dirty="0" err="1" smtClean="0">
                <a:solidFill>
                  <a:srgbClr val="72AF2F"/>
                </a:solidFill>
              </a:rPr>
              <a:t>React.js</a:t>
            </a:r>
            <a:endParaRPr lang="en-US" sz="2800" dirty="0" smtClean="0">
              <a:solidFill>
                <a:srgbClr val="72AF2F"/>
              </a:solidFill>
            </a:endParaRPr>
          </a:p>
          <a:p>
            <a:r>
              <a:rPr lang="en-US" sz="2800" dirty="0" smtClean="0">
                <a:solidFill>
                  <a:srgbClr val="72AF2F"/>
                </a:solidFill>
              </a:rPr>
              <a:t>A JavaScript library for building user interfaces    </a:t>
            </a:r>
            <a:endParaRPr lang="en-US" sz="2800" dirty="0">
              <a:solidFill>
                <a:srgbClr val="72AF2F"/>
              </a:solidFill>
            </a:endParaRPr>
          </a:p>
        </p:txBody>
      </p:sp>
      <p:sp>
        <p:nvSpPr>
          <p:cNvPr id="19459" name="TextBox 2"/>
          <p:cNvSpPr txBox="1">
            <a:spLocks noChangeArrowheads="1"/>
          </p:cNvSpPr>
          <p:nvPr/>
        </p:nvSpPr>
        <p:spPr bwMode="auto">
          <a:xfrm>
            <a:off x="609600" y="1897082"/>
            <a:ext cx="7772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smtClean="0"/>
              <a:t>Just the UI</a:t>
            </a:r>
          </a:p>
          <a:p>
            <a:r>
              <a:rPr lang="en-US" dirty="0" smtClean="0"/>
              <a:t>Lots of people use React as the V in MVC. Since React makes no assumptions about the rest of your technology stack, it's easy to try it out on a small feature in an existing project. </a:t>
            </a:r>
          </a:p>
          <a:p>
            <a:endParaRPr lang="en-US" dirty="0" smtClean="0"/>
          </a:p>
          <a:p>
            <a:r>
              <a:rPr lang="en-US" b="1" dirty="0" smtClean="0"/>
              <a:t>Virtual Dom</a:t>
            </a:r>
            <a:endParaRPr lang="en-US" b="1" dirty="0"/>
          </a:p>
          <a:p>
            <a:r>
              <a:rPr lang="en-US" dirty="0" smtClean="0"/>
              <a:t>React abstracts away the DOM from you, giving a simpler programming model and better performance. React can also render on the server using Node, and it can power native apps using React Native. </a:t>
            </a:r>
          </a:p>
          <a:p>
            <a:endParaRPr lang="en-US" dirty="0" smtClean="0"/>
          </a:p>
          <a:p>
            <a:r>
              <a:rPr lang="en-US" b="1" dirty="0" smtClean="0"/>
              <a:t>Data Flow</a:t>
            </a:r>
          </a:p>
          <a:p>
            <a:r>
              <a:rPr lang="en-US" dirty="0" smtClean="0"/>
              <a:t>React implements one-way reactive data flow which reduces boilerplate and is easier to reason about than traditional data binding. </a:t>
            </a:r>
          </a:p>
          <a:p>
            <a:endParaRPr lang="en-US" dirty="0"/>
          </a:p>
        </p:txBody>
      </p:sp>
      <p:sp>
        <p:nvSpPr>
          <p:cNvPr id="19463" name="TextBox 4"/>
          <p:cNvSpPr txBox="1">
            <a:spLocks noChangeArrowheads="1"/>
          </p:cNvSpPr>
          <p:nvPr/>
        </p:nvSpPr>
        <p:spPr bwMode="auto">
          <a:xfrm>
            <a:off x="3062288" y="6276201"/>
            <a:ext cx="2323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dirty="0" smtClean="0"/>
              <a:t>https://</a:t>
            </a:r>
            <a:r>
              <a:rPr lang="en-US" sz="1200" dirty="0" err="1" smtClean="0"/>
              <a:t>facebook.github.io</a:t>
            </a:r>
            <a:r>
              <a:rPr lang="en-US" sz="1200" dirty="0" smtClean="0"/>
              <a:t>/react/</a:t>
            </a:r>
            <a:endParaRPr lang="en-US" sz="1200" dirty="0"/>
          </a:p>
        </p:txBody>
      </p:sp>
      <p:pic>
        <p:nvPicPr>
          <p:cNvPr id="2" name="Picture 1" descr="reac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9125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extBox 5"/>
          <p:cNvSpPr txBox="1">
            <a:spLocks noChangeArrowheads="1"/>
          </p:cNvSpPr>
          <p:nvPr/>
        </p:nvSpPr>
        <p:spPr bwMode="auto">
          <a:xfrm>
            <a:off x="3194050" y="381000"/>
            <a:ext cx="25796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Business Case</a:t>
            </a:r>
            <a:endParaRPr lang="en-US" sz="2800" dirty="0">
              <a:solidFill>
                <a:srgbClr val="72AF2F"/>
              </a:solidFill>
            </a:endParaRPr>
          </a:p>
        </p:txBody>
      </p:sp>
      <p:sp>
        <p:nvSpPr>
          <p:cNvPr id="5" name="TextBox 4"/>
          <p:cNvSpPr txBox="1"/>
          <p:nvPr/>
        </p:nvSpPr>
        <p:spPr>
          <a:xfrm>
            <a:off x="914400" y="1447800"/>
            <a:ext cx="7391400" cy="3693319"/>
          </a:xfrm>
          <a:prstGeom prst="rect">
            <a:avLst/>
          </a:prstGeom>
          <a:noFill/>
        </p:spPr>
        <p:txBody>
          <a:bodyPr wrap="square" rtlCol="0">
            <a:spAutoFit/>
          </a:bodyPr>
          <a:lstStyle/>
          <a:p>
            <a:pPr marL="285750" indent="-285750">
              <a:buFontTx/>
              <a:buChar char="-"/>
            </a:pPr>
            <a:r>
              <a:rPr lang="en-US" dirty="0" smtClean="0"/>
              <a:t>Unfuddle is a great Project/Code Management Tool</a:t>
            </a:r>
          </a:p>
          <a:p>
            <a:pPr marL="285750" indent="-285750">
              <a:buFontTx/>
              <a:buChar char="-"/>
            </a:pPr>
            <a:endParaRPr lang="en-US" dirty="0" smtClean="0"/>
          </a:p>
          <a:p>
            <a:pPr marL="285750" indent="-285750">
              <a:buFontTx/>
              <a:buChar char="-"/>
            </a:pPr>
            <a:r>
              <a:rPr lang="en-US" dirty="0" smtClean="0"/>
              <a:t>It has 100 ways to get reports on Tickets</a:t>
            </a:r>
          </a:p>
          <a:p>
            <a:endParaRPr lang="en-US" dirty="0" smtClean="0"/>
          </a:p>
          <a:p>
            <a:pPr marL="285750" indent="-285750">
              <a:buFontTx/>
              <a:buChar char="-"/>
            </a:pPr>
            <a:r>
              <a:rPr lang="en-US" dirty="0" smtClean="0"/>
              <a:t>It has 1 way to get reports on Activities</a:t>
            </a:r>
          </a:p>
          <a:p>
            <a:pPr marL="285750" indent="-285750">
              <a:buFontTx/>
              <a:buChar char="-"/>
            </a:pPr>
            <a:endParaRPr lang="en-US" dirty="0" smtClean="0"/>
          </a:p>
          <a:p>
            <a:pPr marL="285750" indent="-285750">
              <a:buFontTx/>
              <a:buChar char="-"/>
            </a:pPr>
            <a:r>
              <a:rPr lang="en-US" dirty="0" smtClean="0"/>
              <a:t>We want to get reports of activities worked on by developers during an</a:t>
            </a:r>
            <a:r>
              <a:rPr lang="en-US" dirty="0"/>
              <a:t> </a:t>
            </a:r>
            <a:r>
              <a:rPr lang="en-US" dirty="0" smtClean="0"/>
              <a:t>iteration, so we need ways to filter by:</a:t>
            </a:r>
          </a:p>
          <a:p>
            <a:pPr marL="1028700" lvl="1">
              <a:buFontTx/>
              <a:buChar char="-"/>
            </a:pPr>
            <a:r>
              <a:rPr lang="en-US" dirty="0" smtClean="0"/>
              <a:t>Date Start &amp; Date Stop</a:t>
            </a:r>
          </a:p>
          <a:p>
            <a:pPr marL="1028700" lvl="1">
              <a:buFontTx/>
              <a:buChar char="-"/>
            </a:pPr>
            <a:r>
              <a:rPr lang="en-US" dirty="0" smtClean="0"/>
              <a:t>Activity Type</a:t>
            </a:r>
          </a:p>
          <a:p>
            <a:pPr marL="1028700" lvl="1">
              <a:buFontTx/>
              <a:buChar char="-"/>
            </a:pPr>
            <a:r>
              <a:rPr lang="en-US" dirty="0" smtClean="0"/>
              <a:t>User</a:t>
            </a:r>
          </a:p>
          <a:p>
            <a:pPr marL="1028700" lvl="1">
              <a:buFontTx/>
              <a:buChar char="-"/>
            </a:pPr>
            <a:r>
              <a:rPr lang="en-US" dirty="0" smtClean="0"/>
              <a:t>Sometimes specific sub activity types (closed or resolved)</a:t>
            </a:r>
          </a:p>
          <a:p>
            <a:pPr marL="1028700" lvl="1">
              <a:buFontTx/>
              <a:buChar char="-"/>
            </a:pPr>
            <a:endParaRPr lang="en-US" dirty="0" smtClean="0"/>
          </a:p>
        </p:txBody>
      </p:sp>
      <p:pic>
        <p:nvPicPr>
          <p:cNvPr id="11" name="Picture 10" descr="reac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reactTT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19200"/>
            <a:ext cx="7315200" cy="5486400"/>
          </a:xfrm>
          <a:prstGeom prst="rect">
            <a:avLst/>
          </a:prstGeom>
        </p:spPr>
      </p:pic>
      <p:pic>
        <p:nvPicPr>
          <p:cNvPr id="7" name="Picture 6" descr="reactT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219200"/>
            <a:ext cx="7315200" cy="5486400"/>
          </a:xfrm>
          <a:prstGeom prst="rect">
            <a:avLst/>
          </a:prstGeom>
        </p:spPr>
      </p:pic>
      <p:sp>
        <p:nvSpPr>
          <p:cNvPr id="9" name="TextBox 5"/>
          <p:cNvSpPr txBox="1">
            <a:spLocks noChangeArrowheads="1"/>
          </p:cNvSpPr>
          <p:nvPr/>
        </p:nvSpPr>
        <p:spPr bwMode="auto">
          <a:xfrm>
            <a:off x="3194050" y="381000"/>
            <a:ext cx="23005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rgbClr val="72AF2F"/>
                </a:solidFill>
              </a:rPr>
              <a:t>Example App</a:t>
            </a:r>
            <a:endParaRPr lang="en-US" sz="2800" dirty="0">
              <a:solidFill>
                <a:srgbClr val="72AF2F"/>
              </a:solidFill>
            </a:endParaRPr>
          </a:p>
        </p:txBody>
      </p:sp>
    </p:spTree>
    <p:extLst>
      <p:ext uri="{BB962C8B-B14F-4D97-AF65-F5344CB8AC3E}">
        <p14:creationId xmlns:p14="http://schemas.microsoft.com/office/powerpoint/2010/main" val="1679862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619125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extBox 5"/>
          <p:cNvSpPr txBox="1">
            <a:spLocks noChangeArrowheads="1"/>
          </p:cNvSpPr>
          <p:nvPr/>
        </p:nvSpPr>
        <p:spPr bwMode="auto">
          <a:xfrm>
            <a:off x="2971800" y="528638"/>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solidFill>
                  <a:srgbClr val="72AF2F"/>
                </a:solidFill>
              </a:rPr>
              <a:t>Code Walkthrough</a:t>
            </a:r>
            <a:endParaRPr lang="en-US" sz="2400" dirty="0">
              <a:solidFill>
                <a:srgbClr val="72AF2F"/>
              </a:solidFill>
            </a:endParaRPr>
          </a:p>
        </p:txBody>
      </p:sp>
      <p:sp>
        <p:nvSpPr>
          <p:cNvPr id="4" name="TextBox 3"/>
          <p:cNvSpPr txBox="1"/>
          <p:nvPr/>
        </p:nvSpPr>
        <p:spPr>
          <a:xfrm>
            <a:off x="1447800" y="5802868"/>
            <a:ext cx="2224738" cy="369332"/>
          </a:xfrm>
          <a:prstGeom prst="rect">
            <a:avLst/>
          </a:prstGeom>
          <a:noFill/>
        </p:spPr>
        <p:txBody>
          <a:bodyPr wrap="none" rtlCol="0">
            <a:spAutoFit/>
          </a:bodyPr>
          <a:lstStyle/>
          <a:p>
            <a:r>
              <a:rPr lang="en-US" dirty="0" smtClean="0"/>
              <a:t>Demo of basic code</a:t>
            </a:r>
            <a:endParaRPr lang="en-US" dirty="0"/>
          </a:p>
        </p:txBody>
      </p:sp>
      <p:pic>
        <p:nvPicPr>
          <p:cNvPr id="5" name="Picture 4" descr="jseverywhe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066799"/>
            <a:ext cx="6324600" cy="4661947"/>
          </a:xfrm>
          <a:prstGeom prst="rect">
            <a:avLst/>
          </a:prstGeom>
        </p:spPr>
      </p:pic>
      <p:pic>
        <p:nvPicPr>
          <p:cNvPr id="10" name="Picture 9" descr="reac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619125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extBox 5"/>
          <p:cNvSpPr txBox="1">
            <a:spLocks noChangeArrowheads="1"/>
          </p:cNvSpPr>
          <p:nvPr/>
        </p:nvSpPr>
        <p:spPr bwMode="auto">
          <a:xfrm>
            <a:off x="2625725" y="381000"/>
            <a:ext cx="453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smtClean="0">
                <a:solidFill>
                  <a:srgbClr val="72AF2F"/>
                </a:solidFill>
              </a:rPr>
              <a:t>Adding NPM &amp; </a:t>
            </a:r>
            <a:r>
              <a:rPr lang="en-US" sz="2800" dirty="0" err="1" smtClean="0">
                <a:solidFill>
                  <a:srgbClr val="72AF2F"/>
                </a:solidFill>
              </a:rPr>
              <a:t>Webpack</a:t>
            </a:r>
            <a:endParaRPr lang="en-US" sz="2800" dirty="0">
              <a:solidFill>
                <a:srgbClr val="72AF2F"/>
              </a:solidFill>
            </a:endParaRPr>
          </a:p>
        </p:txBody>
      </p:sp>
      <p:sp>
        <p:nvSpPr>
          <p:cNvPr id="4" name="Rectangle 3"/>
          <p:cNvSpPr/>
          <p:nvPr/>
        </p:nvSpPr>
        <p:spPr>
          <a:xfrm>
            <a:off x="1371600" y="914400"/>
            <a:ext cx="3886200" cy="830997"/>
          </a:xfrm>
          <a:prstGeom prst="rect">
            <a:avLst/>
          </a:prstGeom>
        </p:spPr>
        <p:txBody>
          <a:bodyPr wrap="square">
            <a:spAutoFit/>
          </a:bodyPr>
          <a:lstStyle/>
          <a:p>
            <a:pPr>
              <a:defRPr/>
            </a:pPr>
            <a:r>
              <a:rPr lang="en-US" sz="1200" b="1" dirty="0" smtClean="0"/>
              <a:t>NPM</a:t>
            </a:r>
            <a:r>
              <a:rPr lang="en-US" sz="1200" dirty="0" smtClean="0"/>
              <a:t> </a:t>
            </a:r>
            <a:r>
              <a:rPr lang="en-US" sz="1200" dirty="0"/>
              <a:t>- is the package manager for JavaScript. Find, share, and reuse packages of code from hundreds of thousands of developers — and assemble them in powerful new ways</a:t>
            </a:r>
            <a:r>
              <a:rPr lang="en-US" sz="1200" dirty="0" smtClean="0"/>
              <a:t>.</a:t>
            </a:r>
          </a:p>
        </p:txBody>
      </p:sp>
      <p:pic>
        <p:nvPicPr>
          <p:cNvPr id="2" name="Picture 1" descr="Screen Shot 2016-04-25 at 10.18.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020006"/>
            <a:ext cx="642616" cy="656394"/>
          </a:xfrm>
          <a:prstGeom prst="rect">
            <a:avLst/>
          </a:prstGeom>
        </p:spPr>
      </p:pic>
      <p:pic>
        <p:nvPicPr>
          <p:cNvPr id="3" name="Picture 2" descr="Screen Shot 2016-04-25 at 10.21.3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710" y="2819400"/>
            <a:ext cx="2017890" cy="1905000"/>
          </a:xfrm>
          <a:prstGeom prst="rect">
            <a:avLst/>
          </a:prstGeom>
        </p:spPr>
      </p:pic>
      <p:sp>
        <p:nvSpPr>
          <p:cNvPr id="6" name="TextBox 5"/>
          <p:cNvSpPr txBox="1"/>
          <p:nvPr/>
        </p:nvSpPr>
        <p:spPr>
          <a:xfrm>
            <a:off x="3657600" y="4807803"/>
            <a:ext cx="2209800" cy="830997"/>
          </a:xfrm>
          <a:prstGeom prst="rect">
            <a:avLst/>
          </a:prstGeom>
          <a:noFill/>
        </p:spPr>
        <p:txBody>
          <a:bodyPr wrap="square" rtlCol="0">
            <a:spAutoFit/>
          </a:bodyPr>
          <a:lstStyle/>
          <a:p>
            <a:r>
              <a:rPr lang="en-US" sz="1200" b="1" dirty="0" err="1" smtClean="0"/>
              <a:t>Webpack</a:t>
            </a:r>
            <a:r>
              <a:rPr lang="en-US" sz="1200" b="1" dirty="0" smtClean="0"/>
              <a:t> </a:t>
            </a:r>
            <a:r>
              <a:rPr lang="en-US" sz="1200" dirty="0" smtClean="0"/>
              <a:t>- </a:t>
            </a:r>
            <a:r>
              <a:rPr lang="en-US" sz="1200" dirty="0" err="1" smtClean="0"/>
              <a:t>webpack</a:t>
            </a:r>
            <a:r>
              <a:rPr lang="en-US" sz="1200" dirty="0" smtClean="0"/>
              <a:t> takes modules with dependencies and generates static assets representing those modules.</a:t>
            </a:r>
          </a:p>
        </p:txBody>
      </p:sp>
      <p:sp>
        <p:nvSpPr>
          <p:cNvPr id="10" name="Rectangle 9"/>
          <p:cNvSpPr/>
          <p:nvPr/>
        </p:nvSpPr>
        <p:spPr bwMode="auto">
          <a:xfrm>
            <a:off x="457200" y="1905000"/>
            <a:ext cx="9144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react</a:t>
            </a:r>
            <a:endParaRPr kumimoji="0" lang="en-US" sz="1800" b="0" i="0" u="none" strike="noStrike" cap="none" normalizeH="0" baseline="0" dirty="0">
              <a:ln>
                <a:noFill/>
              </a:ln>
              <a:effectLst/>
              <a:latin typeface="Arial" charset="0"/>
            </a:endParaRPr>
          </a:p>
        </p:txBody>
      </p:sp>
      <p:sp>
        <p:nvSpPr>
          <p:cNvPr id="7" name="Rectangle 6"/>
          <p:cNvSpPr/>
          <p:nvPr/>
        </p:nvSpPr>
        <p:spPr bwMode="auto">
          <a:xfrm>
            <a:off x="762000" y="2286000"/>
            <a:ext cx="9144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babel</a:t>
            </a:r>
            <a:endParaRPr kumimoji="0" lang="en-US" sz="1800" b="0" i="0" u="none" strike="noStrike" cap="none" normalizeH="0" baseline="0" dirty="0">
              <a:ln>
                <a:noFill/>
              </a:ln>
              <a:effectLst/>
              <a:latin typeface="Arial" charset="0"/>
            </a:endParaRPr>
          </a:p>
        </p:txBody>
      </p:sp>
      <p:sp>
        <p:nvSpPr>
          <p:cNvPr id="11" name="Rectangle 10"/>
          <p:cNvSpPr/>
          <p:nvPr/>
        </p:nvSpPr>
        <p:spPr bwMode="auto">
          <a:xfrm>
            <a:off x="1143000" y="2590800"/>
            <a:ext cx="9144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err="1" smtClean="0">
                <a:ln>
                  <a:noFill/>
                </a:ln>
                <a:effectLst/>
                <a:latin typeface="Arial" charset="0"/>
              </a:rPr>
              <a:t>jquery</a:t>
            </a:r>
            <a:endParaRPr kumimoji="0" lang="en-US" sz="1800" b="0" i="0" u="none" strike="noStrike" cap="none" normalizeH="0" baseline="0" dirty="0">
              <a:ln>
                <a:noFill/>
              </a:ln>
              <a:effectLst/>
              <a:latin typeface="Arial" charset="0"/>
            </a:endParaRPr>
          </a:p>
        </p:txBody>
      </p:sp>
      <p:sp>
        <p:nvSpPr>
          <p:cNvPr id="12" name="Rectangle 11"/>
          <p:cNvSpPr/>
          <p:nvPr/>
        </p:nvSpPr>
        <p:spPr bwMode="auto">
          <a:xfrm>
            <a:off x="533400" y="3886200"/>
            <a:ext cx="1143000" cy="609600"/>
          </a:xfrm>
          <a:prstGeom prst="rect">
            <a:avLst/>
          </a:prstGeom>
          <a:solidFill>
            <a:srgbClr val="BFEB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err="1" smtClean="0">
                <a:ln>
                  <a:noFill/>
                </a:ln>
                <a:effectLst/>
                <a:latin typeface="Arial" charset="0"/>
              </a:rPr>
              <a:t>Item.jsx</a:t>
            </a:r>
            <a:endParaRPr kumimoji="0" lang="en-US" sz="1800" b="0" i="0" u="none" strike="noStrike" cap="none" normalizeH="0" baseline="0" dirty="0">
              <a:ln>
                <a:noFill/>
              </a:ln>
              <a:effectLst/>
              <a:latin typeface="Arial" charset="0"/>
            </a:endParaRPr>
          </a:p>
        </p:txBody>
      </p:sp>
      <p:sp>
        <p:nvSpPr>
          <p:cNvPr id="13" name="Rectangle 12"/>
          <p:cNvSpPr/>
          <p:nvPr/>
        </p:nvSpPr>
        <p:spPr bwMode="auto">
          <a:xfrm>
            <a:off x="914400" y="4267200"/>
            <a:ext cx="1295400" cy="609600"/>
          </a:xfrm>
          <a:prstGeom prst="rect">
            <a:avLst/>
          </a:prstGeom>
          <a:solidFill>
            <a:srgbClr val="BFEB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600" b="0" i="0" u="none" strike="noStrike" cap="none" normalizeH="0" baseline="0" dirty="0" err="1" smtClean="0">
                <a:ln>
                  <a:noFill/>
                </a:ln>
                <a:effectLst/>
                <a:latin typeface="Arial" charset="0"/>
              </a:rPr>
              <a:t>ItemBox.jsx</a:t>
            </a:r>
            <a:endParaRPr kumimoji="0" lang="en-US" sz="1600" b="0" i="0" u="none" strike="noStrike" cap="none" normalizeH="0" baseline="0" dirty="0">
              <a:ln>
                <a:noFill/>
              </a:ln>
              <a:effectLst/>
              <a:latin typeface="Arial" charset="0"/>
            </a:endParaRPr>
          </a:p>
        </p:txBody>
      </p:sp>
      <p:sp>
        <p:nvSpPr>
          <p:cNvPr id="14" name="Rectangle 13"/>
          <p:cNvSpPr/>
          <p:nvPr/>
        </p:nvSpPr>
        <p:spPr bwMode="auto">
          <a:xfrm>
            <a:off x="1219200" y="4648200"/>
            <a:ext cx="1295400" cy="609600"/>
          </a:xfrm>
          <a:prstGeom prst="rect">
            <a:avLst/>
          </a:prstGeom>
          <a:solidFill>
            <a:srgbClr val="BFEB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600" b="0" i="0" u="none" strike="noStrike" cap="none" normalizeH="0" baseline="0" dirty="0" err="1" smtClean="0">
                <a:ln>
                  <a:noFill/>
                </a:ln>
                <a:effectLst/>
                <a:latin typeface="Arial" charset="0"/>
              </a:rPr>
              <a:t>ItemList.jsx</a:t>
            </a:r>
            <a:endParaRPr kumimoji="0" lang="en-US" sz="1600" b="0" i="0" u="none" strike="noStrike" cap="none" normalizeH="0" baseline="0" dirty="0">
              <a:ln>
                <a:noFill/>
              </a:ln>
              <a:effectLst/>
              <a:latin typeface="Arial" charset="0"/>
            </a:endParaRPr>
          </a:p>
        </p:txBody>
      </p:sp>
      <p:cxnSp>
        <p:nvCxnSpPr>
          <p:cNvPr id="9" name="Straight Arrow Connector 8"/>
          <p:cNvCxnSpPr/>
          <p:nvPr/>
        </p:nvCxnSpPr>
        <p:spPr bwMode="auto">
          <a:xfrm flipV="1">
            <a:off x="2286000" y="3657600"/>
            <a:ext cx="1600200" cy="685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133600" y="2971800"/>
            <a:ext cx="17526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5257800" y="3429000"/>
            <a:ext cx="1524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1" name="Rectangle 20"/>
          <p:cNvSpPr/>
          <p:nvPr/>
        </p:nvSpPr>
        <p:spPr bwMode="auto">
          <a:xfrm>
            <a:off x="6781800" y="3124200"/>
            <a:ext cx="1295400" cy="60960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r>
              <a:rPr lang="en-US" sz="1600" dirty="0" err="1"/>
              <a:t>b</a:t>
            </a:r>
            <a:r>
              <a:rPr kumimoji="0" lang="en-US" sz="1600" b="0" i="0" u="none" strike="noStrike" cap="none" normalizeH="0" baseline="0" dirty="0" err="1" smtClean="0">
                <a:ln>
                  <a:noFill/>
                </a:ln>
                <a:effectLst/>
                <a:latin typeface="Arial" charset="0"/>
              </a:rPr>
              <a:t>undle.js</a:t>
            </a:r>
            <a:endParaRPr kumimoji="0" lang="en-US" sz="1600" b="0" i="0" u="none" strike="noStrike" cap="none" normalizeH="0" baseline="0" dirty="0">
              <a:ln>
                <a:noFill/>
              </a:ln>
              <a:effectLst/>
              <a:latin typeface="Arial" charset="0"/>
            </a:endParaRPr>
          </a:p>
        </p:txBody>
      </p:sp>
      <p:sp>
        <p:nvSpPr>
          <p:cNvPr id="19" name="Cloud 18"/>
          <p:cNvSpPr/>
          <p:nvPr/>
        </p:nvSpPr>
        <p:spPr bwMode="auto">
          <a:xfrm>
            <a:off x="381000" y="228600"/>
            <a:ext cx="1219200" cy="609600"/>
          </a:xfrm>
          <a:prstGeom prst="cloud">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ndParaRPr>
          </a:p>
        </p:txBody>
      </p:sp>
      <p:cxnSp>
        <p:nvCxnSpPr>
          <p:cNvPr id="22" name="Straight Arrow Connector 21"/>
          <p:cNvCxnSpPr>
            <a:endCxn id="2" idx="0"/>
          </p:cNvCxnSpPr>
          <p:nvPr/>
        </p:nvCxnSpPr>
        <p:spPr bwMode="auto">
          <a:xfrm>
            <a:off x="838200" y="762000"/>
            <a:ext cx="92708" cy="25800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5" name="Straight Arrow Connector 24"/>
          <p:cNvCxnSpPr>
            <a:endCxn id="10" idx="0"/>
          </p:cNvCxnSpPr>
          <p:nvPr/>
        </p:nvCxnSpPr>
        <p:spPr bwMode="auto">
          <a:xfrm flipH="1">
            <a:off x="914400" y="1600200"/>
            <a:ext cx="762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pic>
        <p:nvPicPr>
          <p:cNvPr id="32" name="Picture 31" descr="reac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6191250"/>
            <a:ext cx="2476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extBox 5"/>
          <p:cNvSpPr txBox="1">
            <a:spLocks noChangeArrowheads="1"/>
          </p:cNvSpPr>
          <p:nvPr/>
        </p:nvSpPr>
        <p:spPr bwMode="auto">
          <a:xfrm>
            <a:off x="838200" y="528638"/>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solidFill>
                  <a:srgbClr val="72AF2F"/>
                </a:solidFill>
              </a:rPr>
              <a:t>Code Walkthrough (of NPM &amp; </a:t>
            </a:r>
            <a:r>
              <a:rPr lang="en-US" sz="2400" dirty="0" err="1" smtClean="0">
                <a:solidFill>
                  <a:srgbClr val="72AF2F"/>
                </a:solidFill>
              </a:rPr>
              <a:t>Wepack</a:t>
            </a:r>
            <a:r>
              <a:rPr lang="en-US" sz="2400" dirty="0" smtClean="0">
                <a:solidFill>
                  <a:srgbClr val="72AF2F"/>
                </a:solidFill>
              </a:rPr>
              <a:t> code)</a:t>
            </a:r>
            <a:endParaRPr lang="en-US" sz="2400" dirty="0">
              <a:solidFill>
                <a:srgbClr val="72AF2F"/>
              </a:solidFill>
            </a:endParaRPr>
          </a:p>
        </p:txBody>
      </p:sp>
      <p:sp>
        <p:nvSpPr>
          <p:cNvPr id="4" name="TextBox 3"/>
          <p:cNvSpPr txBox="1"/>
          <p:nvPr/>
        </p:nvSpPr>
        <p:spPr>
          <a:xfrm>
            <a:off x="1447800" y="5802868"/>
            <a:ext cx="2134907" cy="369332"/>
          </a:xfrm>
          <a:prstGeom prst="rect">
            <a:avLst/>
          </a:prstGeom>
          <a:noFill/>
        </p:spPr>
        <p:txBody>
          <a:bodyPr wrap="none" rtlCol="0">
            <a:spAutoFit/>
          </a:bodyPr>
          <a:lstStyle/>
          <a:p>
            <a:r>
              <a:rPr lang="en-US" dirty="0" smtClean="0"/>
              <a:t>Demo of </a:t>
            </a:r>
            <a:r>
              <a:rPr lang="en-US" dirty="0" err="1" smtClean="0"/>
              <a:t>npm</a:t>
            </a:r>
            <a:r>
              <a:rPr lang="en-US" dirty="0" smtClean="0"/>
              <a:t> code</a:t>
            </a:r>
            <a:endParaRPr lang="en-US" dirty="0"/>
          </a:p>
        </p:txBody>
      </p:sp>
      <p:pic>
        <p:nvPicPr>
          <p:cNvPr id="2" name="Picture 1" descr="jsnotfunny.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1066800"/>
            <a:ext cx="4724400" cy="4724400"/>
          </a:xfrm>
          <a:prstGeom prst="rect">
            <a:avLst/>
          </a:prstGeom>
        </p:spPr>
      </p:pic>
      <p:pic>
        <p:nvPicPr>
          <p:cNvPr id="7" name="Picture 6" descr="reac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6161466"/>
            <a:ext cx="2514600" cy="696533"/>
          </a:xfrm>
          <a:prstGeom prst="rect">
            <a:avLst/>
          </a:prstGeom>
        </p:spPr>
      </p:pic>
    </p:spTree>
    <p:extLst>
      <p:ext uri="{BB962C8B-B14F-4D97-AF65-F5344CB8AC3E}">
        <p14:creationId xmlns:p14="http://schemas.microsoft.com/office/powerpoint/2010/main" val="354889429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35896</TotalTime>
  <Words>1254</Words>
  <Application>Microsoft Macintosh PowerPoint</Application>
  <PresentationFormat>On-screen Show (4:3)</PresentationFormat>
  <Paragraphs>189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ＭＳ Ｐゴシック</vt:lpstr>
      <vt:lpstr>Calibri</vt:lpstr>
      <vt:lpstr>Times New Roman</vt:lpstr>
      <vt:lpstr>MS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Street Quality Software Consulting</dc:title>
  <dc:creator>MMarkovic</dc:creator>
  <cp:lastModifiedBy>Joel Nylund</cp:lastModifiedBy>
  <cp:revision>337</cp:revision>
  <cp:lastPrinted>2016-04-28T20:47:47Z</cp:lastPrinted>
  <dcterms:created xsi:type="dcterms:W3CDTF">2009-06-18T18:13:05Z</dcterms:created>
  <dcterms:modified xsi:type="dcterms:W3CDTF">2016-04-29T15:06:13Z</dcterms:modified>
</cp:coreProperties>
</file>