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66" d="100"/>
          <a:sy n="66" d="100"/>
        </p:scale>
        <p:origin x="66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07-7B92-403A-876D-8824F140788D}" type="datetimeFigureOut">
              <a:rPr lang="id-ID" smtClean="0"/>
              <a:t>02/04/2024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E086-E00A-4C2E-9D82-1F58E52E91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949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07-7B92-403A-876D-8824F140788D}" type="datetimeFigureOut">
              <a:rPr lang="id-ID" smtClean="0"/>
              <a:t>02/04/2024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E086-E00A-4C2E-9D82-1F58E52E91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451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07-7B92-403A-876D-8824F140788D}" type="datetimeFigureOut">
              <a:rPr lang="id-ID" smtClean="0"/>
              <a:t>02/04/2024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E086-E00A-4C2E-9D82-1F58E52E917A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2088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07-7B92-403A-876D-8824F140788D}" type="datetimeFigureOut">
              <a:rPr lang="id-ID" smtClean="0"/>
              <a:t>02/04/2024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E086-E00A-4C2E-9D82-1F58E52E91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1443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07-7B92-403A-876D-8824F140788D}" type="datetimeFigureOut">
              <a:rPr lang="id-ID" smtClean="0"/>
              <a:t>02/04/2024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E086-E00A-4C2E-9D82-1F58E52E917A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411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07-7B92-403A-876D-8824F140788D}" type="datetimeFigureOut">
              <a:rPr lang="id-ID" smtClean="0"/>
              <a:t>02/04/2024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E086-E00A-4C2E-9D82-1F58E52E91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4030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07-7B92-403A-876D-8824F140788D}" type="datetimeFigureOut">
              <a:rPr lang="id-ID" smtClean="0"/>
              <a:t>02/04/2024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E086-E00A-4C2E-9D82-1F58E52E91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2396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07-7B92-403A-876D-8824F140788D}" type="datetimeFigureOut">
              <a:rPr lang="id-ID" smtClean="0"/>
              <a:t>02/04/2024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E086-E00A-4C2E-9D82-1F58E52E91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156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07-7B92-403A-876D-8824F140788D}" type="datetimeFigureOut">
              <a:rPr lang="id-ID" smtClean="0"/>
              <a:t>02/04/2024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E086-E00A-4C2E-9D82-1F58E52E91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279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07-7B92-403A-876D-8824F140788D}" type="datetimeFigureOut">
              <a:rPr lang="id-ID" smtClean="0"/>
              <a:t>02/04/2024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E086-E00A-4C2E-9D82-1F58E52E91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329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07-7B92-403A-876D-8824F140788D}" type="datetimeFigureOut">
              <a:rPr lang="id-ID" smtClean="0"/>
              <a:t>02/04/2024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E086-E00A-4C2E-9D82-1F58E52E91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191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07-7B92-403A-876D-8824F140788D}" type="datetimeFigureOut">
              <a:rPr lang="id-ID" smtClean="0"/>
              <a:t>02/04/2024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E086-E00A-4C2E-9D82-1F58E52E91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752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07-7B92-403A-876D-8824F140788D}" type="datetimeFigureOut">
              <a:rPr lang="id-ID" smtClean="0"/>
              <a:t>02/04/2024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E086-E00A-4C2E-9D82-1F58E52E91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970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07-7B92-403A-876D-8824F140788D}" type="datetimeFigureOut">
              <a:rPr lang="id-ID" smtClean="0"/>
              <a:t>02/04/2024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E086-E00A-4C2E-9D82-1F58E52E91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721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07-7B92-403A-876D-8824F140788D}" type="datetimeFigureOut">
              <a:rPr lang="id-ID" smtClean="0"/>
              <a:t>02/04/2024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E086-E00A-4C2E-9D82-1F58E52E91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6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5307-7B92-403A-876D-8824F140788D}" type="datetimeFigureOut">
              <a:rPr lang="id-ID" smtClean="0"/>
              <a:t>02/04/2024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CE086-E00A-4C2E-9D82-1F58E52E91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478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F5307-7B92-403A-876D-8824F140788D}" type="datetimeFigureOut">
              <a:rPr lang="id-ID" smtClean="0"/>
              <a:t>02/04/2024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0CE086-E00A-4C2E-9D82-1F58E52E917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293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0C19-5026-4E26-B4BE-5FE091AF4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HTML, CSS, BOOTSTRAP dan Tailwind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6E6FB-1777-455B-9620-8373475BD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oleh</a:t>
            </a:r>
          </a:p>
          <a:p>
            <a:r>
              <a:rPr lang="id-ID" dirty="0"/>
              <a:t>Abdul Ghaffar Sidik</a:t>
            </a:r>
          </a:p>
        </p:txBody>
      </p:sp>
    </p:spTree>
    <p:extLst>
      <p:ext uri="{BB962C8B-B14F-4D97-AF65-F5344CB8AC3E}">
        <p14:creationId xmlns:p14="http://schemas.microsoft.com/office/powerpoint/2010/main" val="166413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F4CF753-4188-4280-BF7A-6EFEA2C8FA29}"/>
              </a:ext>
            </a:extLst>
          </p:cNvPr>
          <p:cNvSpPr/>
          <p:nvPr/>
        </p:nvSpPr>
        <p:spPr>
          <a:xfrm>
            <a:off x="1761408" y="1273087"/>
            <a:ext cx="9668591" cy="1255447"/>
          </a:xfrm>
          <a:custGeom>
            <a:avLst/>
            <a:gdLst>
              <a:gd name="connsiteX0" fmla="*/ 209245 w 1255447"/>
              <a:gd name="connsiteY0" fmla="*/ 0 h 9668591"/>
              <a:gd name="connsiteX1" fmla="*/ 1046202 w 1255447"/>
              <a:gd name="connsiteY1" fmla="*/ 0 h 9668591"/>
              <a:gd name="connsiteX2" fmla="*/ 1255447 w 1255447"/>
              <a:gd name="connsiteY2" fmla="*/ 209245 h 9668591"/>
              <a:gd name="connsiteX3" fmla="*/ 1255447 w 1255447"/>
              <a:gd name="connsiteY3" fmla="*/ 9668591 h 9668591"/>
              <a:gd name="connsiteX4" fmla="*/ 1255447 w 1255447"/>
              <a:gd name="connsiteY4" fmla="*/ 9668591 h 9668591"/>
              <a:gd name="connsiteX5" fmla="*/ 0 w 1255447"/>
              <a:gd name="connsiteY5" fmla="*/ 9668591 h 9668591"/>
              <a:gd name="connsiteX6" fmla="*/ 0 w 1255447"/>
              <a:gd name="connsiteY6" fmla="*/ 9668591 h 9668591"/>
              <a:gd name="connsiteX7" fmla="*/ 0 w 1255447"/>
              <a:gd name="connsiteY7" fmla="*/ 209245 h 9668591"/>
              <a:gd name="connsiteX8" fmla="*/ 209245 w 1255447"/>
              <a:gd name="connsiteY8" fmla="*/ 0 h 966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5447" h="9668591">
                <a:moveTo>
                  <a:pt x="1255447" y="1611464"/>
                </a:moveTo>
                <a:lnTo>
                  <a:pt x="1255447" y="8057127"/>
                </a:lnTo>
                <a:cubicBezTo>
                  <a:pt x="1255447" y="8947113"/>
                  <a:pt x="1243283" y="9668587"/>
                  <a:pt x="1228277" y="9668587"/>
                </a:cubicBezTo>
                <a:lnTo>
                  <a:pt x="0" y="9668587"/>
                </a:lnTo>
                <a:lnTo>
                  <a:pt x="0" y="9668587"/>
                </a:lnTo>
                <a:lnTo>
                  <a:pt x="0" y="4"/>
                </a:lnTo>
                <a:lnTo>
                  <a:pt x="0" y="4"/>
                </a:lnTo>
                <a:lnTo>
                  <a:pt x="1228277" y="4"/>
                </a:lnTo>
                <a:cubicBezTo>
                  <a:pt x="1243283" y="4"/>
                  <a:pt x="1255447" y="721478"/>
                  <a:pt x="1255447" y="1611464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78431" rIns="78431" bIns="78431" numCol="1" spcCol="1270" anchor="ctr" anchorCtr="0">
            <a:noAutofit/>
          </a:bodyPr>
          <a:lstStyle/>
          <a:p>
            <a:pPr marL="228600" lvl="1" indent="-228600" algn="l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d-ID" sz="2700" kern="1200" dirty="0"/>
              <a:t>Akronim dari “Hyper Text Markup Language”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2EDFABF-684D-4FCD-84F0-A663D27495F7}"/>
              </a:ext>
            </a:extLst>
          </p:cNvPr>
          <p:cNvSpPr/>
          <p:nvPr/>
        </p:nvSpPr>
        <p:spPr>
          <a:xfrm>
            <a:off x="1761408" y="3013605"/>
            <a:ext cx="9668591" cy="1255447"/>
          </a:xfrm>
          <a:custGeom>
            <a:avLst/>
            <a:gdLst>
              <a:gd name="connsiteX0" fmla="*/ 209245 w 1255447"/>
              <a:gd name="connsiteY0" fmla="*/ 0 h 9668591"/>
              <a:gd name="connsiteX1" fmla="*/ 1046202 w 1255447"/>
              <a:gd name="connsiteY1" fmla="*/ 0 h 9668591"/>
              <a:gd name="connsiteX2" fmla="*/ 1255447 w 1255447"/>
              <a:gd name="connsiteY2" fmla="*/ 209245 h 9668591"/>
              <a:gd name="connsiteX3" fmla="*/ 1255447 w 1255447"/>
              <a:gd name="connsiteY3" fmla="*/ 9668591 h 9668591"/>
              <a:gd name="connsiteX4" fmla="*/ 1255447 w 1255447"/>
              <a:gd name="connsiteY4" fmla="*/ 9668591 h 9668591"/>
              <a:gd name="connsiteX5" fmla="*/ 0 w 1255447"/>
              <a:gd name="connsiteY5" fmla="*/ 9668591 h 9668591"/>
              <a:gd name="connsiteX6" fmla="*/ 0 w 1255447"/>
              <a:gd name="connsiteY6" fmla="*/ 9668591 h 9668591"/>
              <a:gd name="connsiteX7" fmla="*/ 0 w 1255447"/>
              <a:gd name="connsiteY7" fmla="*/ 209245 h 9668591"/>
              <a:gd name="connsiteX8" fmla="*/ 209245 w 1255447"/>
              <a:gd name="connsiteY8" fmla="*/ 0 h 966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5447" h="9668591">
                <a:moveTo>
                  <a:pt x="1255447" y="1611464"/>
                </a:moveTo>
                <a:lnTo>
                  <a:pt x="1255447" y="8057127"/>
                </a:lnTo>
                <a:cubicBezTo>
                  <a:pt x="1255447" y="8947113"/>
                  <a:pt x="1243283" y="9668587"/>
                  <a:pt x="1228277" y="9668587"/>
                </a:cubicBezTo>
                <a:lnTo>
                  <a:pt x="0" y="9668587"/>
                </a:lnTo>
                <a:lnTo>
                  <a:pt x="0" y="9668587"/>
                </a:lnTo>
                <a:lnTo>
                  <a:pt x="0" y="4"/>
                </a:lnTo>
                <a:lnTo>
                  <a:pt x="0" y="4"/>
                </a:lnTo>
                <a:lnTo>
                  <a:pt x="1228277" y="4"/>
                </a:lnTo>
                <a:cubicBezTo>
                  <a:pt x="1243283" y="4"/>
                  <a:pt x="1255447" y="721478"/>
                  <a:pt x="1255447" y="1611464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78431" rIns="78431" bIns="78431" numCol="1" spcCol="1270" anchor="ctr" anchorCtr="0">
            <a:noAutofit/>
          </a:bodyPr>
          <a:lstStyle/>
          <a:p>
            <a:pPr marL="228600" lvl="1" indent="-228600" algn="l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d-ID" sz="2700" kern="1200" dirty="0"/>
              <a:t>HTML bukanlah bahasa pemprograman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D3F7D7-20F5-4F4C-B455-406E5954D475}"/>
              </a:ext>
            </a:extLst>
          </p:cNvPr>
          <p:cNvSpPr/>
          <p:nvPr/>
        </p:nvSpPr>
        <p:spPr>
          <a:xfrm>
            <a:off x="1761408" y="4754123"/>
            <a:ext cx="9668591" cy="1255448"/>
          </a:xfrm>
          <a:custGeom>
            <a:avLst/>
            <a:gdLst>
              <a:gd name="connsiteX0" fmla="*/ 209245 w 1255447"/>
              <a:gd name="connsiteY0" fmla="*/ 0 h 9668591"/>
              <a:gd name="connsiteX1" fmla="*/ 1046202 w 1255447"/>
              <a:gd name="connsiteY1" fmla="*/ 0 h 9668591"/>
              <a:gd name="connsiteX2" fmla="*/ 1255447 w 1255447"/>
              <a:gd name="connsiteY2" fmla="*/ 209245 h 9668591"/>
              <a:gd name="connsiteX3" fmla="*/ 1255447 w 1255447"/>
              <a:gd name="connsiteY3" fmla="*/ 9668591 h 9668591"/>
              <a:gd name="connsiteX4" fmla="*/ 1255447 w 1255447"/>
              <a:gd name="connsiteY4" fmla="*/ 9668591 h 9668591"/>
              <a:gd name="connsiteX5" fmla="*/ 0 w 1255447"/>
              <a:gd name="connsiteY5" fmla="*/ 9668591 h 9668591"/>
              <a:gd name="connsiteX6" fmla="*/ 0 w 1255447"/>
              <a:gd name="connsiteY6" fmla="*/ 9668591 h 9668591"/>
              <a:gd name="connsiteX7" fmla="*/ 0 w 1255447"/>
              <a:gd name="connsiteY7" fmla="*/ 209245 h 9668591"/>
              <a:gd name="connsiteX8" fmla="*/ 209245 w 1255447"/>
              <a:gd name="connsiteY8" fmla="*/ 0 h 966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5447" h="9668591">
                <a:moveTo>
                  <a:pt x="1255447" y="1611464"/>
                </a:moveTo>
                <a:lnTo>
                  <a:pt x="1255447" y="8057127"/>
                </a:lnTo>
                <a:cubicBezTo>
                  <a:pt x="1255447" y="8947113"/>
                  <a:pt x="1243283" y="9668587"/>
                  <a:pt x="1228277" y="9668587"/>
                </a:cubicBezTo>
                <a:lnTo>
                  <a:pt x="0" y="9668587"/>
                </a:lnTo>
                <a:lnTo>
                  <a:pt x="0" y="9668587"/>
                </a:lnTo>
                <a:lnTo>
                  <a:pt x="0" y="4"/>
                </a:lnTo>
                <a:lnTo>
                  <a:pt x="0" y="4"/>
                </a:lnTo>
                <a:lnTo>
                  <a:pt x="1228277" y="4"/>
                </a:lnTo>
                <a:cubicBezTo>
                  <a:pt x="1243283" y="4"/>
                  <a:pt x="1255447" y="721478"/>
                  <a:pt x="1255447" y="1611464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78431" rIns="78431" bIns="78432" numCol="1" spcCol="1270" anchor="ctr" anchorCtr="0">
            <a:noAutofit/>
          </a:bodyPr>
          <a:lstStyle/>
          <a:p>
            <a:pPr marL="228600" lvl="1" indent="-228600" algn="l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d-ID" sz="2700" kern="1200" dirty="0"/>
              <a:t>Menggunakan elemen tag yang diawali dan diakhiri dengan kurung siku dan tak penutup menggunakan garis miring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F4E9-1066-40B4-8057-3A625E69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88" y="190648"/>
            <a:ext cx="8596668" cy="1320800"/>
          </a:xfrm>
        </p:spPr>
        <p:txBody>
          <a:bodyPr/>
          <a:lstStyle/>
          <a:p>
            <a:r>
              <a:rPr lang="id-ID" dirty="0"/>
              <a:t>Apa itu HTML?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7112B1-C62B-4F4C-8BCE-5B60225EE066}"/>
              </a:ext>
            </a:extLst>
          </p:cNvPr>
          <p:cNvSpPr/>
          <p:nvPr/>
        </p:nvSpPr>
        <p:spPr>
          <a:xfrm>
            <a:off x="409389" y="1273085"/>
            <a:ext cx="1352020" cy="1931459"/>
          </a:xfrm>
          <a:custGeom>
            <a:avLst/>
            <a:gdLst>
              <a:gd name="connsiteX0" fmla="*/ 0 w 1931458"/>
              <a:gd name="connsiteY0" fmla="*/ 0 h 1352020"/>
              <a:gd name="connsiteX1" fmla="*/ 1255448 w 1931458"/>
              <a:gd name="connsiteY1" fmla="*/ 0 h 1352020"/>
              <a:gd name="connsiteX2" fmla="*/ 1931458 w 1931458"/>
              <a:gd name="connsiteY2" fmla="*/ 676010 h 1352020"/>
              <a:gd name="connsiteX3" fmla="*/ 1255448 w 1931458"/>
              <a:gd name="connsiteY3" fmla="*/ 1352020 h 1352020"/>
              <a:gd name="connsiteX4" fmla="*/ 0 w 1931458"/>
              <a:gd name="connsiteY4" fmla="*/ 1352020 h 1352020"/>
              <a:gd name="connsiteX5" fmla="*/ 676010 w 1931458"/>
              <a:gd name="connsiteY5" fmla="*/ 676010 h 1352020"/>
              <a:gd name="connsiteX6" fmla="*/ 0 w 1931458"/>
              <a:gd name="connsiteY6" fmla="*/ 0 h 135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58" h="1352020">
                <a:moveTo>
                  <a:pt x="1931457" y="0"/>
                </a:moveTo>
                <a:lnTo>
                  <a:pt x="1931457" y="878813"/>
                </a:lnTo>
                <a:lnTo>
                  <a:pt x="965729" y="1352020"/>
                </a:lnTo>
                <a:lnTo>
                  <a:pt x="1" y="878813"/>
                </a:lnTo>
                <a:lnTo>
                  <a:pt x="1" y="0"/>
                </a:lnTo>
                <a:lnTo>
                  <a:pt x="965729" y="473207"/>
                </a:lnTo>
                <a:lnTo>
                  <a:pt x="1931457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65" tIns="700776" rIns="24765" bIns="700775" numCol="1" spcCol="1270" anchor="ctr" anchorCtr="0">
            <a:noAutofit/>
          </a:bodyPr>
          <a:lstStyle/>
          <a:p>
            <a:pPr marL="0" lvl="0" indent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3900" kern="1200" dirty="0"/>
              <a:t>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731823-9394-4998-AC92-C267327CDEF3}"/>
              </a:ext>
            </a:extLst>
          </p:cNvPr>
          <p:cNvSpPr/>
          <p:nvPr/>
        </p:nvSpPr>
        <p:spPr>
          <a:xfrm>
            <a:off x="409389" y="3013604"/>
            <a:ext cx="1352020" cy="1931458"/>
          </a:xfrm>
          <a:custGeom>
            <a:avLst/>
            <a:gdLst>
              <a:gd name="connsiteX0" fmla="*/ 0 w 1931458"/>
              <a:gd name="connsiteY0" fmla="*/ 0 h 1352020"/>
              <a:gd name="connsiteX1" fmla="*/ 1255448 w 1931458"/>
              <a:gd name="connsiteY1" fmla="*/ 0 h 1352020"/>
              <a:gd name="connsiteX2" fmla="*/ 1931458 w 1931458"/>
              <a:gd name="connsiteY2" fmla="*/ 676010 h 1352020"/>
              <a:gd name="connsiteX3" fmla="*/ 1255448 w 1931458"/>
              <a:gd name="connsiteY3" fmla="*/ 1352020 h 1352020"/>
              <a:gd name="connsiteX4" fmla="*/ 0 w 1931458"/>
              <a:gd name="connsiteY4" fmla="*/ 1352020 h 1352020"/>
              <a:gd name="connsiteX5" fmla="*/ 676010 w 1931458"/>
              <a:gd name="connsiteY5" fmla="*/ 676010 h 1352020"/>
              <a:gd name="connsiteX6" fmla="*/ 0 w 1931458"/>
              <a:gd name="connsiteY6" fmla="*/ 0 h 135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58" h="1352020">
                <a:moveTo>
                  <a:pt x="1931457" y="0"/>
                </a:moveTo>
                <a:lnTo>
                  <a:pt x="1931457" y="878813"/>
                </a:lnTo>
                <a:lnTo>
                  <a:pt x="965729" y="1352020"/>
                </a:lnTo>
                <a:lnTo>
                  <a:pt x="1" y="878813"/>
                </a:lnTo>
                <a:lnTo>
                  <a:pt x="1" y="0"/>
                </a:lnTo>
                <a:lnTo>
                  <a:pt x="965729" y="473207"/>
                </a:lnTo>
                <a:lnTo>
                  <a:pt x="1931457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65" tIns="700775" rIns="24765" bIns="700775" numCol="1" spcCol="1270" anchor="ctr" anchorCtr="0">
            <a:noAutofit/>
          </a:bodyPr>
          <a:lstStyle/>
          <a:p>
            <a:pPr marL="0" lvl="0" indent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3900" kern="1200" dirty="0"/>
              <a:t>2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6C9E2AE-0255-4C2E-B3EE-786254FBAAED}"/>
              </a:ext>
            </a:extLst>
          </p:cNvPr>
          <p:cNvSpPr/>
          <p:nvPr/>
        </p:nvSpPr>
        <p:spPr>
          <a:xfrm>
            <a:off x="409389" y="4754121"/>
            <a:ext cx="1352020" cy="1931458"/>
          </a:xfrm>
          <a:custGeom>
            <a:avLst/>
            <a:gdLst>
              <a:gd name="connsiteX0" fmla="*/ 0 w 1931458"/>
              <a:gd name="connsiteY0" fmla="*/ 0 h 1352020"/>
              <a:gd name="connsiteX1" fmla="*/ 1255448 w 1931458"/>
              <a:gd name="connsiteY1" fmla="*/ 0 h 1352020"/>
              <a:gd name="connsiteX2" fmla="*/ 1931458 w 1931458"/>
              <a:gd name="connsiteY2" fmla="*/ 676010 h 1352020"/>
              <a:gd name="connsiteX3" fmla="*/ 1255448 w 1931458"/>
              <a:gd name="connsiteY3" fmla="*/ 1352020 h 1352020"/>
              <a:gd name="connsiteX4" fmla="*/ 0 w 1931458"/>
              <a:gd name="connsiteY4" fmla="*/ 1352020 h 1352020"/>
              <a:gd name="connsiteX5" fmla="*/ 676010 w 1931458"/>
              <a:gd name="connsiteY5" fmla="*/ 676010 h 1352020"/>
              <a:gd name="connsiteX6" fmla="*/ 0 w 1931458"/>
              <a:gd name="connsiteY6" fmla="*/ 0 h 135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58" h="1352020">
                <a:moveTo>
                  <a:pt x="1931457" y="0"/>
                </a:moveTo>
                <a:lnTo>
                  <a:pt x="1931457" y="878813"/>
                </a:lnTo>
                <a:lnTo>
                  <a:pt x="965729" y="1352020"/>
                </a:lnTo>
                <a:lnTo>
                  <a:pt x="1" y="878813"/>
                </a:lnTo>
                <a:lnTo>
                  <a:pt x="1" y="0"/>
                </a:lnTo>
                <a:lnTo>
                  <a:pt x="965729" y="473207"/>
                </a:lnTo>
                <a:lnTo>
                  <a:pt x="1931457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65" tIns="700775" rIns="24765" bIns="700775" numCol="1" spcCol="1270" anchor="ctr" anchorCtr="0">
            <a:noAutofit/>
          </a:bodyPr>
          <a:lstStyle/>
          <a:p>
            <a:pPr marL="0" lvl="0" indent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3900" kern="1200" dirty="0"/>
              <a:t>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8BCF64-5EEB-482D-9ED8-A28FF4B32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9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9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5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D970889-24CA-49C4-A006-FAED00DD466F}"/>
              </a:ext>
            </a:extLst>
          </p:cNvPr>
          <p:cNvSpPr/>
          <p:nvPr/>
        </p:nvSpPr>
        <p:spPr>
          <a:xfrm>
            <a:off x="409388" y="1854696"/>
            <a:ext cx="10779025" cy="1415743"/>
          </a:xfrm>
          <a:custGeom>
            <a:avLst/>
            <a:gdLst>
              <a:gd name="connsiteX0" fmla="*/ 148989 w 893914"/>
              <a:gd name="connsiteY0" fmla="*/ 0 h 6898576"/>
              <a:gd name="connsiteX1" fmla="*/ 744925 w 893914"/>
              <a:gd name="connsiteY1" fmla="*/ 0 h 6898576"/>
              <a:gd name="connsiteX2" fmla="*/ 893914 w 893914"/>
              <a:gd name="connsiteY2" fmla="*/ 148989 h 6898576"/>
              <a:gd name="connsiteX3" fmla="*/ 893914 w 893914"/>
              <a:gd name="connsiteY3" fmla="*/ 6898576 h 6898576"/>
              <a:gd name="connsiteX4" fmla="*/ 893914 w 893914"/>
              <a:gd name="connsiteY4" fmla="*/ 6898576 h 6898576"/>
              <a:gd name="connsiteX5" fmla="*/ 0 w 893914"/>
              <a:gd name="connsiteY5" fmla="*/ 6898576 h 6898576"/>
              <a:gd name="connsiteX6" fmla="*/ 0 w 893914"/>
              <a:gd name="connsiteY6" fmla="*/ 6898576 h 6898576"/>
              <a:gd name="connsiteX7" fmla="*/ 0 w 893914"/>
              <a:gd name="connsiteY7" fmla="*/ 148989 h 6898576"/>
              <a:gd name="connsiteX8" fmla="*/ 148989 w 893914"/>
              <a:gd name="connsiteY8" fmla="*/ 0 h 689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3914" h="6898576">
                <a:moveTo>
                  <a:pt x="893914" y="1149791"/>
                </a:moveTo>
                <a:lnTo>
                  <a:pt x="893914" y="5748785"/>
                </a:lnTo>
                <a:cubicBezTo>
                  <a:pt x="893914" y="6383792"/>
                  <a:pt x="885270" y="6898572"/>
                  <a:pt x="874608" y="6898572"/>
                </a:cubicBezTo>
                <a:lnTo>
                  <a:pt x="0" y="6898572"/>
                </a:lnTo>
                <a:lnTo>
                  <a:pt x="0" y="6898572"/>
                </a:lnTo>
                <a:lnTo>
                  <a:pt x="0" y="4"/>
                </a:lnTo>
                <a:lnTo>
                  <a:pt x="0" y="4"/>
                </a:lnTo>
                <a:lnTo>
                  <a:pt x="874608" y="4"/>
                </a:lnTo>
                <a:cubicBezTo>
                  <a:pt x="885270" y="4"/>
                  <a:pt x="893914" y="514784"/>
                  <a:pt x="893914" y="1149791"/>
                </a:cubicBez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1" tIns="83641" rIns="123646" bIns="83643" numCol="1" spcCol="1270" anchor="ctr" anchorCtr="0">
            <a:noAutofit/>
          </a:bodyPr>
          <a:lstStyle/>
          <a:p>
            <a:pPr marL="0" lvl="1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id-ID" dirty="0"/>
          </a:p>
          <a:p>
            <a:pPr marL="228600" lvl="1" indent="-228600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d-ID" dirty="0"/>
              <a:t>Bootstrap adalah kerangka kerja front-end sumber terbuka yang dikembangkan oleh Twitter. Ini menyediakan kumpulan alat dan komponen UI yang siap pakai untuk membangun antarmuka web yang responsif dan menarik.</a:t>
            </a:r>
            <a:endParaRPr lang="id-ID" sz="2100" kern="1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27E39A3-5CDA-4CED-8883-4B118850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88" y="190648"/>
            <a:ext cx="8596668" cy="1320800"/>
          </a:xfrm>
        </p:spPr>
        <p:txBody>
          <a:bodyPr/>
          <a:lstStyle/>
          <a:p>
            <a:r>
              <a:rPr lang="id-ID" dirty="0"/>
              <a:t>Struktur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4BC0D-38B6-429E-8F11-EF6DCEE40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9388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53C9708-7B79-4D4E-BD7C-29013F13C96E}"/>
              </a:ext>
            </a:extLst>
          </p:cNvPr>
          <p:cNvSpPr/>
          <p:nvPr/>
        </p:nvSpPr>
        <p:spPr>
          <a:xfrm>
            <a:off x="409388" y="1314214"/>
            <a:ext cx="3880449" cy="903694"/>
          </a:xfrm>
          <a:custGeom>
            <a:avLst/>
            <a:gdLst>
              <a:gd name="connsiteX0" fmla="*/ 0 w 3880449"/>
              <a:gd name="connsiteY0" fmla="*/ 186236 h 1117393"/>
              <a:gd name="connsiteX1" fmla="*/ 186236 w 3880449"/>
              <a:gd name="connsiteY1" fmla="*/ 0 h 1117393"/>
              <a:gd name="connsiteX2" fmla="*/ 3694213 w 3880449"/>
              <a:gd name="connsiteY2" fmla="*/ 0 h 1117393"/>
              <a:gd name="connsiteX3" fmla="*/ 3880449 w 3880449"/>
              <a:gd name="connsiteY3" fmla="*/ 186236 h 1117393"/>
              <a:gd name="connsiteX4" fmla="*/ 3880449 w 3880449"/>
              <a:gd name="connsiteY4" fmla="*/ 931157 h 1117393"/>
              <a:gd name="connsiteX5" fmla="*/ 3694213 w 3880449"/>
              <a:gd name="connsiteY5" fmla="*/ 1117393 h 1117393"/>
              <a:gd name="connsiteX6" fmla="*/ 186236 w 3880449"/>
              <a:gd name="connsiteY6" fmla="*/ 1117393 h 1117393"/>
              <a:gd name="connsiteX7" fmla="*/ 0 w 3880449"/>
              <a:gd name="connsiteY7" fmla="*/ 931157 h 1117393"/>
              <a:gd name="connsiteX8" fmla="*/ 0 w 3880449"/>
              <a:gd name="connsiteY8" fmla="*/ 186236 h 111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0449" h="1117393">
                <a:moveTo>
                  <a:pt x="0" y="186236"/>
                </a:moveTo>
                <a:cubicBezTo>
                  <a:pt x="0" y="83381"/>
                  <a:pt x="83381" y="0"/>
                  <a:pt x="186236" y="0"/>
                </a:cubicBezTo>
                <a:lnTo>
                  <a:pt x="3694213" y="0"/>
                </a:lnTo>
                <a:cubicBezTo>
                  <a:pt x="3797068" y="0"/>
                  <a:pt x="3880449" y="83381"/>
                  <a:pt x="3880449" y="186236"/>
                </a:cubicBezTo>
                <a:lnTo>
                  <a:pt x="3880449" y="931157"/>
                </a:lnTo>
                <a:cubicBezTo>
                  <a:pt x="3880449" y="1034012"/>
                  <a:pt x="3797068" y="1117393"/>
                  <a:pt x="3694213" y="1117393"/>
                </a:cubicBezTo>
                <a:lnTo>
                  <a:pt x="186236" y="1117393"/>
                </a:lnTo>
                <a:cubicBezTo>
                  <a:pt x="83381" y="1117393"/>
                  <a:pt x="0" y="1034012"/>
                  <a:pt x="0" y="931157"/>
                </a:cubicBezTo>
                <a:lnTo>
                  <a:pt x="0" y="186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0277" tIns="117412" rIns="180277" bIns="117412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3300" kern="1200" dirty="0"/>
              <a:t>Bootstrap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0AEFC2-1FED-4F3D-B685-0CC294D2757B}"/>
              </a:ext>
            </a:extLst>
          </p:cNvPr>
          <p:cNvSpPr/>
          <p:nvPr/>
        </p:nvSpPr>
        <p:spPr>
          <a:xfrm>
            <a:off x="409388" y="4073394"/>
            <a:ext cx="10779025" cy="1470392"/>
          </a:xfrm>
          <a:custGeom>
            <a:avLst/>
            <a:gdLst>
              <a:gd name="connsiteX0" fmla="*/ 148989 w 893914"/>
              <a:gd name="connsiteY0" fmla="*/ 0 h 6898576"/>
              <a:gd name="connsiteX1" fmla="*/ 744925 w 893914"/>
              <a:gd name="connsiteY1" fmla="*/ 0 h 6898576"/>
              <a:gd name="connsiteX2" fmla="*/ 893914 w 893914"/>
              <a:gd name="connsiteY2" fmla="*/ 148989 h 6898576"/>
              <a:gd name="connsiteX3" fmla="*/ 893914 w 893914"/>
              <a:gd name="connsiteY3" fmla="*/ 6898576 h 6898576"/>
              <a:gd name="connsiteX4" fmla="*/ 893914 w 893914"/>
              <a:gd name="connsiteY4" fmla="*/ 6898576 h 6898576"/>
              <a:gd name="connsiteX5" fmla="*/ 0 w 893914"/>
              <a:gd name="connsiteY5" fmla="*/ 6898576 h 6898576"/>
              <a:gd name="connsiteX6" fmla="*/ 0 w 893914"/>
              <a:gd name="connsiteY6" fmla="*/ 6898576 h 6898576"/>
              <a:gd name="connsiteX7" fmla="*/ 0 w 893914"/>
              <a:gd name="connsiteY7" fmla="*/ 148989 h 6898576"/>
              <a:gd name="connsiteX8" fmla="*/ 148989 w 893914"/>
              <a:gd name="connsiteY8" fmla="*/ 0 h 689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3914" h="6898576">
                <a:moveTo>
                  <a:pt x="893914" y="1149791"/>
                </a:moveTo>
                <a:lnTo>
                  <a:pt x="893914" y="5748785"/>
                </a:lnTo>
                <a:cubicBezTo>
                  <a:pt x="893914" y="6383792"/>
                  <a:pt x="885270" y="6898572"/>
                  <a:pt x="874608" y="6898572"/>
                </a:cubicBezTo>
                <a:lnTo>
                  <a:pt x="0" y="6898572"/>
                </a:lnTo>
                <a:lnTo>
                  <a:pt x="0" y="6898572"/>
                </a:lnTo>
                <a:lnTo>
                  <a:pt x="0" y="4"/>
                </a:lnTo>
                <a:lnTo>
                  <a:pt x="0" y="4"/>
                </a:lnTo>
                <a:lnTo>
                  <a:pt x="874608" y="4"/>
                </a:lnTo>
                <a:cubicBezTo>
                  <a:pt x="885270" y="4"/>
                  <a:pt x="893914" y="514784"/>
                  <a:pt x="893914" y="1149791"/>
                </a:cubicBez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1" tIns="83641" rIns="123646" bIns="83643" numCol="1" spcCol="1270" anchor="ctr" anchorCtr="0">
            <a:noAutofit/>
          </a:bodyPr>
          <a:lstStyle/>
          <a:p>
            <a:pPr marL="0" lvl="1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id-ID" dirty="0"/>
          </a:p>
          <a:p>
            <a:pPr marL="0" lvl="1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id-ID" dirty="0"/>
              <a:t>Tailwind CSS adalah kerangka kerja CSS yang berbasis utility-first. Sebaliknya membangun komponen UI yang kompleks, Tailwind memberikan sejumlah besar kelas kecil dan fleksibel yang dapat diterapkan langsung ke elemen HTML.</a:t>
            </a:r>
            <a:endParaRPr lang="id-ID" sz="21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784673-F2AC-4BED-9676-ECAEFBC8A3B1}"/>
              </a:ext>
            </a:extLst>
          </p:cNvPr>
          <p:cNvSpPr/>
          <p:nvPr/>
        </p:nvSpPr>
        <p:spPr>
          <a:xfrm>
            <a:off x="409388" y="3613687"/>
            <a:ext cx="3880449" cy="850345"/>
          </a:xfrm>
          <a:custGeom>
            <a:avLst/>
            <a:gdLst>
              <a:gd name="connsiteX0" fmla="*/ 0 w 3880449"/>
              <a:gd name="connsiteY0" fmla="*/ 186236 h 1117393"/>
              <a:gd name="connsiteX1" fmla="*/ 186236 w 3880449"/>
              <a:gd name="connsiteY1" fmla="*/ 0 h 1117393"/>
              <a:gd name="connsiteX2" fmla="*/ 3694213 w 3880449"/>
              <a:gd name="connsiteY2" fmla="*/ 0 h 1117393"/>
              <a:gd name="connsiteX3" fmla="*/ 3880449 w 3880449"/>
              <a:gd name="connsiteY3" fmla="*/ 186236 h 1117393"/>
              <a:gd name="connsiteX4" fmla="*/ 3880449 w 3880449"/>
              <a:gd name="connsiteY4" fmla="*/ 931157 h 1117393"/>
              <a:gd name="connsiteX5" fmla="*/ 3694213 w 3880449"/>
              <a:gd name="connsiteY5" fmla="*/ 1117393 h 1117393"/>
              <a:gd name="connsiteX6" fmla="*/ 186236 w 3880449"/>
              <a:gd name="connsiteY6" fmla="*/ 1117393 h 1117393"/>
              <a:gd name="connsiteX7" fmla="*/ 0 w 3880449"/>
              <a:gd name="connsiteY7" fmla="*/ 931157 h 1117393"/>
              <a:gd name="connsiteX8" fmla="*/ 0 w 3880449"/>
              <a:gd name="connsiteY8" fmla="*/ 186236 h 111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0449" h="1117393">
                <a:moveTo>
                  <a:pt x="0" y="186236"/>
                </a:moveTo>
                <a:cubicBezTo>
                  <a:pt x="0" y="83381"/>
                  <a:pt x="83381" y="0"/>
                  <a:pt x="186236" y="0"/>
                </a:cubicBezTo>
                <a:lnTo>
                  <a:pt x="3694213" y="0"/>
                </a:lnTo>
                <a:cubicBezTo>
                  <a:pt x="3797068" y="0"/>
                  <a:pt x="3880449" y="83381"/>
                  <a:pt x="3880449" y="186236"/>
                </a:cubicBezTo>
                <a:lnTo>
                  <a:pt x="3880449" y="931157"/>
                </a:lnTo>
                <a:cubicBezTo>
                  <a:pt x="3880449" y="1034012"/>
                  <a:pt x="3797068" y="1117393"/>
                  <a:pt x="3694213" y="1117393"/>
                </a:cubicBezTo>
                <a:lnTo>
                  <a:pt x="186236" y="1117393"/>
                </a:lnTo>
                <a:cubicBezTo>
                  <a:pt x="83381" y="1117393"/>
                  <a:pt x="0" y="1034012"/>
                  <a:pt x="0" y="931157"/>
                </a:cubicBezTo>
                <a:lnTo>
                  <a:pt x="0" y="186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0277" tIns="117412" rIns="180277" bIns="117412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3300" kern="1200" dirty="0"/>
              <a:t>Tailwind</a:t>
            </a:r>
          </a:p>
        </p:txBody>
      </p:sp>
    </p:spTree>
    <p:extLst>
      <p:ext uri="{BB962C8B-B14F-4D97-AF65-F5344CB8AC3E}">
        <p14:creationId xmlns:p14="http://schemas.microsoft.com/office/powerpoint/2010/main" val="297627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8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F4CF753-4188-4280-BF7A-6EFEA2C8FA29}"/>
              </a:ext>
            </a:extLst>
          </p:cNvPr>
          <p:cNvSpPr/>
          <p:nvPr/>
        </p:nvSpPr>
        <p:spPr>
          <a:xfrm>
            <a:off x="1761408" y="1273087"/>
            <a:ext cx="9668591" cy="1255447"/>
          </a:xfrm>
          <a:custGeom>
            <a:avLst/>
            <a:gdLst>
              <a:gd name="connsiteX0" fmla="*/ 209245 w 1255447"/>
              <a:gd name="connsiteY0" fmla="*/ 0 h 9668591"/>
              <a:gd name="connsiteX1" fmla="*/ 1046202 w 1255447"/>
              <a:gd name="connsiteY1" fmla="*/ 0 h 9668591"/>
              <a:gd name="connsiteX2" fmla="*/ 1255447 w 1255447"/>
              <a:gd name="connsiteY2" fmla="*/ 209245 h 9668591"/>
              <a:gd name="connsiteX3" fmla="*/ 1255447 w 1255447"/>
              <a:gd name="connsiteY3" fmla="*/ 9668591 h 9668591"/>
              <a:gd name="connsiteX4" fmla="*/ 1255447 w 1255447"/>
              <a:gd name="connsiteY4" fmla="*/ 9668591 h 9668591"/>
              <a:gd name="connsiteX5" fmla="*/ 0 w 1255447"/>
              <a:gd name="connsiteY5" fmla="*/ 9668591 h 9668591"/>
              <a:gd name="connsiteX6" fmla="*/ 0 w 1255447"/>
              <a:gd name="connsiteY6" fmla="*/ 9668591 h 9668591"/>
              <a:gd name="connsiteX7" fmla="*/ 0 w 1255447"/>
              <a:gd name="connsiteY7" fmla="*/ 209245 h 9668591"/>
              <a:gd name="connsiteX8" fmla="*/ 209245 w 1255447"/>
              <a:gd name="connsiteY8" fmla="*/ 0 h 966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5447" h="9668591">
                <a:moveTo>
                  <a:pt x="1255447" y="1611464"/>
                </a:moveTo>
                <a:lnTo>
                  <a:pt x="1255447" y="8057127"/>
                </a:lnTo>
                <a:cubicBezTo>
                  <a:pt x="1255447" y="8947113"/>
                  <a:pt x="1243283" y="9668587"/>
                  <a:pt x="1228277" y="9668587"/>
                </a:cubicBezTo>
                <a:lnTo>
                  <a:pt x="0" y="9668587"/>
                </a:lnTo>
                <a:lnTo>
                  <a:pt x="0" y="9668587"/>
                </a:lnTo>
                <a:lnTo>
                  <a:pt x="0" y="4"/>
                </a:lnTo>
                <a:lnTo>
                  <a:pt x="0" y="4"/>
                </a:lnTo>
                <a:lnTo>
                  <a:pt x="1228277" y="4"/>
                </a:lnTo>
                <a:cubicBezTo>
                  <a:pt x="1243283" y="4"/>
                  <a:pt x="1255447" y="721478"/>
                  <a:pt x="1255447" y="1611464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78431" rIns="78431" bIns="78431" numCol="1" spcCol="1270" anchor="ctr" anchorCtr="0">
            <a:noAutofit/>
          </a:bodyPr>
          <a:lstStyle/>
          <a:p>
            <a:pPr marL="228600" lvl="1" indent="-228600" algn="l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d-ID" sz="2700" kern="1200" dirty="0"/>
              <a:t>Akronim dari “Cascading Style Sheets”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2EDFABF-684D-4FCD-84F0-A663D27495F7}"/>
              </a:ext>
            </a:extLst>
          </p:cNvPr>
          <p:cNvSpPr/>
          <p:nvPr/>
        </p:nvSpPr>
        <p:spPr>
          <a:xfrm>
            <a:off x="1761408" y="3013605"/>
            <a:ext cx="9668591" cy="1255447"/>
          </a:xfrm>
          <a:custGeom>
            <a:avLst/>
            <a:gdLst>
              <a:gd name="connsiteX0" fmla="*/ 209245 w 1255447"/>
              <a:gd name="connsiteY0" fmla="*/ 0 h 9668591"/>
              <a:gd name="connsiteX1" fmla="*/ 1046202 w 1255447"/>
              <a:gd name="connsiteY1" fmla="*/ 0 h 9668591"/>
              <a:gd name="connsiteX2" fmla="*/ 1255447 w 1255447"/>
              <a:gd name="connsiteY2" fmla="*/ 209245 h 9668591"/>
              <a:gd name="connsiteX3" fmla="*/ 1255447 w 1255447"/>
              <a:gd name="connsiteY3" fmla="*/ 9668591 h 9668591"/>
              <a:gd name="connsiteX4" fmla="*/ 1255447 w 1255447"/>
              <a:gd name="connsiteY4" fmla="*/ 9668591 h 9668591"/>
              <a:gd name="connsiteX5" fmla="*/ 0 w 1255447"/>
              <a:gd name="connsiteY5" fmla="*/ 9668591 h 9668591"/>
              <a:gd name="connsiteX6" fmla="*/ 0 w 1255447"/>
              <a:gd name="connsiteY6" fmla="*/ 9668591 h 9668591"/>
              <a:gd name="connsiteX7" fmla="*/ 0 w 1255447"/>
              <a:gd name="connsiteY7" fmla="*/ 209245 h 9668591"/>
              <a:gd name="connsiteX8" fmla="*/ 209245 w 1255447"/>
              <a:gd name="connsiteY8" fmla="*/ 0 h 966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5447" h="9668591">
                <a:moveTo>
                  <a:pt x="1255447" y="1611464"/>
                </a:moveTo>
                <a:lnTo>
                  <a:pt x="1255447" y="8057127"/>
                </a:lnTo>
                <a:cubicBezTo>
                  <a:pt x="1255447" y="8947113"/>
                  <a:pt x="1243283" y="9668587"/>
                  <a:pt x="1228277" y="9668587"/>
                </a:cubicBezTo>
                <a:lnTo>
                  <a:pt x="0" y="9668587"/>
                </a:lnTo>
                <a:lnTo>
                  <a:pt x="0" y="9668587"/>
                </a:lnTo>
                <a:lnTo>
                  <a:pt x="0" y="4"/>
                </a:lnTo>
                <a:lnTo>
                  <a:pt x="0" y="4"/>
                </a:lnTo>
                <a:lnTo>
                  <a:pt x="1228277" y="4"/>
                </a:lnTo>
                <a:cubicBezTo>
                  <a:pt x="1243283" y="4"/>
                  <a:pt x="1255447" y="721478"/>
                  <a:pt x="1255447" y="1611464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78431" rIns="78431" bIns="78431" numCol="1" spcCol="1270" anchor="ctr" anchorCtr="0">
            <a:noAutofit/>
          </a:bodyPr>
          <a:lstStyle/>
          <a:p>
            <a:pPr marL="228600" lvl="1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nn-NO" sz="2400" dirty="0"/>
              <a:t>CSS</a:t>
            </a:r>
            <a:r>
              <a:rPr lang="id-ID" sz="2400" dirty="0"/>
              <a:t> </a:t>
            </a:r>
            <a:r>
              <a:rPr lang="nn-NO" sz="2400" dirty="0"/>
              <a:t>adalah bahasa gaya yang digunakan untuk mengatur tampilan dan tata letak elemen-elemen HTML di halaman web</a:t>
            </a:r>
            <a:endParaRPr lang="id-ID" sz="24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D3F7D7-20F5-4F4C-B455-406E5954D475}"/>
              </a:ext>
            </a:extLst>
          </p:cNvPr>
          <p:cNvSpPr/>
          <p:nvPr/>
        </p:nvSpPr>
        <p:spPr>
          <a:xfrm>
            <a:off x="1761408" y="4754123"/>
            <a:ext cx="9668591" cy="1255448"/>
          </a:xfrm>
          <a:custGeom>
            <a:avLst/>
            <a:gdLst>
              <a:gd name="connsiteX0" fmla="*/ 209245 w 1255447"/>
              <a:gd name="connsiteY0" fmla="*/ 0 h 9668591"/>
              <a:gd name="connsiteX1" fmla="*/ 1046202 w 1255447"/>
              <a:gd name="connsiteY1" fmla="*/ 0 h 9668591"/>
              <a:gd name="connsiteX2" fmla="*/ 1255447 w 1255447"/>
              <a:gd name="connsiteY2" fmla="*/ 209245 h 9668591"/>
              <a:gd name="connsiteX3" fmla="*/ 1255447 w 1255447"/>
              <a:gd name="connsiteY3" fmla="*/ 9668591 h 9668591"/>
              <a:gd name="connsiteX4" fmla="*/ 1255447 w 1255447"/>
              <a:gd name="connsiteY4" fmla="*/ 9668591 h 9668591"/>
              <a:gd name="connsiteX5" fmla="*/ 0 w 1255447"/>
              <a:gd name="connsiteY5" fmla="*/ 9668591 h 9668591"/>
              <a:gd name="connsiteX6" fmla="*/ 0 w 1255447"/>
              <a:gd name="connsiteY6" fmla="*/ 9668591 h 9668591"/>
              <a:gd name="connsiteX7" fmla="*/ 0 w 1255447"/>
              <a:gd name="connsiteY7" fmla="*/ 209245 h 9668591"/>
              <a:gd name="connsiteX8" fmla="*/ 209245 w 1255447"/>
              <a:gd name="connsiteY8" fmla="*/ 0 h 966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5447" h="9668591">
                <a:moveTo>
                  <a:pt x="1255447" y="1611464"/>
                </a:moveTo>
                <a:lnTo>
                  <a:pt x="1255447" y="8057127"/>
                </a:lnTo>
                <a:cubicBezTo>
                  <a:pt x="1255447" y="8947113"/>
                  <a:pt x="1243283" y="9668587"/>
                  <a:pt x="1228277" y="9668587"/>
                </a:cubicBezTo>
                <a:lnTo>
                  <a:pt x="0" y="9668587"/>
                </a:lnTo>
                <a:lnTo>
                  <a:pt x="0" y="9668587"/>
                </a:lnTo>
                <a:lnTo>
                  <a:pt x="0" y="4"/>
                </a:lnTo>
                <a:lnTo>
                  <a:pt x="0" y="4"/>
                </a:lnTo>
                <a:lnTo>
                  <a:pt x="1228277" y="4"/>
                </a:lnTo>
                <a:cubicBezTo>
                  <a:pt x="1243283" y="4"/>
                  <a:pt x="1255447" y="721478"/>
                  <a:pt x="1255447" y="1611464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78431" rIns="78431" bIns="78432" numCol="1" spcCol="1270" anchor="ctr" anchorCtr="0">
            <a:noAutofit/>
          </a:bodyPr>
          <a:lstStyle/>
          <a:p>
            <a:pPr marL="228600" lvl="1" indent="-228600" defTabSz="1200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d-ID" sz="2400" dirty="0"/>
              <a:t>CSS digunakan untuk memisahkan struktur konten HTML dari gaya dan tata letak, memungkinkan kontrol yang lebih baik atas penampilan halaman web</a:t>
            </a:r>
            <a:endParaRPr lang="id-ID" sz="3200" kern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F4E9-1066-40B4-8057-3A625E69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88" y="190648"/>
            <a:ext cx="8596668" cy="1320800"/>
          </a:xfrm>
        </p:spPr>
        <p:txBody>
          <a:bodyPr/>
          <a:lstStyle/>
          <a:p>
            <a:r>
              <a:rPr lang="id-ID" dirty="0"/>
              <a:t>Apa itu CSS?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7112B1-C62B-4F4C-8BCE-5B60225EE066}"/>
              </a:ext>
            </a:extLst>
          </p:cNvPr>
          <p:cNvSpPr/>
          <p:nvPr/>
        </p:nvSpPr>
        <p:spPr>
          <a:xfrm>
            <a:off x="409389" y="1273085"/>
            <a:ext cx="1352020" cy="1931459"/>
          </a:xfrm>
          <a:custGeom>
            <a:avLst/>
            <a:gdLst>
              <a:gd name="connsiteX0" fmla="*/ 0 w 1931458"/>
              <a:gd name="connsiteY0" fmla="*/ 0 h 1352020"/>
              <a:gd name="connsiteX1" fmla="*/ 1255448 w 1931458"/>
              <a:gd name="connsiteY1" fmla="*/ 0 h 1352020"/>
              <a:gd name="connsiteX2" fmla="*/ 1931458 w 1931458"/>
              <a:gd name="connsiteY2" fmla="*/ 676010 h 1352020"/>
              <a:gd name="connsiteX3" fmla="*/ 1255448 w 1931458"/>
              <a:gd name="connsiteY3" fmla="*/ 1352020 h 1352020"/>
              <a:gd name="connsiteX4" fmla="*/ 0 w 1931458"/>
              <a:gd name="connsiteY4" fmla="*/ 1352020 h 1352020"/>
              <a:gd name="connsiteX5" fmla="*/ 676010 w 1931458"/>
              <a:gd name="connsiteY5" fmla="*/ 676010 h 1352020"/>
              <a:gd name="connsiteX6" fmla="*/ 0 w 1931458"/>
              <a:gd name="connsiteY6" fmla="*/ 0 h 135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58" h="1352020">
                <a:moveTo>
                  <a:pt x="1931457" y="0"/>
                </a:moveTo>
                <a:lnTo>
                  <a:pt x="1931457" y="878813"/>
                </a:lnTo>
                <a:lnTo>
                  <a:pt x="965729" y="1352020"/>
                </a:lnTo>
                <a:lnTo>
                  <a:pt x="1" y="878813"/>
                </a:lnTo>
                <a:lnTo>
                  <a:pt x="1" y="0"/>
                </a:lnTo>
                <a:lnTo>
                  <a:pt x="965729" y="473207"/>
                </a:lnTo>
                <a:lnTo>
                  <a:pt x="1931457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65" tIns="700776" rIns="24765" bIns="700775" numCol="1" spcCol="1270" anchor="ctr" anchorCtr="0">
            <a:noAutofit/>
          </a:bodyPr>
          <a:lstStyle/>
          <a:p>
            <a:pPr marL="0" lvl="0" indent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3900" kern="1200" dirty="0"/>
              <a:t>1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2731823-9394-4998-AC92-C267327CDEF3}"/>
              </a:ext>
            </a:extLst>
          </p:cNvPr>
          <p:cNvSpPr/>
          <p:nvPr/>
        </p:nvSpPr>
        <p:spPr>
          <a:xfrm>
            <a:off x="409389" y="3013604"/>
            <a:ext cx="1352020" cy="1931458"/>
          </a:xfrm>
          <a:custGeom>
            <a:avLst/>
            <a:gdLst>
              <a:gd name="connsiteX0" fmla="*/ 0 w 1931458"/>
              <a:gd name="connsiteY0" fmla="*/ 0 h 1352020"/>
              <a:gd name="connsiteX1" fmla="*/ 1255448 w 1931458"/>
              <a:gd name="connsiteY1" fmla="*/ 0 h 1352020"/>
              <a:gd name="connsiteX2" fmla="*/ 1931458 w 1931458"/>
              <a:gd name="connsiteY2" fmla="*/ 676010 h 1352020"/>
              <a:gd name="connsiteX3" fmla="*/ 1255448 w 1931458"/>
              <a:gd name="connsiteY3" fmla="*/ 1352020 h 1352020"/>
              <a:gd name="connsiteX4" fmla="*/ 0 w 1931458"/>
              <a:gd name="connsiteY4" fmla="*/ 1352020 h 1352020"/>
              <a:gd name="connsiteX5" fmla="*/ 676010 w 1931458"/>
              <a:gd name="connsiteY5" fmla="*/ 676010 h 1352020"/>
              <a:gd name="connsiteX6" fmla="*/ 0 w 1931458"/>
              <a:gd name="connsiteY6" fmla="*/ 0 h 135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58" h="1352020">
                <a:moveTo>
                  <a:pt x="1931457" y="0"/>
                </a:moveTo>
                <a:lnTo>
                  <a:pt x="1931457" y="878813"/>
                </a:lnTo>
                <a:lnTo>
                  <a:pt x="965729" y="1352020"/>
                </a:lnTo>
                <a:lnTo>
                  <a:pt x="1" y="878813"/>
                </a:lnTo>
                <a:lnTo>
                  <a:pt x="1" y="0"/>
                </a:lnTo>
                <a:lnTo>
                  <a:pt x="965729" y="473207"/>
                </a:lnTo>
                <a:lnTo>
                  <a:pt x="1931457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65" tIns="700775" rIns="24765" bIns="700775" numCol="1" spcCol="1270" anchor="ctr" anchorCtr="0">
            <a:noAutofit/>
          </a:bodyPr>
          <a:lstStyle/>
          <a:p>
            <a:pPr marL="0" lvl="0" indent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3900" kern="1200" dirty="0"/>
              <a:t>2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6C9E2AE-0255-4C2E-B3EE-786254FBAAED}"/>
              </a:ext>
            </a:extLst>
          </p:cNvPr>
          <p:cNvSpPr/>
          <p:nvPr/>
        </p:nvSpPr>
        <p:spPr>
          <a:xfrm>
            <a:off x="409389" y="4754121"/>
            <a:ext cx="1352020" cy="1931458"/>
          </a:xfrm>
          <a:custGeom>
            <a:avLst/>
            <a:gdLst>
              <a:gd name="connsiteX0" fmla="*/ 0 w 1931458"/>
              <a:gd name="connsiteY0" fmla="*/ 0 h 1352020"/>
              <a:gd name="connsiteX1" fmla="*/ 1255448 w 1931458"/>
              <a:gd name="connsiteY1" fmla="*/ 0 h 1352020"/>
              <a:gd name="connsiteX2" fmla="*/ 1931458 w 1931458"/>
              <a:gd name="connsiteY2" fmla="*/ 676010 h 1352020"/>
              <a:gd name="connsiteX3" fmla="*/ 1255448 w 1931458"/>
              <a:gd name="connsiteY3" fmla="*/ 1352020 h 1352020"/>
              <a:gd name="connsiteX4" fmla="*/ 0 w 1931458"/>
              <a:gd name="connsiteY4" fmla="*/ 1352020 h 1352020"/>
              <a:gd name="connsiteX5" fmla="*/ 676010 w 1931458"/>
              <a:gd name="connsiteY5" fmla="*/ 676010 h 1352020"/>
              <a:gd name="connsiteX6" fmla="*/ 0 w 1931458"/>
              <a:gd name="connsiteY6" fmla="*/ 0 h 135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58" h="1352020">
                <a:moveTo>
                  <a:pt x="1931457" y="0"/>
                </a:moveTo>
                <a:lnTo>
                  <a:pt x="1931457" y="878813"/>
                </a:lnTo>
                <a:lnTo>
                  <a:pt x="965729" y="1352020"/>
                </a:lnTo>
                <a:lnTo>
                  <a:pt x="1" y="878813"/>
                </a:lnTo>
                <a:lnTo>
                  <a:pt x="1" y="0"/>
                </a:lnTo>
                <a:lnTo>
                  <a:pt x="965729" y="473207"/>
                </a:lnTo>
                <a:lnTo>
                  <a:pt x="1931457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765" tIns="700775" rIns="24765" bIns="700775" numCol="1" spcCol="1270" anchor="ctr" anchorCtr="0">
            <a:noAutofit/>
          </a:bodyPr>
          <a:lstStyle/>
          <a:p>
            <a:pPr marL="0" lvl="0" indent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3900" kern="1200" dirty="0"/>
              <a:t>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8BCF64-5EEB-482D-9ED8-A28FF4B32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9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0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5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77AB26F-5AFC-4E32-91D8-D2A8AC6E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88" y="190648"/>
            <a:ext cx="8596668" cy="1320800"/>
          </a:xfrm>
        </p:spPr>
        <p:txBody>
          <a:bodyPr/>
          <a:lstStyle/>
          <a:p>
            <a:r>
              <a:rPr lang="id-ID" dirty="0"/>
              <a:t>Struktur Dasar CSS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2FC0532-7132-434F-B424-45174E720882}"/>
              </a:ext>
            </a:extLst>
          </p:cNvPr>
          <p:cNvSpPr/>
          <p:nvPr/>
        </p:nvSpPr>
        <p:spPr>
          <a:xfrm>
            <a:off x="4289837" y="1799166"/>
            <a:ext cx="6898576" cy="893914"/>
          </a:xfrm>
          <a:custGeom>
            <a:avLst/>
            <a:gdLst>
              <a:gd name="connsiteX0" fmla="*/ 148989 w 893914"/>
              <a:gd name="connsiteY0" fmla="*/ 0 h 6898576"/>
              <a:gd name="connsiteX1" fmla="*/ 744925 w 893914"/>
              <a:gd name="connsiteY1" fmla="*/ 0 h 6898576"/>
              <a:gd name="connsiteX2" fmla="*/ 893914 w 893914"/>
              <a:gd name="connsiteY2" fmla="*/ 148989 h 6898576"/>
              <a:gd name="connsiteX3" fmla="*/ 893914 w 893914"/>
              <a:gd name="connsiteY3" fmla="*/ 6898576 h 6898576"/>
              <a:gd name="connsiteX4" fmla="*/ 893914 w 893914"/>
              <a:gd name="connsiteY4" fmla="*/ 6898576 h 6898576"/>
              <a:gd name="connsiteX5" fmla="*/ 0 w 893914"/>
              <a:gd name="connsiteY5" fmla="*/ 6898576 h 6898576"/>
              <a:gd name="connsiteX6" fmla="*/ 0 w 893914"/>
              <a:gd name="connsiteY6" fmla="*/ 6898576 h 6898576"/>
              <a:gd name="connsiteX7" fmla="*/ 0 w 893914"/>
              <a:gd name="connsiteY7" fmla="*/ 148989 h 6898576"/>
              <a:gd name="connsiteX8" fmla="*/ 148989 w 893914"/>
              <a:gd name="connsiteY8" fmla="*/ 0 h 689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3914" h="6898576">
                <a:moveTo>
                  <a:pt x="893914" y="1149791"/>
                </a:moveTo>
                <a:lnTo>
                  <a:pt x="893914" y="5748785"/>
                </a:lnTo>
                <a:cubicBezTo>
                  <a:pt x="893914" y="6383792"/>
                  <a:pt x="885270" y="6898572"/>
                  <a:pt x="874608" y="6898572"/>
                </a:cubicBezTo>
                <a:lnTo>
                  <a:pt x="0" y="6898572"/>
                </a:lnTo>
                <a:lnTo>
                  <a:pt x="0" y="6898572"/>
                </a:lnTo>
                <a:lnTo>
                  <a:pt x="0" y="4"/>
                </a:lnTo>
                <a:lnTo>
                  <a:pt x="0" y="4"/>
                </a:lnTo>
                <a:lnTo>
                  <a:pt x="874608" y="4"/>
                </a:lnTo>
                <a:cubicBezTo>
                  <a:pt x="885270" y="4"/>
                  <a:pt x="893914" y="514784"/>
                  <a:pt x="893914" y="1149791"/>
                </a:cubicBez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1" tIns="83641" rIns="123646" bIns="83643" numCol="1" spcCol="1270" anchor="ctr" anchorCtr="0">
            <a:noAutofit/>
          </a:bodyPr>
          <a:lstStyle/>
          <a:p>
            <a:pPr marL="228600" lvl="1" indent="-228600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d-ID" sz="2400" dirty="0"/>
              <a:t>Cara untuk menargetkan elemen tertentu di halaman web.</a:t>
            </a:r>
            <a:endParaRPr lang="id-ID" sz="28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B6FE615-A079-4B2D-B223-6E45F04F1C05}"/>
              </a:ext>
            </a:extLst>
          </p:cNvPr>
          <p:cNvSpPr/>
          <p:nvPr/>
        </p:nvSpPr>
        <p:spPr>
          <a:xfrm>
            <a:off x="4289837" y="2972429"/>
            <a:ext cx="6898576" cy="893914"/>
          </a:xfrm>
          <a:custGeom>
            <a:avLst/>
            <a:gdLst>
              <a:gd name="connsiteX0" fmla="*/ 148989 w 893914"/>
              <a:gd name="connsiteY0" fmla="*/ 0 h 6898576"/>
              <a:gd name="connsiteX1" fmla="*/ 744925 w 893914"/>
              <a:gd name="connsiteY1" fmla="*/ 0 h 6898576"/>
              <a:gd name="connsiteX2" fmla="*/ 893914 w 893914"/>
              <a:gd name="connsiteY2" fmla="*/ 148989 h 6898576"/>
              <a:gd name="connsiteX3" fmla="*/ 893914 w 893914"/>
              <a:gd name="connsiteY3" fmla="*/ 6898576 h 6898576"/>
              <a:gd name="connsiteX4" fmla="*/ 893914 w 893914"/>
              <a:gd name="connsiteY4" fmla="*/ 6898576 h 6898576"/>
              <a:gd name="connsiteX5" fmla="*/ 0 w 893914"/>
              <a:gd name="connsiteY5" fmla="*/ 6898576 h 6898576"/>
              <a:gd name="connsiteX6" fmla="*/ 0 w 893914"/>
              <a:gd name="connsiteY6" fmla="*/ 6898576 h 6898576"/>
              <a:gd name="connsiteX7" fmla="*/ 0 w 893914"/>
              <a:gd name="connsiteY7" fmla="*/ 148989 h 6898576"/>
              <a:gd name="connsiteX8" fmla="*/ 148989 w 893914"/>
              <a:gd name="connsiteY8" fmla="*/ 0 h 689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3914" h="6898576">
                <a:moveTo>
                  <a:pt x="893914" y="1149791"/>
                </a:moveTo>
                <a:lnTo>
                  <a:pt x="893914" y="5748785"/>
                </a:lnTo>
                <a:cubicBezTo>
                  <a:pt x="893914" y="6383792"/>
                  <a:pt x="885270" y="6898572"/>
                  <a:pt x="874608" y="6898572"/>
                </a:cubicBezTo>
                <a:lnTo>
                  <a:pt x="0" y="6898572"/>
                </a:lnTo>
                <a:lnTo>
                  <a:pt x="0" y="6898572"/>
                </a:lnTo>
                <a:lnTo>
                  <a:pt x="0" y="4"/>
                </a:lnTo>
                <a:lnTo>
                  <a:pt x="0" y="4"/>
                </a:lnTo>
                <a:lnTo>
                  <a:pt x="874608" y="4"/>
                </a:lnTo>
                <a:cubicBezTo>
                  <a:pt x="885270" y="4"/>
                  <a:pt x="893914" y="514784"/>
                  <a:pt x="893914" y="1149791"/>
                </a:cubicBez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1" tIns="83641" rIns="123646" bIns="83643" numCol="1" spcCol="1270" anchor="ctr" anchorCtr="0">
            <a:noAutofit/>
          </a:bodyPr>
          <a:lstStyle/>
          <a:p>
            <a:pPr marL="228600" lvl="1" indent="-228600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d-ID" sz="2400" dirty="0"/>
              <a:t>Atribut-atribut yang dapat diatur untuk mengubah tampilan dan tata letak elemen.</a:t>
            </a:r>
            <a:endParaRPr lang="id-ID" sz="28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F13D54F-DEEC-443F-A1DC-D9C0146B6FF2}"/>
              </a:ext>
            </a:extLst>
          </p:cNvPr>
          <p:cNvSpPr/>
          <p:nvPr/>
        </p:nvSpPr>
        <p:spPr>
          <a:xfrm>
            <a:off x="4289837" y="4201562"/>
            <a:ext cx="6898576" cy="893914"/>
          </a:xfrm>
          <a:custGeom>
            <a:avLst/>
            <a:gdLst>
              <a:gd name="connsiteX0" fmla="*/ 148989 w 893914"/>
              <a:gd name="connsiteY0" fmla="*/ 0 h 6898576"/>
              <a:gd name="connsiteX1" fmla="*/ 744925 w 893914"/>
              <a:gd name="connsiteY1" fmla="*/ 0 h 6898576"/>
              <a:gd name="connsiteX2" fmla="*/ 893914 w 893914"/>
              <a:gd name="connsiteY2" fmla="*/ 148989 h 6898576"/>
              <a:gd name="connsiteX3" fmla="*/ 893914 w 893914"/>
              <a:gd name="connsiteY3" fmla="*/ 6898576 h 6898576"/>
              <a:gd name="connsiteX4" fmla="*/ 893914 w 893914"/>
              <a:gd name="connsiteY4" fmla="*/ 6898576 h 6898576"/>
              <a:gd name="connsiteX5" fmla="*/ 0 w 893914"/>
              <a:gd name="connsiteY5" fmla="*/ 6898576 h 6898576"/>
              <a:gd name="connsiteX6" fmla="*/ 0 w 893914"/>
              <a:gd name="connsiteY6" fmla="*/ 6898576 h 6898576"/>
              <a:gd name="connsiteX7" fmla="*/ 0 w 893914"/>
              <a:gd name="connsiteY7" fmla="*/ 148989 h 6898576"/>
              <a:gd name="connsiteX8" fmla="*/ 148989 w 893914"/>
              <a:gd name="connsiteY8" fmla="*/ 0 h 689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3914" h="6898576">
                <a:moveTo>
                  <a:pt x="893914" y="1149791"/>
                </a:moveTo>
                <a:lnTo>
                  <a:pt x="893914" y="5748785"/>
                </a:lnTo>
                <a:cubicBezTo>
                  <a:pt x="893914" y="6383792"/>
                  <a:pt x="885270" y="6898572"/>
                  <a:pt x="874608" y="6898572"/>
                </a:cubicBezTo>
                <a:lnTo>
                  <a:pt x="0" y="6898572"/>
                </a:lnTo>
                <a:lnTo>
                  <a:pt x="0" y="6898572"/>
                </a:lnTo>
                <a:lnTo>
                  <a:pt x="0" y="4"/>
                </a:lnTo>
                <a:lnTo>
                  <a:pt x="0" y="4"/>
                </a:lnTo>
                <a:lnTo>
                  <a:pt x="874608" y="4"/>
                </a:lnTo>
                <a:cubicBezTo>
                  <a:pt x="885270" y="4"/>
                  <a:pt x="893914" y="514784"/>
                  <a:pt x="893914" y="1149791"/>
                </a:cubicBez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1" tIns="83641" rIns="123646" bIns="83643" numCol="1" spcCol="1270" anchor="ctr" anchorCtr="0">
            <a:noAutofit/>
          </a:bodyPr>
          <a:lstStyle/>
          <a:p>
            <a:pPr marL="228600" lvl="1" indent="-228600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id-ID" sz="2400" dirty="0"/>
              <a:t>Nilai-nilai yang diberikan kepada properti untuk mengatur penampilan elemen.</a:t>
            </a:r>
            <a:endParaRPr lang="id-ID" sz="2800" kern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EBDC37-61D1-413E-91E0-486E18676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9388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C5C4EE-A751-458F-B277-3F07BB9A04C1}"/>
              </a:ext>
            </a:extLst>
          </p:cNvPr>
          <p:cNvSpPr/>
          <p:nvPr/>
        </p:nvSpPr>
        <p:spPr>
          <a:xfrm>
            <a:off x="409388" y="1687425"/>
            <a:ext cx="3880449" cy="1117393"/>
          </a:xfrm>
          <a:custGeom>
            <a:avLst/>
            <a:gdLst>
              <a:gd name="connsiteX0" fmla="*/ 0 w 3880449"/>
              <a:gd name="connsiteY0" fmla="*/ 186236 h 1117393"/>
              <a:gd name="connsiteX1" fmla="*/ 186236 w 3880449"/>
              <a:gd name="connsiteY1" fmla="*/ 0 h 1117393"/>
              <a:gd name="connsiteX2" fmla="*/ 3694213 w 3880449"/>
              <a:gd name="connsiteY2" fmla="*/ 0 h 1117393"/>
              <a:gd name="connsiteX3" fmla="*/ 3880449 w 3880449"/>
              <a:gd name="connsiteY3" fmla="*/ 186236 h 1117393"/>
              <a:gd name="connsiteX4" fmla="*/ 3880449 w 3880449"/>
              <a:gd name="connsiteY4" fmla="*/ 931157 h 1117393"/>
              <a:gd name="connsiteX5" fmla="*/ 3694213 w 3880449"/>
              <a:gd name="connsiteY5" fmla="*/ 1117393 h 1117393"/>
              <a:gd name="connsiteX6" fmla="*/ 186236 w 3880449"/>
              <a:gd name="connsiteY6" fmla="*/ 1117393 h 1117393"/>
              <a:gd name="connsiteX7" fmla="*/ 0 w 3880449"/>
              <a:gd name="connsiteY7" fmla="*/ 931157 h 1117393"/>
              <a:gd name="connsiteX8" fmla="*/ 0 w 3880449"/>
              <a:gd name="connsiteY8" fmla="*/ 186236 h 111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0449" h="1117393">
                <a:moveTo>
                  <a:pt x="0" y="186236"/>
                </a:moveTo>
                <a:cubicBezTo>
                  <a:pt x="0" y="83381"/>
                  <a:pt x="83381" y="0"/>
                  <a:pt x="186236" y="0"/>
                </a:cubicBezTo>
                <a:lnTo>
                  <a:pt x="3694213" y="0"/>
                </a:lnTo>
                <a:cubicBezTo>
                  <a:pt x="3797068" y="0"/>
                  <a:pt x="3880449" y="83381"/>
                  <a:pt x="3880449" y="186236"/>
                </a:cubicBezTo>
                <a:lnTo>
                  <a:pt x="3880449" y="931157"/>
                </a:lnTo>
                <a:cubicBezTo>
                  <a:pt x="3880449" y="1034012"/>
                  <a:pt x="3797068" y="1117393"/>
                  <a:pt x="3694213" y="1117393"/>
                </a:cubicBezTo>
                <a:lnTo>
                  <a:pt x="186236" y="1117393"/>
                </a:lnTo>
                <a:cubicBezTo>
                  <a:pt x="83381" y="1117393"/>
                  <a:pt x="0" y="1034012"/>
                  <a:pt x="0" y="931157"/>
                </a:cubicBezTo>
                <a:lnTo>
                  <a:pt x="0" y="186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0277" tIns="117412" rIns="180277" bIns="117412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3300" kern="1200" dirty="0"/>
              <a:t>Selektor CSS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3E003EE-3B78-4137-8A1A-D8B6E5FCD421}"/>
              </a:ext>
            </a:extLst>
          </p:cNvPr>
          <p:cNvSpPr/>
          <p:nvPr/>
        </p:nvSpPr>
        <p:spPr>
          <a:xfrm>
            <a:off x="409388" y="2860689"/>
            <a:ext cx="3880449" cy="1117393"/>
          </a:xfrm>
          <a:custGeom>
            <a:avLst/>
            <a:gdLst>
              <a:gd name="connsiteX0" fmla="*/ 0 w 3880449"/>
              <a:gd name="connsiteY0" fmla="*/ 186236 h 1117393"/>
              <a:gd name="connsiteX1" fmla="*/ 186236 w 3880449"/>
              <a:gd name="connsiteY1" fmla="*/ 0 h 1117393"/>
              <a:gd name="connsiteX2" fmla="*/ 3694213 w 3880449"/>
              <a:gd name="connsiteY2" fmla="*/ 0 h 1117393"/>
              <a:gd name="connsiteX3" fmla="*/ 3880449 w 3880449"/>
              <a:gd name="connsiteY3" fmla="*/ 186236 h 1117393"/>
              <a:gd name="connsiteX4" fmla="*/ 3880449 w 3880449"/>
              <a:gd name="connsiteY4" fmla="*/ 931157 h 1117393"/>
              <a:gd name="connsiteX5" fmla="*/ 3694213 w 3880449"/>
              <a:gd name="connsiteY5" fmla="*/ 1117393 h 1117393"/>
              <a:gd name="connsiteX6" fmla="*/ 186236 w 3880449"/>
              <a:gd name="connsiteY6" fmla="*/ 1117393 h 1117393"/>
              <a:gd name="connsiteX7" fmla="*/ 0 w 3880449"/>
              <a:gd name="connsiteY7" fmla="*/ 931157 h 1117393"/>
              <a:gd name="connsiteX8" fmla="*/ 0 w 3880449"/>
              <a:gd name="connsiteY8" fmla="*/ 186236 h 111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0449" h="1117393">
                <a:moveTo>
                  <a:pt x="0" y="186236"/>
                </a:moveTo>
                <a:cubicBezTo>
                  <a:pt x="0" y="83381"/>
                  <a:pt x="83381" y="0"/>
                  <a:pt x="186236" y="0"/>
                </a:cubicBezTo>
                <a:lnTo>
                  <a:pt x="3694213" y="0"/>
                </a:lnTo>
                <a:cubicBezTo>
                  <a:pt x="3797068" y="0"/>
                  <a:pt x="3880449" y="83381"/>
                  <a:pt x="3880449" y="186236"/>
                </a:cubicBezTo>
                <a:lnTo>
                  <a:pt x="3880449" y="931157"/>
                </a:lnTo>
                <a:cubicBezTo>
                  <a:pt x="3880449" y="1034012"/>
                  <a:pt x="3797068" y="1117393"/>
                  <a:pt x="3694213" y="1117393"/>
                </a:cubicBezTo>
                <a:lnTo>
                  <a:pt x="186236" y="1117393"/>
                </a:lnTo>
                <a:cubicBezTo>
                  <a:pt x="83381" y="1117393"/>
                  <a:pt x="0" y="1034012"/>
                  <a:pt x="0" y="931157"/>
                </a:cubicBezTo>
                <a:lnTo>
                  <a:pt x="0" y="186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0277" tIns="117412" rIns="180277" bIns="117412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3300" kern="1200" dirty="0"/>
              <a:t>Properti CSS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09E1CA4-D5E8-4328-8096-5D3015BE1249}"/>
              </a:ext>
            </a:extLst>
          </p:cNvPr>
          <p:cNvSpPr/>
          <p:nvPr/>
        </p:nvSpPr>
        <p:spPr>
          <a:xfrm>
            <a:off x="409388" y="4089822"/>
            <a:ext cx="3880449" cy="1117393"/>
          </a:xfrm>
          <a:custGeom>
            <a:avLst/>
            <a:gdLst>
              <a:gd name="connsiteX0" fmla="*/ 0 w 3880449"/>
              <a:gd name="connsiteY0" fmla="*/ 186236 h 1117393"/>
              <a:gd name="connsiteX1" fmla="*/ 186236 w 3880449"/>
              <a:gd name="connsiteY1" fmla="*/ 0 h 1117393"/>
              <a:gd name="connsiteX2" fmla="*/ 3694213 w 3880449"/>
              <a:gd name="connsiteY2" fmla="*/ 0 h 1117393"/>
              <a:gd name="connsiteX3" fmla="*/ 3880449 w 3880449"/>
              <a:gd name="connsiteY3" fmla="*/ 186236 h 1117393"/>
              <a:gd name="connsiteX4" fmla="*/ 3880449 w 3880449"/>
              <a:gd name="connsiteY4" fmla="*/ 931157 h 1117393"/>
              <a:gd name="connsiteX5" fmla="*/ 3694213 w 3880449"/>
              <a:gd name="connsiteY5" fmla="*/ 1117393 h 1117393"/>
              <a:gd name="connsiteX6" fmla="*/ 186236 w 3880449"/>
              <a:gd name="connsiteY6" fmla="*/ 1117393 h 1117393"/>
              <a:gd name="connsiteX7" fmla="*/ 0 w 3880449"/>
              <a:gd name="connsiteY7" fmla="*/ 931157 h 1117393"/>
              <a:gd name="connsiteX8" fmla="*/ 0 w 3880449"/>
              <a:gd name="connsiteY8" fmla="*/ 186236 h 111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0449" h="1117393">
                <a:moveTo>
                  <a:pt x="0" y="186236"/>
                </a:moveTo>
                <a:cubicBezTo>
                  <a:pt x="0" y="83381"/>
                  <a:pt x="83381" y="0"/>
                  <a:pt x="186236" y="0"/>
                </a:cubicBezTo>
                <a:lnTo>
                  <a:pt x="3694213" y="0"/>
                </a:lnTo>
                <a:cubicBezTo>
                  <a:pt x="3797068" y="0"/>
                  <a:pt x="3880449" y="83381"/>
                  <a:pt x="3880449" y="186236"/>
                </a:cubicBezTo>
                <a:lnTo>
                  <a:pt x="3880449" y="931157"/>
                </a:lnTo>
                <a:cubicBezTo>
                  <a:pt x="3880449" y="1034012"/>
                  <a:pt x="3797068" y="1117393"/>
                  <a:pt x="3694213" y="1117393"/>
                </a:cubicBezTo>
                <a:lnTo>
                  <a:pt x="186236" y="1117393"/>
                </a:lnTo>
                <a:cubicBezTo>
                  <a:pt x="83381" y="1117393"/>
                  <a:pt x="0" y="1034012"/>
                  <a:pt x="0" y="931157"/>
                </a:cubicBezTo>
                <a:lnTo>
                  <a:pt x="0" y="18623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0277" tIns="117412" rIns="180277" bIns="117412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3300" kern="1200" dirty="0"/>
              <a:t>Nilai CSS</a:t>
            </a:r>
          </a:p>
        </p:txBody>
      </p:sp>
    </p:spTree>
    <p:extLst>
      <p:ext uri="{BB962C8B-B14F-4D97-AF65-F5344CB8AC3E}">
        <p14:creationId xmlns:p14="http://schemas.microsoft.com/office/powerpoint/2010/main" val="2385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10" grpId="0" animBg="1"/>
      <p:bldP spid="8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8D04531-BF57-4D21-9AB8-EB23993E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88" y="190648"/>
            <a:ext cx="8596668" cy="1320800"/>
          </a:xfrm>
        </p:spPr>
        <p:txBody>
          <a:bodyPr/>
          <a:lstStyle/>
          <a:p>
            <a:r>
              <a:rPr lang="id-ID" dirty="0"/>
              <a:t>Cara menggunakan CSS</a:t>
            </a: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49E0329D-4CA6-476C-899F-0546C7DCA1E4}"/>
              </a:ext>
            </a:extLst>
          </p:cNvPr>
          <p:cNvSpPr/>
          <p:nvPr/>
        </p:nvSpPr>
        <p:spPr>
          <a:xfrm>
            <a:off x="-5715788" y="-86362"/>
            <a:ext cx="7293488" cy="7293488"/>
          </a:xfrm>
          <a:prstGeom prst="blockArc">
            <a:avLst>
              <a:gd name="adj1" fmla="val 18900000"/>
              <a:gd name="adj2" fmla="val 2700000"/>
              <a:gd name="adj3" fmla="val 296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8CA912-6802-4084-84FE-396A167A70BE}"/>
              </a:ext>
            </a:extLst>
          </p:cNvPr>
          <p:cNvSpPr/>
          <p:nvPr/>
        </p:nvSpPr>
        <p:spPr>
          <a:xfrm>
            <a:off x="1161498" y="1392914"/>
            <a:ext cx="9647179" cy="1083733"/>
          </a:xfrm>
          <a:custGeom>
            <a:avLst/>
            <a:gdLst>
              <a:gd name="connsiteX0" fmla="*/ 0 w 7301111"/>
              <a:gd name="connsiteY0" fmla="*/ 0 h 1083733"/>
              <a:gd name="connsiteX1" fmla="*/ 7301111 w 7301111"/>
              <a:gd name="connsiteY1" fmla="*/ 0 h 1083733"/>
              <a:gd name="connsiteX2" fmla="*/ 7301111 w 7301111"/>
              <a:gd name="connsiteY2" fmla="*/ 1083733 h 1083733"/>
              <a:gd name="connsiteX3" fmla="*/ 0 w 7301111"/>
              <a:gd name="connsiteY3" fmla="*/ 1083733 h 1083733"/>
              <a:gd name="connsiteX4" fmla="*/ 0 w 7301111"/>
              <a:gd name="connsiteY4" fmla="*/ 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111" h="1083733">
                <a:moveTo>
                  <a:pt x="0" y="0"/>
                </a:moveTo>
                <a:lnTo>
                  <a:pt x="7301111" y="0"/>
                </a:lnTo>
                <a:lnTo>
                  <a:pt x="7301111" y="1083733"/>
                </a:lnTo>
                <a:lnTo>
                  <a:pt x="0" y="10837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0213" tIns="149860" rIns="149860" bIns="149860" numCol="1" spcCol="1270" anchor="ctr" anchorCtr="0">
            <a:noAutofit/>
          </a:bodyPr>
          <a:lstStyle/>
          <a:p>
            <a:pPr marL="0" lvl="0" indent="0" algn="l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2800" kern="1200" dirty="0"/>
              <a:t>Internal CSS: Menyertakan code CSS langsung di dalalam tag &lt;style&gt; di halaman HTML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0FCBEF-626D-49F4-890D-8DF1EDC2EB38}"/>
              </a:ext>
            </a:extLst>
          </p:cNvPr>
          <p:cNvSpPr/>
          <p:nvPr/>
        </p:nvSpPr>
        <p:spPr>
          <a:xfrm>
            <a:off x="484165" y="1257448"/>
            <a:ext cx="1354666" cy="1354666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id-ID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id-ID" sz="6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8918BFC-B3BE-40C5-856B-BA14D954EEEB}"/>
              </a:ext>
            </a:extLst>
          </p:cNvPr>
          <p:cNvSpPr/>
          <p:nvPr/>
        </p:nvSpPr>
        <p:spPr>
          <a:xfrm>
            <a:off x="1555436" y="3018514"/>
            <a:ext cx="9126658" cy="1083733"/>
          </a:xfrm>
          <a:custGeom>
            <a:avLst/>
            <a:gdLst>
              <a:gd name="connsiteX0" fmla="*/ 0 w 6907174"/>
              <a:gd name="connsiteY0" fmla="*/ 0 h 1083733"/>
              <a:gd name="connsiteX1" fmla="*/ 6907174 w 6907174"/>
              <a:gd name="connsiteY1" fmla="*/ 0 h 1083733"/>
              <a:gd name="connsiteX2" fmla="*/ 6907174 w 6907174"/>
              <a:gd name="connsiteY2" fmla="*/ 1083733 h 1083733"/>
              <a:gd name="connsiteX3" fmla="*/ 0 w 6907174"/>
              <a:gd name="connsiteY3" fmla="*/ 1083733 h 1083733"/>
              <a:gd name="connsiteX4" fmla="*/ 0 w 6907174"/>
              <a:gd name="connsiteY4" fmla="*/ 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7174" h="1083733">
                <a:moveTo>
                  <a:pt x="0" y="0"/>
                </a:moveTo>
                <a:lnTo>
                  <a:pt x="6907174" y="0"/>
                </a:lnTo>
                <a:lnTo>
                  <a:pt x="6907174" y="1083733"/>
                </a:lnTo>
                <a:lnTo>
                  <a:pt x="0" y="10837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0213" tIns="149860" rIns="149860" bIns="149860" numCol="1" spcCol="1270" anchor="ctr" anchorCtr="0">
            <a:noAutofit/>
          </a:bodyPr>
          <a:lstStyle/>
          <a:p>
            <a:pPr marL="0" lvl="0" indent="0" algn="l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3200" kern="1200" dirty="0"/>
              <a:t>External CSS: menyertakan file CSS eksternal melalui tak &lt;link&gt; dibagian head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4BC28E-E2F4-4AEE-BF4A-796DF1913076}"/>
              </a:ext>
            </a:extLst>
          </p:cNvPr>
          <p:cNvSpPr/>
          <p:nvPr/>
        </p:nvSpPr>
        <p:spPr>
          <a:xfrm>
            <a:off x="878102" y="2883048"/>
            <a:ext cx="1354666" cy="1354666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id-ID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id-ID" sz="60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4DBB65-2779-43E2-B6A0-FE03B5A07EEE}"/>
              </a:ext>
            </a:extLst>
          </p:cNvPr>
          <p:cNvSpPr/>
          <p:nvPr/>
        </p:nvSpPr>
        <p:spPr>
          <a:xfrm>
            <a:off x="1161498" y="4644114"/>
            <a:ext cx="9647179" cy="1083733"/>
          </a:xfrm>
          <a:custGeom>
            <a:avLst/>
            <a:gdLst>
              <a:gd name="connsiteX0" fmla="*/ 0 w 7301111"/>
              <a:gd name="connsiteY0" fmla="*/ 0 h 1083733"/>
              <a:gd name="connsiteX1" fmla="*/ 7301111 w 7301111"/>
              <a:gd name="connsiteY1" fmla="*/ 0 h 1083733"/>
              <a:gd name="connsiteX2" fmla="*/ 7301111 w 7301111"/>
              <a:gd name="connsiteY2" fmla="*/ 1083733 h 1083733"/>
              <a:gd name="connsiteX3" fmla="*/ 0 w 7301111"/>
              <a:gd name="connsiteY3" fmla="*/ 1083733 h 1083733"/>
              <a:gd name="connsiteX4" fmla="*/ 0 w 7301111"/>
              <a:gd name="connsiteY4" fmla="*/ 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111" h="1083733">
                <a:moveTo>
                  <a:pt x="0" y="0"/>
                </a:moveTo>
                <a:lnTo>
                  <a:pt x="7301111" y="0"/>
                </a:lnTo>
                <a:lnTo>
                  <a:pt x="7301111" y="1083733"/>
                </a:lnTo>
                <a:lnTo>
                  <a:pt x="0" y="108373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60213" tIns="149860" rIns="149860" bIns="149860" numCol="1" spcCol="1270" anchor="ctr" anchorCtr="0">
            <a:noAutofit/>
          </a:bodyPr>
          <a:lstStyle/>
          <a:p>
            <a:pPr marL="0" lvl="0" indent="0" algn="l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d-ID" sz="2800" kern="1200" dirty="0"/>
              <a:t>Inline CSS: Menyertakan gaya langsung di dalam atrubit style di elemen HTML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EC4723-7D14-4695-A279-D41FB6D56DF3}"/>
              </a:ext>
            </a:extLst>
          </p:cNvPr>
          <p:cNvSpPr/>
          <p:nvPr/>
        </p:nvSpPr>
        <p:spPr>
          <a:xfrm>
            <a:off x="484165" y="4508648"/>
            <a:ext cx="1354666" cy="1354666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r>
              <a:rPr lang="id-ID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313691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98EB0E0-68E4-4C5E-BF70-23042FC99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88" y="190648"/>
            <a:ext cx="8596668" cy="1320800"/>
          </a:xfrm>
        </p:spPr>
        <p:txBody>
          <a:bodyPr/>
          <a:lstStyle/>
          <a:p>
            <a:r>
              <a:rPr lang="id-ID" dirty="0"/>
              <a:t>Fitur utama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F8D301-7E53-4A72-B6BA-2B366D417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40944"/>
              </p:ext>
            </p:extLst>
          </p:nvPr>
        </p:nvGraphicFramePr>
        <p:xfrm>
          <a:off x="577113" y="1083185"/>
          <a:ext cx="10476710" cy="518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355">
                  <a:extLst>
                    <a:ext uri="{9D8B030D-6E8A-4147-A177-3AD203B41FA5}">
                      <a16:colId xmlns:a16="http://schemas.microsoft.com/office/drawing/2014/main" val="612259807"/>
                    </a:ext>
                  </a:extLst>
                </a:gridCol>
                <a:gridCol w="5238355">
                  <a:extLst>
                    <a:ext uri="{9D8B030D-6E8A-4147-A177-3AD203B41FA5}">
                      <a16:colId xmlns:a16="http://schemas.microsoft.com/office/drawing/2014/main" val="3665459424"/>
                    </a:ext>
                  </a:extLst>
                </a:gridCol>
              </a:tblGrid>
              <a:tr h="998705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Bootstrap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Tailwind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24302"/>
                  </a:ext>
                </a:extLst>
              </a:tr>
              <a:tr h="998705"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 System:</a:t>
                      </a:r>
                      <a:r>
                        <a:rPr lang="id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Bootstrap menggunakan grid system yang fleksibel untuk membuat tata letak yang responsif.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Utility-first:</a:t>
                      </a:r>
                      <a:r>
                        <a:rPr lang="id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Tailwind memungkinkan pengguna untuk membangun tampilan web dengan mengkombinasikan kelas-kelas utilitas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704295"/>
                  </a:ext>
                </a:extLst>
              </a:tr>
              <a:tr h="998705"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Komponen UI:</a:t>
                      </a:r>
                      <a:r>
                        <a:rPr lang="id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Bootstrap menyediakan beragam komponen UI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Konfigurasi Kustomisasi:</a:t>
                      </a:r>
                      <a:r>
                        <a:rPr lang="id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Pengguna dapat menyesuaikan dan mengonfigurasi kelas-kelas Tailwind sesuai dengan kebutuhan proyek mereka.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00207"/>
                  </a:ext>
                </a:extLst>
              </a:tr>
              <a:tr h="998705"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Gaya Bawaan:</a:t>
                      </a:r>
                      <a:r>
                        <a:rPr lang="id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Bootstrap memiliki gaya bawaan yang dapat digunakan untuk membuat tampilan yang konsisten di seluruh proyek.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Responsif:</a:t>
                      </a:r>
                      <a:r>
                        <a:rPr lang="sv-S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Seperti Bootstrap, Tailwind juga mendukung desain responsif dengan kelas-kelas utilitas yang mudah diatur.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21943"/>
                  </a:ext>
                </a:extLst>
              </a:tr>
              <a:tr h="998705">
                <a:tc>
                  <a:txBody>
                    <a:bodyPr/>
                    <a:lstStyle/>
                    <a:p>
                      <a:r>
                        <a:rPr lang="id-ID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Responsif:</a:t>
                      </a:r>
                      <a:r>
                        <a:rPr lang="id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Komponen Bootstrap secara otomatis responsif dan dapat menyesuaikan tampilan dengan berbagai perangkat dan ukuran layar.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068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57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98EB0E0-68E4-4C5E-BF70-23042FC99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88" y="190648"/>
            <a:ext cx="8596668" cy="1320800"/>
          </a:xfrm>
        </p:spPr>
        <p:txBody>
          <a:bodyPr/>
          <a:lstStyle/>
          <a:p>
            <a:r>
              <a:rPr lang="id-ID" dirty="0"/>
              <a:t>Kelebihan Bootstrap dan Tailwind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F8D301-7E53-4A72-B6BA-2B366D417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11222"/>
              </p:ext>
            </p:extLst>
          </p:nvPr>
        </p:nvGraphicFramePr>
        <p:xfrm>
          <a:off x="577113" y="1083187"/>
          <a:ext cx="10476710" cy="323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355">
                  <a:extLst>
                    <a:ext uri="{9D8B030D-6E8A-4147-A177-3AD203B41FA5}">
                      <a16:colId xmlns:a16="http://schemas.microsoft.com/office/drawing/2014/main" val="612259807"/>
                    </a:ext>
                  </a:extLst>
                </a:gridCol>
                <a:gridCol w="5238355">
                  <a:extLst>
                    <a:ext uri="{9D8B030D-6E8A-4147-A177-3AD203B41FA5}">
                      <a16:colId xmlns:a16="http://schemas.microsoft.com/office/drawing/2014/main" val="3665459424"/>
                    </a:ext>
                  </a:extLst>
                </a:gridCol>
              </a:tblGrid>
              <a:tr h="774913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Bootstrap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Tailwind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324302"/>
                  </a:ext>
                </a:extLst>
              </a:tr>
              <a:tr h="774913">
                <a:tc>
                  <a:txBody>
                    <a:bodyPr/>
                    <a:lstStyle/>
                    <a:p>
                      <a:r>
                        <a:rPr lang="id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Mudah digunakan dan dipelajari.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Fleksibel dan dapat disesuaikan dengan mudah.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704295"/>
                  </a:ext>
                </a:extLst>
              </a:tr>
              <a:tr h="842172">
                <a:tc>
                  <a:txBody>
                    <a:bodyPr/>
                    <a:lstStyle/>
                    <a:p>
                      <a:r>
                        <a:rPr lang="id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Mempunyai dokumentasi yang sangat baik.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Menyediakan cara cepat untuk membangun tampilan yang unik.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400207"/>
                  </a:ext>
                </a:extLst>
              </a:tr>
              <a:tr h="842172">
                <a:tc>
                  <a:txBody>
                    <a:bodyPr/>
                    <a:lstStyle/>
                    <a:p>
                      <a:r>
                        <a:rPr lang="id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 komunitas yang besar.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n-N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 ukuran file yang lebih kecil daripada Bootstrap.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72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17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98EB0E0-68E4-4C5E-BF70-23042FC99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88" y="190648"/>
            <a:ext cx="8596668" cy="1320800"/>
          </a:xfrm>
        </p:spPr>
        <p:txBody>
          <a:bodyPr/>
          <a:lstStyle/>
          <a:p>
            <a:r>
              <a:rPr lang="id-ID" dirty="0"/>
              <a:t>Kekurangan Bootstrap dan Tailwind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F8D301-7E53-4A72-B6BA-2B366D417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67065"/>
              </p:ext>
            </p:extLst>
          </p:nvPr>
        </p:nvGraphicFramePr>
        <p:xfrm>
          <a:off x="542389" y="1384129"/>
          <a:ext cx="10476710" cy="2713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8355">
                  <a:extLst>
                    <a:ext uri="{9D8B030D-6E8A-4147-A177-3AD203B41FA5}">
                      <a16:colId xmlns:a16="http://schemas.microsoft.com/office/drawing/2014/main" val="612259807"/>
                    </a:ext>
                  </a:extLst>
                </a:gridCol>
                <a:gridCol w="5238355">
                  <a:extLst>
                    <a:ext uri="{9D8B030D-6E8A-4147-A177-3AD203B41FA5}">
                      <a16:colId xmlns:a16="http://schemas.microsoft.com/office/drawing/2014/main" val="3665459424"/>
                    </a:ext>
                  </a:extLst>
                </a:gridCol>
              </a:tblGrid>
              <a:tr h="807531"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Bootstrap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/>
                        <a:t>Tailwind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324302"/>
                  </a:ext>
                </a:extLst>
              </a:tr>
              <a:tr h="952889">
                <a:tc>
                  <a:txBody>
                    <a:bodyPr/>
                    <a:lstStyle/>
                    <a:p>
                      <a:r>
                        <a:rPr lang="id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Terlalu umum dan sering diidentifikasi.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 kurva pembelajaran yang lebih curam daripada Bootstrap.</a:t>
                      </a:r>
                      <a:endParaRPr lang="id-ID" dirty="0"/>
                    </a:p>
                    <a:p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704295"/>
                  </a:ext>
                </a:extLst>
              </a:tr>
              <a:tr h="952889">
                <a:tc>
                  <a:txBody>
                    <a:bodyPr/>
                    <a:lstStyle/>
                    <a:p>
                      <a:r>
                        <a:rPr lang="id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Terkadang sulit untuk memodifikasi desain default Bootstrap tanpa menimbulkan peningkatan berat pada kode.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Menyebabkan markup HTML menjadi lebih kotor dengan penggunaan banyak kelas utilitas.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400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3212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461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HTML, CSS, BOOTSTRAP dan Tailwind</vt:lpstr>
      <vt:lpstr>Apa itu HTML?</vt:lpstr>
      <vt:lpstr>Struktur HTML</vt:lpstr>
      <vt:lpstr>Apa itu CSS?</vt:lpstr>
      <vt:lpstr>Struktur Dasar CSS</vt:lpstr>
      <vt:lpstr>Cara menggunakan CSS</vt:lpstr>
      <vt:lpstr>Fitur utama</vt:lpstr>
      <vt:lpstr>Kelebihan Bootstrap dan Tailwind</vt:lpstr>
      <vt:lpstr>Kekurangan Bootstrap dan Tailwind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HTML, CSS, BOOTSTRAP dan Tailwind</dc:title>
  <dc:creator>Abdul Ghaffar</dc:creator>
  <cp:lastModifiedBy>Abdul Ghaffar</cp:lastModifiedBy>
  <cp:revision>8</cp:revision>
  <dcterms:created xsi:type="dcterms:W3CDTF">2024-04-02T01:42:11Z</dcterms:created>
  <dcterms:modified xsi:type="dcterms:W3CDTF">2024-04-02T02:52:53Z</dcterms:modified>
</cp:coreProperties>
</file>