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Varela Round" charset="1" panose="00000500000000000000"/>
      <p:regular r:id="rId27"/>
    </p:embeddedFont>
    <p:embeddedFont>
      <p:font typeface="Etna Sans Serif" charset="1" panose="02000600000000000000"/>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notesSlides/notesSlide3.xml" Type="http://schemas.openxmlformats.org/officeDocument/2006/relationships/notesSlide"/><Relationship Id="rId32" Target="notesSlides/notesSlide4.xml" Type="http://schemas.openxmlformats.org/officeDocument/2006/relationships/notesSlide"/><Relationship Id="rId33" Target="notesSlides/notesSlide5.xml" Type="http://schemas.openxmlformats.org/officeDocument/2006/relationships/notesSlide"/><Relationship Id="rId34" Target="notesSlides/notesSlide6.xml" Type="http://schemas.openxmlformats.org/officeDocument/2006/relationships/notesSlide"/><Relationship Id="rId35" Target="notesSlides/notesSlide7.xml" Type="http://schemas.openxmlformats.org/officeDocument/2006/relationships/notesSlide"/><Relationship Id="rId36" Target="notesSlides/notesSlide8.xml" Type="http://schemas.openxmlformats.org/officeDocument/2006/relationships/notesSlide"/><Relationship Id="rId37" Target="notesSlides/notesSlide9.xml" Type="http://schemas.openxmlformats.org/officeDocument/2006/relationships/notesSlide"/><Relationship Id="rId38" Target="notesSlides/notesSlide10.xml" Type="http://schemas.openxmlformats.org/officeDocument/2006/relationships/notesSlide"/><Relationship Id="rId39" Target="notesSlides/notesSlide11.xml" Type="http://schemas.openxmlformats.org/officeDocument/2006/relationships/notesSlide"/><Relationship Id="rId4" Target="theme/theme1.xml" Type="http://schemas.openxmlformats.org/officeDocument/2006/relationships/theme"/><Relationship Id="rId40" Target="notesSlides/notesSlide12.xml" Type="http://schemas.openxmlformats.org/officeDocument/2006/relationships/notesSlide"/><Relationship Id="rId41" Target="notesSlides/notesSlide13.xml" Type="http://schemas.openxmlformats.org/officeDocument/2006/relationships/notesSlide"/><Relationship Id="rId42" Target="notesSlides/notesSlide14.xml" Type="http://schemas.openxmlformats.org/officeDocument/2006/relationships/notesSlide"/><Relationship Id="rId43" Target="notesSlides/notesSlide15.xml" Type="http://schemas.openxmlformats.org/officeDocument/2006/relationships/notesSlide"/><Relationship Id="rId44" Target="notesSlides/notesSlide16.xml" Type="http://schemas.openxmlformats.org/officeDocument/2006/relationships/notesSlide"/><Relationship Id="rId45" Target="notesSlides/notesSlide17.xml" Type="http://schemas.openxmlformats.org/officeDocument/2006/relationships/notesSlide"/><Relationship Id="rId46" Target="notesSlides/notesSlide18.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Bonjour à tous et merci d’être ici aujourd'hui. Avant de commencer, permettez moi de me présenter. Je suis Ghofrane sebteoui, et je suis accompagnée de ma collègue Emna Benhazem, avec qui nous allons vous présenter un sujet crucial pour le succès de toute organisation : la communication interne.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communication écrite, via emails ou rapports, transmet des informations structurées tout en gardant une trace des échanges. Elle formalise les décisions et facilite leur consultation, grâce à une clarté et une concision qui évitent les confusions.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Enfin, l'utilisation d'outils tels que les emails et les rapports assure une gestion efficace de l'information, facilitant ainsi la communication rapide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 la communication écrite permet de structurer et formaliser les informations, la présentation des données va plus loin en les rendant visuelles et compréhensibles.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présentation des données utilise des chiffres et des graphiques pour rendre l'information claire et pour faciliter la prise des décisions. Elle est essentielle pour des domaines comme la finance ou la gestion de projets.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 graphiques permettent de comprendre rapidement et d'éviter les erreurs d’interprétation en contextualisant les données. Enfin, une démonstration visuelle montre l'impact de cette approche pour simplifier les informations complexes.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Il est important d'évaluer régulièrement les pratiques de communication pour vérifier qu'elles sont efficaces et adaptées aux besoins de l'organisation.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cela aide à repérer les points faibles et à faire les ajustements nécessaires pour garder une communication fluide. Il est important de savoir ce qui fonctionne bien et ce qui doit être amélioré, tout en restant flexible pour adapter les stratégies à l'évolution de l'équipe et de l'organisation.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Pour conclure ,il faut savoir que maîtriser la communication interne crée un environnement de travail harmonieux et productif, où chacun se sent impliqué. Cela améliore la productivité, la satisfaction des employés et la rétention des talents.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Pour ce faire, nous allons aborder la communication interne sous plusieurs aspects :</a:t>
            </a:r>
          </a:p>
          <a:p>
            <a:r>
              <a:rPr lang="en-US"/>
              <a:t/>
            </a:r>
          </a:p>
          <a:p>
            <a:r>
              <a:rPr lang="en-US"/>
              <a:t>Commençons par une introduction ,en expliquant l'importance de la communication ,ensuite nous explorerons nos 3 axes essentiels qui sont la communication écrite, la communication orale et la présentation des données .</a:t>
            </a:r>
          </a:p>
          <a:p>
            <a:r>
              <a:rPr lang="en-US"/>
              <a:t/>
            </a:r>
          </a:p>
          <a:p>
            <a:r>
              <a:rPr lang="en-US"/>
              <a:t>Enfin, nous discuterons de l'évaluation et de l'amélioration des pratiques.</a:t>
            </a:r>
          </a:p>
          <a:p>
            <a:r>
              <a:rPr lang="en-US"/>
              <a:t/>
            </a:r>
          </a:p>
          <a:p>
            <a:r>
              <a:rPr lang="en-US"/>
              <a:t>Et pour conclure, nous résumerons les points clés et l'impact d'une communication interne maîtrisée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communication interne, bien plus qu’un simple échange d’informations, est le cœur battant de toute organisation. Elle favorise la transparence, renforce les relations entre les collaborateurs et crée un environnement propice à l’innovation et à la productivité.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Après avoir compris le rôle essentiel de la communication , intéressons nous à son importance en interne.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communication interne est essentielle au succès d'une organisation. Elle favorise la cohésion, la transparence et des relations solides, ce qui améliore la productivité et la prise de décision. En investissant dans des dialogues ouverts, on crée un environnement où chaque membre se sent valorisé.</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Maintenant que nous comprenons l'importance globale de la communication, concentrons nous sur sa forme la plus directe et fréquente qui est la communication orale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communication orale, incluant réunions et discussions, permet de partager des idées et résoudre des problèmes en temps réel. Elle assure une transmission efficace des informations, réduit les malentendus et renforce la collaboration.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Utiliser des techniques comme le contact visuel et un ton positif renforce l'empathie et crée un environnement plus accueillant. Enfin, partager des expériences où la communication a facilité la résolution de problèmes aide l’équipe à apprendre et à améliorer ses pratiques.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Intéressons nous maintenant à un autre aspect tout aussi essentiel qui est la communication écrite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650728" y="8629818"/>
            <a:ext cx="7043839" cy="1256965"/>
            <a:chOff x="0" y="0"/>
            <a:chExt cx="2087610" cy="372532"/>
          </a:xfrm>
        </p:grpSpPr>
        <p:sp>
          <p:nvSpPr>
            <p:cNvPr name="Freeform 3" id="3"/>
            <p:cNvSpPr/>
            <p:nvPr/>
          </p:nvSpPr>
          <p:spPr>
            <a:xfrm flipH="false" flipV="false" rot="0">
              <a:off x="0" y="0"/>
              <a:ext cx="2087610" cy="372532"/>
            </a:xfrm>
            <a:custGeom>
              <a:avLst/>
              <a:gdLst/>
              <a:ahLst/>
              <a:cxnLst/>
              <a:rect r="r" b="b" t="t" l="l"/>
              <a:pathLst>
                <a:path h="372532" w="2087610">
                  <a:moveTo>
                    <a:pt x="109911" y="0"/>
                  </a:moveTo>
                  <a:lnTo>
                    <a:pt x="1977700" y="0"/>
                  </a:lnTo>
                  <a:cubicBezTo>
                    <a:pt x="2038402" y="0"/>
                    <a:pt x="2087610" y="49209"/>
                    <a:pt x="2087610" y="109911"/>
                  </a:cubicBezTo>
                  <a:lnTo>
                    <a:pt x="2087610" y="262621"/>
                  </a:lnTo>
                  <a:cubicBezTo>
                    <a:pt x="2087610" y="291771"/>
                    <a:pt x="2076030" y="319727"/>
                    <a:pt x="2055418" y="340340"/>
                  </a:cubicBezTo>
                  <a:cubicBezTo>
                    <a:pt x="2034806" y="360952"/>
                    <a:pt x="2006850" y="372532"/>
                    <a:pt x="1977700" y="372532"/>
                  </a:cubicBezTo>
                  <a:lnTo>
                    <a:pt x="109911" y="372532"/>
                  </a:lnTo>
                  <a:cubicBezTo>
                    <a:pt x="49209" y="372532"/>
                    <a:pt x="0" y="323323"/>
                    <a:pt x="0" y="262621"/>
                  </a:cubicBezTo>
                  <a:lnTo>
                    <a:pt x="0" y="109911"/>
                  </a:lnTo>
                  <a:cubicBezTo>
                    <a:pt x="0" y="80760"/>
                    <a:pt x="11580" y="52804"/>
                    <a:pt x="32192" y="32192"/>
                  </a:cubicBezTo>
                  <a:cubicBezTo>
                    <a:pt x="52804" y="11580"/>
                    <a:pt x="80760" y="0"/>
                    <a:pt x="109911" y="0"/>
                  </a:cubicBezTo>
                  <a:close/>
                </a:path>
              </a:pathLst>
            </a:custGeom>
            <a:solidFill>
              <a:srgbClr val="000000">
                <a:alpha val="0"/>
              </a:srgbClr>
            </a:solidFill>
          </p:spPr>
        </p:sp>
        <p:sp>
          <p:nvSpPr>
            <p:cNvPr name="TextBox 4" id="4"/>
            <p:cNvSpPr txBox="true"/>
            <p:nvPr/>
          </p:nvSpPr>
          <p:spPr>
            <a:xfrm>
              <a:off x="0" y="-57150"/>
              <a:ext cx="2087610" cy="429682"/>
            </a:xfrm>
            <a:prstGeom prst="rect">
              <a:avLst/>
            </a:prstGeom>
          </p:spPr>
          <p:txBody>
            <a:bodyPr anchor="ctr" rtlCol="false" tIns="50800" lIns="50800" bIns="50800" rIns="50800"/>
            <a:lstStyle/>
            <a:p>
              <a:pPr algn="l">
                <a:lnSpc>
                  <a:spcPts val="3920"/>
                </a:lnSpc>
              </a:pPr>
              <a:r>
                <a:rPr lang="en-US" sz="2800">
                  <a:solidFill>
                    <a:srgbClr val="FFFFFF"/>
                  </a:solidFill>
                  <a:latin typeface="Varela Round"/>
                  <a:ea typeface="Varela Round"/>
                  <a:cs typeface="Varela Round"/>
                  <a:sym typeface="Varela Round"/>
                </a:rPr>
                <a:t> </a:t>
              </a:r>
              <a:r>
                <a:rPr lang="en-US" sz="2800">
                  <a:solidFill>
                    <a:srgbClr val="3B2C5A"/>
                  </a:solidFill>
                  <a:latin typeface="Varela Round"/>
                  <a:ea typeface="Varela Round"/>
                  <a:cs typeface="Varela Round"/>
                  <a:sym typeface="Varela Round"/>
                </a:rPr>
                <a:t>  </a:t>
              </a:r>
              <a:r>
                <a:rPr lang="en-US" sz="2800" u="sng">
                  <a:solidFill>
                    <a:srgbClr val="3B2C5A"/>
                  </a:solidFill>
                  <a:latin typeface="Varela Round"/>
                  <a:ea typeface="Varela Round"/>
                  <a:cs typeface="Varela Round"/>
                  <a:sym typeface="Varela Round"/>
                </a:rPr>
                <a:t>Présentée par</a:t>
              </a:r>
              <a:r>
                <a:rPr lang="en-US" sz="2800">
                  <a:solidFill>
                    <a:srgbClr val="3B2C5A"/>
                  </a:solidFill>
                  <a:latin typeface="Varela Round"/>
                  <a:ea typeface="Varela Round"/>
                  <a:cs typeface="Varela Round"/>
                  <a:sym typeface="Varela Round"/>
                </a:rPr>
                <a:t> : Emna Benhazem</a:t>
              </a:r>
            </a:p>
            <a:p>
              <a:pPr algn="l">
                <a:lnSpc>
                  <a:spcPts val="3920"/>
                </a:lnSpc>
                <a:spcBef>
                  <a:spcPct val="0"/>
                </a:spcBef>
              </a:pPr>
              <a:r>
                <a:rPr lang="en-US" sz="2800">
                  <a:solidFill>
                    <a:srgbClr val="3B2C5A"/>
                  </a:solidFill>
                  <a:latin typeface="Varela Round"/>
                  <a:ea typeface="Varela Round"/>
                  <a:cs typeface="Varela Round"/>
                  <a:sym typeface="Varela Round"/>
                </a:rPr>
                <a:t>                         &amp; Ghofrane Sebteoui   </a:t>
              </a:r>
            </a:p>
          </p:txBody>
        </p:sp>
      </p:grpSp>
      <p:sp>
        <p:nvSpPr>
          <p:cNvPr name="Freeform 5" id="5"/>
          <p:cNvSpPr/>
          <p:nvPr/>
        </p:nvSpPr>
        <p:spPr>
          <a:xfrm flipH="false" flipV="false" rot="5598710">
            <a:off x="14721191" y="-3980081"/>
            <a:ext cx="7915918" cy="7037971"/>
          </a:xfrm>
          <a:custGeom>
            <a:avLst/>
            <a:gdLst/>
            <a:ahLst/>
            <a:cxnLst/>
            <a:rect r="r" b="b" t="t" l="l"/>
            <a:pathLst>
              <a:path h="7037971" w="7915918">
                <a:moveTo>
                  <a:pt x="0" y="0"/>
                </a:moveTo>
                <a:lnTo>
                  <a:pt x="7915918" y="0"/>
                </a:lnTo>
                <a:lnTo>
                  <a:pt x="7915918" y="7037971"/>
                </a:lnTo>
                <a:lnTo>
                  <a:pt x="0" y="70379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317727" y="2348652"/>
            <a:ext cx="9970273" cy="3524315"/>
          </a:xfrm>
          <a:prstGeom prst="rect">
            <a:avLst/>
          </a:prstGeom>
        </p:spPr>
        <p:txBody>
          <a:bodyPr anchor="t" rtlCol="false" tIns="0" lIns="0" bIns="0" rIns="0">
            <a:spAutoFit/>
          </a:bodyPr>
          <a:lstStyle/>
          <a:p>
            <a:pPr algn="l">
              <a:lnSpc>
                <a:spcPts val="9001"/>
              </a:lnSpc>
            </a:pPr>
            <a:r>
              <a:rPr lang="en-US" sz="10001">
                <a:solidFill>
                  <a:srgbClr val="3B2C5A"/>
                </a:solidFill>
                <a:latin typeface="Etna Sans Serif"/>
                <a:ea typeface="Etna Sans Serif"/>
                <a:cs typeface="Etna Sans Serif"/>
                <a:sym typeface="Etna Sans Serif"/>
              </a:rPr>
              <a:t>La communication interne</a:t>
            </a:r>
          </a:p>
        </p:txBody>
      </p:sp>
      <p:sp>
        <p:nvSpPr>
          <p:cNvPr name="Freeform 7" id="7"/>
          <p:cNvSpPr/>
          <p:nvPr/>
        </p:nvSpPr>
        <p:spPr>
          <a:xfrm flipH="true" flipV="false" rot="0">
            <a:off x="16390571" y="1028700"/>
            <a:ext cx="868729" cy="1034202"/>
          </a:xfrm>
          <a:custGeom>
            <a:avLst/>
            <a:gdLst/>
            <a:ahLst/>
            <a:cxnLst/>
            <a:rect r="r" b="b" t="t" l="l"/>
            <a:pathLst>
              <a:path h="1034202" w="868729">
                <a:moveTo>
                  <a:pt x="868729" y="0"/>
                </a:moveTo>
                <a:lnTo>
                  <a:pt x="0" y="0"/>
                </a:lnTo>
                <a:lnTo>
                  <a:pt x="0" y="1034202"/>
                </a:lnTo>
                <a:lnTo>
                  <a:pt x="868729" y="1034202"/>
                </a:lnTo>
                <a:lnTo>
                  <a:pt x="868729"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8" id="8"/>
          <p:cNvSpPr/>
          <p:nvPr/>
        </p:nvSpPr>
        <p:spPr>
          <a:xfrm flipH="false" flipV="false" rot="0">
            <a:off x="1941360" y="7500444"/>
            <a:ext cx="605838" cy="661275"/>
          </a:xfrm>
          <a:custGeom>
            <a:avLst/>
            <a:gdLst/>
            <a:ahLst/>
            <a:cxnLst/>
            <a:rect r="r" b="b" t="t" l="l"/>
            <a:pathLst>
              <a:path h="661275" w="605838">
                <a:moveTo>
                  <a:pt x="0" y="0"/>
                </a:moveTo>
                <a:lnTo>
                  <a:pt x="605838" y="0"/>
                </a:lnTo>
                <a:lnTo>
                  <a:pt x="605838" y="661275"/>
                </a:lnTo>
                <a:lnTo>
                  <a:pt x="0" y="661275"/>
                </a:lnTo>
                <a:lnTo>
                  <a:pt x="0" y="0"/>
                </a:lnTo>
                <a:close/>
              </a:path>
            </a:pathLst>
          </a:custGeom>
          <a:blipFill>
            <a:blip r:embed="rId7">
              <a:extLst>
                <a:ext uri="{96DAC541-7B7A-43D3-8B79-37D633B846F1}">
                  <asvg:svgBlip xmlns:asvg="http://schemas.microsoft.com/office/drawing/2016/SVG/main" r:embed="rId8"/>
                </a:ext>
              </a:extLst>
            </a:blip>
            <a:stretch>
              <a:fillRect l="-174305" t="-232510" r="-180712" b="-177000"/>
            </a:stretch>
          </a:blipFill>
        </p:spPr>
      </p:sp>
      <p:sp>
        <p:nvSpPr>
          <p:cNvPr name="AutoShape 9" id="9"/>
          <p:cNvSpPr/>
          <p:nvPr/>
        </p:nvSpPr>
        <p:spPr>
          <a:xfrm>
            <a:off x="16129374" y="7831081"/>
            <a:ext cx="2158626" cy="0"/>
          </a:xfrm>
          <a:prstGeom prst="line">
            <a:avLst/>
          </a:prstGeom>
          <a:ln cap="rnd" w="95250">
            <a:solidFill>
              <a:srgbClr val="FE696E"/>
            </a:solidFill>
            <a:prstDash val="solid"/>
            <a:headEnd type="none" len="sm" w="sm"/>
            <a:tailEnd type="none" len="sm" w="sm"/>
          </a:ln>
        </p:spPr>
      </p:sp>
      <p:grpSp>
        <p:nvGrpSpPr>
          <p:cNvPr name="Group 10" id="10"/>
          <p:cNvGrpSpPr/>
          <p:nvPr/>
        </p:nvGrpSpPr>
        <p:grpSpPr>
          <a:xfrm rot="0">
            <a:off x="11044661" y="8379415"/>
            <a:ext cx="7043839" cy="1339716"/>
            <a:chOff x="0" y="0"/>
            <a:chExt cx="2087610" cy="397057"/>
          </a:xfrm>
        </p:grpSpPr>
        <p:sp>
          <p:nvSpPr>
            <p:cNvPr name="Freeform 11" id="11"/>
            <p:cNvSpPr/>
            <p:nvPr/>
          </p:nvSpPr>
          <p:spPr>
            <a:xfrm flipH="false" flipV="false" rot="0">
              <a:off x="0" y="0"/>
              <a:ext cx="2087610" cy="397057"/>
            </a:xfrm>
            <a:custGeom>
              <a:avLst/>
              <a:gdLst/>
              <a:ahLst/>
              <a:cxnLst/>
              <a:rect r="r" b="b" t="t" l="l"/>
              <a:pathLst>
                <a:path h="397057" w="2087610">
                  <a:moveTo>
                    <a:pt x="109911" y="0"/>
                  </a:moveTo>
                  <a:lnTo>
                    <a:pt x="1977700" y="0"/>
                  </a:lnTo>
                  <a:cubicBezTo>
                    <a:pt x="2038402" y="0"/>
                    <a:pt x="2087610" y="49209"/>
                    <a:pt x="2087610" y="109911"/>
                  </a:cubicBezTo>
                  <a:lnTo>
                    <a:pt x="2087610" y="287146"/>
                  </a:lnTo>
                  <a:cubicBezTo>
                    <a:pt x="2087610" y="316296"/>
                    <a:pt x="2076030" y="344253"/>
                    <a:pt x="2055418" y="364865"/>
                  </a:cubicBezTo>
                  <a:cubicBezTo>
                    <a:pt x="2034806" y="385477"/>
                    <a:pt x="2006850" y="397057"/>
                    <a:pt x="1977700" y="397057"/>
                  </a:cubicBezTo>
                  <a:lnTo>
                    <a:pt x="109911" y="397057"/>
                  </a:lnTo>
                  <a:cubicBezTo>
                    <a:pt x="80760" y="397057"/>
                    <a:pt x="52804" y="385477"/>
                    <a:pt x="32192" y="364865"/>
                  </a:cubicBezTo>
                  <a:cubicBezTo>
                    <a:pt x="11580" y="344253"/>
                    <a:pt x="0" y="316296"/>
                    <a:pt x="0" y="287146"/>
                  </a:cubicBezTo>
                  <a:lnTo>
                    <a:pt x="0" y="109911"/>
                  </a:lnTo>
                  <a:cubicBezTo>
                    <a:pt x="0" y="80760"/>
                    <a:pt x="11580" y="52804"/>
                    <a:pt x="32192" y="32192"/>
                  </a:cubicBezTo>
                  <a:cubicBezTo>
                    <a:pt x="52804" y="11580"/>
                    <a:pt x="80760" y="0"/>
                    <a:pt x="109911" y="0"/>
                  </a:cubicBezTo>
                  <a:close/>
                </a:path>
              </a:pathLst>
            </a:custGeom>
            <a:solidFill>
              <a:srgbClr val="000000">
                <a:alpha val="0"/>
              </a:srgbClr>
            </a:solidFill>
          </p:spPr>
        </p:sp>
        <p:sp>
          <p:nvSpPr>
            <p:cNvPr name="TextBox 12" id="12"/>
            <p:cNvSpPr txBox="true"/>
            <p:nvPr/>
          </p:nvSpPr>
          <p:spPr>
            <a:xfrm>
              <a:off x="0" y="-57150"/>
              <a:ext cx="2087610" cy="454207"/>
            </a:xfrm>
            <a:prstGeom prst="rect">
              <a:avLst/>
            </a:prstGeom>
          </p:spPr>
          <p:txBody>
            <a:bodyPr anchor="ctr" rtlCol="false" tIns="50800" lIns="50800" bIns="50800" rIns="50800"/>
            <a:lstStyle/>
            <a:p>
              <a:pPr algn="l">
                <a:lnSpc>
                  <a:spcPts val="3920"/>
                </a:lnSpc>
                <a:spcBef>
                  <a:spcPct val="0"/>
                </a:spcBef>
              </a:pPr>
              <a:r>
                <a:rPr lang="en-US" sz="2800">
                  <a:solidFill>
                    <a:srgbClr val="3B2C5A"/>
                  </a:solidFill>
                  <a:latin typeface="Varela Round"/>
                  <a:ea typeface="Varela Round"/>
                  <a:cs typeface="Varela Round"/>
                  <a:sym typeface="Varela Round"/>
                </a:rPr>
                <a:t>  </a:t>
              </a:r>
              <a:r>
                <a:rPr lang="en-US" sz="2800" u="sng">
                  <a:solidFill>
                    <a:srgbClr val="3B2C5A"/>
                  </a:solidFill>
                  <a:latin typeface="Varela Round"/>
                  <a:ea typeface="Varela Round"/>
                  <a:cs typeface="Varela Round"/>
                  <a:sym typeface="Varela Round"/>
                </a:rPr>
                <a:t>Encadrée par</a:t>
              </a:r>
              <a:r>
                <a:rPr lang="en-US" sz="2800">
                  <a:solidFill>
                    <a:srgbClr val="3B2C5A"/>
                  </a:solidFill>
                  <a:latin typeface="Varela Round"/>
                  <a:ea typeface="Varela Round"/>
                  <a:cs typeface="Varela Round"/>
                  <a:sym typeface="Varela Round"/>
                </a:rPr>
                <a:t> : Mme Mouna Ben nasr</a:t>
              </a:r>
            </a:p>
          </p:txBody>
        </p:sp>
      </p:grpSp>
      <p:sp>
        <p:nvSpPr>
          <p:cNvPr name="Freeform 13" id="13"/>
          <p:cNvSpPr/>
          <p:nvPr/>
        </p:nvSpPr>
        <p:spPr>
          <a:xfrm flipH="false" flipV="false" rot="1848106">
            <a:off x="10924248" y="6358617"/>
            <a:ext cx="605838" cy="661275"/>
          </a:xfrm>
          <a:custGeom>
            <a:avLst/>
            <a:gdLst/>
            <a:ahLst/>
            <a:cxnLst/>
            <a:rect r="r" b="b" t="t" l="l"/>
            <a:pathLst>
              <a:path h="661275" w="605838">
                <a:moveTo>
                  <a:pt x="0" y="0"/>
                </a:moveTo>
                <a:lnTo>
                  <a:pt x="605838" y="0"/>
                </a:lnTo>
                <a:lnTo>
                  <a:pt x="605838" y="661275"/>
                </a:lnTo>
                <a:lnTo>
                  <a:pt x="0" y="661275"/>
                </a:lnTo>
                <a:lnTo>
                  <a:pt x="0" y="0"/>
                </a:lnTo>
                <a:close/>
              </a:path>
            </a:pathLst>
          </a:custGeom>
          <a:blipFill>
            <a:blip r:embed="rId7">
              <a:extLst>
                <a:ext uri="{96DAC541-7B7A-43D3-8B79-37D633B846F1}">
                  <asvg:svgBlip xmlns:asvg="http://schemas.microsoft.com/office/drawing/2016/SVG/main" r:embed="rId8"/>
                </a:ext>
              </a:extLst>
            </a:blip>
            <a:stretch>
              <a:fillRect l="-174305" t="-232510" r="-180712" b="-177000"/>
            </a:stretch>
          </a:blipFill>
        </p:spPr>
      </p:sp>
      <p:sp>
        <p:nvSpPr>
          <p:cNvPr name="Freeform 14" id="14"/>
          <p:cNvSpPr/>
          <p:nvPr/>
        </p:nvSpPr>
        <p:spPr>
          <a:xfrm flipH="false" flipV="false" rot="0">
            <a:off x="481112" y="598292"/>
            <a:ext cx="6445207" cy="6739285"/>
          </a:xfrm>
          <a:custGeom>
            <a:avLst/>
            <a:gdLst/>
            <a:ahLst/>
            <a:cxnLst/>
            <a:rect r="r" b="b" t="t" l="l"/>
            <a:pathLst>
              <a:path h="6739285" w="6445207">
                <a:moveTo>
                  <a:pt x="0" y="0"/>
                </a:moveTo>
                <a:lnTo>
                  <a:pt x="6445207" y="0"/>
                </a:lnTo>
                <a:lnTo>
                  <a:pt x="6445207" y="6739284"/>
                </a:lnTo>
                <a:lnTo>
                  <a:pt x="0" y="673928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TextBox 2" id="2"/>
          <p:cNvSpPr txBox="true"/>
          <p:nvPr/>
        </p:nvSpPr>
        <p:spPr>
          <a:xfrm rot="0">
            <a:off x="2253656" y="276225"/>
            <a:ext cx="13138614"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La communication écrite(1/2)</a:t>
            </a:r>
          </a:p>
        </p:txBody>
      </p:sp>
      <p:sp>
        <p:nvSpPr>
          <p:cNvPr name="Freeform 3" id="3"/>
          <p:cNvSpPr/>
          <p:nvPr/>
        </p:nvSpPr>
        <p:spPr>
          <a:xfrm flipH="false" flipV="false" rot="0">
            <a:off x="455178" y="2359258"/>
            <a:ext cx="1493028" cy="1844328"/>
          </a:xfrm>
          <a:custGeom>
            <a:avLst/>
            <a:gdLst/>
            <a:ahLst/>
            <a:cxnLst/>
            <a:rect r="r" b="b" t="t" l="l"/>
            <a:pathLst>
              <a:path h="1844328" w="1493028">
                <a:moveTo>
                  <a:pt x="0" y="0"/>
                </a:moveTo>
                <a:lnTo>
                  <a:pt x="1493027" y="0"/>
                </a:lnTo>
                <a:lnTo>
                  <a:pt x="1493027" y="1844329"/>
                </a:lnTo>
                <a:lnTo>
                  <a:pt x="0" y="1844329"/>
                </a:lnTo>
                <a:lnTo>
                  <a:pt x="0" y="0"/>
                </a:lnTo>
                <a:close/>
              </a:path>
            </a:pathLst>
          </a:custGeom>
          <a:blipFill>
            <a:blip r:embed="rId3">
              <a:extLst>
                <a:ext uri="{96DAC541-7B7A-43D3-8B79-37D633B846F1}">
                  <asvg:svgBlip xmlns:asvg="http://schemas.microsoft.com/office/drawing/2016/SVG/main" r:embed="rId4"/>
                </a:ext>
              </a:extLst>
            </a:blip>
            <a:stretch>
              <a:fillRect l="-614512" t="-81047" r="-174163" b="-510888"/>
            </a:stretch>
          </a:blipFill>
        </p:spPr>
      </p:sp>
      <p:sp>
        <p:nvSpPr>
          <p:cNvPr name="Freeform 4" id="4"/>
          <p:cNvSpPr/>
          <p:nvPr/>
        </p:nvSpPr>
        <p:spPr>
          <a:xfrm flipH="false" flipV="false" rot="0">
            <a:off x="12222082" y="3288262"/>
            <a:ext cx="1476138" cy="2022310"/>
          </a:xfrm>
          <a:custGeom>
            <a:avLst/>
            <a:gdLst/>
            <a:ahLst/>
            <a:cxnLst/>
            <a:rect r="r" b="b" t="t" l="l"/>
            <a:pathLst>
              <a:path h="2022310" w="1476138">
                <a:moveTo>
                  <a:pt x="0" y="0"/>
                </a:moveTo>
                <a:lnTo>
                  <a:pt x="1476139" y="0"/>
                </a:lnTo>
                <a:lnTo>
                  <a:pt x="1476139" y="2022310"/>
                </a:lnTo>
                <a:lnTo>
                  <a:pt x="0" y="2022310"/>
                </a:lnTo>
                <a:lnTo>
                  <a:pt x="0" y="0"/>
                </a:lnTo>
                <a:close/>
              </a:path>
            </a:pathLst>
          </a:custGeom>
          <a:blipFill>
            <a:blip r:embed="rId5">
              <a:extLst>
                <a:ext uri="{96DAC541-7B7A-43D3-8B79-37D633B846F1}">
                  <asvg:svgBlip xmlns:asvg="http://schemas.microsoft.com/office/drawing/2016/SVG/main" r:embed="rId6"/>
                </a:ext>
              </a:extLst>
            </a:blip>
            <a:stretch>
              <a:fillRect l="-614364" t="-135015" r="-318927" b="-168153"/>
            </a:stretch>
          </a:blipFill>
        </p:spPr>
      </p:sp>
      <p:grpSp>
        <p:nvGrpSpPr>
          <p:cNvPr name="Group 5" id="5"/>
          <p:cNvGrpSpPr/>
          <p:nvPr/>
        </p:nvGrpSpPr>
        <p:grpSpPr>
          <a:xfrm rot="0">
            <a:off x="2864077" y="3483847"/>
            <a:ext cx="5247061" cy="2697754"/>
            <a:chOff x="0" y="0"/>
            <a:chExt cx="1615039" cy="830366"/>
          </a:xfrm>
        </p:grpSpPr>
        <p:sp>
          <p:nvSpPr>
            <p:cNvPr name="Freeform 6" id="6"/>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7" id="7"/>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8" id="8"/>
          <p:cNvSpPr txBox="true"/>
          <p:nvPr/>
        </p:nvSpPr>
        <p:spPr>
          <a:xfrm rot="0">
            <a:off x="3559114" y="4289892"/>
            <a:ext cx="3774236" cy="1085360"/>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Une communication écrite claire permet de formaliser les décisions.</a:t>
            </a:r>
          </a:p>
        </p:txBody>
      </p:sp>
      <p:grpSp>
        <p:nvGrpSpPr>
          <p:cNvPr name="Group 9" id="9"/>
          <p:cNvGrpSpPr/>
          <p:nvPr/>
        </p:nvGrpSpPr>
        <p:grpSpPr>
          <a:xfrm rot="0">
            <a:off x="3141422" y="3281422"/>
            <a:ext cx="5681541" cy="754126"/>
            <a:chOff x="0" y="0"/>
            <a:chExt cx="1748771" cy="232119"/>
          </a:xfrm>
        </p:grpSpPr>
        <p:sp>
          <p:nvSpPr>
            <p:cNvPr name="Freeform 10" id="10"/>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11" id="11"/>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Définition et Importance</a:t>
              </a:r>
            </a:p>
          </p:txBody>
        </p:sp>
      </p:grpSp>
      <p:grpSp>
        <p:nvGrpSpPr>
          <p:cNvPr name="Group 12" id="12"/>
          <p:cNvGrpSpPr/>
          <p:nvPr/>
        </p:nvGrpSpPr>
        <p:grpSpPr>
          <a:xfrm rot="0">
            <a:off x="2497754" y="4265559"/>
            <a:ext cx="874225" cy="874225"/>
            <a:chOff x="0" y="0"/>
            <a:chExt cx="406400" cy="406400"/>
          </a:xfrm>
        </p:grpSpPr>
        <p:sp>
          <p:nvSpPr>
            <p:cNvPr name="Freeform 13" id="13"/>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4" id="14"/>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1</a:t>
              </a:r>
            </a:p>
          </p:txBody>
        </p:sp>
      </p:grpSp>
      <p:grpSp>
        <p:nvGrpSpPr>
          <p:cNvPr name="Group 15" id="15"/>
          <p:cNvGrpSpPr/>
          <p:nvPr/>
        </p:nvGrpSpPr>
        <p:grpSpPr>
          <a:xfrm rot="0">
            <a:off x="9433384" y="7083316"/>
            <a:ext cx="5247061" cy="2697754"/>
            <a:chOff x="0" y="0"/>
            <a:chExt cx="1615039" cy="830366"/>
          </a:xfrm>
        </p:grpSpPr>
        <p:sp>
          <p:nvSpPr>
            <p:cNvPr name="Freeform 16" id="16"/>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17" id="17"/>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18" id="18"/>
          <p:cNvSpPr txBox="true"/>
          <p:nvPr/>
        </p:nvSpPr>
        <p:spPr>
          <a:xfrm rot="0">
            <a:off x="10083446" y="7884343"/>
            <a:ext cx="4353494" cy="1443972"/>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L’utilisation de phrases simples et de mots clairs est indispensable pour éviter toute confusion .</a:t>
            </a:r>
          </a:p>
        </p:txBody>
      </p:sp>
      <p:grpSp>
        <p:nvGrpSpPr>
          <p:cNvPr name="Group 19" id="19"/>
          <p:cNvGrpSpPr/>
          <p:nvPr/>
        </p:nvGrpSpPr>
        <p:grpSpPr>
          <a:xfrm rot="0">
            <a:off x="9710730" y="6880891"/>
            <a:ext cx="5681541" cy="754126"/>
            <a:chOff x="0" y="0"/>
            <a:chExt cx="1748771" cy="232119"/>
          </a:xfrm>
        </p:grpSpPr>
        <p:sp>
          <p:nvSpPr>
            <p:cNvPr name="Freeform 20" id="20"/>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21" id="21"/>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Clarté et Concision</a:t>
              </a:r>
            </a:p>
          </p:txBody>
        </p:sp>
      </p:grpSp>
      <p:grpSp>
        <p:nvGrpSpPr>
          <p:cNvPr name="Group 22" id="22"/>
          <p:cNvGrpSpPr/>
          <p:nvPr/>
        </p:nvGrpSpPr>
        <p:grpSpPr>
          <a:xfrm rot="0">
            <a:off x="9152382" y="7893868"/>
            <a:ext cx="874225" cy="874225"/>
            <a:chOff x="0" y="0"/>
            <a:chExt cx="406400" cy="406400"/>
          </a:xfrm>
        </p:grpSpPr>
        <p:sp>
          <p:nvSpPr>
            <p:cNvPr name="Freeform 23" id="23"/>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4" id="24"/>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2</a:t>
              </a:r>
            </a:p>
          </p:txBody>
        </p:sp>
      </p:grpSp>
      <p:sp>
        <p:nvSpPr>
          <p:cNvPr name="TextBox 25" id="2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4904598">
            <a:off x="9303321" y="7119660"/>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true" flipV="false" rot="0">
            <a:off x="11862045" y="1028700"/>
            <a:ext cx="798635" cy="871714"/>
          </a:xfrm>
          <a:custGeom>
            <a:avLst/>
            <a:gdLst/>
            <a:ahLst/>
            <a:cxnLst/>
            <a:rect r="r" b="b" t="t" l="l"/>
            <a:pathLst>
              <a:path h="871714" w="798635">
                <a:moveTo>
                  <a:pt x="798635" y="0"/>
                </a:moveTo>
                <a:lnTo>
                  <a:pt x="0" y="0"/>
                </a:lnTo>
                <a:lnTo>
                  <a:pt x="0" y="871714"/>
                </a:lnTo>
                <a:lnTo>
                  <a:pt x="798635" y="871714"/>
                </a:lnTo>
                <a:lnTo>
                  <a:pt x="798635"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grpSp>
        <p:nvGrpSpPr>
          <p:cNvPr name="Group 4" id="4"/>
          <p:cNvGrpSpPr/>
          <p:nvPr/>
        </p:nvGrpSpPr>
        <p:grpSpPr>
          <a:xfrm rot="0">
            <a:off x="1632689" y="4899561"/>
            <a:ext cx="8173278" cy="2595399"/>
            <a:chOff x="0" y="0"/>
            <a:chExt cx="2455127" cy="779618"/>
          </a:xfrm>
        </p:grpSpPr>
        <p:sp>
          <p:nvSpPr>
            <p:cNvPr name="Freeform 5" id="5"/>
            <p:cNvSpPr/>
            <p:nvPr/>
          </p:nvSpPr>
          <p:spPr>
            <a:xfrm flipH="false" flipV="false" rot="0">
              <a:off x="0" y="0"/>
              <a:ext cx="2455127" cy="779618"/>
            </a:xfrm>
            <a:custGeom>
              <a:avLst/>
              <a:gdLst/>
              <a:ahLst/>
              <a:cxnLst/>
              <a:rect r="r" b="b" t="t" l="l"/>
              <a:pathLst>
                <a:path h="779618" w="2455127">
                  <a:moveTo>
                    <a:pt x="47361" y="0"/>
                  </a:moveTo>
                  <a:lnTo>
                    <a:pt x="2407765" y="0"/>
                  </a:lnTo>
                  <a:cubicBezTo>
                    <a:pt x="2420326" y="0"/>
                    <a:pt x="2432373" y="4990"/>
                    <a:pt x="2441255" y="13872"/>
                  </a:cubicBezTo>
                  <a:cubicBezTo>
                    <a:pt x="2450137" y="22754"/>
                    <a:pt x="2455127" y="34800"/>
                    <a:pt x="2455127" y="47361"/>
                  </a:cubicBezTo>
                  <a:lnTo>
                    <a:pt x="2455127" y="732257"/>
                  </a:lnTo>
                  <a:cubicBezTo>
                    <a:pt x="2455127" y="744818"/>
                    <a:pt x="2450137" y="756864"/>
                    <a:pt x="2441255" y="765746"/>
                  </a:cubicBezTo>
                  <a:cubicBezTo>
                    <a:pt x="2432373" y="774628"/>
                    <a:pt x="2420326" y="779618"/>
                    <a:pt x="2407765" y="779618"/>
                  </a:cubicBezTo>
                  <a:lnTo>
                    <a:pt x="47361" y="779618"/>
                  </a:lnTo>
                  <a:cubicBezTo>
                    <a:pt x="34800" y="779618"/>
                    <a:pt x="22754" y="774628"/>
                    <a:pt x="13872" y="765746"/>
                  </a:cubicBezTo>
                  <a:cubicBezTo>
                    <a:pt x="4990" y="756864"/>
                    <a:pt x="0" y="744818"/>
                    <a:pt x="0" y="732257"/>
                  </a:cubicBezTo>
                  <a:lnTo>
                    <a:pt x="0" y="47361"/>
                  </a:lnTo>
                  <a:cubicBezTo>
                    <a:pt x="0" y="34800"/>
                    <a:pt x="4990" y="22754"/>
                    <a:pt x="13872" y="13872"/>
                  </a:cubicBezTo>
                  <a:cubicBezTo>
                    <a:pt x="22754" y="4990"/>
                    <a:pt x="34800" y="0"/>
                    <a:pt x="47361" y="0"/>
                  </a:cubicBezTo>
                  <a:close/>
                </a:path>
              </a:pathLst>
            </a:custGeom>
            <a:solidFill>
              <a:srgbClr val="FFFFFF"/>
            </a:solidFill>
          </p:spPr>
        </p:sp>
        <p:sp>
          <p:nvSpPr>
            <p:cNvPr name="TextBox 6" id="6"/>
            <p:cNvSpPr txBox="true"/>
            <p:nvPr/>
          </p:nvSpPr>
          <p:spPr>
            <a:xfrm>
              <a:off x="0" y="-57150"/>
              <a:ext cx="2455127" cy="836768"/>
            </a:xfrm>
            <a:prstGeom prst="rect">
              <a:avLst/>
            </a:prstGeom>
          </p:spPr>
          <p:txBody>
            <a:bodyPr anchor="ctr" rtlCol="false" tIns="50800" lIns="50800" bIns="50800" rIns="50800"/>
            <a:lstStyle/>
            <a:p>
              <a:pPr algn="ctr">
                <a:lnSpc>
                  <a:spcPts val="3919"/>
                </a:lnSpc>
                <a:spcBef>
                  <a:spcPct val="0"/>
                </a:spcBef>
              </a:pPr>
            </a:p>
          </p:txBody>
        </p:sp>
      </p:grpSp>
      <p:grpSp>
        <p:nvGrpSpPr>
          <p:cNvPr name="Group 7" id="7"/>
          <p:cNvGrpSpPr/>
          <p:nvPr/>
        </p:nvGrpSpPr>
        <p:grpSpPr>
          <a:xfrm rot="0">
            <a:off x="2111358" y="4473942"/>
            <a:ext cx="5523237" cy="851238"/>
            <a:chOff x="0" y="0"/>
            <a:chExt cx="1659095" cy="255699"/>
          </a:xfrm>
        </p:grpSpPr>
        <p:sp>
          <p:nvSpPr>
            <p:cNvPr name="Freeform 8" id="8"/>
            <p:cNvSpPr/>
            <p:nvPr/>
          </p:nvSpPr>
          <p:spPr>
            <a:xfrm flipH="false" flipV="false" rot="0">
              <a:off x="0" y="0"/>
              <a:ext cx="1659095" cy="255699"/>
            </a:xfrm>
            <a:custGeom>
              <a:avLst/>
              <a:gdLst/>
              <a:ahLst/>
              <a:cxnLst/>
              <a:rect r="r" b="b" t="t" l="l"/>
              <a:pathLst>
                <a:path h="255699" w="1659095">
                  <a:moveTo>
                    <a:pt x="127849" y="0"/>
                  </a:moveTo>
                  <a:lnTo>
                    <a:pt x="1531246" y="0"/>
                  </a:lnTo>
                  <a:cubicBezTo>
                    <a:pt x="1601855" y="0"/>
                    <a:pt x="1659095" y="57240"/>
                    <a:pt x="1659095" y="127849"/>
                  </a:cubicBezTo>
                  <a:lnTo>
                    <a:pt x="1659095" y="127849"/>
                  </a:lnTo>
                  <a:cubicBezTo>
                    <a:pt x="1659095" y="198459"/>
                    <a:pt x="1601855" y="255699"/>
                    <a:pt x="1531246" y="255699"/>
                  </a:cubicBezTo>
                  <a:lnTo>
                    <a:pt x="127849" y="255699"/>
                  </a:lnTo>
                  <a:cubicBezTo>
                    <a:pt x="57240" y="255699"/>
                    <a:pt x="0" y="198459"/>
                    <a:pt x="0" y="127849"/>
                  </a:cubicBezTo>
                  <a:lnTo>
                    <a:pt x="0" y="127849"/>
                  </a:lnTo>
                  <a:cubicBezTo>
                    <a:pt x="0" y="57240"/>
                    <a:pt x="57240" y="0"/>
                    <a:pt x="127849" y="0"/>
                  </a:cubicBezTo>
                  <a:close/>
                </a:path>
              </a:pathLst>
            </a:custGeom>
            <a:solidFill>
              <a:srgbClr val="F92B66"/>
            </a:solidFill>
          </p:spPr>
        </p:sp>
        <p:sp>
          <p:nvSpPr>
            <p:cNvPr name="TextBox 9" id="9"/>
            <p:cNvSpPr txBox="true"/>
            <p:nvPr/>
          </p:nvSpPr>
          <p:spPr>
            <a:xfrm>
              <a:off x="0" y="-66675"/>
              <a:ext cx="1659095" cy="322374"/>
            </a:xfrm>
            <a:prstGeom prst="rect">
              <a:avLst/>
            </a:prstGeom>
          </p:spPr>
          <p:txBody>
            <a:bodyPr anchor="ctr" rtlCol="false" tIns="50800" lIns="50800" bIns="50800" rIns="50800"/>
            <a:lstStyle/>
            <a:p>
              <a:pPr algn="l">
                <a:lnSpc>
                  <a:spcPts val="5040"/>
                </a:lnSpc>
                <a:spcBef>
                  <a:spcPct val="0"/>
                </a:spcBef>
              </a:pPr>
              <a:r>
                <a:rPr lang="en-US" sz="3600">
                  <a:solidFill>
                    <a:srgbClr val="FFFFFF"/>
                  </a:solidFill>
                  <a:latin typeface="Varela Round"/>
                  <a:ea typeface="Varela Round"/>
                  <a:cs typeface="Varela Round"/>
                  <a:sym typeface="Varela Round"/>
                </a:rPr>
                <a:t>Outils</a:t>
              </a:r>
            </a:p>
          </p:txBody>
        </p:sp>
      </p:grpSp>
      <p:sp>
        <p:nvSpPr>
          <p:cNvPr name="Freeform 10" id="10"/>
          <p:cNvSpPr/>
          <p:nvPr/>
        </p:nvSpPr>
        <p:spPr>
          <a:xfrm flipH="false" flipV="false" rot="0">
            <a:off x="10846638" y="2556510"/>
            <a:ext cx="5544029" cy="6135243"/>
          </a:xfrm>
          <a:custGeom>
            <a:avLst/>
            <a:gdLst/>
            <a:ahLst/>
            <a:cxnLst/>
            <a:rect r="r" b="b" t="t" l="l"/>
            <a:pathLst>
              <a:path h="6135243" w="5544029">
                <a:moveTo>
                  <a:pt x="0" y="0"/>
                </a:moveTo>
                <a:lnTo>
                  <a:pt x="5544029" y="0"/>
                </a:lnTo>
                <a:lnTo>
                  <a:pt x="5544029" y="6135243"/>
                </a:lnTo>
                <a:lnTo>
                  <a:pt x="0" y="61352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false" rot="0">
            <a:off x="16781093" y="2698384"/>
            <a:ext cx="956414" cy="1138589"/>
          </a:xfrm>
          <a:custGeom>
            <a:avLst/>
            <a:gdLst/>
            <a:ahLst/>
            <a:cxnLst/>
            <a:rect r="r" b="b" t="t" l="l"/>
            <a:pathLst>
              <a:path h="1138589" w="956414">
                <a:moveTo>
                  <a:pt x="956414" y="0"/>
                </a:moveTo>
                <a:lnTo>
                  <a:pt x="0" y="0"/>
                </a:lnTo>
                <a:lnTo>
                  <a:pt x="0" y="1138589"/>
                </a:lnTo>
                <a:lnTo>
                  <a:pt x="956414" y="1138589"/>
                </a:lnTo>
                <a:lnTo>
                  <a:pt x="956414"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TextBox 12" id="12"/>
          <p:cNvSpPr txBox="true"/>
          <p:nvPr/>
        </p:nvSpPr>
        <p:spPr>
          <a:xfrm rot="0">
            <a:off x="2305692" y="5514145"/>
            <a:ext cx="7186933" cy="1464140"/>
          </a:xfrm>
          <a:prstGeom prst="rect">
            <a:avLst/>
          </a:prstGeom>
        </p:spPr>
        <p:txBody>
          <a:bodyPr anchor="t" rtlCol="false" tIns="0" lIns="0" bIns="0" rIns="0">
            <a:spAutoFit/>
          </a:bodyPr>
          <a:lstStyle/>
          <a:p>
            <a:pPr algn="just">
              <a:lnSpc>
                <a:spcPts val="3925"/>
              </a:lnSpc>
            </a:pPr>
            <a:r>
              <a:rPr lang="en-US" sz="2803">
                <a:solidFill>
                  <a:srgbClr val="3B2C5A"/>
                </a:solidFill>
                <a:latin typeface="Varela Round"/>
                <a:ea typeface="Varela Round"/>
                <a:cs typeface="Varela Round"/>
                <a:sym typeface="Varela Round"/>
              </a:rPr>
              <a:t>L’utilisation d’outils tels que les emails, les rapports et les bulletins est essentielle pour une communication fluide.</a:t>
            </a:r>
          </a:p>
        </p:txBody>
      </p:sp>
      <p:grpSp>
        <p:nvGrpSpPr>
          <p:cNvPr name="Group 13" id="13"/>
          <p:cNvGrpSpPr/>
          <p:nvPr/>
        </p:nvGrpSpPr>
        <p:grpSpPr>
          <a:xfrm rot="0">
            <a:off x="1195577" y="5547339"/>
            <a:ext cx="874225" cy="874225"/>
            <a:chOff x="0" y="0"/>
            <a:chExt cx="406400" cy="406400"/>
          </a:xfrm>
        </p:grpSpPr>
        <p:sp>
          <p:nvSpPr>
            <p:cNvPr name="Freeform 14" id="14"/>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5" id="15"/>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3</a:t>
              </a:r>
            </a:p>
          </p:txBody>
        </p:sp>
      </p:grpSp>
      <p:sp>
        <p:nvSpPr>
          <p:cNvPr name="TextBox 16" id="16"/>
          <p:cNvSpPr txBox="true"/>
          <p:nvPr/>
        </p:nvSpPr>
        <p:spPr>
          <a:xfrm rot="0">
            <a:off x="2253656" y="276225"/>
            <a:ext cx="13138614"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La communication écrite(2/2)</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306132" y="7727532"/>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1503604" y="-539000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6998516" y="2610831"/>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Freeform 8" id="8"/>
          <p:cNvSpPr/>
          <p:nvPr/>
        </p:nvSpPr>
        <p:spPr>
          <a:xfrm flipH="false" flipV="false" rot="0">
            <a:off x="11198173" y="3180126"/>
            <a:ext cx="6061127" cy="4815841"/>
          </a:xfrm>
          <a:custGeom>
            <a:avLst/>
            <a:gdLst/>
            <a:ahLst/>
            <a:cxnLst/>
            <a:rect r="r" b="b" t="t" l="l"/>
            <a:pathLst>
              <a:path h="4815841" w="6061127">
                <a:moveTo>
                  <a:pt x="0" y="0"/>
                </a:moveTo>
                <a:lnTo>
                  <a:pt x="6061127" y="0"/>
                </a:lnTo>
                <a:lnTo>
                  <a:pt x="6061127" y="4815840"/>
                </a:lnTo>
                <a:lnTo>
                  <a:pt x="0" y="48158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760629" y="4059555"/>
            <a:ext cx="11014547"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Présentation des données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9306860">
            <a:off x="-7955910" y="679462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82186" y="2899398"/>
            <a:ext cx="1493028" cy="1844328"/>
          </a:xfrm>
          <a:custGeom>
            <a:avLst/>
            <a:gdLst/>
            <a:ahLst/>
            <a:cxnLst/>
            <a:rect r="r" b="b" t="t" l="l"/>
            <a:pathLst>
              <a:path h="1844328" w="1493028">
                <a:moveTo>
                  <a:pt x="0" y="0"/>
                </a:moveTo>
                <a:lnTo>
                  <a:pt x="1493028" y="0"/>
                </a:lnTo>
                <a:lnTo>
                  <a:pt x="1493028" y="1844328"/>
                </a:lnTo>
                <a:lnTo>
                  <a:pt x="0" y="1844328"/>
                </a:lnTo>
                <a:lnTo>
                  <a:pt x="0" y="0"/>
                </a:lnTo>
                <a:close/>
              </a:path>
            </a:pathLst>
          </a:custGeom>
          <a:blipFill>
            <a:blip r:embed="rId5">
              <a:extLst>
                <a:ext uri="{96DAC541-7B7A-43D3-8B79-37D633B846F1}">
                  <asvg:svgBlip xmlns:asvg="http://schemas.microsoft.com/office/drawing/2016/SVG/main" r:embed="rId6"/>
                </a:ext>
              </a:extLst>
            </a:blip>
            <a:stretch>
              <a:fillRect l="-614512" t="-81047" r="-174163" b="-510888"/>
            </a:stretch>
          </a:blipFill>
        </p:spPr>
      </p:sp>
      <p:grpSp>
        <p:nvGrpSpPr>
          <p:cNvPr name="Group 4" id="4"/>
          <p:cNvGrpSpPr/>
          <p:nvPr/>
        </p:nvGrpSpPr>
        <p:grpSpPr>
          <a:xfrm rot="0">
            <a:off x="2141536" y="4354991"/>
            <a:ext cx="6445879" cy="2992300"/>
            <a:chOff x="0" y="0"/>
            <a:chExt cx="1984034" cy="921026"/>
          </a:xfrm>
        </p:grpSpPr>
        <p:sp>
          <p:nvSpPr>
            <p:cNvPr name="Freeform 5" id="5"/>
            <p:cNvSpPr/>
            <p:nvPr/>
          </p:nvSpPr>
          <p:spPr>
            <a:xfrm flipH="false" flipV="false" rot="0">
              <a:off x="0" y="0"/>
              <a:ext cx="1984034" cy="921026"/>
            </a:xfrm>
            <a:custGeom>
              <a:avLst/>
              <a:gdLst/>
              <a:ahLst/>
              <a:cxnLst/>
              <a:rect r="r" b="b" t="t" l="l"/>
              <a:pathLst>
                <a:path h="921026" w="1984034">
                  <a:moveTo>
                    <a:pt x="60053" y="0"/>
                  </a:moveTo>
                  <a:lnTo>
                    <a:pt x="1923980" y="0"/>
                  </a:lnTo>
                  <a:cubicBezTo>
                    <a:pt x="1957147" y="0"/>
                    <a:pt x="1984034" y="26887"/>
                    <a:pt x="1984034" y="60053"/>
                  </a:cubicBezTo>
                  <a:lnTo>
                    <a:pt x="1984034" y="860973"/>
                  </a:lnTo>
                  <a:cubicBezTo>
                    <a:pt x="1984034" y="876900"/>
                    <a:pt x="1977707" y="892175"/>
                    <a:pt x="1966444" y="903437"/>
                  </a:cubicBezTo>
                  <a:cubicBezTo>
                    <a:pt x="1955182" y="914699"/>
                    <a:pt x="1939907" y="921026"/>
                    <a:pt x="1923980" y="921026"/>
                  </a:cubicBezTo>
                  <a:lnTo>
                    <a:pt x="60053" y="921026"/>
                  </a:lnTo>
                  <a:cubicBezTo>
                    <a:pt x="44126" y="921026"/>
                    <a:pt x="28851" y="914699"/>
                    <a:pt x="17589" y="903437"/>
                  </a:cubicBezTo>
                  <a:cubicBezTo>
                    <a:pt x="6327" y="892175"/>
                    <a:pt x="0" y="876900"/>
                    <a:pt x="0" y="860973"/>
                  </a:cubicBezTo>
                  <a:lnTo>
                    <a:pt x="0" y="60053"/>
                  </a:lnTo>
                  <a:cubicBezTo>
                    <a:pt x="0" y="44126"/>
                    <a:pt x="6327" y="28851"/>
                    <a:pt x="17589" y="17589"/>
                  </a:cubicBezTo>
                  <a:cubicBezTo>
                    <a:pt x="28851" y="6327"/>
                    <a:pt x="44126" y="0"/>
                    <a:pt x="60053" y="0"/>
                  </a:cubicBezTo>
                  <a:close/>
                </a:path>
              </a:pathLst>
            </a:custGeom>
            <a:solidFill>
              <a:srgbClr val="FFFFFF"/>
            </a:solidFill>
          </p:spPr>
        </p:sp>
        <p:sp>
          <p:nvSpPr>
            <p:cNvPr name="TextBox 6" id="6"/>
            <p:cNvSpPr txBox="true"/>
            <p:nvPr/>
          </p:nvSpPr>
          <p:spPr>
            <a:xfrm>
              <a:off x="0" y="-57150"/>
              <a:ext cx="1984034" cy="978176"/>
            </a:xfrm>
            <a:prstGeom prst="rect">
              <a:avLst/>
            </a:prstGeom>
          </p:spPr>
          <p:txBody>
            <a:bodyPr anchor="ctr" rtlCol="false" tIns="43468" lIns="43468" bIns="43468" rIns="43468"/>
            <a:lstStyle/>
            <a:p>
              <a:pPr algn="ctr">
                <a:lnSpc>
                  <a:spcPts val="3920"/>
                </a:lnSpc>
                <a:spcBef>
                  <a:spcPct val="0"/>
                </a:spcBef>
              </a:pPr>
            </a:p>
          </p:txBody>
        </p:sp>
      </p:grpSp>
      <p:grpSp>
        <p:nvGrpSpPr>
          <p:cNvPr name="Group 7" id="7"/>
          <p:cNvGrpSpPr/>
          <p:nvPr/>
        </p:nvGrpSpPr>
        <p:grpSpPr>
          <a:xfrm rot="0">
            <a:off x="2418882" y="3904313"/>
            <a:ext cx="5902211" cy="1002380"/>
            <a:chOff x="0" y="0"/>
            <a:chExt cx="1816693" cy="308531"/>
          </a:xfrm>
        </p:grpSpPr>
        <p:sp>
          <p:nvSpPr>
            <p:cNvPr name="Freeform 8" id="8"/>
            <p:cNvSpPr/>
            <p:nvPr/>
          </p:nvSpPr>
          <p:spPr>
            <a:xfrm flipH="false" flipV="false" rot="0">
              <a:off x="0" y="0"/>
              <a:ext cx="1816693" cy="308531"/>
            </a:xfrm>
            <a:custGeom>
              <a:avLst/>
              <a:gdLst/>
              <a:ahLst/>
              <a:cxnLst/>
              <a:rect r="r" b="b" t="t" l="l"/>
              <a:pathLst>
                <a:path h="308531" w="1816693">
                  <a:moveTo>
                    <a:pt x="131170" y="0"/>
                  </a:moveTo>
                  <a:lnTo>
                    <a:pt x="1685523" y="0"/>
                  </a:lnTo>
                  <a:cubicBezTo>
                    <a:pt x="1757967" y="0"/>
                    <a:pt x="1816693" y="58727"/>
                    <a:pt x="1816693" y="131170"/>
                  </a:cubicBezTo>
                  <a:lnTo>
                    <a:pt x="1816693" y="177361"/>
                  </a:lnTo>
                  <a:cubicBezTo>
                    <a:pt x="1816693" y="212150"/>
                    <a:pt x="1802874" y="245513"/>
                    <a:pt x="1778275" y="270113"/>
                  </a:cubicBezTo>
                  <a:cubicBezTo>
                    <a:pt x="1753676" y="294712"/>
                    <a:pt x="1720312" y="308531"/>
                    <a:pt x="1685523" y="308531"/>
                  </a:cubicBezTo>
                  <a:lnTo>
                    <a:pt x="131170" y="308531"/>
                  </a:lnTo>
                  <a:cubicBezTo>
                    <a:pt x="96381" y="308531"/>
                    <a:pt x="63018" y="294712"/>
                    <a:pt x="38419" y="270113"/>
                  </a:cubicBezTo>
                  <a:cubicBezTo>
                    <a:pt x="13820" y="245513"/>
                    <a:pt x="0" y="212150"/>
                    <a:pt x="0" y="177361"/>
                  </a:cubicBezTo>
                  <a:lnTo>
                    <a:pt x="0" y="131170"/>
                  </a:lnTo>
                  <a:cubicBezTo>
                    <a:pt x="0" y="58727"/>
                    <a:pt x="58727" y="0"/>
                    <a:pt x="131170" y="0"/>
                  </a:cubicBezTo>
                  <a:close/>
                </a:path>
              </a:pathLst>
            </a:custGeom>
            <a:solidFill>
              <a:srgbClr val="F92B66"/>
            </a:solidFill>
          </p:spPr>
        </p:sp>
        <p:sp>
          <p:nvSpPr>
            <p:cNvPr name="TextBox 9" id="9"/>
            <p:cNvSpPr txBox="true"/>
            <p:nvPr/>
          </p:nvSpPr>
          <p:spPr>
            <a:xfrm>
              <a:off x="0" y="-66675"/>
              <a:ext cx="1816693" cy="375206"/>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Définition et Importance</a:t>
              </a:r>
            </a:p>
          </p:txBody>
        </p:sp>
      </p:grpSp>
      <p:grpSp>
        <p:nvGrpSpPr>
          <p:cNvPr name="Group 10" id="10"/>
          <p:cNvGrpSpPr/>
          <p:nvPr/>
        </p:nvGrpSpPr>
        <p:grpSpPr>
          <a:xfrm rot="0">
            <a:off x="1775214" y="5136703"/>
            <a:ext cx="874225" cy="874225"/>
            <a:chOff x="0" y="0"/>
            <a:chExt cx="406400" cy="406400"/>
          </a:xfrm>
        </p:grpSpPr>
        <p:sp>
          <p:nvSpPr>
            <p:cNvPr name="Freeform 11" id="11"/>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2" id="12"/>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1</a:t>
              </a:r>
            </a:p>
          </p:txBody>
        </p:sp>
      </p:grpSp>
      <p:grpSp>
        <p:nvGrpSpPr>
          <p:cNvPr name="Group 13" id="13"/>
          <p:cNvGrpSpPr/>
          <p:nvPr/>
        </p:nvGrpSpPr>
        <p:grpSpPr>
          <a:xfrm rot="0">
            <a:off x="10092335" y="4354991"/>
            <a:ext cx="6723451" cy="2992300"/>
            <a:chOff x="0" y="0"/>
            <a:chExt cx="2069470" cy="921026"/>
          </a:xfrm>
        </p:grpSpPr>
        <p:sp>
          <p:nvSpPr>
            <p:cNvPr name="Freeform 14" id="14"/>
            <p:cNvSpPr/>
            <p:nvPr/>
          </p:nvSpPr>
          <p:spPr>
            <a:xfrm flipH="false" flipV="false" rot="0">
              <a:off x="0" y="0"/>
              <a:ext cx="2069470" cy="921026"/>
            </a:xfrm>
            <a:custGeom>
              <a:avLst/>
              <a:gdLst/>
              <a:ahLst/>
              <a:cxnLst/>
              <a:rect r="r" b="b" t="t" l="l"/>
              <a:pathLst>
                <a:path h="921026" w="2069470">
                  <a:moveTo>
                    <a:pt x="57574" y="0"/>
                  </a:moveTo>
                  <a:lnTo>
                    <a:pt x="2011896" y="0"/>
                  </a:lnTo>
                  <a:cubicBezTo>
                    <a:pt x="2027166" y="0"/>
                    <a:pt x="2041810" y="6066"/>
                    <a:pt x="2052607" y="16863"/>
                  </a:cubicBezTo>
                  <a:cubicBezTo>
                    <a:pt x="2063404" y="27660"/>
                    <a:pt x="2069470" y="42304"/>
                    <a:pt x="2069470" y="57574"/>
                  </a:cubicBezTo>
                  <a:lnTo>
                    <a:pt x="2069470" y="863452"/>
                  </a:lnTo>
                  <a:cubicBezTo>
                    <a:pt x="2069470" y="878722"/>
                    <a:pt x="2063404" y="893366"/>
                    <a:pt x="2052607" y="904163"/>
                  </a:cubicBezTo>
                  <a:cubicBezTo>
                    <a:pt x="2041810" y="914961"/>
                    <a:pt x="2027166" y="921026"/>
                    <a:pt x="2011896" y="921026"/>
                  </a:cubicBezTo>
                  <a:lnTo>
                    <a:pt x="57574" y="921026"/>
                  </a:lnTo>
                  <a:cubicBezTo>
                    <a:pt x="42304" y="921026"/>
                    <a:pt x="27660" y="914961"/>
                    <a:pt x="16863" y="904163"/>
                  </a:cubicBezTo>
                  <a:cubicBezTo>
                    <a:pt x="6066" y="893366"/>
                    <a:pt x="0" y="878722"/>
                    <a:pt x="0" y="863452"/>
                  </a:cubicBezTo>
                  <a:lnTo>
                    <a:pt x="0" y="57574"/>
                  </a:lnTo>
                  <a:cubicBezTo>
                    <a:pt x="0" y="42304"/>
                    <a:pt x="6066" y="27660"/>
                    <a:pt x="16863" y="16863"/>
                  </a:cubicBezTo>
                  <a:cubicBezTo>
                    <a:pt x="27660" y="6066"/>
                    <a:pt x="42304" y="0"/>
                    <a:pt x="57574" y="0"/>
                  </a:cubicBezTo>
                  <a:close/>
                </a:path>
              </a:pathLst>
            </a:custGeom>
            <a:solidFill>
              <a:srgbClr val="FFFFFF"/>
            </a:solidFill>
          </p:spPr>
        </p:sp>
        <p:sp>
          <p:nvSpPr>
            <p:cNvPr name="TextBox 15" id="15"/>
            <p:cNvSpPr txBox="true"/>
            <p:nvPr/>
          </p:nvSpPr>
          <p:spPr>
            <a:xfrm>
              <a:off x="0" y="-57150"/>
              <a:ext cx="2069470" cy="978176"/>
            </a:xfrm>
            <a:prstGeom prst="rect">
              <a:avLst/>
            </a:prstGeom>
          </p:spPr>
          <p:txBody>
            <a:bodyPr anchor="ctr" rtlCol="false" tIns="43468" lIns="43468" bIns="43468" rIns="43468"/>
            <a:lstStyle/>
            <a:p>
              <a:pPr algn="ctr">
                <a:lnSpc>
                  <a:spcPts val="3920"/>
                </a:lnSpc>
                <a:spcBef>
                  <a:spcPct val="0"/>
                </a:spcBef>
              </a:pPr>
            </a:p>
          </p:txBody>
        </p:sp>
      </p:grpSp>
      <p:grpSp>
        <p:nvGrpSpPr>
          <p:cNvPr name="Group 16" id="16"/>
          <p:cNvGrpSpPr/>
          <p:nvPr/>
        </p:nvGrpSpPr>
        <p:grpSpPr>
          <a:xfrm rot="0">
            <a:off x="10369681" y="3821562"/>
            <a:ext cx="5984962" cy="1085131"/>
            <a:chOff x="0" y="0"/>
            <a:chExt cx="1842164" cy="334002"/>
          </a:xfrm>
        </p:grpSpPr>
        <p:sp>
          <p:nvSpPr>
            <p:cNvPr name="Freeform 17" id="17"/>
            <p:cNvSpPr/>
            <p:nvPr/>
          </p:nvSpPr>
          <p:spPr>
            <a:xfrm flipH="false" flipV="false" rot="0">
              <a:off x="0" y="0"/>
              <a:ext cx="1842164" cy="334002"/>
            </a:xfrm>
            <a:custGeom>
              <a:avLst/>
              <a:gdLst/>
              <a:ahLst/>
              <a:cxnLst/>
              <a:rect r="r" b="b" t="t" l="l"/>
              <a:pathLst>
                <a:path h="334002" w="1842164">
                  <a:moveTo>
                    <a:pt x="129356" y="0"/>
                  </a:moveTo>
                  <a:lnTo>
                    <a:pt x="1712808" y="0"/>
                  </a:lnTo>
                  <a:cubicBezTo>
                    <a:pt x="1747115" y="0"/>
                    <a:pt x="1780018" y="13629"/>
                    <a:pt x="1804276" y="37888"/>
                  </a:cubicBezTo>
                  <a:cubicBezTo>
                    <a:pt x="1828535" y="62147"/>
                    <a:pt x="1842164" y="95049"/>
                    <a:pt x="1842164" y="129356"/>
                  </a:cubicBezTo>
                  <a:lnTo>
                    <a:pt x="1842164" y="204646"/>
                  </a:lnTo>
                  <a:cubicBezTo>
                    <a:pt x="1842164" y="238953"/>
                    <a:pt x="1828535" y="271855"/>
                    <a:pt x="1804276" y="296114"/>
                  </a:cubicBezTo>
                  <a:cubicBezTo>
                    <a:pt x="1780018" y="320373"/>
                    <a:pt x="1747115" y="334002"/>
                    <a:pt x="1712808" y="334002"/>
                  </a:cubicBezTo>
                  <a:lnTo>
                    <a:pt x="129356" y="334002"/>
                  </a:lnTo>
                  <a:cubicBezTo>
                    <a:pt x="95049" y="334002"/>
                    <a:pt x="62147" y="320373"/>
                    <a:pt x="37888" y="296114"/>
                  </a:cubicBezTo>
                  <a:cubicBezTo>
                    <a:pt x="13629" y="271855"/>
                    <a:pt x="0" y="238953"/>
                    <a:pt x="0" y="204646"/>
                  </a:cubicBezTo>
                  <a:lnTo>
                    <a:pt x="0" y="129356"/>
                  </a:lnTo>
                  <a:cubicBezTo>
                    <a:pt x="0" y="95049"/>
                    <a:pt x="13629" y="62147"/>
                    <a:pt x="37888" y="37888"/>
                  </a:cubicBezTo>
                  <a:cubicBezTo>
                    <a:pt x="62147" y="13629"/>
                    <a:pt x="95049" y="0"/>
                    <a:pt x="129356" y="0"/>
                  </a:cubicBezTo>
                  <a:close/>
                </a:path>
              </a:pathLst>
            </a:custGeom>
            <a:solidFill>
              <a:srgbClr val="F92B66"/>
            </a:solidFill>
          </p:spPr>
        </p:sp>
        <p:sp>
          <p:nvSpPr>
            <p:cNvPr name="TextBox 18" id="18"/>
            <p:cNvSpPr txBox="true"/>
            <p:nvPr/>
          </p:nvSpPr>
          <p:spPr>
            <a:xfrm>
              <a:off x="0" y="-66675"/>
              <a:ext cx="1842164" cy="400677"/>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Visualisation </a:t>
              </a:r>
            </a:p>
          </p:txBody>
        </p:sp>
      </p:grpSp>
      <p:grpSp>
        <p:nvGrpSpPr>
          <p:cNvPr name="Group 19" id="19"/>
          <p:cNvGrpSpPr/>
          <p:nvPr/>
        </p:nvGrpSpPr>
        <p:grpSpPr>
          <a:xfrm rot="0">
            <a:off x="9838917" y="5225045"/>
            <a:ext cx="874225" cy="874225"/>
            <a:chOff x="0" y="0"/>
            <a:chExt cx="406400" cy="406400"/>
          </a:xfrm>
        </p:grpSpPr>
        <p:sp>
          <p:nvSpPr>
            <p:cNvPr name="Freeform 20" id="20"/>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1" id="21"/>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2</a:t>
              </a:r>
            </a:p>
          </p:txBody>
        </p:sp>
      </p:grpSp>
      <p:sp>
        <p:nvSpPr>
          <p:cNvPr name="Freeform 22" id="22"/>
          <p:cNvSpPr/>
          <p:nvPr/>
        </p:nvSpPr>
        <p:spPr>
          <a:xfrm flipH="false" flipV="false" rot="0">
            <a:off x="13351297" y="711880"/>
            <a:ext cx="3908003" cy="2720947"/>
          </a:xfrm>
          <a:custGeom>
            <a:avLst/>
            <a:gdLst/>
            <a:ahLst/>
            <a:cxnLst/>
            <a:rect r="r" b="b" t="t" l="l"/>
            <a:pathLst>
              <a:path h="2720947" w="3908003">
                <a:moveTo>
                  <a:pt x="0" y="0"/>
                </a:moveTo>
                <a:lnTo>
                  <a:pt x="3908003" y="0"/>
                </a:lnTo>
                <a:lnTo>
                  <a:pt x="3908003" y="2720947"/>
                </a:lnTo>
                <a:lnTo>
                  <a:pt x="0" y="2720947"/>
                </a:lnTo>
                <a:lnTo>
                  <a:pt x="0" y="0"/>
                </a:lnTo>
                <a:close/>
              </a:path>
            </a:pathLst>
          </a:custGeom>
          <a:blipFill>
            <a:blip r:embed="rId7"/>
            <a:stretch>
              <a:fillRect l="0" t="0" r="0" b="0"/>
            </a:stretch>
          </a:blipFill>
        </p:spPr>
      </p:sp>
      <p:sp>
        <p:nvSpPr>
          <p:cNvPr name="TextBox 23" id="23"/>
          <p:cNvSpPr txBox="true"/>
          <p:nvPr/>
        </p:nvSpPr>
        <p:spPr>
          <a:xfrm rot="0">
            <a:off x="2212326" y="843881"/>
            <a:ext cx="12750178"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Présentation des données(1/2)</a:t>
            </a:r>
          </a:p>
        </p:txBody>
      </p:sp>
      <p:sp>
        <p:nvSpPr>
          <p:cNvPr name="TextBox 24" id="24"/>
          <p:cNvSpPr txBox="true"/>
          <p:nvPr/>
        </p:nvSpPr>
        <p:spPr>
          <a:xfrm rot="0">
            <a:off x="2851917" y="5245938"/>
            <a:ext cx="4160408" cy="1685925"/>
          </a:xfrm>
          <a:prstGeom prst="rect">
            <a:avLst/>
          </a:prstGeom>
        </p:spPr>
        <p:txBody>
          <a:bodyPr anchor="t" rtlCol="false" tIns="0" lIns="0" bIns="0" rIns="0">
            <a:spAutoFit/>
          </a:bodyPr>
          <a:lstStyle/>
          <a:p>
            <a:pPr algn="l">
              <a:lnSpc>
                <a:spcPts val="3355"/>
              </a:lnSpc>
            </a:pPr>
            <a:r>
              <a:rPr lang="en-US" sz="2795">
                <a:solidFill>
                  <a:srgbClr val="3B2C5A"/>
                </a:solidFill>
                <a:latin typeface="Varela Round"/>
                <a:ea typeface="Varela Round"/>
                <a:cs typeface="Varela Round"/>
                <a:sym typeface="Varela Round"/>
              </a:rPr>
              <a:t>Une bonne présentation des données aide à prendre des décisions précises.</a:t>
            </a:r>
          </a:p>
        </p:txBody>
      </p:sp>
      <p:sp>
        <p:nvSpPr>
          <p:cNvPr name="TextBox 25" id="25"/>
          <p:cNvSpPr txBox="true"/>
          <p:nvPr/>
        </p:nvSpPr>
        <p:spPr>
          <a:xfrm rot="0">
            <a:off x="10913050" y="5193216"/>
            <a:ext cx="4834350" cy="1685925"/>
          </a:xfrm>
          <a:prstGeom prst="rect">
            <a:avLst/>
          </a:prstGeom>
        </p:spPr>
        <p:txBody>
          <a:bodyPr anchor="t" rtlCol="false" tIns="0" lIns="0" bIns="0" rIns="0">
            <a:spAutoFit/>
          </a:bodyPr>
          <a:lstStyle/>
          <a:p>
            <a:pPr algn="l">
              <a:lnSpc>
                <a:spcPts val="3355"/>
              </a:lnSpc>
            </a:pPr>
            <a:r>
              <a:rPr lang="en-US" sz="2795">
                <a:solidFill>
                  <a:srgbClr val="3B2C5A"/>
                </a:solidFill>
                <a:latin typeface="Varela Round"/>
                <a:ea typeface="Varela Round"/>
                <a:cs typeface="Varela Round"/>
                <a:sym typeface="Varela Round"/>
              </a:rPr>
              <a:t>L'utilisation de graphiques et de tableaux permet de rendre les données plus accessibles .</a:t>
            </a:r>
          </a:p>
        </p:txBody>
      </p:sp>
      <p:sp>
        <p:nvSpPr>
          <p:cNvPr name="TextBox 26" id="2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13</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2874025" y="4937701"/>
            <a:ext cx="6551174" cy="3700812"/>
            <a:chOff x="0" y="0"/>
            <a:chExt cx="1725412" cy="974699"/>
          </a:xfrm>
        </p:grpSpPr>
        <p:sp>
          <p:nvSpPr>
            <p:cNvPr name="Freeform 3" id="3"/>
            <p:cNvSpPr/>
            <p:nvPr/>
          </p:nvSpPr>
          <p:spPr>
            <a:xfrm flipH="false" flipV="false" rot="0">
              <a:off x="0" y="0"/>
              <a:ext cx="1725412" cy="974699"/>
            </a:xfrm>
            <a:custGeom>
              <a:avLst/>
              <a:gdLst/>
              <a:ahLst/>
              <a:cxnLst/>
              <a:rect r="r" b="b" t="t" l="l"/>
              <a:pathLst>
                <a:path h="974699" w="1725412">
                  <a:moveTo>
                    <a:pt x="59088" y="0"/>
                  </a:moveTo>
                  <a:lnTo>
                    <a:pt x="1666324" y="0"/>
                  </a:lnTo>
                  <a:cubicBezTo>
                    <a:pt x="1698958" y="0"/>
                    <a:pt x="1725412" y="26455"/>
                    <a:pt x="1725412" y="59088"/>
                  </a:cubicBezTo>
                  <a:lnTo>
                    <a:pt x="1725412" y="915611"/>
                  </a:lnTo>
                  <a:cubicBezTo>
                    <a:pt x="1725412" y="931282"/>
                    <a:pt x="1719187" y="946312"/>
                    <a:pt x="1708106" y="957393"/>
                  </a:cubicBezTo>
                  <a:cubicBezTo>
                    <a:pt x="1697025" y="968474"/>
                    <a:pt x="1681995" y="974699"/>
                    <a:pt x="1666324" y="974699"/>
                  </a:cubicBezTo>
                  <a:lnTo>
                    <a:pt x="59088" y="974699"/>
                  </a:lnTo>
                  <a:cubicBezTo>
                    <a:pt x="43417" y="974699"/>
                    <a:pt x="28388" y="968474"/>
                    <a:pt x="17306" y="957393"/>
                  </a:cubicBezTo>
                  <a:cubicBezTo>
                    <a:pt x="6225" y="946312"/>
                    <a:pt x="0" y="931282"/>
                    <a:pt x="0" y="915611"/>
                  </a:cubicBezTo>
                  <a:lnTo>
                    <a:pt x="0" y="59088"/>
                  </a:lnTo>
                  <a:cubicBezTo>
                    <a:pt x="0" y="43417"/>
                    <a:pt x="6225" y="28388"/>
                    <a:pt x="17306" y="17306"/>
                  </a:cubicBezTo>
                  <a:cubicBezTo>
                    <a:pt x="28388" y="6225"/>
                    <a:pt x="43417" y="0"/>
                    <a:pt x="59088" y="0"/>
                  </a:cubicBezTo>
                  <a:close/>
                </a:path>
              </a:pathLst>
            </a:custGeom>
            <a:solidFill>
              <a:srgbClr val="FFFFFF"/>
            </a:solidFill>
          </p:spPr>
        </p:sp>
        <p:sp>
          <p:nvSpPr>
            <p:cNvPr name="TextBox 4" id="4"/>
            <p:cNvSpPr txBox="true"/>
            <p:nvPr/>
          </p:nvSpPr>
          <p:spPr>
            <a:xfrm>
              <a:off x="0" y="-57150"/>
              <a:ext cx="1725412" cy="1031849"/>
            </a:xfrm>
            <a:prstGeom prst="rect">
              <a:avLst/>
            </a:prstGeom>
          </p:spPr>
          <p:txBody>
            <a:bodyPr anchor="ctr" rtlCol="false" tIns="50800" lIns="50800" bIns="50800" rIns="50800"/>
            <a:lstStyle/>
            <a:p>
              <a:pPr algn="ctr">
                <a:lnSpc>
                  <a:spcPts val="3919"/>
                </a:lnSpc>
                <a:spcBef>
                  <a:spcPct val="0"/>
                </a:spcBef>
              </a:pPr>
            </a:p>
          </p:txBody>
        </p:sp>
      </p:grpSp>
      <p:sp>
        <p:nvSpPr>
          <p:cNvPr name="TextBox 5" id="5"/>
          <p:cNvSpPr txBox="true"/>
          <p:nvPr/>
        </p:nvSpPr>
        <p:spPr>
          <a:xfrm rot="0">
            <a:off x="4137605" y="6134072"/>
            <a:ext cx="4024014" cy="1676400"/>
          </a:xfrm>
          <a:prstGeom prst="rect">
            <a:avLst/>
          </a:prstGeom>
        </p:spPr>
        <p:txBody>
          <a:bodyPr anchor="t" rtlCol="false" tIns="0" lIns="0" bIns="0" rIns="0">
            <a:spAutoFit/>
          </a:bodyPr>
          <a:lstStyle/>
          <a:p>
            <a:pPr algn="l">
              <a:lnSpc>
                <a:spcPts val="3359"/>
              </a:lnSpc>
            </a:pPr>
            <a:r>
              <a:rPr lang="en-US" sz="2799">
                <a:solidFill>
                  <a:srgbClr val="3B2C5A"/>
                </a:solidFill>
                <a:latin typeface="Varela Round"/>
                <a:ea typeface="Varela Round"/>
                <a:cs typeface="Varela Round"/>
                <a:sym typeface="Varela Round"/>
              </a:rPr>
              <a:t>Contextualiser les données est essentiel pour donner un sens à l’information.</a:t>
            </a:r>
          </a:p>
        </p:txBody>
      </p:sp>
      <p:grpSp>
        <p:nvGrpSpPr>
          <p:cNvPr name="Group 6" id="6"/>
          <p:cNvGrpSpPr/>
          <p:nvPr/>
        </p:nvGrpSpPr>
        <p:grpSpPr>
          <a:xfrm rot="0">
            <a:off x="3198151" y="4296523"/>
            <a:ext cx="5902921" cy="1282357"/>
            <a:chOff x="0" y="0"/>
            <a:chExt cx="1554679" cy="337740"/>
          </a:xfrm>
        </p:grpSpPr>
        <p:sp>
          <p:nvSpPr>
            <p:cNvPr name="Freeform 7" id="7"/>
            <p:cNvSpPr/>
            <p:nvPr/>
          </p:nvSpPr>
          <p:spPr>
            <a:xfrm flipH="false" flipV="false" rot="0">
              <a:off x="0" y="0"/>
              <a:ext cx="1554679" cy="337740"/>
            </a:xfrm>
            <a:custGeom>
              <a:avLst/>
              <a:gdLst/>
              <a:ahLst/>
              <a:cxnLst/>
              <a:rect r="r" b="b" t="t" l="l"/>
              <a:pathLst>
                <a:path h="337740" w="1554679">
                  <a:moveTo>
                    <a:pt x="131154" y="0"/>
                  </a:moveTo>
                  <a:lnTo>
                    <a:pt x="1423525" y="0"/>
                  </a:lnTo>
                  <a:cubicBezTo>
                    <a:pt x="1495959" y="0"/>
                    <a:pt x="1554679" y="58720"/>
                    <a:pt x="1554679" y="131154"/>
                  </a:cubicBezTo>
                  <a:lnTo>
                    <a:pt x="1554679" y="206586"/>
                  </a:lnTo>
                  <a:cubicBezTo>
                    <a:pt x="1554679" y="241370"/>
                    <a:pt x="1540861" y="274730"/>
                    <a:pt x="1516265" y="299326"/>
                  </a:cubicBezTo>
                  <a:cubicBezTo>
                    <a:pt x="1491669" y="323922"/>
                    <a:pt x="1458309" y="337740"/>
                    <a:pt x="1423525" y="337740"/>
                  </a:cubicBezTo>
                  <a:lnTo>
                    <a:pt x="131154" y="337740"/>
                  </a:lnTo>
                  <a:cubicBezTo>
                    <a:pt x="96370" y="337740"/>
                    <a:pt x="63010" y="323922"/>
                    <a:pt x="38414" y="299326"/>
                  </a:cubicBezTo>
                  <a:cubicBezTo>
                    <a:pt x="13818" y="274730"/>
                    <a:pt x="0" y="241370"/>
                    <a:pt x="0" y="206586"/>
                  </a:cubicBezTo>
                  <a:lnTo>
                    <a:pt x="0" y="131154"/>
                  </a:lnTo>
                  <a:cubicBezTo>
                    <a:pt x="0" y="96370"/>
                    <a:pt x="13818" y="63010"/>
                    <a:pt x="38414" y="38414"/>
                  </a:cubicBezTo>
                  <a:cubicBezTo>
                    <a:pt x="63010" y="13818"/>
                    <a:pt x="96370" y="0"/>
                    <a:pt x="131154" y="0"/>
                  </a:cubicBezTo>
                  <a:close/>
                </a:path>
              </a:pathLst>
            </a:custGeom>
            <a:solidFill>
              <a:srgbClr val="F92B66"/>
            </a:solidFill>
          </p:spPr>
        </p:sp>
        <p:sp>
          <p:nvSpPr>
            <p:cNvPr name="TextBox 8" id="8"/>
            <p:cNvSpPr txBox="true"/>
            <p:nvPr/>
          </p:nvSpPr>
          <p:spPr>
            <a:xfrm>
              <a:off x="0" y="-66675"/>
              <a:ext cx="1554679" cy="404415"/>
            </a:xfrm>
            <a:prstGeom prst="rect">
              <a:avLst/>
            </a:prstGeom>
          </p:spPr>
          <p:txBody>
            <a:bodyPr anchor="ctr" rtlCol="false" tIns="50800" lIns="50800" bIns="50800" rIns="50800"/>
            <a:lstStyle/>
            <a:p>
              <a:pPr algn="l">
                <a:lnSpc>
                  <a:spcPts val="5040"/>
                </a:lnSpc>
                <a:spcBef>
                  <a:spcPct val="0"/>
                </a:spcBef>
              </a:pPr>
              <a:r>
                <a:rPr lang="en-US" sz="3600">
                  <a:solidFill>
                    <a:srgbClr val="FFFFFF"/>
                  </a:solidFill>
                  <a:latin typeface="Varela Round"/>
                  <a:ea typeface="Varela Round"/>
                  <a:cs typeface="Varela Round"/>
                  <a:sym typeface="Varela Round"/>
                </a:rPr>
                <a:t>Contexte</a:t>
              </a:r>
            </a:p>
          </p:txBody>
        </p:sp>
      </p:grpSp>
      <p:grpSp>
        <p:nvGrpSpPr>
          <p:cNvPr name="Group 9" id="9"/>
          <p:cNvGrpSpPr/>
          <p:nvPr/>
        </p:nvGrpSpPr>
        <p:grpSpPr>
          <a:xfrm rot="0">
            <a:off x="2250356" y="6134072"/>
            <a:ext cx="1247338" cy="1247338"/>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1" id="11"/>
            <p:cNvSpPr txBox="true"/>
            <p:nvPr/>
          </p:nvSpPr>
          <p:spPr>
            <a:xfrm>
              <a:off x="0" y="-76200"/>
              <a:ext cx="406400" cy="482600"/>
            </a:xfrm>
            <a:prstGeom prst="rect">
              <a:avLst/>
            </a:prstGeom>
          </p:spPr>
          <p:txBody>
            <a:bodyPr anchor="ctr" rtlCol="false" tIns="50800" lIns="50800" bIns="50800" rIns="50800"/>
            <a:lstStyle/>
            <a:p>
              <a:pPr algn="ctr">
                <a:lnSpc>
                  <a:spcPts val="5880"/>
                </a:lnSpc>
              </a:pPr>
              <a:r>
                <a:rPr lang="en-US" sz="4200">
                  <a:solidFill>
                    <a:srgbClr val="393431"/>
                  </a:solidFill>
                  <a:latin typeface="Etna Sans Serif"/>
                  <a:ea typeface="Etna Sans Serif"/>
                  <a:cs typeface="Etna Sans Serif"/>
                  <a:sym typeface="Etna Sans Serif"/>
                </a:rPr>
                <a:t>3</a:t>
              </a:r>
            </a:p>
          </p:txBody>
        </p:sp>
      </p:grpSp>
      <p:grpSp>
        <p:nvGrpSpPr>
          <p:cNvPr name="Group 12" id="12"/>
          <p:cNvGrpSpPr/>
          <p:nvPr/>
        </p:nvGrpSpPr>
        <p:grpSpPr>
          <a:xfrm rot="0">
            <a:off x="10335129" y="4937701"/>
            <a:ext cx="6551174" cy="3700812"/>
            <a:chOff x="0" y="0"/>
            <a:chExt cx="1725412" cy="974699"/>
          </a:xfrm>
        </p:grpSpPr>
        <p:sp>
          <p:nvSpPr>
            <p:cNvPr name="Freeform 13" id="13"/>
            <p:cNvSpPr/>
            <p:nvPr/>
          </p:nvSpPr>
          <p:spPr>
            <a:xfrm flipH="false" flipV="false" rot="0">
              <a:off x="0" y="0"/>
              <a:ext cx="1725412" cy="974699"/>
            </a:xfrm>
            <a:custGeom>
              <a:avLst/>
              <a:gdLst/>
              <a:ahLst/>
              <a:cxnLst/>
              <a:rect r="r" b="b" t="t" l="l"/>
              <a:pathLst>
                <a:path h="974699" w="1725412">
                  <a:moveTo>
                    <a:pt x="59088" y="0"/>
                  </a:moveTo>
                  <a:lnTo>
                    <a:pt x="1666324" y="0"/>
                  </a:lnTo>
                  <a:cubicBezTo>
                    <a:pt x="1698958" y="0"/>
                    <a:pt x="1725412" y="26455"/>
                    <a:pt x="1725412" y="59088"/>
                  </a:cubicBezTo>
                  <a:lnTo>
                    <a:pt x="1725412" y="915611"/>
                  </a:lnTo>
                  <a:cubicBezTo>
                    <a:pt x="1725412" y="931282"/>
                    <a:pt x="1719187" y="946312"/>
                    <a:pt x="1708106" y="957393"/>
                  </a:cubicBezTo>
                  <a:cubicBezTo>
                    <a:pt x="1697025" y="968474"/>
                    <a:pt x="1681995" y="974699"/>
                    <a:pt x="1666324" y="974699"/>
                  </a:cubicBezTo>
                  <a:lnTo>
                    <a:pt x="59088" y="974699"/>
                  </a:lnTo>
                  <a:cubicBezTo>
                    <a:pt x="43417" y="974699"/>
                    <a:pt x="28388" y="968474"/>
                    <a:pt x="17306" y="957393"/>
                  </a:cubicBezTo>
                  <a:cubicBezTo>
                    <a:pt x="6225" y="946312"/>
                    <a:pt x="0" y="931282"/>
                    <a:pt x="0" y="915611"/>
                  </a:cubicBezTo>
                  <a:lnTo>
                    <a:pt x="0" y="59088"/>
                  </a:lnTo>
                  <a:cubicBezTo>
                    <a:pt x="0" y="43417"/>
                    <a:pt x="6225" y="28388"/>
                    <a:pt x="17306" y="17306"/>
                  </a:cubicBezTo>
                  <a:cubicBezTo>
                    <a:pt x="28388" y="6225"/>
                    <a:pt x="43417" y="0"/>
                    <a:pt x="59088" y="0"/>
                  </a:cubicBezTo>
                  <a:close/>
                </a:path>
              </a:pathLst>
            </a:custGeom>
            <a:solidFill>
              <a:srgbClr val="FFFFFF"/>
            </a:solidFill>
          </p:spPr>
        </p:sp>
        <p:sp>
          <p:nvSpPr>
            <p:cNvPr name="TextBox 14" id="14"/>
            <p:cNvSpPr txBox="true"/>
            <p:nvPr/>
          </p:nvSpPr>
          <p:spPr>
            <a:xfrm>
              <a:off x="0" y="-57150"/>
              <a:ext cx="1725412" cy="1031849"/>
            </a:xfrm>
            <a:prstGeom prst="rect">
              <a:avLst/>
            </a:prstGeom>
          </p:spPr>
          <p:txBody>
            <a:bodyPr anchor="ctr" rtlCol="false" tIns="50800" lIns="50800" bIns="50800" rIns="50800"/>
            <a:lstStyle/>
            <a:p>
              <a:pPr algn="ctr">
                <a:lnSpc>
                  <a:spcPts val="3919"/>
                </a:lnSpc>
                <a:spcBef>
                  <a:spcPct val="0"/>
                </a:spcBef>
              </a:pPr>
            </a:p>
          </p:txBody>
        </p:sp>
      </p:grpSp>
      <p:sp>
        <p:nvSpPr>
          <p:cNvPr name="TextBox 15" id="15"/>
          <p:cNvSpPr txBox="true"/>
          <p:nvPr/>
        </p:nvSpPr>
        <p:spPr>
          <a:xfrm rot="0">
            <a:off x="11128982" y="6134072"/>
            <a:ext cx="4963467" cy="1676400"/>
          </a:xfrm>
          <a:prstGeom prst="rect">
            <a:avLst/>
          </a:prstGeom>
        </p:spPr>
        <p:txBody>
          <a:bodyPr anchor="t" rtlCol="false" tIns="0" lIns="0" bIns="0" rIns="0">
            <a:spAutoFit/>
          </a:bodyPr>
          <a:lstStyle/>
          <a:p>
            <a:pPr algn="l">
              <a:lnSpc>
                <a:spcPts val="3359"/>
              </a:lnSpc>
            </a:pPr>
            <a:r>
              <a:rPr lang="en-US" sz="2799">
                <a:solidFill>
                  <a:srgbClr val="3B2C5A"/>
                </a:solidFill>
                <a:latin typeface="Varela Round"/>
                <a:ea typeface="Varela Round"/>
                <a:cs typeface="Varela Round"/>
                <a:sym typeface="Varela Round"/>
              </a:rPr>
              <a:t>Une démonstration rapide d’un graphique simple peut illustrer l'impact d'une présentation visuelle claire.</a:t>
            </a:r>
          </a:p>
        </p:txBody>
      </p:sp>
      <p:grpSp>
        <p:nvGrpSpPr>
          <p:cNvPr name="Group 16" id="16"/>
          <p:cNvGrpSpPr/>
          <p:nvPr/>
        </p:nvGrpSpPr>
        <p:grpSpPr>
          <a:xfrm rot="0">
            <a:off x="10659255" y="4296523"/>
            <a:ext cx="5902921" cy="1282357"/>
            <a:chOff x="0" y="0"/>
            <a:chExt cx="1554679" cy="337740"/>
          </a:xfrm>
        </p:grpSpPr>
        <p:sp>
          <p:nvSpPr>
            <p:cNvPr name="Freeform 17" id="17"/>
            <p:cNvSpPr/>
            <p:nvPr/>
          </p:nvSpPr>
          <p:spPr>
            <a:xfrm flipH="false" flipV="false" rot="0">
              <a:off x="0" y="0"/>
              <a:ext cx="1554679" cy="337740"/>
            </a:xfrm>
            <a:custGeom>
              <a:avLst/>
              <a:gdLst/>
              <a:ahLst/>
              <a:cxnLst/>
              <a:rect r="r" b="b" t="t" l="l"/>
              <a:pathLst>
                <a:path h="337740" w="1554679">
                  <a:moveTo>
                    <a:pt x="131154" y="0"/>
                  </a:moveTo>
                  <a:lnTo>
                    <a:pt x="1423525" y="0"/>
                  </a:lnTo>
                  <a:cubicBezTo>
                    <a:pt x="1495959" y="0"/>
                    <a:pt x="1554679" y="58720"/>
                    <a:pt x="1554679" y="131154"/>
                  </a:cubicBezTo>
                  <a:lnTo>
                    <a:pt x="1554679" y="206586"/>
                  </a:lnTo>
                  <a:cubicBezTo>
                    <a:pt x="1554679" y="241370"/>
                    <a:pt x="1540861" y="274730"/>
                    <a:pt x="1516265" y="299326"/>
                  </a:cubicBezTo>
                  <a:cubicBezTo>
                    <a:pt x="1491669" y="323922"/>
                    <a:pt x="1458309" y="337740"/>
                    <a:pt x="1423525" y="337740"/>
                  </a:cubicBezTo>
                  <a:lnTo>
                    <a:pt x="131154" y="337740"/>
                  </a:lnTo>
                  <a:cubicBezTo>
                    <a:pt x="96370" y="337740"/>
                    <a:pt x="63010" y="323922"/>
                    <a:pt x="38414" y="299326"/>
                  </a:cubicBezTo>
                  <a:cubicBezTo>
                    <a:pt x="13818" y="274730"/>
                    <a:pt x="0" y="241370"/>
                    <a:pt x="0" y="206586"/>
                  </a:cubicBezTo>
                  <a:lnTo>
                    <a:pt x="0" y="131154"/>
                  </a:lnTo>
                  <a:cubicBezTo>
                    <a:pt x="0" y="96370"/>
                    <a:pt x="13818" y="63010"/>
                    <a:pt x="38414" y="38414"/>
                  </a:cubicBezTo>
                  <a:cubicBezTo>
                    <a:pt x="63010" y="13818"/>
                    <a:pt x="96370" y="0"/>
                    <a:pt x="131154" y="0"/>
                  </a:cubicBezTo>
                  <a:close/>
                </a:path>
              </a:pathLst>
            </a:custGeom>
            <a:solidFill>
              <a:srgbClr val="F92B66"/>
            </a:solidFill>
          </p:spPr>
        </p:sp>
        <p:sp>
          <p:nvSpPr>
            <p:cNvPr name="TextBox 18" id="18"/>
            <p:cNvSpPr txBox="true"/>
            <p:nvPr/>
          </p:nvSpPr>
          <p:spPr>
            <a:xfrm>
              <a:off x="0" y="-66675"/>
              <a:ext cx="1554679" cy="404415"/>
            </a:xfrm>
            <a:prstGeom prst="rect">
              <a:avLst/>
            </a:prstGeom>
          </p:spPr>
          <p:txBody>
            <a:bodyPr anchor="ctr" rtlCol="false" tIns="50800" lIns="50800" bIns="50800" rIns="50800"/>
            <a:lstStyle/>
            <a:p>
              <a:pPr algn="l">
                <a:lnSpc>
                  <a:spcPts val="5040"/>
                </a:lnSpc>
                <a:spcBef>
                  <a:spcPct val="0"/>
                </a:spcBef>
              </a:pPr>
              <a:r>
                <a:rPr lang="en-US" sz="3600">
                  <a:solidFill>
                    <a:srgbClr val="FFFFFF"/>
                  </a:solidFill>
                  <a:latin typeface="Varela Round"/>
                  <a:ea typeface="Varela Round"/>
                  <a:cs typeface="Varela Round"/>
                  <a:sym typeface="Varela Round"/>
                </a:rPr>
                <a:t>Démonstration</a:t>
              </a:r>
            </a:p>
          </p:txBody>
        </p:sp>
      </p:grpSp>
      <p:grpSp>
        <p:nvGrpSpPr>
          <p:cNvPr name="Group 19" id="19"/>
          <p:cNvGrpSpPr/>
          <p:nvPr/>
        </p:nvGrpSpPr>
        <p:grpSpPr>
          <a:xfrm rot="0">
            <a:off x="9711460" y="6134072"/>
            <a:ext cx="1247338" cy="1247338"/>
            <a:chOff x="0" y="0"/>
            <a:chExt cx="406400" cy="406400"/>
          </a:xfrm>
        </p:grpSpPr>
        <p:sp>
          <p:nvSpPr>
            <p:cNvPr name="Freeform 20" id="20"/>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1" id="21"/>
            <p:cNvSpPr txBox="true"/>
            <p:nvPr/>
          </p:nvSpPr>
          <p:spPr>
            <a:xfrm>
              <a:off x="0" y="-76200"/>
              <a:ext cx="406400" cy="482600"/>
            </a:xfrm>
            <a:prstGeom prst="rect">
              <a:avLst/>
            </a:prstGeom>
          </p:spPr>
          <p:txBody>
            <a:bodyPr anchor="ctr" rtlCol="false" tIns="50800" lIns="50800" bIns="50800" rIns="50800"/>
            <a:lstStyle/>
            <a:p>
              <a:pPr algn="ctr">
                <a:lnSpc>
                  <a:spcPts val="5880"/>
                </a:lnSpc>
              </a:pPr>
              <a:r>
                <a:rPr lang="en-US" sz="4200">
                  <a:solidFill>
                    <a:srgbClr val="393431"/>
                  </a:solidFill>
                  <a:latin typeface="Etna Sans Serif"/>
                  <a:ea typeface="Etna Sans Serif"/>
                  <a:cs typeface="Etna Sans Serif"/>
                  <a:sym typeface="Etna Sans Serif"/>
                </a:rPr>
                <a:t>4</a:t>
              </a:r>
            </a:p>
          </p:txBody>
        </p:sp>
      </p:grpSp>
      <p:sp>
        <p:nvSpPr>
          <p:cNvPr name="TextBox 22" id="22"/>
          <p:cNvSpPr txBox="true"/>
          <p:nvPr/>
        </p:nvSpPr>
        <p:spPr>
          <a:xfrm rot="0">
            <a:off x="2250356" y="619921"/>
            <a:ext cx="12750178"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Présentation des données(2/2)</a:t>
            </a:r>
          </a:p>
        </p:txBody>
      </p:sp>
      <p:sp>
        <p:nvSpPr>
          <p:cNvPr name="TextBox 23" id="2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306132" y="7727532"/>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1503604" y="-539000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6998516" y="2610831"/>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Freeform 8" id="8"/>
          <p:cNvSpPr/>
          <p:nvPr/>
        </p:nvSpPr>
        <p:spPr>
          <a:xfrm flipH="false" flipV="false" rot="0">
            <a:off x="10262547" y="2365700"/>
            <a:ext cx="5597501" cy="5931127"/>
          </a:xfrm>
          <a:custGeom>
            <a:avLst/>
            <a:gdLst/>
            <a:ahLst/>
            <a:cxnLst/>
            <a:rect r="r" b="b" t="t" l="l"/>
            <a:pathLst>
              <a:path h="5931127" w="5597501">
                <a:moveTo>
                  <a:pt x="0" y="0"/>
                </a:moveTo>
                <a:lnTo>
                  <a:pt x="5597500" y="0"/>
                </a:lnTo>
                <a:lnTo>
                  <a:pt x="5597500" y="5931126"/>
                </a:lnTo>
                <a:lnTo>
                  <a:pt x="0" y="5931126"/>
                </a:lnTo>
                <a:lnTo>
                  <a:pt x="0" y="0"/>
                </a:lnTo>
                <a:close/>
              </a:path>
            </a:pathLst>
          </a:custGeom>
          <a:blipFill>
            <a:blip r:embed="rId7"/>
            <a:stretch>
              <a:fillRect l="0" t="0" r="0" b="0"/>
            </a:stretch>
          </a:blipFill>
        </p:spPr>
      </p:sp>
      <p:sp>
        <p:nvSpPr>
          <p:cNvPr name="TextBox 9" id="9"/>
          <p:cNvSpPr txBox="true"/>
          <p:nvPr/>
        </p:nvSpPr>
        <p:spPr>
          <a:xfrm rot="0">
            <a:off x="760629" y="4059555"/>
            <a:ext cx="11014547"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Évaluation et amélioration</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599430" y="4287885"/>
            <a:ext cx="12559831" cy="5078431"/>
            <a:chOff x="0" y="0"/>
            <a:chExt cx="3307939" cy="1337529"/>
          </a:xfrm>
        </p:grpSpPr>
        <p:sp>
          <p:nvSpPr>
            <p:cNvPr name="Freeform 3" id="3"/>
            <p:cNvSpPr/>
            <p:nvPr/>
          </p:nvSpPr>
          <p:spPr>
            <a:xfrm flipH="false" flipV="false" rot="0">
              <a:off x="0" y="0"/>
              <a:ext cx="3307939" cy="1337529"/>
            </a:xfrm>
            <a:custGeom>
              <a:avLst/>
              <a:gdLst/>
              <a:ahLst/>
              <a:cxnLst/>
              <a:rect r="r" b="b" t="t" l="l"/>
              <a:pathLst>
                <a:path h="1337529" w="3307939">
                  <a:moveTo>
                    <a:pt x="61640" y="0"/>
                  </a:moveTo>
                  <a:lnTo>
                    <a:pt x="3246299" y="0"/>
                  </a:lnTo>
                  <a:cubicBezTo>
                    <a:pt x="3262647" y="0"/>
                    <a:pt x="3278325" y="6494"/>
                    <a:pt x="3289885" y="18054"/>
                  </a:cubicBezTo>
                  <a:cubicBezTo>
                    <a:pt x="3301445" y="29614"/>
                    <a:pt x="3307939" y="45292"/>
                    <a:pt x="3307939" y="61640"/>
                  </a:cubicBezTo>
                  <a:lnTo>
                    <a:pt x="3307939" y="1275889"/>
                  </a:lnTo>
                  <a:cubicBezTo>
                    <a:pt x="3307939" y="1292237"/>
                    <a:pt x="3301445" y="1307915"/>
                    <a:pt x="3289885" y="1319475"/>
                  </a:cubicBezTo>
                  <a:cubicBezTo>
                    <a:pt x="3278325" y="1331035"/>
                    <a:pt x="3262647" y="1337529"/>
                    <a:pt x="3246299" y="1337529"/>
                  </a:cubicBezTo>
                  <a:lnTo>
                    <a:pt x="61640" y="1337529"/>
                  </a:lnTo>
                  <a:cubicBezTo>
                    <a:pt x="45292" y="1337529"/>
                    <a:pt x="29614" y="1331035"/>
                    <a:pt x="18054" y="1319475"/>
                  </a:cubicBezTo>
                  <a:cubicBezTo>
                    <a:pt x="6494" y="1307915"/>
                    <a:pt x="0" y="1292237"/>
                    <a:pt x="0" y="1275889"/>
                  </a:cubicBezTo>
                  <a:lnTo>
                    <a:pt x="0" y="61640"/>
                  </a:lnTo>
                  <a:cubicBezTo>
                    <a:pt x="0" y="45292"/>
                    <a:pt x="6494" y="29614"/>
                    <a:pt x="18054" y="18054"/>
                  </a:cubicBezTo>
                  <a:cubicBezTo>
                    <a:pt x="29614" y="6494"/>
                    <a:pt x="45292" y="0"/>
                    <a:pt x="61640" y="0"/>
                  </a:cubicBezTo>
                  <a:close/>
                </a:path>
              </a:pathLst>
            </a:custGeom>
            <a:solidFill>
              <a:srgbClr val="FFFFFF"/>
            </a:solidFill>
          </p:spPr>
        </p:sp>
        <p:sp>
          <p:nvSpPr>
            <p:cNvPr name="TextBox 4" id="4"/>
            <p:cNvSpPr txBox="true"/>
            <p:nvPr/>
          </p:nvSpPr>
          <p:spPr>
            <a:xfrm>
              <a:off x="0" y="-47625"/>
              <a:ext cx="3307939" cy="1385154"/>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375173" y="5507232"/>
            <a:ext cx="1932142" cy="193214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0" cap="sq">
              <a:solidFill>
                <a:srgbClr val="2D7E89"/>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575342" y="1843176"/>
            <a:ext cx="4531284" cy="4756118"/>
          </a:xfrm>
          <a:custGeom>
            <a:avLst/>
            <a:gdLst/>
            <a:ahLst/>
            <a:cxnLst/>
            <a:rect r="r" b="b" t="t" l="l"/>
            <a:pathLst>
              <a:path h="4756118" w="4531284">
                <a:moveTo>
                  <a:pt x="0" y="0"/>
                </a:moveTo>
                <a:lnTo>
                  <a:pt x="4531284" y="0"/>
                </a:lnTo>
                <a:lnTo>
                  <a:pt x="4531284" y="4756118"/>
                </a:lnTo>
                <a:lnTo>
                  <a:pt x="0" y="47561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674902" y="4789702"/>
            <a:ext cx="707595" cy="707595"/>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1" id="11"/>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1</a:t>
              </a:r>
            </a:p>
          </p:txBody>
        </p:sp>
      </p:grpSp>
      <p:grpSp>
        <p:nvGrpSpPr>
          <p:cNvPr name="Group 12" id="12"/>
          <p:cNvGrpSpPr/>
          <p:nvPr/>
        </p:nvGrpSpPr>
        <p:grpSpPr>
          <a:xfrm rot="0">
            <a:off x="674902" y="6245497"/>
            <a:ext cx="707595" cy="707595"/>
            <a:chOff x="0" y="0"/>
            <a:chExt cx="406400" cy="406400"/>
          </a:xfrm>
        </p:grpSpPr>
        <p:sp>
          <p:nvSpPr>
            <p:cNvPr name="Freeform 13" id="13"/>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4" id="14"/>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2</a:t>
              </a:r>
            </a:p>
          </p:txBody>
        </p:sp>
      </p:grpSp>
      <p:grpSp>
        <p:nvGrpSpPr>
          <p:cNvPr name="Group 15" id="15"/>
          <p:cNvGrpSpPr/>
          <p:nvPr/>
        </p:nvGrpSpPr>
        <p:grpSpPr>
          <a:xfrm rot="0">
            <a:off x="674902" y="7817701"/>
            <a:ext cx="707595" cy="707595"/>
            <a:chOff x="0" y="0"/>
            <a:chExt cx="406400" cy="406400"/>
          </a:xfrm>
        </p:grpSpPr>
        <p:sp>
          <p:nvSpPr>
            <p:cNvPr name="Freeform 16" id="16"/>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7" id="17"/>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3</a:t>
              </a:r>
            </a:p>
          </p:txBody>
        </p:sp>
      </p:grpSp>
      <p:sp>
        <p:nvSpPr>
          <p:cNvPr name="TextBox 18" id="18"/>
          <p:cNvSpPr txBox="true"/>
          <p:nvPr/>
        </p:nvSpPr>
        <p:spPr>
          <a:xfrm rot="0">
            <a:off x="1028700" y="1323975"/>
            <a:ext cx="11298992"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Évaluation et amélioration</a:t>
            </a:r>
          </a:p>
        </p:txBody>
      </p:sp>
      <p:sp>
        <p:nvSpPr>
          <p:cNvPr name="TextBox 19" id="19"/>
          <p:cNvSpPr txBox="true"/>
          <p:nvPr/>
        </p:nvSpPr>
        <p:spPr>
          <a:xfrm rot="0">
            <a:off x="1628035" y="4732552"/>
            <a:ext cx="7515965" cy="976630"/>
          </a:xfrm>
          <a:prstGeom prst="rect">
            <a:avLst/>
          </a:prstGeom>
        </p:spPr>
        <p:txBody>
          <a:bodyPr anchor="t" rtlCol="false" tIns="0" lIns="0" bIns="0" rIns="0">
            <a:spAutoFit/>
          </a:bodyPr>
          <a:lstStyle/>
          <a:p>
            <a:pPr algn="just">
              <a:lnSpc>
                <a:spcPts val="3919"/>
              </a:lnSpc>
              <a:spcBef>
                <a:spcPct val="0"/>
              </a:spcBef>
            </a:pPr>
            <a:r>
              <a:rPr lang="en-US" sz="2799" spc="117">
                <a:solidFill>
                  <a:srgbClr val="393431"/>
                </a:solidFill>
                <a:latin typeface="Varela Round"/>
                <a:ea typeface="Varela Round"/>
                <a:cs typeface="Varela Round"/>
                <a:sym typeface="Varela Round"/>
              </a:rPr>
              <a:t>Évaluez régulièrement vos pratiques de communication</a:t>
            </a:r>
          </a:p>
        </p:txBody>
      </p:sp>
      <p:sp>
        <p:nvSpPr>
          <p:cNvPr name="TextBox 20" id="20"/>
          <p:cNvSpPr txBox="true"/>
          <p:nvPr/>
        </p:nvSpPr>
        <p:spPr>
          <a:xfrm rot="0">
            <a:off x="1542210" y="6188347"/>
            <a:ext cx="8432951" cy="1020977"/>
          </a:xfrm>
          <a:prstGeom prst="rect">
            <a:avLst/>
          </a:prstGeom>
        </p:spPr>
        <p:txBody>
          <a:bodyPr anchor="t" rtlCol="false" tIns="0" lIns="0" bIns="0" rIns="0">
            <a:spAutoFit/>
          </a:bodyPr>
          <a:lstStyle/>
          <a:p>
            <a:pPr algn="just">
              <a:lnSpc>
                <a:spcPts val="3919"/>
              </a:lnSpc>
            </a:pPr>
            <a:r>
              <a:rPr lang="en-US" sz="2799" spc="117">
                <a:solidFill>
                  <a:srgbClr val="393431"/>
                </a:solidFill>
                <a:latin typeface="Varela Round"/>
                <a:ea typeface="Varela Round"/>
                <a:cs typeface="Varela Round"/>
                <a:sym typeface="Varela Round"/>
              </a:rPr>
              <a:t>Quelles méthodes fonctionnent ? </a:t>
            </a:r>
          </a:p>
          <a:p>
            <a:pPr algn="just">
              <a:lnSpc>
                <a:spcPts val="4281"/>
              </a:lnSpc>
              <a:spcBef>
                <a:spcPct val="0"/>
              </a:spcBef>
            </a:pPr>
            <a:r>
              <a:rPr lang="en-US" sz="3058" spc="128">
                <a:solidFill>
                  <a:srgbClr val="393431"/>
                </a:solidFill>
                <a:latin typeface="Varela Round"/>
                <a:ea typeface="Varela Round"/>
                <a:cs typeface="Varela Round"/>
                <a:sym typeface="Varela Round"/>
              </a:rPr>
              <a:t>Quelles sont les zones d'amélioration ? </a:t>
            </a:r>
          </a:p>
        </p:txBody>
      </p:sp>
      <p:sp>
        <p:nvSpPr>
          <p:cNvPr name="TextBox 21" id="21"/>
          <p:cNvSpPr txBox="true"/>
          <p:nvPr/>
        </p:nvSpPr>
        <p:spPr>
          <a:xfrm rot="0">
            <a:off x="1495153" y="7760551"/>
            <a:ext cx="9165664" cy="976630"/>
          </a:xfrm>
          <a:prstGeom prst="rect">
            <a:avLst/>
          </a:prstGeom>
        </p:spPr>
        <p:txBody>
          <a:bodyPr anchor="t" rtlCol="false" tIns="0" lIns="0" bIns="0" rIns="0">
            <a:spAutoFit/>
          </a:bodyPr>
          <a:lstStyle/>
          <a:p>
            <a:pPr algn="just">
              <a:lnSpc>
                <a:spcPts val="3919"/>
              </a:lnSpc>
              <a:spcBef>
                <a:spcPct val="0"/>
              </a:spcBef>
            </a:pPr>
            <a:r>
              <a:rPr lang="en-US" sz="2799" spc="117">
                <a:solidFill>
                  <a:srgbClr val="393431"/>
                </a:solidFill>
                <a:latin typeface="Varela Round"/>
                <a:ea typeface="Varela Round"/>
                <a:cs typeface="Varela Round"/>
                <a:sym typeface="Varela Round"/>
              </a:rPr>
              <a:t>Restez flexible et adaptez vos stratégies pour améliorer l'efficacité de la communication interne </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909834" y="6903761"/>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10414596">
            <a:off x="-782769" y="-7776739"/>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028700" y="971750"/>
            <a:ext cx="956414" cy="1138589"/>
          </a:xfrm>
          <a:custGeom>
            <a:avLst/>
            <a:gdLst/>
            <a:ahLst/>
            <a:cxnLst/>
            <a:rect r="r" b="b" t="t" l="l"/>
            <a:pathLst>
              <a:path h="1138589" w="956414">
                <a:moveTo>
                  <a:pt x="956414" y="0"/>
                </a:moveTo>
                <a:lnTo>
                  <a:pt x="0" y="0"/>
                </a:lnTo>
                <a:lnTo>
                  <a:pt x="0" y="1138588"/>
                </a:lnTo>
                <a:lnTo>
                  <a:pt x="956414" y="1138588"/>
                </a:lnTo>
                <a:lnTo>
                  <a:pt x="956414"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028700" y="2327107"/>
            <a:ext cx="5912959" cy="6993822"/>
          </a:xfrm>
          <a:custGeom>
            <a:avLst/>
            <a:gdLst/>
            <a:ahLst/>
            <a:cxnLst/>
            <a:rect r="r" b="b" t="t" l="l"/>
            <a:pathLst>
              <a:path h="6993822" w="5912959">
                <a:moveTo>
                  <a:pt x="0" y="0"/>
                </a:moveTo>
                <a:lnTo>
                  <a:pt x="5912959" y="0"/>
                </a:lnTo>
                <a:lnTo>
                  <a:pt x="5912959" y="6993822"/>
                </a:lnTo>
                <a:lnTo>
                  <a:pt x="0" y="69938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145095" y="6619114"/>
            <a:ext cx="521568" cy="569294"/>
          </a:xfrm>
          <a:custGeom>
            <a:avLst/>
            <a:gdLst/>
            <a:ahLst/>
            <a:cxnLst/>
            <a:rect r="r" b="b" t="t" l="l"/>
            <a:pathLst>
              <a:path h="569294" w="521568">
                <a:moveTo>
                  <a:pt x="0" y="0"/>
                </a:moveTo>
                <a:lnTo>
                  <a:pt x="521568" y="0"/>
                </a:lnTo>
                <a:lnTo>
                  <a:pt x="521568" y="569294"/>
                </a:lnTo>
                <a:lnTo>
                  <a:pt x="0" y="569294"/>
                </a:lnTo>
                <a:lnTo>
                  <a:pt x="0" y="0"/>
                </a:lnTo>
                <a:close/>
              </a:path>
            </a:pathLst>
          </a:custGeom>
          <a:blipFill>
            <a:blip r:embed="rId9">
              <a:extLst>
                <a:ext uri="{96DAC541-7B7A-43D3-8B79-37D633B846F1}">
                  <asvg:svgBlip xmlns:asvg="http://schemas.microsoft.com/office/drawing/2016/SVG/main" r:embed="rId10"/>
                </a:ext>
              </a:extLst>
            </a:blip>
            <a:stretch>
              <a:fillRect l="-174305" t="-232510" r="-180712" b="-177000"/>
            </a:stretch>
          </a:blipFill>
        </p:spPr>
      </p:sp>
      <p:sp>
        <p:nvSpPr>
          <p:cNvPr name="TextBox 9" id="9"/>
          <p:cNvSpPr txBox="true"/>
          <p:nvPr/>
        </p:nvSpPr>
        <p:spPr>
          <a:xfrm rot="0">
            <a:off x="8237024" y="4514891"/>
            <a:ext cx="8525769" cy="12820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Conclusion  </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4100161" y="7188408"/>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145095" y="6619114"/>
            <a:ext cx="521568" cy="569294"/>
          </a:xfrm>
          <a:custGeom>
            <a:avLst/>
            <a:gdLst/>
            <a:ahLst/>
            <a:cxnLst/>
            <a:rect r="r" b="b" t="t" l="l"/>
            <a:pathLst>
              <a:path h="569294" w="521568">
                <a:moveTo>
                  <a:pt x="0" y="0"/>
                </a:moveTo>
                <a:lnTo>
                  <a:pt x="521568" y="0"/>
                </a:lnTo>
                <a:lnTo>
                  <a:pt x="521568" y="569294"/>
                </a:lnTo>
                <a:lnTo>
                  <a:pt x="0" y="569294"/>
                </a:lnTo>
                <a:lnTo>
                  <a:pt x="0" y="0"/>
                </a:lnTo>
                <a:close/>
              </a:path>
            </a:pathLst>
          </a:custGeom>
          <a:blipFill>
            <a:blip r:embed="rId3">
              <a:extLst>
                <a:ext uri="{96DAC541-7B7A-43D3-8B79-37D633B846F1}">
                  <asvg:svgBlip xmlns:asvg="http://schemas.microsoft.com/office/drawing/2016/SVG/main" r:embed="rId4"/>
                </a:ext>
              </a:extLst>
            </a:blip>
            <a:stretch>
              <a:fillRect l="-174305" t="-232510" r="-180712" b="-177000"/>
            </a:stretch>
          </a:blipFill>
        </p:spPr>
      </p:sp>
      <p:sp>
        <p:nvSpPr>
          <p:cNvPr name="Freeform 6" id="6"/>
          <p:cNvSpPr/>
          <p:nvPr/>
        </p:nvSpPr>
        <p:spPr>
          <a:xfrm flipH="false" flipV="false" rot="0">
            <a:off x="12602906" y="2296936"/>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3">
              <a:extLst>
                <a:ext uri="{96DAC541-7B7A-43D3-8B79-37D633B846F1}">
                  <asvg:svgBlip xmlns:asvg="http://schemas.microsoft.com/office/drawing/2016/SVG/main" r:embed="rId4"/>
                </a:ext>
              </a:extLst>
            </a:blip>
            <a:stretch>
              <a:fillRect l="-174305" t="-232510" r="-180712" b="-177000"/>
            </a:stretch>
          </a:blipFill>
        </p:spPr>
      </p:sp>
      <p:sp>
        <p:nvSpPr>
          <p:cNvPr name="Freeform 7" id="7"/>
          <p:cNvSpPr/>
          <p:nvPr/>
        </p:nvSpPr>
        <p:spPr>
          <a:xfrm flipH="false" flipV="false" rot="-2028869">
            <a:off x="1811132" y="1816389"/>
            <a:ext cx="4286250" cy="4114800"/>
          </a:xfrm>
          <a:custGeom>
            <a:avLst/>
            <a:gdLst/>
            <a:ahLst/>
            <a:cxnLst/>
            <a:rect r="r" b="b" t="t" l="l"/>
            <a:pathLst>
              <a:path h="4114800" w="4286250">
                <a:moveTo>
                  <a:pt x="0" y="0"/>
                </a:moveTo>
                <a:lnTo>
                  <a:pt x="4286250" y="0"/>
                </a:lnTo>
                <a:lnTo>
                  <a:pt x="4286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946512" y="3924341"/>
            <a:ext cx="9312788"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Merci pour votre attention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true" flipV="false" rot="0">
            <a:off x="16226572" y="2964973"/>
            <a:ext cx="732239" cy="871714"/>
          </a:xfrm>
          <a:custGeom>
            <a:avLst/>
            <a:gdLst/>
            <a:ahLst/>
            <a:cxnLst/>
            <a:rect r="r" b="b" t="t" l="l"/>
            <a:pathLst>
              <a:path h="871714" w="732239">
                <a:moveTo>
                  <a:pt x="732239" y="0"/>
                </a:moveTo>
                <a:lnTo>
                  <a:pt x="0" y="0"/>
                </a:lnTo>
                <a:lnTo>
                  <a:pt x="0" y="871713"/>
                </a:lnTo>
                <a:lnTo>
                  <a:pt x="732239" y="871713"/>
                </a:lnTo>
                <a:lnTo>
                  <a:pt x="732239" y="0"/>
                </a:lnTo>
                <a:close/>
              </a:path>
            </a:pathLst>
          </a:custGeom>
          <a:blipFill>
            <a:blip r:embed="rId3">
              <a:extLst>
                <a:ext uri="{96DAC541-7B7A-43D3-8B79-37D633B846F1}">
                  <asvg:svgBlip xmlns:asvg="http://schemas.microsoft.com/office/drawing/2016/SVG/main" r:embed="rId4"/>
                </a:ext>
              </a:extLst>
            </a:blip>
            <a:stretch>
              <a:fillRect l="-251424" t="-40506" r="-6167" b="-226621"/>
            </a:stretch>
          </a:blipFill>
        </p:spPr>
      </p:sp>
      <p:grpSp>
        <p:nvGrpSpPr>
          <p:cNvPr name="Group 3" id="3"/>
          <p:cNvGrpSpPr/>
          <p:nvPr/>
        </p:nvGrpSpPr>
        <p:grpSpPr>
          <a:xfrm rot="0">
            <a:off x="782171" y="3799536"/>
            <a:ext cx="7651555" cy="1152159"/>
            <a:chOff x="0" y="0"/>
            <a:chExt cx="2015224" cy="303449"/>
          </a:xfrm>
        </p:grpSpPr>
        <p:sp>
          <p:nvSpPr>
            <p:cNvPr name="Freeform 4" id="4"/>
            <p:cNvSpPr/>
            <p:nvPr/>
          </p:nvSpPr>
          <p:spPr>
            <a:xfrm flipH="false" flipV="false" rot="0">
              <a:off x="0" y="0"/>
              <a:ext cx="2015224" cy="303449"/>
            </a:xfrm>
            <a:custGeom>
              <a:avLst/>
              <a:gdLst/>
              <a:ahLst/>
              <a:cxnLst/>
              <a:rect r="r" b="b" t="t" l="l"/>
              <a:pathLst>
                <a:path h="303449" w="2015224">
                  <a:moveTo>
                    <a:pt x="101181" y="0"/>
                  </a:moveTo>
                  <a:lnTo>
                    <a:pt x="1914043" y="0"/>
                  </a:lnTo>
                  <a:cubicBezTo>
                    <a:pt x="1940878" y="0"/>
                    <a:pt x="1966614" y="10660"/>
                    <a:pt x="1985589" y="29635"/>
                  </a:cubicBezTo>
                  <a:cubicBezTo>
                    <a:pt x="2004564" y="48610"/>
                    <a:pt x="2015224" y="74346"/>
                    <a:pt x="2015224" y="101181"/>
                  </a:cubicBezTo>
                  <a:lnTo>
                    <a:pt x="2015224" y="202268"/>
                  </a:lnTo>
                  <a:cubicBezTo>
                    <a:pt x="2015224" y="258149"/>
                    <a:pt x="1969924" y="303449"/>
                    <a:pt x="1914043" y="303449"/>
                  </a:cubicBezTo>
                  <a:lnTo>
                    <a:pt x="101181" y="303449"/>
                  </a:lnTo>
                  <a:cubicBezTo>
                    <a:pt x="74346" y="303449"/>
                    <a:pt x="48610" y="292789"/>
                    <a:pt x="29635" y="273814"/>
                  </a:cubicBezTo>
                  <a:cubicBezTo>
                    <a:pt x="10660" y="254839"/>
                    <a:pt x="0" y="229103"/>
                    <a:pt x="0" y="202268"/>
                  </a:cubicBezTo>
                  <a:lnTo>
                    <a:pt x="0" y="101181"/>
                  </a:lnTo>
                  <a:cubicBezTo>
                    <a:pt x="0" y="74346"/>
                    <a:pt x="10660" y="48610"/>
                    <a:pt x="29635" y="29635"/>
                  </a:cubicBezTo>
                  <a:cubicBezTo>
                    <a:pt x="48610" y="10660"/>
                    <a:pt x="74346" y="0"/>
                    <a:pt x="101181" y="0"/>
                  </a:cubicBezTo>
                  <a:close/>
                </a:path>
              </a:pathLst>
            </a:custGeom>
            <a:solidFill>
              <a:srgbClr val="FFFFFF"/>
            </a:solidFill>
          </p:spPr>
        </p:sp>
        <p:sp>
          <p:nvSpPr>
            <p:cNvPr name="TextBox 5" id="5"/>
            <p:cNvSpPr txBox="true"/>
            <p:nvPr/>
          </p:nvSpPr>
          <p:spPr>
            <a:xfrm>
              <a:off x="0" y="-47625"/>
              <a:ext cx="2015224" cy="351074"/>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true" flipV="false" rot="0">
            <a:off x="557833" y="681092"/>
            <a:ext cx="636934" cy="695216"/>
          </a:xfrm>
          <a:custGeom>
            <a:avLst/>
            <a:gdLst/>
            <a:ahLst/>
            <a:cxnLst/>
            <a:rect r="r" b="b" t="t" l="l"/>
            <a:pathLst>
              <a:path h="695216" w="636934">
                <a:moveTo>
                  <a:pt x="636934" y="0"/>
                </a:moveTo>
                <a:lnTo>
                  <a:pt x="0" y="0"/>
                </a:lnTo>
                <a:lnTo>
                  <a:pt x="0" y="695216"/>
                </a:lnTo>
                <a:lnTo>
                  <a:pt x="636934" y="695216"/>
                </a:lnTo>
                <a:lnTo>
                  <a:pt x="636934" y="0"/>
                </a:lnTo>
                <a:close/>
              </a:path>
            </a:pathLst>
          </a:custGeom>
          <a:blipFill>
            <a:blip r:embed="rId3">
              <a:extLst>
                <a:ext uri="{96DAC541-7B7A-43D3-8B79-37D633B846F1}">
                  <asvg:svgBlip xmlns:asvg="http://schemas.microsoft.com/office/drawing/2016/SVG/main" r:embed="rId4"/>
                </a:ext>
              </a:extLst>
            </a:blip>
            <a:stretch>
              <a:fillRect l="-174305" t="-232510" r="-180712" b="-177000"/>
            </a:stretch>
          </a:blipFill>
        </p:spPr>
      </p:sp>
      <p:sp>
        <p:nvSpPr>
          <p:cNvPr name="Freeform 7" id="7"/>
          <p:cNvSpPr/>
          <p:nvPr/>
        </p:nvSpPr>
        <p:spPr>
          <a:xfrm flipH="false" flipV="false" rot="0">
            <a:off x="9789109" y="9010773"/>
            <a:ext cx="804796" cy="878439"/>
          </a:xfrm>
          <a:custGeom>
            <a:avLst/>
            <a:gdLst/>
            <a:ahLst/>
            <a:cxnLst/>
            <a:rect r="r" b="b" t="t" l="l"/>
            <a:pathLst>
              <a:path h="878439" w="804796">
                <a:moveTo>
                  <a:pt x="0" y="0"/>
                </a:moveTo>
                <a:lnTo>
                  <a:pt x="804797" y="0"/>
                </a:lnTo>
                <a:lnTo>
                  <a:pt x="804797" y="878439"/>
                </a:lnTo>
                <a:lnTo>
                  <a:pt x="0" y="878439"/>
                </a:lnTo>
                <a:lnTo>
                  <a:pt x="0" y="0"/>
                </a:lnTo>
                <a:close/>
              </a:path>
            </a:pathLst>
          </a:custGeom>
          <a:blipFill>
            <a:blip r:embed="rId3">
              <a:extLst>
                <a:ext uri="{96DAC541-7B7A-43D3-8B79-37D633B846F1}">
                  <asvg:svgBlip xmlns:asvg="http://schemas.microsoft.com/office/drawing/2016/SVG/main" r:embed="rId4"/>
                </a:ext>
              </a:extLst>
            </a:blip>
            <a:stretch>
              <a:fillRect l="-174305" t="-232510" r="-180712" b="-177000"/>
            </a:stretch>
          </a:blipFill>
        </p:spPr>
      </p:sp>
      <p:grpSp>
        <p:nvGrpSpPr>
          <p:cNvPr name="Group 8" id="8"/>
          <p:cNvGrpSpPr/>
          <p:nvPr/>
        </p:nvGrpSpPr>
        <p:grpSpPr>
          <a:xfrm rot="0">
            <a:off x="5197693" y="2259559"/>
            <a:ext cx="6989546" cy="1095711"/>
            <a:chOff x="0" y="0"/>
            <a:chExt cx="1840868" cy="288582"/>
          </a:xfrm>
        </p:grpSpPr>
        <p:sp>
          <p:nvSpPr>
            <p:cNvPr name="Freeform 9" id="9"/>
            <p:cNvSpPr/>
            <p:nvPr/>
          </p:nvSpPr>
          <p:spPr>
            <a:xfrm flipH="false" flipV="false" rot="0">
              <a:off x="0" y="0"/>
              <a:ext cx="1840868" cy="288582"/>
            </a:xfrm>
            <a:custGeom>
              <a:avLst/>
              <a:gdLst/>
              <a:ahLst/>
              <a:cxnLst/>
              <a:rect r="r" b="b" t="t" l="l"/>
              <a:pathLst>
                <a:path h="288582" w="1840868">
                  <a:moveTo>
                    <a:pt x="110764" y="0"/>
                  </a:moveTo>
                  <a:lnTo>
                    <a:pt x="1730104" y="0"/>
                  </a:lnTo>
                  <a:cubicBezTo>
                    <a:pt x="1791277" y="0"/>
                    <a:pt x="1840868" y="49591"/>
                    <a:pt x="1840868" y="110764"/>
                  </a:cubicBezTo>
                  <a:lnTo>
                    <a:pt x="1840868" y="177818"/>
                  </a:lnTo>
                  <a:cubicBezTo>
                    <a:pt x="1840868" y="238991"/>
                    <a:pt x="1791277" y="288582"/>
                    <a:pt x="1730104" y="288582"/>
                  </a:cubicBezTo>
                  <a:lnTo>
                    <a:pt x="110764" y="288582"/>
                  </a:lnTo>
                  <a:cubicBezTo>
                    <a:pt x="49591" y="288582"/>
                    <a:pt x="0" y="238991"/>
                    <a:pt x="0" y="177818"/>
                  </a:cubicBezTo>
                  <a:lnTo>
                    <a:pt x="0" y="110764"/>
                  </a:lnTo>
                  <a:cubicBezTo>
                    <a:pt x="0" y="49591"/>
                    <a:pt x="49591" y="0"/>
                    <a:pt x="110764" y="0"/>
                  </a:cubicBezTo>
                  <a:close/>
                </a:path>
              </a:pathLst>
            </a:custGeom>
            <a:solidFill>
              <a:srgbClr val="FFFFFF"/>
            </a:solidFill>
          </p:spPr>
        </p:sp>
        <p:sp>
          <p:nvSpPr>
            <p:cNvPr name="TextBox 10" id="10"/>
            <p:cNvSpPr txBox="true"/>
            <p:nvPr/>
          </p:nvSpPr>
          <p:spPr>
            <a:xfrm>
              <a:off x="0" y="-47625"/>
              <a:ext cx="1840868" cy="336207"/>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5900295" y="2483479"/>
            <a:ext cx="647870" cy="647870"/>
            <a:chOff x="0" y="0"/>
            <a:chExt cx="406400" cy="406400"/>
          </a:xfrm>
        </p:grpSpPr>
        <p:sp>
          <p:nvSpPr>
            <p:cNvPr name="Freeform 12" id="12"/>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3" id="13"/>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1</a:t>
              </a:r>
            </a:p>
          </p:txBody>
        </p:sp>
      </p:grpSp>
      <p:grpSp>
        <p:nvGrpSpPr>
          <p:cNvPr name="Group 14" id="14"/>
          <p:cNvGrpSpPr/>
          <p:nvPr/>
        </p:nvGrpSpPr>
        <p:grpSpPr>
          <a:xfrm rot="0">
            <a:off x="1028700" y="4051680"/>
            <a:ext cx="647870" cy="647870"/>
            <a:chOff x="0" y="0"/>
            <a:chExt cx="406400" cy="406400"/>
          </a:xfrm>
        </p:grpSpPr>
        <p:sp>
          <p:nvSpPr>
            <p:cNvPr name="Freeform 15" id="15"/>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6" id="16"/>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2</a:t>
              </a:r>
            </a:p>
          </p:txBody>
        </p:sp>
      </p:grpSp>
      <p:sp>
        <p:nvSpPr>
          <p:cNvPr name="TextBox 17" id="17"/>
          <p:cNvSpPr txBox="true"/>
          <p:nvPr/>
        </p:nvSpPr>
        <p:spPr>
          <a:xfrm rot="0">
            <a:off x="6800674" y="2526426"/>
            <a:ext cx="2887749" cy="504825"/>
          </a:xfrm>
          <a:prstGeom prst="rect">
            <a:avLst/>
          </a:prstGeom>
        </p:spPr>
        <p:txBody>
          <a:bodyPr anchor="t" rtlCol="false" tIns="0" lIns="0" bIns="0" rIns="0">
            <a:spAutoFit/>
          </a:bodyPr>
          <a:lstStyle/>
          <a:p>
            <a:pPr algn="l">
              <a:lnSpc>
                <a:spcPts val="4199"/>
              </a:lnSpc>
              <a:spcBef>
                <a:spcPct val="0"/>
              </a:spcBef>
            </a:pPr>
            <a:r>
              <a:rPr lang="en-US" sz="2999" spc="125">
                <a:solidFill>
                  <a:srgbClr val="393431"/>
                </a:solidFill>
                <a:latin typeface="Varela Round"/>
                <a:ea typeface="Varela Round"/>
                <a:cs typeface="Varela Round"/>
                <a:sym typeface="Varela Round"/>
              </a:rPr>
              <a:t>Introduction</a:t>
            </a:r>
          </a:p>
        </p:txBody>
      </p:sp>
      <p:sp>
        <p:nvSpPr>
          <p:cNvPr name="TextBox 18" id="18"/>
          <p:cNvSpPr txBox="true"/>
          <p:nvPr/>
        </p:nvSpPr>
        <p:spPr>
          <a:xfrm rot="0">
            <a:off x="1781583" y="4141619"/>
            <a:ext cx="6832220"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Importance de la Communication</a:t>
            </a:r>
          </a:p>
        </p:txBody>
      </p:sp>
      <p:sp>
        <p:nvSpPr>
          <p:cNvPr name="TextBox 19" id="19"/>
          <p:cNvSpPr txBox="true"/>
          <p:nvPr/>
        </p:nvSpPr>
        <p:spPr>
          <a:xfrm rot="0">
            <a:off x="5900295" y="557267"/>
            <a:ext cx="5066862" cy="1078232"/>
          </a:xfrm>
          <a:prstGeom prst="rect">
            <a:avLst/>
          </a:prstGeom>
        </p:spPr>
        <p:txBody>
          <a:bodyPr anchor="t" rtlCol="false" tIns="0" lIns="0" bIns="0" rIns="0">
            <a:spAutoFit/>
          </a:bodyPr>
          <a:lstStyle/>
          <a:p>
            <a:pPr algn="ctr">
              <a:lnSpc>
                <a:spcPts val="8819"/>
              </a:lnSpc>
              <a:spcBef>
                <a:spcPct val="0"/>
              </a:spcBef>
            </a:pPr>
            <a:r>
              <a:rPr lang="en-US" sz="6299" spc="264">
                <a:solidFill>
                  <a:srgbClr val="F92B66"/>
                </a:solidFill>
                <a:latin typeface="Etna Sans Serif"/>
                <a:ea typeface="Etna Sans Serif"/>
                <a:cs typeface="Etna Sans Serif"/>
                <a:sym typeface="Etna Sans Serif"/>
              </a:rPr>
              <a:t>PLAN</a:t>
            </a:r>
          </a:p>
        </p:txBody>
      </p:sp>
      <p:grpSp>
        <p:nvGrpSpPr>
          <p:cNvPr name="Group 20" id="20"/>
          <p:cNvGrpSpPr/>
          <p:nvPr/>
        </p:nvGrpSpPr>
        <p:grpSpPr>
          <a:xfrm rot="0">
            <a:off x="8895766" y="3799536"/>
            <a:ext cx="7501390" cy="1119166"/>
            <a:chOff x="0" y="0"/>
            <a:chExt cx="1975675" cy="294760"/>
          </a:xfrm>
        </p:grpSpPr>
        <p:sp>
          <p:nvSpPr>
            <p:cNvPr name="Freeform 21" id="21"/>
            <p:cNvSpPr/>
            <p:nvPr/>
          </p:nvSpPr>
          <p:spPr>
            <a:xfrm flipH="false" flipV="false" rot="0">
              <a:off x="0" y="0"/>
              <a:ext cx="1975675" cy="294760"/>
            </a:xfrm>
            <a:custGeom>
              <a:avLst/>
              <a:gdLst/>
              <a:ahLst/>
              <a:cxnLst/>
              <a:rect r="r" b="b" t="t" l="l"/>
              <a:pathLst>
                <a:path h="294760" w="1975675">
                  <a:moveTo>
                    <a:pt x="103206" y="0"/>
                  </a:moveTo>
                  <a:lnTo>
                    <a:pt x="1872468" y="0"/>
                  </a:lnTo>
                  <a:cubicBezTo>
                    <a:pt x="1899840" y="0"/>
                    <a:pt x="1926091" y="10874"/>
                    <a:pt x="1945446" y="30228"/>
                  </a:cubicBezTo>
                  <a:cubicBezTo>
                    <a:pt x="1964801" y="49583"/>
                    <a:pt x="1975675" y="75834"/>
                    <a:pt x="1975675" y="103206"/>
                  </a:cubicBezTo>
                  <a:lnTo>
                    <a:pt x="1975675" y="191553"/>
                  </a:lnTo>
                  <a:cubicBezTo>
                    <a:pt x="1975675" y="248553"/>
                    <a:pt x="1929468" y="294760"/>
                    <a:pt x="1872468" y="294760"/>
                  </a:cubicBezTo>
                  <a:lnTo>
                    <a:pt x="103206" y="294760"/>
                  </a:lnTo>
                  <a:cubicBezTo>
                    <a:pt x="46207" y="294760"/>
                    <a:pt x="0" y="248553"/>
                    <a:pt x="0" y="191553"/>
                  </a:cubicBezTo>
                  <a:lnTo>
                    <a:pt x="0" y="103206"/>
                  </a:lnTo>
                  <a:cubicBezTo>
                    <a:pt x="0" y="46207"/>
                    <a:pt x="46207" y="0"/>
                    <a:pt x="103206" y="0"/>
                  </a:cubicBezTo>
                  <a:close/>
                </a:path>
              </a:pathLst>
            </a:custGeom>
            <a:solidFill>
              <a:srgbClr val="FFFFFF"/>
            </a:solidFill>
          </p:spPr>
        </p:sp>
        <p:sp>
          <p:nvSpPr>
            <p:cNvPr name="TextBox 22" id="22"/>
            <p:cNvSpPr txBox="true"/>
            <p:nvPr/>
          </p:nvSpPr>
          <p:spPr>
            <a:xfrm>
              <a:off x="0" y="-47625"/>
              <a:ext cx="1975675" cy="342385"/>
            </a:xfrm>
            <a:prstGeom prst="rect">
              <a:avLst/>
            </a:prstGeom>
          </p:spPr>
          <p:txBody>
            <a:bodyPr anchor="ctr" rtlCol="false" tIns="50800" lIns="50800" bIns="50800" rIns="50800"/>
            <a:lstStyle/>
            <a:p>
              <a:pPr algn="ctr">
                <a:lnSpc>
                  <a:spcPts val="3359"/>
                </a:lnSpc>
              </a:pPr>
            </a:p>
          </p:txBody>
        </p:sp>
      </p:grpSp>
      <p:grpSp>
        <p:nvGrpSpPr>
          <p:cNvPr name="Group 23" id="23"/>
          <p:cNvGrpSpPr/>
          <p:nvPr/>
        </p:nvGrpSpPr>
        <p:grpSpPr>
          <a:xfrm rot="0">
            <a:off x="9219702" y="3983919"/>
            <a:ext cx="647870" cy="647870"/>
            <a:chOff x="0" y="0"/>
            <a:chExt cx="406400" cy="406400"/>
          </a:xfrm>
        </p:grpSpPr>
        <p:sp>
          <p:nvSpPr>
            <p:cNvPr name="Freeform 24" id="24"/>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5" id="25"/>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3</a:t>
              </a:r>
            </a:p>
          </p:txBody>
        </p:sp>
      </p:grpSp>
      <p:sp>
        <p:nvSpPr>
          <p:cNvPr name="TextBox 26" id="26"/>
          <p:cNvSpPr txBox="true"/>
          <p:nvPr/>
        </p:nvSpPr>
        <p:spPr>
          <a:xfrm rot="0">
            <a:off x="9972347" y="3999827"/>
            <a:ext cx="5066862"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La Communication Orale</a:t>
            </a:r>
          </a:p>
        </p:txBody>
      </p:sp>
      <p:grpSp>
        <p:nvGrpSpPr>
          <p:cNvPr name="Group 27" id="27"/>
          <p:cNvGrpSpPr/>
          <p:nvPr/>
        </p:nvGrpSpPr>
        <p:grpSpPr>
          <a:xfrm rot="0">
            <a:off x="8970849" y="7090612"/>
            <a:ext cx="7501390" cy="1220139"/>
            <a:chOff x="0" y="0"/>
            <a:chExt cx="1975675" cy="321354"/>
          </a:xfrm>
        </p:grpSpPr>
        <p:sp>
          <p:nvSpPr>
            <p:cNvPr name="Freeform 28" id="28"/>
            <p:cNvSpPr/>
            <p:nvPr/>
          </p:nvSpPr>
          <p:spPr>
            <a:xfrm flipH="false" flipV="false" rot="0">
              <a:off x="0" y="0"/>
              <a:ext cx="1975675" cy="321354"/>
            </a:xfrm>
            <a:custGeom>
              <a:avLst/>
              <a:gdLst/>
              <a:ahLst/>
              <a:cxnLst/>
              <a:rect r="r" b="b" t="t" l="l"/>
              <a:pathLst>
                <a:path h="321354" w="1975675">
                  <a:moveTo>
                    <a:pt x="103206" y="0"/>
                  </a:moveTo>
                  <a:lnTo>
                    <a:pt x="1872468" y="0"/>
                  </a:lnTo>
                  <a:cubicBezTo>
                    <a:pt x="1899840" y="0"/>
                    <a:pt x="1926091" y="10874"/>
                    <a:pt x="1945446" y="30228"/>
                  </a:cubicBezTo>
                  <a:cubicBezTo>
                    <a:pt x="1964801" y="49583"/>
                    <a:pt x="1975675" y="75834"/>
                    <a:pt x="1975675" y="103206"/>
                  </a:cubicBezTo>
                  <a:lnTo>
                    <a:pt x="1975675" y="218147"/>
                  </a:lnTo>
                  <a:cubicBezTo>
                    <a:pt x="1975675" y="275146"/>
                    <a:pt x="1929468" y="321354"/>
                    <a:pt x="1872468" y="321354"/>
                  </a:cubicBezTo>
                  <a:lnTo>
                    <a:pt x="103206" y="321354"/>
                  </a:lnTo>
                  <a:cubicBezTo>
                    <a:pt x="46207" y="321354"/>
                    <a:pt x="0" y="275146"/>
                    <a:pt x="0" y="218147"/>
                  </a:cubicBezTo>
                  <a:lnTo>
                    <a:pt x="0" y="103206"/>
                  </a:lnTo>
                  <a:cubicBezTo>
                    <a:pt x="0" y="46207"/>
                    <a:pt x="46207" y="0"/>
                    <a:pt x="103206" y="0"/>
                  </a:cubicBezTo>
                  <a:close/>
                </a:path>
              </a:pathLst>
            </a:custGeom>
            <a:solidFill>
              <a:srgbClr val="FFFFFF"/>
            </a:solidFill>
          </p:spPr>
        </p:sp>
        <p:sp>
          <p:nvSpPr>
            <p:cNvPr name="TextBox 29" id="29"/>
            <p:cNvSpPr txBox="true"/>
            <p:nvPr/>
          </p:nvSpPr>
          <p:spPr>
            <a:xfrm>
              <a:off x="0" y="-47625"/>
              <a:ext cx="1975675" cy="368979"/>
            </a:xfrm>
            <a:prstGeom prst="rect">
              <a:avLst/>
            </a:prstGeom>
          </p:spPr>
          <p:txBody>
            <a:bodyPr anchor="ctr" rtlCol="false" tIns="50800" lIns="50800" bIns="50800" rIns="50800"/>
            <a:lstStyle/>
            <a:p>
              <a:pPr algn="ctr">
                <a:lnSpc>
                  <a:spcPts val="3359"/>
                </a:lnSpc>
              </a:pPr>
            </a:p>
          </p:txBody>
        </p:sp>
      </p:grpSp>
      <p:grpSp>
        <p:nvGrpSpPr>
          <p:cNvPr name="Group 30" id="30"/>
          <p:cNvGrpSpPr/>
          <p:nvPr/>
        </p:nvGrpSpPr>
        <p:grpSpPr>
          <a:xfrm rot="0">
            <a:off x="782171" y="7090612"/>
            <a:ext cx="7651555" cy="1220139"/>
            <a:chOff x="0" y="0"/>
            <a:chExt cx="2015224" cy="321354"/>
          </a:xfrm>
        </p:grpSpPr>
        <p:sp>
          <p:nvSpPr>
            <p:cNvPr name="Freeform 31" id="31"/>
            <p:cNvSpPr/>
            <p:nvPr/>
          </p:nvSpPr>
          <p:spPr>
            <a:xfrm flipH="false" flipV="false" rot="0">
              <a:off x="0" y="0"/>
              <a:ext cx="2015224" cy="321354"/>
            </a:xfrm>
            <a:custGeom>
              <a:avLst/>
              <a:gdLst/>
              <a:ahLst/>
              <a:cxnLst/>
              <a:rect r="r" b="b" t="t" l="l"/>
              <a:pathLst>
                <a:path h="321354" w="2015224">
                  <a:moveTo>
                    <a:pt x="101181" y="0"/>
                  </a:moveTo>
                  <a:lnTo>
                    <a:pt x="1914043" y="0"/>
                  </a:lnTo>
                  <a:cubicBezTo>
                    <a:pt x="1940878" y="0"/>
                    <a:pt x="1966614" y="10660"/>
                    <a:pt x="1985589" y="29635"/>
                  </a:cubicBezTo>
                  <a:cubicBezTo>
                    <a:pt x="2004564" y="48610"/>
                    <a:pt x="2015224" y="74346"/>
                    <a:pt x="2015224" y="101181"/>
                  </a:cubicBezTo>
                  <a:lnTo>
                    <a:pt x="2015224" y="220173"/>
                  </a:lnTo>
                  <a:cubicBezTo>
                    <a:pt x="2015224" y="276053"/>
                    <a:pt x="1969924" y="321354"/>
                    <a:pt x="1914043" y="321354"/>
                  </a:cubicBezTo>
                  <a:lnTo>
                    <a:pt x="101181" y="321354"/>
                  </a:lnTo>
                  <a:cubicBezTo>
                    <a:pt x="74346" y="321354"/>
                    <a:pt x="48610" y="310693"/>
                    <a:pt x="29635" y="291718"/>
                  </a:cubicBezTo>
                  <a:cubicBezTo>
                    <a:pt x="10660" y="272743"/>
                    <a:pt x="0" y="247007"/>
                    <a:pt x="0" y="220173"/>
                  </a:cubicBezTo>
                  <a:lnTo>
                    <a:pt x="0" y="101181"/>
                  </a:lnTo>
                  <a:cubicBezTo>
                    <a:pt x="0" y="74346"/>
                    <a:pt x="10660" y="48610"/>
                    <a:pt x="29635" y="29635"/>
                  </a:cubicBezTo>
                  <a:cubicBezTo>
                    <a:pt x="48610" y="10660"/>
                    <a:pt x="74346" y="0"/>
                    <a:pt x="101181" y="0"/>
                  </a:cubicBezTo>
                  <a:close/>
                </a:path>
              </a:pathLst>
            </a:custGeom>
            <a:solidFill>
              <a:srgbClr val="FFFFFF"/>
            </a:solidFill>
          </p:spPr>
        </p:sp>
        <p:sp>
          <p:nvSpPr>
            <p:cNvPr name="TextBox 32" id="32"/>
            <p:cNvSpPr txBox="true"/>
            <p:nvPr/>
          </p:nvSpPr>
          <p:spPr>
            <a:xfrm>
              <a:off x="0" y="-47625"/>
              <a:ext cx="2015224" cy="368979"/>
            </a:xfrm>
            <a:prstGeom prst="rect">
              <a:avLst/>
            </a:prstGeom>
          </p:spPr>
          <p:txBody>
            <a:bodyPr anchor="ctr" rtlCol="false" tIns="50800" lIns="50800" bIns="50800" rIns="50800"/>
            <a:lstStyle/>
            <a:p>
              <a:pPr algn="ctr">
                <a:lnSpc>
                  <a:spcPts val="3359"/>
                </a:lnSpc>
              </a:pPr>
            </a:p>
          </p:txBody>
        </p:sp>
      </p:grpSp>
      <p:grpSp>
        <p:nvGrpSpPr>
          <p:cNvPr name="Group 33" id="33"/>
          <p:cNvGrpSpPr/>
          <p:nvPr/>
        </p:nvGrpSpPr>
        <p:grpSpPr>
          <a:xfrm rot="0">
            <a:off x="9364488" y="7303833"/>
            <a:ext cx="647870" cy="647870"/>
            <a:chOff x="0" y="0"/>
            <a:chExt cx="406400" cy="406400"/>
          </a:xfrm>
        </p:grpSpPr>
        <p:sp>
          <p:nvSpPr>
            <p:cNvPr name="Freeform 34" id="34"/>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35" id="35"/>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7</a:t>
              </a:r>
            </a:p>
          </p:txBody>
        </p:sp>
      </p:grpSp>
      <p:grpSp>
        <p:nvGrpSpPr>
          <p:cNvPr name="Group 36" id="36"/>
          <p:cNvGrpSpPr/>
          <p:nvPr/>
        </p:nvGrpSpPr>
        <p:grpSpPr>
          <a:xfrm rot="0">
            <a:off x="1028700" y="7418133"/>
            <a:ext cx="647870" cy="647870"/>
            <a:chOff x="0" y="0"/>
            <a:chExt cx="406400" cy="406400"/>
          </a:xfrm>
        </p:grpSpPr>
        <p:sp>
          <p:nvSpPr>
            <p:cNvPr name="Freeform 37" id="37"/>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38" id="38"/>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6</a:t>
              </a:r>
            </a:p>
          </p:txBody>
        </p:sp>
      </p:grpSp>
      <p:sp>
        <p:nvSpPr>
          <p:cNvPr name="TextBox 39" id="39"/>
          <p:cNvSpPr txBox="true"/>
          <p:nvPr/>
        </p:nvSpPr>
        <p:spPr>
          <a:xfrm rot="0">
            <a:off x="1781583" y="7446879"/>
            <a:ext cx="6083371"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Évaluation et Amélioration</a:t>
            </a:r>
          </a:p>
        </p:txBody>
      </p:sp>
      <p:sp>
        <p:nvSpPr>
          <p:cNvPr name="TextBox 40" id="40"/>
          <p:cNvSpPr txBox="true"/>
          <p:nvPr/>
        </p:nvSpPr>
        <p:spPr>
          <a:xfrm rot="0">
            <a:off x="10191507" y="7419694"/>
            <a:ext cx="5066862"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Conclusion</a:t>
            </a:r>
          </a:p>
        </p:txBody>
      </p:sp>
      <p:grpSp>
        <p:nvGrpSpPr>
          <p:cNvPr name="Group 41" id="41"/>
          <p:cNvGrpSpPr/>
          <p:nvPr/>
        </p:nvGrpSpPr>
        <p:grpSpPr>
          <a:xfrm rot="0">
            <a:off x="782171" y="5399370"/>
            <a:ext cx="7651555" cy="1152159"/>
            <a:chOff x="0" y="0"/>
            <a:chExt cx="2015224" cy="303449"/>
          </a:xfrm>
        </p:grpSpPr>
        <p:sp>
          <p:nvSpPr>
            <p:cNvPr name="Freeform 42" id="42"/>
            <p:cNvSpPr/>
            <p:nvPr/>
          </p:nvSpPr>
          <p:spPr>
            <a:xfrm flipH="false" flipV="false" rot="0">
              <a:off x="0" y="0"/>
              <a:ext cx="2015224" cy="303449"/>
            </a:xfrm>
            <a:custGeom>
              <a:avLst/>
              <a:gdLst/>
              <a:ahLst/>
              <a:cxnLst/>
              <a:rect r="r" b="b" t="t" l="l"/>
              <a:pathLst>
                <a:path h="303449" w="2015224">
                  <a:moveTo>
                    <a:pt x="101181" y="0"/>
                  </a:moveTo>
                  <a:lnTo>
                    <a:pt x="1914043" y="0"/>
                  </a:lnTo>
                  <a:cubicBezTo>
                    <a:pt x="1940878" y="0"/>
                    <a:pt x="1966614" y="10660"/>
                    <a:pt x="1985589" y="29635"/>
                  </a:cubicBezTo>
                  <a:cubicBezTo>
                    <a:pt x="2004564" y="48610"/>
                    <a:pt x="2015224" y="74346"/>
                    <a:pt x="2015224" y="101181"/>
                  </a:cubicBezTo>
                  <a:lnTo>
                    <a:pt x="2015224" y="202268"/>
                  </a:lnTo>
                  <a:cubicBezTo>
                    <a:pt x="2015224" y="258149"/>
                    <a:pt x="1969924" y="303449"/>
                    <a:pt x="1914043" y="303449"/>
                  </a:cubicBezTo>
                  <a:lnTo>
                    <a:pt x="101181" y="303449"/>
                  </a:lnTo>
                  <a:cubicBezTo>
                    <a:pt x="74346" y="303449"/>
                    <a:pt x="48610" y="292789"/>
                    <a:pt x="29635" y="273814"/>
                  </a:cubicBezTo>
                  <a:cubicBezTo>
                    <a:pt x="10660" y="254839"/>
                    <a:pt x="0" y="229103"/>
                    <a:pt x="0" y="202268"/>
                  </a:cubicBezTo>
                  <a:lnTo>
                    <a:pt x="0" y="101181"/>
                  </a:lnTo>
                  <a:cubicBezTo>
                    <a:pt x="0" y="74346"/>
                    <a:pt x="10660" y="48610"/>
                    <a:pt x="29635" y="29635"/>
                  </a:cubicBezTo>
                  <a:cubicBezTo>
                    <a:pt x="48610" y="10660"/>
                    <a:pt x="74346" y="0"/>
                    <a:pt x="101181" y="0"/>
                  </a:cubicBezTo>
                  <a:close/>
                </a:path>
              </a:pathLst>
            </a:custGeom>
            <a:solidFill>
              <a:srgbClr val="FFFFFF"/>
            </a:solidFill>
          </p:spPr>
        </p:sp>
        <p:sp>
          <p:nvSpPr>
            <p:cNvPr name="TextBox 43" id="43"/>
            <p:cNvSpPr txBox="true"/>
            <p:nvPr/>
          </p:nvSpPr>
          <p:spPr>
            <a:xfrm>
              <a:off x="0" y="-47625"/>
              <a:ext cx="2015224" cy="351074"/>
            </a:xfrm>
            <a:prstGeom prst="rect">
              <a:avLst/>
            </a:prstGeom>
          </p:spPr>
          <p:txBody>
            <a:bodyPr anchor="ctr" rtlCol="false" tIns="50800" lIns="50800" bIns="50800" rIns="50800"/>
            <a:lstStyle/>
            <a:p>
              <a:pPr algn="ctr">
                <a:lnSpc>
                  <a:spcPts val="3359"/>
                </a:lnSpc>
              </a:pPr>
            </a:p>
          </p:txBody>
        </p:sp>
      </p:grpSp>
      <p:grpSp>
        <p:nvGrpSpPr>
          <p:cNvPr name="Group 44" id="44"/>
          <p:cNvGrpSpPr/>
          <p:nvPr/>
        </p:nvGrpSpPr>
        <p:grpSpPr>
          <a:xfrm rot="0">
            <a:off x="8895766" y="5428578"/>
            <a:ext cx="7651555" cy="1152159"/>
            <a:chOff x="0" y="0"/>
            <a:chExt cx="2015224" cy="303449"/>
          </a:xfrm>
        </p:grpSpPr>
        <p:sp>
          <p:nvSpPr>
            <p:cNvPr name="Freeform 45" id="45"/>
            <p:cNvSpPr/>
            <p:nvPr/>
          </p:nvSpPr>
          <p:spPr>
            <a:xfrm flipH="false" flipV="false" rot="0">
              <a:off x="0" y="0"/>
              <a:ext cx="2015224" cy="303449"/>
            </a:xfrm>
            <a:custGeom>
              <a:avLst/>
              <a:gdLst/>
              <a:ahLst/>
              <a:cxnLst/>
              <a:rect r="r" b="b" t="t" l="l"/>
              <a:pathLst>
                <a:path h="303449" w="2015224">
                  <a:moveTo>
                    <a:pt x="101181" y="0"/>
                  </a:moveTo>
                  <a:lnTo>
                    <a:pt x="1914043" y="0"/>
                  </a:lnTo>
                  <a:cubicBezTo>
                    <a:pt x="1940878" y="0"/>
                    <a:pt x="1966614" y="10660"/>
                    <a:pt x="1985589" y="29635"/>
                  </a:cubicBezTo>
                  <a:cubicBezTo>
                    <a:pt x="2004564" y="48610"/>
                    <a:pt x="2015224" y="74346"/>
                    <a:pt x="2015224" y="101181"/>
                  </a:cubicBezTo>
                  <a:lnTo>
                    <a:pt x="2015224" y="202268"/>
                  </a:lnTo>
                  <a:cubicBezTo>
                    <a:pt x="2015224" y="258149"/>
                    <a:pt x="1969924" y="303449"/>
                    <a:pt x="1914043" y="303449"/>
                  </a:cubicBezTo>
                  <a:lnTo>
                    <a:pt x="101181" y="303449"/>
                  </a:lnTo>
                  <a:cubicBezTo>
                    <a:pt x="74346" y="303449"/>
                    <a:pt x="48610" y="292789"/>
                    <a:pt x="29635" y="273814"/>
                  </a:cubicBezTo>
                  <a:cubicBezTo>
                    <a:pt x="10660" y="254839"/>
                    <a:pt x="0" y="229103"/>
                    <a:pt x="0" y="202268"/>
                  </a:cubicBezTo>
                  <a:lnTo>
                    <a:pt x="0" y="101181"/>
                  </a:lnTo>
                  <a:cubicBezTo>
                    <a:pt x="0" y="74346"/>
                    <a:pt x="10660" y="48610"/>
                    <a:pt x="29635" y="29635"/>
                  </a:cubicBezTo>
                  <a:cubicBezTo>
                    <a:pt x="48610" y="10660"/>
                    <a:pt x="74346" y="0"/>
                    <a:pt x="101181" y="0"/>
                  </a:cubicBezTo>
                  <a:close/>
                </a:path>
              </a:pathLst>
            </a:custGeom>
            <a:solidFill>
              <a:srgbClr val="FFFFFF"/>
            </a:solidFill>
          </p:spPr>
        </p:sp>
        <p:sp>
          <p:nvSpPr>
            <p:cNvPr name="TextBox 46" id="46"/>
            <p:cNvSpPr txBox="true"/>
            <p:nvPr/>
          </p:nvSpPr>
          <p:spPr>
            <a:xfrm>
              <a:off x="0" y="-47625"/>
              <a:ext cx="2015224" cy="351074"/>
            </a:xfrm>
            <a:prstGeom prst="rect">
              <a:avLst/>
            </a:prstGeom>
          </p:spPr>
          <p:txBody>
            <a:bodyPr anchor="ctr" rtlCol="false" tIns="50800" lIns="50800" bIns="50800" rIns="50800"/>
            <a:lstStyle/>
            <a:p>
              <a:pPr algn="ctr">
                <a:lnSpc>
                  <a:spcPts val="3359"/>
                </a:lnSpc>
              </a:pPr>
            </a:p>
          </p:txBody>
        </p:sp>
      </p:grpSp>
      <p:grpSp>
        <p:nvGrpSpPr>
          <p:cNvPr name="Group 47" id="47"/>
          <p:cNvGrpSpPr/>
          <p:nvPr/>
        </p:nvGrpSpPr>
        <p:grpSpPr>
          <a:xfrm rot="0">
            <a:off x="1028700" y="5697218"/>
            <a:ext cx="647870" cy="647870"/>
            <a:chOff x="0" y="0"/>
            <a:chExt cx="406400" cy="406400"/>
          </a:xfrm>
        </p:grpSpPr>
        <p:sp>
          <p:nvSpPr>
            <p:cNvPr name="Freeform 48" id="48"/>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49" id="49"/>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4</a:t>
              </a:r>
            </a:p>
          </p:txBody>
        </p:sp>
      </p:grpSp>
      <p:grpSp>
        <p:nvGrpSpPr>
          <p:cNvPr name="Group 50" id="50"/>
          <p:cNvGrpSpPr/>
          <p:nvPr/>
        </p:nvGrpSpPr>
        <p:grpSpPr>
          <a:xfrm rot="0">
            <a:off x="9184404" y="5697218"/>
            <a:ext cx="647870" cy="647870"/>
            <a:chOff x="0" y="0"/>
            <a:chExt cx="406400" cy="406400"/>
          </a:xfrm>
        </p:grpSpPr>
        <p:sp>
          <p:nvSpPr>
            <p:cNvPr name="Freeform 51" id="51"/>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52" id="52"/>
            <p:cNvSpPr txBox="true"/>
            <p:nvPr/>
          </p:nvSpPr>
          <p:spPr>
            <a:xfrm>
              <a:off x="0" y="-47625"/>
              <a:ext cx="406400" cy="454025"/>
            </a:xfrm>
            <a:prstGeom prst="rect">
              <a:avLst/>
            </a:prstGeom>
          </p:spPr>
          <p:txBody>
            <a:bodyPr anchor="ctr" rtlCol="false" tIns="50800" lIns="50800" bIns="50800" rIns="50800"/>
            <a:lstStyle/>
            <a:p>
              <a:pPr algn="ctr">
                <a:lnSpc>
                  <a:spcPts val="3359"/>
                </a:lnSpc>
              </a:pPr>
              <a:r>
                <a:rPr lang="en-US" sz="2400">
                  <a:solidFill>
                    <a:srgbClr val="393431"/>
                  </a:solidFill>
                  <a:latin typeface="Etna Sans Serif"/>
                  <a:ea typeface="Etna Sans Serif"/>
                  <a:cs typeface="Etna Sans Serif"/>
                  <a:sym typeface="Etna Sans Serif"/>
                </a:rPr>
                <a:t>5</a:t>
              </a:r>
            </a:p>
          </p:txBody>
        </p:sp>
      </p:grpSp>
      <p:sp>
        <p:nvSpPr>
          <p:cNvPr name="TextBox 53" id="53"/>
          <p:cNvSpPr txBox="true"/>
          <p:nvPr/>
        </p:nvSpPr>
        <p:spPr>
          <a:xfrm rot="0">
            <a:off x="1781583" y="5723670"/>
            <a:ext cx="5066862"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La Communication Écrite</a:t>
            </a:r>
          </a:p>
        </p:txBody>
      </p:sp>
      <p:sp>
        <p:nvSpPr>
          <p:cNvPr name="TextBox 54" id="54"/>
          <p:cNvSpPr txBox="true"/>
          <p:nvPr/>
        </p:nvSpPr>
        <p:spPr>
          <a:xfrm rot="0">
            <a:off x="9937049" y="5740166"/>
            <a:ext cx="6083371" cy="504825"/>
          </a:xfrm>
          <a:prstGeom prst="rect">
            <a:avLst/>
          </a:prstGeom>
        </p:spPr>
        <p:txBody>
          <a:bodyPr anchor="t" rtlCol="false" tIns="0" lIns="0" bIns="0" rIns="0">
            <a:spAutoFit/>
          </a:bodyPr>
          <a:lstStyle/>
          <a:p>
            <a:pPr algn="just">
              <a:lnSpc>
                <a:spcPts val="4199"/>
              </a:lnSpc>
              <a:spcBef>
                <a:spcPct val="0"/>
              </a:spcBef>
            </a:pPr>
            <a:r>
              <a:rPr lang="en-US" sz="2999" spc="125">
                <a:solidFill>
                  <a:srgbClr val="393431"/>
                </a:solidFill>
                <a:latin typeface="Varela Round"/>
                <a:ea typeface="Varela Round"/>
                <a:cs typeface="Varela Round"/>
                <a:sym typeface="Varela Round"/>
              </a:rPr>
              <a:t>La Présentation des Données</a:t>
            </a:r>
          </a:p>
        </p:txBody>
      </p:sp>
      <p:sp>
        <p:nvSpPr>
          <p:cNvPr name="TextBox 55" id="5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306132" y="7727532"/>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1503604" y="-539000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8968860" y="642974"/>
            <a:ext cx="8290440" cy="7084558"/>
          </a:xfrm>
          <a:custGeom>
            <a:avLst/>
            <a:gdLst/>
            <a:ahLst/>
            <a:cxnLst/>
            <a:rect r="r" b="b" t="t" l="l"/>
            <a:pathLst>
              <a:path h="7084558" w="8290440">
                <a:moveTo>
                  <a:pt x="0" y="0"/>
                </a:moveTo>
                <a:lnTo>
                  <a:pt x="8290440" y="0"/>
                </a:lnTo>
                <a:lnTo>
                  <a:pt x="8290440" y="7084558"/>
                </a:lnTo>
                <a:lnTo>
                  <a:pt x="0" y="70845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532154" y="3861434"/>
            <a:ext cx="8063090" cy="12820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Introduction</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306132" y="7727532"/>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1503604" y="-539000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6998516" y="2610831"/>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Freeform 8" id="8"/>
          <p:cNvSpPr/>
          <p:nvPr/>
        </p:nvSpPr>
        <p:spPr>
          <a:xfrm flipH="false" flipV="false" rot="0">
            <a:off x="11008055" y="2895478"/>
            <a:ext cx="4472609" cy="4114800"/>
          </a:xfrm>
          <a:custGeom>
            <a:avLst/>
            <a:gdLst/>
            <a:ahLst/>
            <a:cxnLst/>
            <a:rect r="r" b="b" t="t" l="l"/>
            <a:pathLst>
              <a:path h="4114800" w="4472609">
                <a:moveTo>
                  <a:pt x="0" y="0"/>
                </a:moveTo>
                <a:lnTo>
                  <a:pt x="4472609" y="0"/>
                </a:lnTo>
                <a:lnTo>
                  <a:pt x="447260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659093" y="4059555"/>
            <a:ext cx="10131868"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Importance de la communication</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295566" y="-137389"/>
            <a:ext cx="2648533" cy="4543375"/>
          </a:xfrm>
          <a:custGeom>
            <a:avLst/>
            <a:gdLst/>
            <a:ahLst/>
            <a:cxnLst/>
            <a:rect r="r" b="b" t="t" l="l"/>
            <a:pathLst>
              <a:path h="4543375" w="2648533">
                <a:moveTo>
                  <a:pt x="0" y="0"/>
                </a:moveTo>
                <a:lnTo>
                  <a:pt x="2648532" y="0"/>
                </a:lnTo>
                <a:lnTo>
                  <a:pt x="2648532" y="4543375"/>
                </a:lnTo>
                <a:lnTo>
                  <a:pt x="0" y="4543375"/>
                </a:lnTo>
                <a:lnTo>
                  <a:pt x="0" y="0"/>
                </a:lnTo>
                <a:close/>
              </a:path>
            </a:pathLst>
          </a:custGeom>
          <a:blipFill>
            <a:blip r:embed="rId3">
              <a:extLst>
                <a:ext uri="{96DAC541-7B7A-43D3-8B79-37D633B846F1}">
                  <asvg:svgBlip xmlns:asvg="http://schemas.microsoft.com/office/drawing/2016/SVG/main" r:embed="rId4"/>
                </a:ext>
              </a:extLst>
            </a:blip>
            <a:stretch>
              <a:fillRect l="-261688" t="-18877" r="0" b="-1111"/>
            </a:stretch>
          </a:blipFill>
        </p:spPr>
      </p:sp>
      <p:sp>
        <p:nvSpPr>
          <p:cNvPr name="Freeform 3" id="3"/>
          <p:cNvSpPr/>
          <p:nvPr/>
        </p:nvSpPr>
        <p:spPr>
          <a:xfrm flipH="false" flipV="false" rot="0">
            <a:off x="282706" y="8851172"/>
            <a:ext cx="745994" cy="814256"/>
          </a:xfrm>
          <a:custGeom>
            <a:avLst/>
            <a:gdLst/>
            <a:ahLst/>
            <a:cxnLst/>
            <a:rect r="r" b="b" t="t" l="l"/>
            <a:pathLst>
              <a:path h="814256" w="745994">
                <a:moveTo>
                  <a:pt x="0" y="0"/>
                </a:moveTo>
                <a:lnTo>
                  <a:pt x="745994" y="0"/>
                </a:lnTo>
                <a:lnTo>
                  <a:pt x="745994" y="814256"/>
                </a:lnTo>
                <a:lnTo>
                  <a:pt x="0" y="814256"/>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TextBox 4" id="4"/>
          <p:cNvSpPr txBox="true"/>
          <p:nvPr/>
        </p:nvSpPr>
        <p:spPr>
          <a:xfrm rot="0">
            <a:off x="2800112" y="789374"/>
            <a:ext cx="9639459" cy="2156488"/>
          </a:xfrm>
          <a:prstGeom prst="rect">
            <a:avLst/>
          </a:prstGeom>
        </p:spPr>
        <p:txBody>
          <a:bodyPr anchor="t" rtlCol="false" tIns="0" lIns="0" bIns="0" rIns="0">
            <a:spAutoFit/>
          </a:bodyPr>
          <a:lstStyle/>
          <a:p>
            <a:pPr algn="l">
              <a:lnSpc>
                <a:spcPts val="8190"/>
              </a:lnSpc>
            </a:pPr>
            <a:r>
              <a:rPr lang="en-US" sz="9100">
                <a:solidFill>
                  <a:srgbClr val="3B2C5A"/>
                </a:solidFill>
                <a:latin typeface="Etna Sans Serif"/>
                <a:ea typeface="Etna Sans Serif"/>
                <a:cs typeface="Etna Sans Serif"/>
                <a:sym typeface="Etna Sans Serif"/>
              </a:rPr>
              <a:t>Importance de la communication</a:t>
            </a:r>
          </a:p>
        </p:txBody>
      </p:sp>
      <p:sp>
        <p:nvSpPr>
          <p:cNvPr name="Freeform 5" id="5"/>
          <p:cNvSpPr/>
          <p:nvPr/>
        </p:nvSpPr>
        <p:spPr>
          <a:xfrm flipH="false" flipV="false" rot="2555546">
            <a:off x="9234636" y="-7171075"/>
            <a:ext cx="9557701" cy="8497665"/>
          </a:xfrm>
          <a:custGeom>
            <a:avLst/>
            <a:gdLst/>
            <a:ahLst/>
            <a:cxnLst/>
            <a:rect r="r" b="b" t="t" l="l"/>
            <a:pathLst>
              <a:path h="8497665" w="9557701">
                <a:moveTo>
                  <a:pt x="0" y="0"/>
                </a:moveTo>
                <a:lnTo>
                  <a:pt x="9557701" y="0"/>
                </a:lnTo>
                <a:lnTo>
                  <a:pt x="9557701" y="8497665"/>
                </a:lnTo>
                <a:lnTo>
                  <a:pt x="0" y="84976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16136563" y="1734267"/>
            <a:ext cx="840067" cy="1000080"/>
          </a:xfrm>
          <a:custGeom>
            <a:avLst/>
            <a:gdLst/>
            <a:ahLst/>
            <a:cxnLst/>
            <a:rect r="r" b="b" t="t" l="l"/>
            <a:pathLst>
              <a:path h="1000080" w="840067">
                <a:moveTo>
                  <a:pt x="840067" y="0"/>
                </a:moveTo>
                <a:lnTo>
                  <a:pt x="0" y="0"/>
                </a:lnTo>
                <a:lnTo>
                  <a:pt x="0" y="1000081"/>
                </a:lnTo>
                <a:lnTo>
                  <a:pt x="840067" y="1000081"/>
                </a:lnTo>
                <a:lnTo>
                  <a:pt x="840067"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grpSp>
        <p:nvGrpSpPr>
          <p:cNvPr name="Group 7" id="7"/>
          <p:cNvGrpSpPr/>
          <p:nvPr/>
        </p:nvGrpSpPr>
        <p:grpSpPr>
          <a:xfrm rot="0">
            <a:off x="17643380" y="2473844"/>
            <a:ext cx="1932142" cy="193214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0" cap="sq">
              <a:solidFill>
                <a:srgbClr val="2D7E89"/>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20516" y="5532644"/>
            <a:ext cx="7851389" cy="2144869"/>
            <a:chOff x="0" y="0"/>
            <a:chExt cx="2687601" cy="734208"/>
          </a:xfrm>
        </p:grpSpPr>
        <p:sp>
          <p:nvSpPr>
            <p:cNvPr name="Freeform 11" id="11"/>
            <p:cNvSpPr/>
            <p:nvPr/>
          </p:nvSpPr>
          <p:spPr>
            <a:xfrm flipH="false" flipV="false" rot="0">
              <a:off x="0" y="0"/>
              <a:ext cx="2687601" cy="734208"/>
            </a:xfrm>
            <a:custGeom>
              <a:avLst/>
              <a:gdLst/>
              <a:ahLst/>
              <a:cxnLst/>
              <a:rect r="r" b="b" t="t" l="l"/>
              <a:pathLst>
                <a:path h="734208" w="2687601">
                  <a:moveTo>
                    <a:pt x="49303" y="0"/>
                  </a:moveTo>
                  <a:lnTo>
                    <a:pt x="2638298" y="0"/>
                  </a:lnTo>
                  <a:cubicBezTo>
                    <a:pt x="2651374" y="0"/>
                    <a:pt x="2663915" y="5194"/>
                    <a:pt x="2673161" y="14440"/>
                  </a:cubicBezTo>
                  <a:cubicBezTo>
                    <a:pt x="2682407" y="23687"/>
                    <a:pt x="2687601" y="36227"/>
                    <a:pt x="2687601" y="49303"/>
                  </a:cubicBezTo>
                  <a:lnTo>
                    <a:pt x="2687601" y="684905"/>
                  </a:lnTo>
                  <a:cubicBezTo>
                    <a:pt x="2687601" y="712134"/>
                    <a:pt x="2665527" y="734208"/>
                    <a:pt x="2638298" y="734208"/>
                  </a:cubicBezTo>
                  <a:lnTo>
                    <a:pt x="49303" y="734208"/>
                  </a:lnTo>
                  <a:cubicBezTo>
                    <a:pt x="36227" y="734208"/>
                    <a:pt x="23687" y="729013"/>
                    <a:pt x="14440" y="719767"/>
                  </a:cubicBezTo>
                  <a:cubicBezTo>
                    <a:pt x="5194" y="710521"/>
                    <a:pt x="0" y="697981"/>
                    <a:pt x="0" y="684905"/>
                  </a:cubicBezTo>
                  <a:lnTo>
                    <a:pt x="0" y="49303"/>
                  </a:lnTo>
                  <a:cubicBezTo>
                    <a:pt x="0" y="36227"/>
                    <a:pt x="5194" y="23687"/>
                    <a:pt x="14440" y="14440"/>
                  </a:cubicBezTo>
                  <a:cubicBezTo>
                    <a:pt x="23687" y="5194"/>
                    <a:pt x="36227" y="0"/>
                    <a:pt x="49303" y="0"/>
                  </a:cubicBezTo>
                  <a:close/>
                </a:path>
              </a:pathLst>
            </a:custGeom>
            <a:solidFill>
              <a:srgbClr val="FFFFFF"/>
            </a:solidFill>
          </p:spPr>
        </p:sp>
        <p:sp>
          <p:nvSpPr>
            <p:cNvPr name="TextBox 12" id="12"/>
            <p:cNvSpPr txBox="true"/>
            <p:nvPr/>
          </p:nvSpPr>
          <p:spPr>
            <a:xfrm>
              <a:off x="0" y="-57150"/>
              <a:ext cx="2687601" cy="791358"/>
            </a:xfrm>
            <a:prstGeom prst="rect">
              <a:avLst/>
            </a:prstGeom>
          </p:spPr>
          <p:txBody>
            <a:bodyPr anchor="ctr" rtlCol="false" tIns="39086" lIns="39086" bIns="39086" rIns="39086"/>
            <a:lstStyle/>
            <a:p>
              <a:pPr algn="ctr">
                <a:lnSpc>
                  <a:spcPts val="3920"/>
                </a:lnSpc>
                <a:spcBef>
                  <a:spcPct val="0"/>
                </a:spcBef>
              </a:pPr>
            </a:p>
          </p:txBody>
        </p:sp>
      </p:grpSp>
      <p:grpSp>
        <p:nvGrpSpPr>
          <p:cNvPr name="Group 13" id="13"/>
          <p:cNvGrpSpPr/>
          <p:nvPr/>
        </p:nvGrpSpPr>
        <p:grpSpPr>
          <a:xfrm rot="0">
            <a:off x="282706" y="5158867"/>
            <a:ext cx="1067808" cy="747553"/>
            <a:chOff x="0" y="0"/>
            <a:chExt cx="365520" cy="255894"/>
          </a:xfrm>
        </p:grpSpPr>
        <p:sp>
          <p:nvSpPr>
            <p:cNvPr name="Freeform 14" id="14"/>
            <p:cNvSpPr/>
            <p:nvPr/>
          </p:nvSpPr>
          <p:spPr>
            <a:xfrm flipH="false" flipV="false" rot="0">
              <a:off x="0" y="0"/>
              <a:ext cx="365520" cy="255894"/>
            </a:xfrm>
            <a:custGeom>
              <a:avLst/>
              <a:gdLst/>
              <a:ahLst/>
              <a:cxnLst/>
              <a:rect r="r" b="b" t="t" l="l"/>
              <a:pathLst>
                <a:path h="255894" w="365520">
                  <a:moveTo>
                    <a:pt x="127947" y="0"/>
                  </a:moveTo>
                  <a:lnTo>
                    <a:pt x="237573" y="0"/>
                  </a:lnTo>
                  <a:cubicBezTo>
                    <a:pt x="308237" y="0"/>
                    <a:pt x="365520" y="57284"/>
                    <a:pt x="365520" y="127947"/>
                  </a:cubicBezTo>
                  <a:lnTo>
                    <a:pt x="365520" y="127947"/>
                  </a:lnTo>
                  <a:cubicBezTo>
                    <a:pt x="365520" y="161881"/>
                    <a:pt x="352040" y="194425"/>
                    <a:pt x="328046" y="218419"/>
                  </a:cubicBezTo>
                  <a:cubicBezTo>
                    <a:pt x="304051" y="242414"/>
                    <a:pt x="271507" y="255894"/>
                    <a:pt x="237573" y="255894"/>
                  </a:cubicBezTo>
                  <a:lnTo>
                    <a:pt x="127947" y="255894"/>
                  </a:lnTo>
                  <a:cubicBezTo>
                    <a:pt x="94013" y="255894"/>
                    <a:pt x="61470" y="242414"/>
                    <a:pt x="37475" y="218419"/>
                  </a:cubicBezTo>
                  <a:cubicBezTo>
                    <a:pt x="13480" y="194425"/>
                    <a:pt x="0" y="161881"/>
                    <a:pt x="0" y="127947"/>
                  </a:cubicBezTo>
                  <a:lnTo>
                    <a:pt x="0" y="127947"/>
                  </a:lnTo>
                  <a:cubicBezTo>
                    <a:pt x="0" y="94013"/>
                    <a:pt x="13480" y="61470"/>
                    <a:pt x="37475" y="37475"/>
                  </a:cubicBezTo>
                  <a:cubicBezTo>
                    <a:pt x="61470" y="13480"/>
                    <a:pt x="94013" y="0"/>
                    <a:pt x="127947" y="0"/>
                  </a:cubicBezTo>
                  <a:close/>
                </a:path>
              </a:pathLst>
            </a:custGeom>
            <a:solidFill>
              <a:srgbClr val="F92B66"/>
            </a:solidFill>
          </p:spPr>
        </p:sp>
        <p:sp>
          <p:nvSpPr>
            <p:cNvPr name="TextBox 15" id="15"/>
            <p:cNvSpPr txBox="true"/>
            <p:nvPr/>
          </p:nvSpPr>
          <p:spPr>
            <a:xfrm>
              <a:off x="0" y="-66675"/>
              <a:ext cx="365520" cy="322569"/>
            </a:xfrm>
            <a:prstGeom prst="rect">
              <a:avLst/>
            </a:prstGeom>
          </p:spPr>
          <p:txBody>
            <a:bodyPr anchor="ctr" rtlCol="false" tIns="39086" lIns="39086" bIns="39086" rIns="39086"/>
            <a:lstStyle/>
            <a:p>
              <a:pPr algn="l">
                <a:lnSpc>
                  <a:spcPts val="5040"/>
                </a:lnSpc>
                <a:spcBef>
                  <a:spcPct val="0"/>
                </a:spcBef>
              </a:pPr>
              <a:r>
                <a:rPr lang="en-US" sz="3600">
                  <a:solidFill>
                    <a:srgbClr val="FFFFFF"/>
                  </a:solidFill>
                  <a:latin typeface="Varela Round"/>
                  <a:ea typeface="Varela Round"/>
                  <a:cs typeface="Varela Round"/>
                  <a:sym typeface="Varela Round"/>
                </a:rPr>
                <a:t>02. </a:t>
              </a:r>
            </a:p>
          </p:txBody>
        </p:sp>
      </p:grpSp>
      <p:sp>
        <p:nvSpPr>
          <p:cNvPr name="TextBox 16" id="16"/>
          <p:cNvSpPr txBox="true"/>
          <p:nvPr/>
        </p:nvSpPr>
        <p:spPr>
          <a:xfrm rot="0">
            <a:off x="655703" y="6179813"/>
            <a:ext cx="6552814" cy="849907"/>
          </a:xfrm>
          <a:prstGeom prst="rect">
            <a:avLst/>
          </a:prstGeom>
        </p:spPr>
        <p:txBody>
          <a:bodyPr anchor="t" rtlCol="false" tIns="0" lIns="0" bIns="0" rIns="0">
            <a:spAutoFit/>
          </a:bodyPr>
          <a:lstStyle/>
          <a:p>
            <a:pPr algn="just">
              <a:lnSpc>
                <a:spcPts val="3444"/>
              </a:lnSpc>
            </a:pPr>
            <a:r>
              <a:rPr lang="en-US" sz="2460">
                <a:solidFill>
                  <a:srgbClr val="3B2C5A"/>
                </a:solidFill>
                <a:latin typeface="Varela Round"/>
                <a:ea typeface="Varela Round"/>
                <a:cs typeface="Varela Round"/>
                <a:sym typeface="Varela Round"/>
              </a:rPr>
              <a:t>Elle favorise la transparence, renforce les relations et améliore la productivité.</a:t>
            </a:r>
          </a:p>
        </p:txBody>
      </p:sp>
      <p:grpSp>
        <p:nvGrpSpPr>
          <p:cNvPr name="Group 17" id="17"/>
          <p:cNvGrpSpPr/>
          <p:nvPr/>
        </p:nvGrpSpPr>
        <p:grpSpPr>
          <a:xfrm rot="0">
            <a:off x="8775012" y="3939084"/>
            <a:ext cx="7929753" cy="2166277"/>
            <a:chOff x="0" y="0"/>
            <a:chExt cx="2687601" cy="734208"/>
          </a:xfrm>
        </p:grpSpPr>
        <p:sp>
          <p:nvSpPr>
            <p:cNvPr name="Freeform 18" id="18"/>
            <p:cNvSpPr/>
            <p:nvPr/>
          </p:nvSpPr>
          <p:spPr>
            <a:xfrm flipH="false" flipV="false" rot="0">
              <a:off x="0" y="0"/>
              <a:ext cx="2687601" cy="734208"/>
            </a:xfrm>
            <a:custGeom>
              <a:avLst/>
              <a:gdLst/>
              <a:ahLst/>
              <a:cxnLst/>
              <a:rect r="r" b="b" t="t" l="l"/>
              <a:pathLst>
                <a:path h="734208" w="2687601">
                  <a:moveTo>
                    <a:pt x="48816" y="0"/>
                  </a:moveTo>
                  <a:lnTo>
                    <a:pt x="2638785" y="0"/>
                  </a:lnTo>
                  <a:cubicBezTo>
                    <a:pt x="2651732" y="0"/>
                    <a:pt x="2664149" y="5143"/>
                    <a:pt x="2673303" y="14298"/>
                  </a:cubicBezTo>
                  <a:cubicBezTo>
                    <a:pt x="2682458" y="23452"/>
                    <a:pt x="2687601" y="35869"/>
                    <a:pt x="2687601" y="48816"/>
                  </a:cubicBezTo>
                  <a:lnTo>
                    <a:pt x="2687601" y="685392"/>
                  </a:lnTo>
                  <a:cubicBezTo>
                    <a:pt x="2687601" y="712352"/>
                    <a:pt x="2665746" y="734208"/>
                    <a:pt x="2638785" y="734208"/>
                  </a:cubicBezTo>
                  <a:lnTo>
                    <a:pt x="48816" y="734208"/>
                  </a:lnTo>
                  <a:cubicBezTo>
                    <a:pt x="35869" y="734208"/>
                    <a:pt x="23452" y="729065"/>
                    <a:pt x="14298" y="719910"/>
                  </a:cubicBezTo>
                  <a:cubicBezTo>
                    <a:pt x="5143" y="710755"/>
                    <a:pt x="0" y="698339"/>
                    <a:pt x="0" y="685392"/>
                  </a:cubicBezTo>
                  <a:lnTo>
                    <a:pt x="0" y="48816"/>
                  </a:lnTo>
                  <a:cubicBezTo>
                    <a:pt x="0" y="35869"/>
                    <a:pt x="5143" y="23452"/>
                    <a:pt x="14298" y="14298"/>
                  </a:cubicBezTo>
                  <a:cubicBezTo>
                    <a:pt x="23452" y="5143"/>
                    <a:pt x="35869" y="0"/>
                    <a:pt x="48816" y="0"/>
                  </a:cubicBezTo>
                  <a:close/>
                </a:path>
              </a:pathLst>
            </a:custGeom>
            <a:solidFill>
              <a:srgbClr val="FFFFFF"/>
            </a:solidFill>
          </p:spPr>
        </p:sp>
        <p:sp>
          <p:nvSpPr>
            <p:cNvPr name="TextBox 19" id="19"/>
            <p:cNvSpPr txBox="true"/>
            <p:nvPr/>
          </p:nvSpPr>
          <p:spPr>
            <a:xfrm>
              <a:off x="0" y="-57150"/>
              <a:ext cx="2687601" cy="791358"/>
            </a:xfrm>
            <a:prstGeom prst="rect">
              <a:avLst/>
            </a:prstGeom>
          </p:spPr>
          <p:txBody>
            <a:bodyPr anchor="ctr" rtlCol="false" tIns="39476" lIns="39476" bIns="39476" rIns="39476"/>
            <a:lstStyle/>
            <a:p>
              <a:pPr algn="ctr">
                <a:lnSpc>
                  <a:spcPts val="3919"/>
                </a:lnSpc>
                <a:spcBef>
                  <a:spcPct val="0"/>
                </a:spcBef>
              </a:pPr>
            </a:p>
          </p:txBody>
        </p:sp>
      </p:grpSp>
      <p:grpSp>
        <p:nvGrpSpPr>
          <p:cNvPr name="Group 20" id="20"/>
          <p:cNvGrpSpPr/>
          <p:nvPr/>
        </p:nvGrpSpPr>
        <p:grpSpPr>
          <a:xfrm rot="0">
            <a:off x="8775012" y="3657848"/>
            <a:ext cx="1088600" cy="748138"/>
            <a:chOff x="0" y="0"/>
            <a:chExt cx="368955" cy="253564"/>
          </a:xfrm>
        </p:grpSpPr>
        <p:sp>
          <p:nvSpPr>
            <p:cNvPr name="Freeform 21" id="21"/>
            <p:cNvSpPr/>
            <p:nvPr/>
          </p:nvSpPr>
          <p:spPr>
            <a:xfrm flipH="false" flipV="false" rot="0">
              <a:off x="0" y="0"/>
              <a:ext cx="368955" cy="253564"/>
            </a:xfrm>
            <a:custGeom>
              <a:avLst/>
              <a:gdLst/>
              <a:ahLst/>
              <a:cxnLst/>
              <a:rect r="r" b="b" t="t" l="l"/>
              <a:pathLst>
                <a:path h="253564" w="368955">
                  <a:moveTo>
                    <a:pt x="126782" y="0"/>
                  </a:moveTo>
                  <a:lnTo>
                    <a:pt x="242173" y="0"/>
                  </a:lnTo>
                  <a:cubicBezTo>
                    <a:pt x="275798" y="0"/>
                    <a:pt x="308045" y="13357"/>
                    <a:pt x="331821" y="37134"/>
                  </a:cubicBezTo>
                  <a:cubicBezTo>
                    <a:pt x="355598" y="60910"/>
                    <a:pt x="368955" y="93157"/>
                    <a:pt x="368955" y="126782"/>
                  </a:cubicBezTo>
                  <a:lnTo>
                    <a:pt x="368955" y="126782"/>
                  </a:lnTo>
                  <a:cubicBezTo>
                    <a:pt x="368955" y="196801"/>
                    <a:pt x="312193" y="253564"/>
                    <a:pt x="242173" y="253564"/>
                  </a:cubicBezTo>
                  <a:lnTo>
                    <a:pt x="126782" y="253564"/>
                  </a:lnTo>
                  <a:cubicBezTo>
                    <a:pt x="93157" y="253564"/>
                    <a:pt x="60910" y="240206"/>
                    <a:pt x="37134" y="216430"/>
                  </a:cubicBezTo>
                  <a:cubicBezTo>
                    <a:pt x="13357" y="192654"/>
                    <a:pt x="0" y="160406"/>
                    <a:pt x="0" y="126782"/>
                  </a:cubicBezTo>
                  <a:lnTo>
                    <a:pt x="0" y="126782"/>
                  </a:lnTo>
                  <a:cubicBezTo>
                    <a:pt x="0" y="93157"/>
                    <a:pt x="13357" y="60910"/>
                    <a:pt x="37134" y="37134"/>
                  </a:cubicBezTo>
                  <a:cubicBezTo>
                    <a:pt x="60910" y="13357"/>
                    <a:pt x="93157" y="0"/>
                    <a:pt x="126782" y="0"/>
                  </a:cubicBezTo>
                  <a:close/>
                </a:path>
              </a:pathLst>
            </a:custGeom>
            <a:solidFill>
              <a:srgbClr val="F92B66"/>
            </a:solidFill>
          </p:spPr>
        </p:sp>
        <p:sp>
          <p:nvSpPr>
            <p:cNvPr name="TextBox 22" id="22"/>
            <p:cNvSpPr txBox="true"/>
            <p:nvPr/>
          </p:nvSpPr>
          <p:spPr>
            <a:xfrm>
              <a:off x="0" y="-66675"/>
              <a:ext cx="368955" cy="320239"/>
            </a:xfrm>
            <a:prstGeom prst="rect">
              <a:avLst/>
            </a:prstGeom>
          </p:spPr>
          <p:txBody>
            <a:bodyPr anchor="ctr" rtlCol="false" tIns="39476" lIns="39476" bIns="39476" rIns="39476"/>
            <a:lstStyle/>
            <a:p>
              <a:pPr algn="l">
                <a:lnSpc>
                  <a:spcPts val="5039"/>
                </a:lnSpc>
                <a:spcBef>
                  <a:spcPct val="0"/>
                </a:spcBef>
              </a:pPr>
              <a:r>
                <a:rPr lang="en-US" sz="3599">
                  <a:solidFill>
                    <a:srgbClr val="FFFFFF"/>
                  </a:solidFill>
                  <a:latin typeface="Varela Round"/>
                  <a:ea typeface="Varela Round"/>
                  <a:cs typeface="Varela Round"/>
                  <a:sym typeface="Varela Round"/>
                </a:rPr>
                <a:t>01. </a:t>
              </a:r>
            </a:p>
          </p:txBody>
        </p:sp>
      </p:grpSp>
      <p:sp>
        <p:nvSpPr>
          <p:cNvPr name="TextBox 23" id="23"/>
          <p:cNvSpPr txBox="true"/>
          <p:nvPr/>
        </p:nvSpPr>
        <p:spPr>
          <a:xfrm rot="0">
            <a:off x="9319311" y="4643172"/>
            <a:ext cx="6618217" cy="857914"/>
          </a:xfrm>
          <a:prstGeom prst="rect">
            <a:avLst/>
          </a:prstGeom>
        </p:spPr>
        <p:txBody>
          <a:bodyPr anchor="t" rtlCol="false" tIns="0" lIns="0" bIns="0" rIns="0">
            <a:spAutoFit/>
          </a:bodyPr>
          <a:lstStyle/>
          <a:p>
            <a:pPr algn="just">
              <a:lnSpc>
                <a:spcPts val="3478"/>
              </a:lnSpc>
            </a:pPr>
            <a:r>
              <a:rPr lang="en-US" sz="2484">
                <a:solidFill>
                  <a:srgbClr val="3B2C5A"/>
                </a:solidFill>
                <a:latin typeface="Varela Round"/>
                <a:ea typeface="Varela Round"/>
                <a:cs typeface="Varela Round"/>
                <a:sym typeface="Varela Round"/>
              </a:rPr>
              <a:t>La communication interne est essentielle pour le succès d'une organisation.</a:t>
            </a:r>
          </a:p>
        </p:txBody>
      </p:sp>
      <p:grpSp>
        <p:nvGrpSpPr>
          <p:cNvPr name="Group 24" id="24"/>
          <p:cNvGrpSpPr/>
          <p:nvPr/>
        </p:nvGrpSpPr>
        <p:grpSpPr>
          <a:xfrm rot="0">
            <a:off x="8775012" y="7729492"/>
            <a:ext cx="8201619" cy="2240546"/>
            <a:chOff x="0" y="0"/>
            <a:chExt cx="2687601" cy="734208"/>
          </a:xfrm>
        </p:grpSpPr>
        <p:sp>
          <p:nvSpPr>
            <p:cNvPr name="Freeform 25" id="25"/>
            <p:cNvSpPr/>
            <p:nvPr/>
          </p:nvSpPr>
          <p:spPr>
            <a:xfrm flipH="false" flipV="false" rot="0">
              <a:off x="0" y="0"/>
              <a:ext cx="2687601" cy="734208"/>
            </a:xfrm>
            <a:custGeom>
              <a:avLst/>
              <a:gdLst/>
              <a:ahLst/>
              <a:cxnLst/>
              <a:rect r="r" b="b" t="t" l="l"/>
              <a:pathLst>
                <a:path h="734208" w="2687601">
                  <a:moveTo>
                    <a:pt x="47198" y="0"/>
                  </a:moveTo>
                  <a:lnTo>
                    <a:pt x="2640404" y="0"/>
                  </a:lnTo>
                  <a:cubicBezTo>
                    <a:pt x="2652921" y="0"/>
                    <a:pt x="2664926" y="4973"/>
                    <a:pt x="2673777" y="13824"/>
                  </a:cubicBezTo>
                  <a:cubicBezTo>
                    <a:pt x="2682629" y="22675"/>
                    <a:pt x="2687601" y="34680"/>
                    <a:pt x="2687601" y="47198"/>
                  </a:cubicBezTo>
                  <a:lnTo>
                    <a:pt x="2687601" y="687010"/>
                  </a:lnTo>
                  <a:cubicBezTo>
                    <a:pt x="2687601" y="713077"/>
                    <a:pt x="2666470" y="734208"/>
                    <a:pt x="2640404" y="734208"/>
                  </a:cubicBezTo>
                  <a:lnTo>
                    <a:pt x="47198" y="734208"/>
                  </a:lnTo>
                  <a:cubicBezTo>
                    <a:pt x="34680" y="734208"/>
                    <a:pt x="22675" y="729235"/>
                    <a:pt x="13824" y="720384"/>
                  </a:cubicBezTo>
                  <a:cubicBezTo>
                    <a:pt x="4973" y="711533"/>
                    <a:pt x="0" y="699528"/>
                    <a:pt x="0" y="687010"/>
                  </a:cubicBezTo>
                  <a:lnTo>
                    <a:pt x="0" y="47198"/>
                  </a:lnTo>
                  <a:cubicBezTo>
                    <a:pt x="0" y="21131"/>
                    <a:pt x="21131" y="0"/>
                    <a:pt x="47198" y="0"/>
                  </a:cubicBezTo>
                  <a:close/>
                </a:path>
              </a:pathLst>
            </a:custGeom>
            <a:solidFill>
              <a:srgbClr val="FFFFFF"/>
            </a:solidFill>
          </p:spPr>
        </p:sp>
        <p:sp>
          <p:nvSpPr>
            <p:cNvPr name="TextBox 26" id="26"/>
            <p:cNvSpPr txBox="true"/>
            <p:nvPr/>
          </p:nvSpPr>
          <p:spPr>
            <a:xfrm>
              <a:off x="0" y="-57150"/>
              <a:ext cx="2687601" cy="791358"/>
            </a:xfrm>
            <a:prstGeom prst="rect">
              <a:avLst/>
            </a:prstGeom>
          </p:spPr>
          <p:txBody>
            <a:bodyPr anchor="ctr" rtlCol="false" tIns="40829" lIns="40829" bIns="40829" rIns="40829"/>
            <a:lstStyle/>
            <a:p>
              <a:pPr algn="ctr">
                <a:lnSpc>
                  <a:spcPts val="3920"/>
                </a:lnSpc>
                <a:spcBef>
                  <a:spcPct val="0"/>
                </a:spcBef>
              </a:pPr>
            </a:p>
          </p:txBody>
        </p:sp>
      </p:grpSp>
      <p:grpSp>
        <p:nvGrpSpPr>
          <p:cNvPr name="Group 27" id="27"/>
          <p:cNvGrpSpPr/>
          <p:nvPr/>
        </p:nvGrpSpPr>
        <p:grpSpPr>
          <a:xfrm rot="0">
            <a:off x="8775012" y="7302429"/>
            <a:ext cx="1088600" cy="750168"/>
            <a:chOff x="0" y="0"/>
            <a:chExt cx="356725" cy="245824"/>
          </a:xfrm>
        </p:grpSpPr>
        <p:sp>
          <p:nvSpPr>
            <p:cNvPr name="Freeform 28" id="28"/>
            <p:cNvSpPr/>
            <p:nvPr/>
          </p:nvSpPr>
          <p:spPr>
            <a:xfrm flipH="false" flipV="false" rot="0">
              <a:off x="0" y="0"/>
              <a:ext cx="356725" cy="245824"/>
            </a:xfrm>
            <a:custGeom>
              <a:avLst/>
              <a:gdLst/>
              <a:ahLst/>
              <a:cxnLst/>
              <a:rect r="r" b="b" t="t" l="l"/>
              <a:pathLst>
                <a:path h="245824" w="356725">
                  <a:moveTo>
                    <a:pt x="122912" y="0"/>
                  </a:moveTo>
                  <a:lnTo>
                    <a:pt x="233813" y="0"/>
                  </a:lnTo>
                  <a:cubicBezTo>
                    <a:pt x="301695" y="0"/>
                    <a:pt x="356725" y="55030"/>
                    <a:pt x="356725" y="122912"/>
                  </a:cubicBezTo>
                  <a:lnTo>
                    <a:pt x="356725" y="122912"/>
                  </a:lnTo>
                  <a:cubicBezTo>
                    <a:pt x="356725" y="190794"/>
                    <a:pt x="301695" y="245824"/>
                    <a:pt x="233813" y="245824"/>
                  </a:cubicBezTo>
                  <a:lnTo>
                    <a:pt x="122912" y="245824"/>
                  </a:lnTo>
                  <a:cubicBezTo>
                    <a:pt x="55030" y="245824"/>
                    <a:pt x="0" y="190794"/>
                    <a:pt x="0" y="122912"/>
                  </a:cubicBezTo>
                  <a:lnTo>
                    <a:pt x="0" y="122912"/>
                  </a:lnTo>
                  <a:cubicBezTo>
                    <a:pt x="0" y="55030"/>
                    <a:pt x="55030" y="0"/>
                    <a:pt x="122912" y="0"/>
                  </a:cubicBezTo>
                  <a:close/>
                </a:path>
              </a:pathLst>
            </a:custGeom>
            <a:solidFill>
              <a:srgbClr val="F92B66"/>
            </a:solidFill>
          </p:spPr>
        </p:sp>
        <p:sp>
          <p:nvSpPr>
            <p:cNvPr name="TextBox 29" id="29"/>
            <p:cNvSpPr txBox="true"/>
            <p:nvPr/>
          </p:nvSpPr>
          <p:spPr>
            <a:xfrm>
              <a:off x="0" y="-66675"/>
              <a:ext cx="356725" cy="312499"/>
            </a:xfrm>
            <a:prstGeom prst="rect">
              <a:avLst/>
            </a:prstGeom>
          </p:spPr>
          <p:txBody>
            <a:bodyPr anchor="ctr" rtlCol="false" tIns="40829" lIns="40829" bIns="40829" rIns="40829"/>
            <a:lstStyle/>
            <a:p>
              <a:pPr algn="l">
                <a:lnSpc>
                  <a:spcPts val="5040"/>
                </a:lnSpc>
                <a:spcBef>
                  <a:spcPct val="0"/>
                </a:spcBef>
              </a:pPr>
              <a:r>
                <a:rPr lang="en-US" sz="3600">
                  <a:solidFill>
                    <a:srgbClr val="FFFFFF"/>
                  </a:solidFill>
                  <a:latin typeface="Varela Round"/>
                  <a:ea typeface="Varela Round"/>
                  <a:cs typeface="Varela Round"/>
                  <a:sym typeface="Varela Round"/>
                </a:rPr>
                <a:t>03.</a:t>
              </a:r>
            </a:p>
          </p:txBody>
        </p:sp>
      </p:grpSp>
      <p:sp>
        <p:nvSpPr>
          <p:cNvPr name="TextBox 30" id="30"/>
          <p:cNvSpPr txBox="true"/>
          <p:nvPr/>
        </p:nvSpPr>
        <p:spPr>
          <a:xfrm rot="0">
            <a:off x="9317329" y="8224047"/>
            <a:ext cx="7239267" cy="1337369"/>
          </a:xfrm>
          <a:prstGeom prst="rect">
            <a:avLst/>
          </a:prstGeom>
        </p:spPr>
        <p:txBody>
          <a:bodyPr anchor="t" rtlCol="false" tIns="0" lIns="0" bIns="0" rIns="0">
            <a:spAutoFit/>
          </a:bodyPr>
          <a:lstStyle/>
          <a:p>
            <a:pPr algn="just">
              <a:lnSpc>
                <a:spcPts val="3598"/>
              </a:lnSpc>
            </a:pPr>
            <a:r>
              <a:rPr lang="en-US" sz="2570">
                <a:solidFill>
                  <a:srgbClr val="3B2C5A"/>
                </a:solidFill>
                <a:latin typeface="Varela Round"/>
                <a:ea typeface="Varela Round"/>
                <a:cs typeface="Varela Round"/>
                <a:sym typeface="Varela Round"/>
              </a:rPr>
              <a:t>En investissant dans des dialogues efficaces, vous créez un environnement où chacun se sent valorisé et écouté.</a:t>
            </a:r>
          </a:p>
        </p:txBody>
      </p:sp>
      <p:sp>
        <p:nvSpPr>
          <p:cNvPr name="TextBox 31" id="3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3391461" y="8465844"/>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2732896" y="-5856031"/>
            <a:ext cx="12836249" cy="11412593"/>
          </a:xfrm>
          <a:custGeom>
            <a:avLst/>
            <a:gdLst/>
            <a:ahLst/>
            <a:cxnLst/>
            <a:rect r="r" b="b" t="t" l="l"/>
            <a:pathLst>
              <a:path h="11412593" w="12836249">
                <a:moveTo>
                  <a:pt x="0" y="0"/>
                </a:moveTo>
                <a:lnTo>
                  <a:pt x="12836249" y="0"/>
                </a:lnTo>
                <a:lnTo>
                  <a:pt x="12836249" y="11412593"/>
                </a:lnTo>
                <a:lnTo>
                  <a:pt x="0" y="11412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6998516" y="2610831"/>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Freeform 8" id="8"/>
          <p:cNvSpPr/>
          <p:nvPr/>
        </p:nvSpPr>
        <p:spPr>
          <a:xfrm flipH="false" flipV="false" rot="0">
            <a:off x="12154969" y="2117620"/>
            <a:ext cx="5365115" cy="5609911"/>
          </a:xfrm>
          <a:custGeom>
            <a:avLst/>
            <a:gdLst/>
            <a:ahLst/>
            <a:cxnLst/>
            <a:rect r="r" b="b" t="t" l="l"/>
            <a:pathLst>
              <a:path h="5609911" w="5365115">
                <a:moveTo>
                  <a:pt x="0" y="0"/>
                </a:moveTo>
                <a:lnTo>
                  <a:pt x="5365115" y="0"/>
                </a:lnTo>
                <a:lnTo>
                  <a:pt x="5365115" y="5609912"/>
                </a:lnTo>
                <a:lnTo>
                  <a:pt x="0" y="56099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760629" y="4059555"/>
            <a:ext cx="11014547"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La communication orale</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9306860">
            <a:off x="-8439564" y="7438364"/>
            <a:ext cx="13568792" cy="12063890"/>
          </a:xfrm>
          <a:custGeom>
            <a:avLst/>
            <a:gdLst/>
            <a:ahLst/>
            <a:cxnLst/>
            <a:rect r="r" b="b" t="t" l="l"/>
            <a:pathLst>
              <a:path h="12063890" w="13568792">
                <a:moveTo>
                  <a:pt x="0" y="0"/>
                </a:moveTo>
                <a:lnTo>
                  <a:pt x="13568793" y="0"/>
                </a:lnTo>
                <a:lnTo>
                  <a:pt x="13568793"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090873" y="780835"/>
            <a:ext cx="12750178"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La communication orale(1/2)</a:t>
            </a:r>
          </a:p>
        </p:txBody>
      </p:sp>
      <p:grpSp>
        <p:nvGrpSpPr>
          <p:cNvPr name="Group 4" id="4"/>
          <p:cNvGrpSpPr/>
          <p:nvPr/>
        </p:nvGrpSpPr>
        <p:grpSpPr>
          <a:xfrm rot="0">
            <a:off x="1250974" y="6254586"/>
            <a:ext cx="5247061" cy="2697754"/>
            <a:chOff x="0" y="0"/>
            <a:chExt cx="1615039" cy="830366"/>
          </a:xfrm>
        </p:grpSpPr>
        <p:sp>
          <p:nvSpPr>
            <p:cNvPr name="Freeform 5" id="5"/>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6" id="6"/>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7" id="7"/>
          <p:cNvSpPr txBox="true"/>
          <p:nvPr/>
        </p:nvSpPr>
        <p:spPr>
          <a:xfrm rot="0">
            <a:off x="1961355" y="7145532"/>
            <a:ext cx="4160408" cy="1085360"/>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Une communication orale fluide assure la transmission rapide des informations.</a:t>
            </a:r>
          </a:p>
        </p:txBody>
      </p:sp>
      <p:grpSp>
        <p:nvGrpSpPr>
          <p:cNvPr name="Group 8" id="8"/>
          <p:cNvGrpSpPr/>
          <p:nvPr/>
        </p:nvGrpSpPr>
        <p:grpSpPr>
          <a:xfrm rot="0">
            <a:off x="1528320" y="6052161"/>
            <a:ext cx="5681541" cy="754126"/>
            <a:chOff x="0" y="0"/>
            <a:chExt cx="1748771" cy="232119"/>
          </a:xfrm>
        </p:grpSpPr>
        <p:sp>
          <p:nvSpPr>
            <p:cNvPr name="Freeform 9" id="9"/>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10" id="10"/>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Définition et Importance</a:t>
              </a:r>
            </a:p>
          </p:txBody>
        </p:sp>
      </p:grpSp>
      <p:grpSp>
        <p:nvGrpSpPr>
          <p:cNvPr name="Group 11" id="11"/>
          <p:cNvGrpSpPr/>
          <p:nvPr/>
        </p:nvGrpSpPr>
        <p:grpSpPr>
          <a:xfrm rot="0">
            <a:off x="884652" y="7036297"/>
            <a:ext cx="874225" cy="874225"/>
            <a:chOff x="0" y="0"/>
            <a:chExt cx="406400" cy="406400"/>
          </a:xfrm>
        </p:grpSpPr>
        <p:sp>
          <p:nvSpPr>
            <p:cNvPr name="Freeform 12" id="12"/>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3" id="13"/>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1</a:t>
              </a:r>
            </a:p>
          </p:txBody>
        </p:sp>
      </p:grpSp>
      <p:grpSp>
        <p:nvGrpSpPr>
          <p:cNvPr name="Group 14" id="14"/>
          <p:cNvGrpSpPr/>
          <p:nvPr/>
        </p:nvGrpSpPr>
        <p:grpSpPr>
          <a:xfrm rot="0">
            <a:off x="8570783" y="6254586"/>
            <a:ext cx="5247061" cy="2697754"/>
            <a:chOff x="0" y="0"/>
            <a:chExt cx="1615039" cy="830366"/>
          </a:xfrm>
        </p:grpSpPr>
        <p:sp>
          <p:nvSpPr>
            <p:cNvPr name="Freeform 15" id="15"/>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16" id="16"/>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17" id="17"/>
          <p:cNvSpPr txBox="true"/>
          <p:nvPr/>
        </p:nvSpPr>
        <p:spPr>
          <a:xfrm rot="0">
            <a:off x="9391498" y="7092810"/>
            <a:ext cx="3912155" cy="1085360"/>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L'écoute active montre que vous valorisez ce que l’autre dit.</a:t>
            </a:r>
          </a:p>
        </p:txBody>
      </p:sp>
      <p:grpSp>
        <p:nvGrpSpPr>
          <p:cNvPr name="Group 18" id="18"/>
          <p:cNvGrpSpPr/>
          <p:nvPr/>
        </p:nvGrpSpPr>
        <p:grpSpPr>
          <a:xfrm rot="0">
            <a:off x="8848128" y="6052161"/>
            <a:ext cx="5681541" cy="754126"/>
            <a:chOff x="0" y="0"/>
            <a:chExt cx="1748771" cy="232119"/>
          </a:xfrm>
        </p:grpSpPr>
        <p:sp>
          <p:nvSpPr>
            <p:cNvPr name="Freeform 19" id="19"/>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20" id="20"/>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Écoute Active</a:t>
              </a:r>
            </a:p>
          </p:txBody>
        </p:sp>
      </p:grpSp>
      <p:grpSp>
        <p:nvGrpSpPr>
          <p:cNvPr name="Group 21" id="21"/>
          <p:cNvGrpSpPr/>
          <p:nvPr/>
        </p:nvGrpSpPr>
        <p:grpSpPr>
          <a:xfrm rot="0">
            <a:off x="8317364" y="7124640"/>
            <a:ext cx="874225" cy="874225"/>
            <a:chOff x="0" y="0"/>
            <a:chExt cx="406400" cy="406400"/>
          </a:xfrm>
        </p:grpSpPr>
        <p:sp>
          <p:nvSpPr>
            <p:cNvPr name="Freeform 22" id="22"/>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3" id="23"/>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2</a:t>
              </a:r>
            </a:p>
          </p:txBody>
        </p:sp>
      </p:grpSp>
      <p:sp>
        <p:nvSpPr>
          <p:cNvPr name="Freeform 24" id="24"/>
          <p:cNvSpPr/>
          <p:nvPr/>
        </p:nvSpPr>
        <p:spPr>
          <a:xfrm flipH="false" flipV="false" rot="0">
            <a:off x="12049988" y="2380625"/>
            <a:ext cx="4959364" cy="3029720"/>
          </a:xfrm>
          <a:custGeom>
            <a:avLst/>
            <a:gdLst/>
            <a:ahLst/>
            <a:cxnLst/>
            <a:rect r="r" b="b" t="t" l="l"/>
            <a:pathLst>
              <a:path h="3029720" w="4959364">
                <a:moveTo>
                  <a:pt x="0" y="0"/>
                </a:moveTo>
                <a:lnTo>
                  <a:pt x="4959364" y="0"/>
                </a:lnTo>
                <a:lnTo>
                  <a:pt x="4959364" y="3029720"/>
                </a:lnTo>
                <a:lnTo>
                  <a:pt x="0" y="3029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983569" y="6078696"/>
            <a:ext cx="6395999" cy="2900179"/>
            <a:chOff x="0" y="0"/>
            <a:chExt cx="8527999" cy="3866905"/>
          </a:xfrm>
        </p:grpSpPr>
        <p:grpSp>
          <p:nvGrpSpPr>
            <p:cNvPr name="Group 3" id="3"/>
            <p:cNvGrpSpPr/>
            <p:nvPr/>
          </p:nvGrpSpPr>
          <p:grpSpPr>
            <a:xfrm rot="0">
              <a:off x="582817" y="269900"/>
              <a:ext cx="6996082" cy="3597006"/>
              <a:chOff x="0" y="0"/>
              <a:chExt cx="1615039" cy="830366"/>
            </a:xfrm>
          </p:grpSpPr>
          <p:sp>
            <p:nvSpPr>
              <p:cNvPr name="Freeform 4" id="4"/>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5" id="5"/>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6" id="6"/>
            <p:cNvSpPr txBox="true"/>
            <p:nvPr/>
          </p:nvSpPr>
          <p:spPr>
            <a:xfrm rot="0">
              <a:off x="1310819" y="1415077"/>
              <a:ext cx="5760046" cy="1922121"/>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Utiliser des gestes ouverts afin de renforcer la communication.</a:t>
              </a:r>
            </a:p>
            <a:p>
              <a:pPr algn="l">
                <a:lnSpc>
                  <a:spcPts val="2875"/>
                </a:lnSpc>
              </a:pPr>
            </a:p>
          </p:txBody>
        </p:sp>
        <p:grpSp>
          <p:nvGrpSpPr>
            <p:cNvPr name="Group 7" id="7"/>
            <p:cNvGrpSpPr/>
            <p:nvPr/>
          </p:nvGrpSpPr>
          <p:grpSpPr>
            <a:xfrm rot="0">
              <a:off x="952611" y="0"/>
              <a:ext cx="7575388" cy="1005502"/>
              <a:chOff x="0" y="0"/>
              <a:chExt cx="1748771" cy="232119"/>
            </a:xfrm>
          </p:grpSpPr>
          <p:sp>
            <p:nvSpPr>
              <p:cNvPr name="Freeform 8" id="8"/>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9" id="9"/>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Techniques</a:t>
                </a:r>
              </a:p>
            </p:txBody>
          </p:sp>
        </p:grpSp>
        <p:grpSp>
          <p:nvGrpSpPr>
            <p:cNvPr name="Group 10" id="10"/>
            <p:cNvGrpSpPr/>
            <p:nvPr/>
          </p:nvGrpSpPr>
          <p:grpSpPr>
            <a:xfrm rot="0">
              <a:off x="0" y="1303540"/>
              <a:ext cx="1165633" cy="1165633"/>
              <a:chOff x="0" y="0"/>
              <a:chExt cx="406400" cy="406400"/>
            </a:xfrm>
          </p:grpSpPr>
          <p:sp>
            <p:nvSpPr>
              <p:cNvPr name="Freeform 11" id="11"/>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12" id="12"/>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3</a:t>
                </a:r>
              </a:p>
            </p:txBody>
          </p:sp>
        </p:grpSp>
      </p:grpSp>
      <p:grpSp>
        <p:nvGrpSpPr>
          <p:cNvPr name="Group 13" id="13"/>
          <p:cNvGrpSpPr/>
          <p:nvPr/>
        </p:nvGrpSpPr>
        <p:grpSpPr>
          <a:xfrm rot="0">
            <a:off x="10318241" y="6078696"/>
            <a:ext cx="6395999" cy="2900179"/>
            <a:chOff x="0" y="0"/>
            <a:chExt cx="8527999" cy="3866905"/>
          </a:xfrm>
        </p:grpSpPr>
        <p:grpSp>
          <p:nvGrpSpPr>
            <p:cNvPr name="Group 14" id="14"/>
            <p:cNvGrpSpPr/>
            <p:nvPr/>
          </p:nvGrpSpPr>
          <p:grpSpPr>
            <a:xfrm rot="0">
              <a:off x="582817" y="269900"/>
              <a:ext cx="6996082" cy="3597006"/>
              <a:chOff x="0" y="0"/>
              <a:chExt cx="1615039" cy="830366"/>
            </a:xfrm>
          </p:grpSpPr>
          <p:sp>
            <p:nvSpPr>
              <p:cNvPr name="Freeform 15" id="15"/>
              <p:cNvSpPr/>
              <p:nvPr/>
            </p:nvSpPr>
            <p:spPr>
              <a:xfrm flipH="false" flipV="false" rot="0">
                <a:off x="0" y="0"/>
                <a:ext cx="1615039" cy="830365"/>
              </a:xfrm>
              <a:custGeom>
                <a:avLst/>
                <a:gdLst/>
                <a:ahLst/>
                <a:cxnLst/>
                <a:rect r="r" b="b" t="t" l="l"/>
                <a:pathLst>
                  <a:path h="830365" w="1615039">
                    <a:moveTo>
                      <a:pt x="73774" y="0"/>
                    </a:moveTo>
                    <a:lnTo>
                      <a:pt x="1541265" y="0"/>
                    </a:lnTo>
                    <a:cubicBezTo>
                      <a:pt x="1582009" y="0"/>
                      <a:pt x="1615039" y="33030"/>
                      <a:pt x="1615039" y="73774"/>
                    </a:cubicBezTo>
                    <a:lnTo>
                      <a:pt x="1615039" y="756592"/>
                    </a:lnTo>
                    <a:cubicBezTo>
                      <a:pt x="1615039" y="776158"/>
                      <a:pt x="1607267" y="794922"/>
                      <a:pt x="1593431" y="808758"/>
                    </a:cubicBezTo>
                    <a:cubicBezTo>
                      <a:pt x="1579596" y="822593"/>
                      <a:pt x="1560831" y="830365"/>
                      <a:pt x="1541265" y="830365"/>
                    </a:cubicBezTo>
                    <a:lnTo>
                      <a:pt x="73774" y="830365"/>
                    </a:lnTo>
                    <a:cubicBezTo>
                      <a:pt x="33030" y="830365"/>
                      <a:pt x="0" y="797336"/>
                      <a:pt x="0" y="756592"/>
                    </a:cubicBezTo>
                    <a:lnTo>
                      <a:pt x="0" y="73774"/>
                    </a:lnTo>
                    <a:cubicBezTo>
                      <a:pt x="0" y="54208"/>
                      <a:pt x="7773" y="35443"/>
                      <a:pt x="21608" y="21608"/>
                    </a:cubicBezTo>
                    <a:cubicBezTo>
                      <a:pt x="35443" y="7773"/>
                      <a:pt x="54208" y="0"/>
                      <a:pt x="73774" y="0"/>
                    </a:cubicBezTo>
                    <a:close/>
                  </a:path>
                </a:pathLst>
              </a:custGeom>
              <a:solidFill>
                <a:srgbClr val="FFFFFF"/>
              </a:solidFill>
            </p:spPr>
          </p:sp>
          <p:sp>
            <p:nvSpPr>
              <p:cNvPr name="TextBox 16" id="16"/>
              <p:cNvSpPr txBox="true"/>
              <p:nvPr/>
            </p:nvSpPr>
            <p:spPr>
              <a:xfrm>
                <a:off x="0" y="-57150"/>
                <a:ext cx="1615039" cy="887516"/>
              </a:xfrm>
              <a:prstGeom prst="rect">
                <a:avLst/>
              </a:prstGeom>
            </p:spPr>
            <p:txBody>
              <a:bodyPr anchor="ctr" rtlCol="false" tIns="43468" lIns="43468" bIns="43468" rIns="43468"/>
              <a:lstStyle/>
              <a:p>
                <a:pPr algn="ctr">
                  <a:lnSpc>
                    <a:spcPts val="3920"/>
                  </a:lnSpc>
                  <a:spcBef>
                    <a:spcPct val="0"/>
                  </a:spcBef>
                </a:pPr>
              </a:p>
            </p:txBody>
          </p:sp>
        </p:grpSp>
        <p:sp>
          <p:nvSpPr>
            <p:cNvPr name="TextBox 17" id="17"/>
            <p:cNvSpPr txBox="true"/>
            <p:nvPr/>
          </p:nvSpPr>
          <p:spPr>
            <a:xfrm rot="0">
              <a:off x="1310819" y="1341111"/>
              <a:ext cx="5951772" cy="1443972"/>
            </a:xfrm>
            <a:prstGeom prst="rect">
              <a:avLst/>
            </a:prstGeom>
          </p:spPr>
          <p:txBody>
            <a:bodyPr anchor="t" rtlCol="false" tIns="0" lIns="0" bIns="0" rIns="0">
              <a:spAutoFit/>
            </a:bodyPr>
            <a:lstStyle/>
            <a:p>
              <a:pPr algn="l">
                <a:lnSpc>
                  <a:spcPts val="2875"/>
                </a:lnSpc>
              </a:pPr>
              <a:r>
                <a:rPr lang="en-US" sz="2395">
                  <a:solidFill>
                    <a:srgbClr val="3B2C5A"/>
                  </a:solidFill>
                  <a:latin typeface="Varela Round"/>
                  <a:ea typeface="Varela Round"/>
                  <a:cs typeface="Varela Round"/>
                  <a:sym typeface="Varela Round"/>
                </a:rPr>
                <a:t> Partager des exemples concrets de bonnes pratiques de communication orale.</a:t>
              </a:r>
            </a:p>
          </p:txBody>
        </p:sp>
        <p:grpSp>
          <p:nvGrpSpPr>
            <p:cNvPr name="Group 18" id="18"/>
            <p:cNvGrpSpPr/>
            <p:nvPr/>
          </p:nvGrpSpPr>
          <p:grpSpPr>
            <a:xfrm rot="0">
              <a:off x="952611" y="0"/>
              <a:ext cx="7575388" cy="1005502"/>
              <a:chOff x="0" y="0"/>
              <a:chExt cx="1748771" cy="232119"/>
            </a:xfrm>
          </p:grpSpPr>
          <p:sp>
            <p:nvSpPr>
              <p:cNvPr name="Freeform 19" id="19"/>
              <p:cNvSpPr/>
              <p:nvPr/>
            </p:nvSpPr>
            <p:spPr>
              <a:xfrm flipH="false" flipV="false" rot="0">
                <a:off x="0" y="0"/>
                <a:ext cx="1748772" cy="232119"/>
              </a:xfrm>
              <a:custGeom>
                <a:avLst/>
                <a:gdLst/>
                <a:ahLst/>
                <a:cxnLst/>
                <a:rect r="r" b="b" t="t" l="l"/>
                <a:pathLst>
                  <a:path h="232119" w="1748772">
                    <a:moveTo>
                      <a:pt x="116060" y="0"/>
                    </a:moveTo>
                    <a:lnTo>
                      <a:pt x="1632712" y="0"/>
                    </a:lnTo>
                    <a:cubicBezTo>
                      <a:pt x="1696810" y="0"/>
                      <a:pt x="1748772" y="51962"/>
                      <a:pt x="1748772" y="116060"/>
                    </a:cubicBezTo>
                    <a:lnTo>
                      <a:pt x="1748772" y="116060"/>
                    </a:lnTo>
                    <a:cubicBezTo>
                      <a:pt x="1748772" y="146841"/>
                      <a:pt x="1736544" y="176361"/>
                      <a:pt x="1714778" y="198126"/>
                    </a:cubicBezTo>
                    <a:cubicBezTo>
                      <a:pt x="1693013" y="219892"/>
                      <a:pt x="1663493" y="232119"/>
                      <a:pt x="1632712" y="232119"/>
                    </a:cubicBezTo>
                    <a:lnTo>
                      <a:pt x="116060" y="232119"/>
                    </a:lnTo>
                    <a:cubicBezTo>
                      <a:pt x="51962" y="232119"/>
                      <a:pt x="0" y="180158"/>
                      <a:pt x="0" y="116060"/>
                    </a:cubicBezTo>
                    <a:lnTo>
                      <a:pt x="0" y="116060"/>
                    </a:lnTo>
                    <a:cubicBezTo>
                      <a:pt x="0" y="51962"/>
                      <a:pt x="51962" y="0"/>
                      <a:pt x="116060" y="0"/>
                    </a:cubicBezTo>
                    <a:close/>
                  </a:path>
                </a:pathLst>
              </a:custGeom>
              <a:solidFill>
                <a:srgbClr val="F92B66"/>
              </a:solidFill>
            </p:spPr>
          </p:sp>
          <p:sp>
            <p:nvSpPr>
              <p:cNvPr name="TextBox 20" id="20"/>
              <p:cNvSpPr txBox="true"/>
              <p:nvPr/>
            </p:nvSpPr>
            <p:spPr>
              <a:xfrm>
                <a:off x="0" y="-66675"/>
                <a:ext cx="1748771" cy="298794"/>
              </a:xfrm>
              <a:prstGeom prst="rect">
                <a:avLst/>
              </a:prstGeom>
            </p:spPr>
            <p:txBody>
              <a:bodyPr anchor="ctr" rtlCol="false" tIns="43468" lIns="43468" bIns="43468" rIns="43468"/>
              <a:lstStyle/>
              <a:p>
                <a:pPr algn="l">
                  <a:lnSpc>
                    <a:spcPts val="5040"/>
                  </a:lnSpc>
                  <a:spcBef>
                    <a:spcPct val="0"/>
                  </a:spcBef>
                </a:pPr>
                <a:r>
                  <a:rPr lang="en-US" sz="3600">
                    <a:solidFill>
                      <a:srgbClr val="FFFFFF"/>
                    </a:solidFill>
                    <a:latin typeface="Varela Round"/>
                    <a:ea typeface="Varela Round"/>
                    <a:cs typeface="Varela Round"/>
                    <a:sym typeface="Varela Round"/>
                  </a:rPr>
                  <a:t>Interaction</a:t>
                </a:r>
              </a:p>
            </p:txBody>
          </p:sp>
        </p:grpSp>
        <p:grpSp>
          <p:nvGrpSpPr>
            <p:cNvPr name="Group 21" id="21"/>
            <p:cNvGrpSpPr/>
            <p:nvPr/>
          </p:nvGrpSpPr>
          <p:grpSpPr>
            <a:xfrm rot="0">
              <a:off x="0" y="1505152"/>
              <a:ext cx="1165633" cy="1165633"/>
              <a:chOff x="0" y="0"/>
              <a:chExt cx="406400" cy="406400"/>
            </a:xfrm>
          </p:grpSpPr>
          <p:sp>
            <p:nvSpPr>
              <p:cNvPr name="Freeform 22" id="22"/>
              <p:cNvSpPr/>
              <p:nvPr/>
            </p:nvSpPr>
            <p:spPr>
              <a:xfrm flipH="false" flipV="false" rot="0">
                <a:off x="0" y="0"/>
                <a:ext cx="406400" cy="406400"/>
              </a:xfrm>
              <a:custGeom>
                <a:avLst/>
                <a:gdLst/>
                <a:ahLst/>
                <a:cxnLst/>
                <a:rect r="r" b="b" t="t" l="l"/>
                <a:pathLst>
                  <a:path h="406400" w="406400">
                    <a:moveTo>
                      <a:pt x="203200" y="0"/>
                    </a:moveTo>
                    <a:cubicBezTo>
                      <a:pt x="315424" y="0"/>
                      <a:pt x="406400" y="90976"/>
                      <a:pt x="406400" y="203200"/>
                    </a:cubicBezTo>
                    <a:cubicBezTo>
                      <a:pt x="406400" y="315424"/>
                      <a:pt x="315424" y="406400"/>
                      <a:pt x="203200" y="406400"/>
                    </a:cubicBezTo>
                    <a:lnTo>
                      <a:pt x="203200" y="406400"/>
                    </a:lnTo>
                    <a:cubicBezTo>
                      <a:pt x="90976" y="406400"/>
                      <a:pt x="0" y="315424"/>
                      <a:pt x="0" y="203200"/>
                    </a:cubicBezTo>
                    <a:cubicBezTo>
                      <a:pt x="0" y="90976"/>
                      <a:pt x="90976" y="0"/>
                      <a:pt x="203200" y="0"/>
                    </a:cubicBezTo>
                    <a:close/>
                  </a:path>
                </a:pathLst>
              </a:custGeom>
              <a:solidFill>
                <a:srgbClr val="FCB436"/>
              </a:solidFill>
              <a:ln cap="sq">
                <a:noFill/>
                <a:prstDash val="solid"/>
                <a:miter/>
              </a:ln>
            </p:spPr>
          </p:sp>
          <p:sp>
            <p:nvSpPr>
              <p:cNvPr name="TextBox 23" id="23"/>
              <p:cNvSpPr txBox="true"/>
              <p:nvPr/>
            </p:nvSpPr>
            <p:spPr>
              <a:xfrm>
                <a:off x="0" y="-76200"/>
                <a:ext cx="406400" cy="482600"/>
              </a:xfrm>
              <a:prstGeom prst="rect">
                <a:avLst/>
              </a:prstGeom>
            </p:spPr>
            <p:txBody>
              <a:bodyPr anchor="ctr" rtlCol="false" tIns="43468" lIns="43468" bIns="43468" rIns="43468"/>
              <a:lstStyle/>
              <a:p>
                <a:pPr algn="ctr">
                  <a:lnSpc>
                    <a:spcPts val="5879"/>
                  </a:lnSpc>
                </a:pPr>
                <a:r>
                  <a:rPr lang="en-US" sz="4199">
                    <a:solidFill>
                      <a:srgbClr val="393431"/>
                    </a:solidFill>
                    <a:latin typeface="Etna Sans Serif"/>
                    <a:ea typeface="Etna Sans Serif"/>
                    <a:cs typeface="Etna Sans Serif"/>
                    <a:sym typeface="Etna Sans Serif"/>
                  </a:rPr>
                  <a:t>4</a:t>
                </a:r>
              </a:p>
            </p:txBody>
          </p:sp>
        </p:grpSp>
      </p:grpSp>
      <p:sp>
        <p:nvSpPr>
          <p:cNvPr name="Freeform 24" id="24"/>
          <p:cNvSpPr/>
          <p:nvPr/>
        </p:nvSpPr>
        <p:spPr>
          <a:xfrm flipH="false" flipV="false" rot="0">
            <a:off x="12795706" y="1621951"/>
            <a:ext cx="4409654" cy="3770254"/>
          </a:xfrm>
          <a:custGeom>
            <a:avLst/>
            <a:gdLst/>
            <a:ahLst/>
            <a:cxnLst/>
            <a:rect r="r" b="b" t="t" l="l"/>
            <a:pathLst>
              <a:path h="3770254" w="4409654">
                <a:moveTo>
                  <a:pt x="0" y="0"/>
                </a:moveTo>
                <a:lnTo>
                  <a:pt x="4409654" y="0"/>
                </a:lnTo>
                <a:lnTo>
                  <a:pt x="4409654" y="3770255"/>
                </a:lnTo>
                <a:lnTo>
                  <a:pt x="0" y="3770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5" id="25"/>
          <p:cNvSpPr txBox="true"/>
          <p:nvPr/>
        </p:nvSpPr>
        <p:spPr>
          <a:xfrm rot="0">
            <a:off x="2250356" y="619921"/>
            <a:ext cx="12750178" cy="2280285"/>
          </a:xfrm>
          <a:prstGeom prst="rect">
            <a:avLst/>
          </a:prstGeom>
        </p:spPr>
        <p:txBody>
          <a:bodyPr anchor="t" rtlCol="false" tIns="0" lIns="0" bIns="0" rIns="0">
            <a:spAutoFit/>
          </a:bodyPr>
          <a:lstStyle/>
          <a:p>
            <a:pPr algn="l">
              <a:lnSpc>
                <a:spcPts val="8640"/>
              </a:lnSpc>
            </a:pPr>
            <a:r>
              <a:rPr lang="en-US" sz="9600">
                <a:solidFill>
                  <a:srgbClr val="3B2C5A"/>
                </a:solidFill>
                <a:latin typeface="Etna Sans Serif"/>
                <a:ea typeface="Etna Sans Serif"/>
                <a:cs typeface="Etna Sans Serif"/>
                <a:sym typeface="Etna Sans Serif"/>
              </a:rPr>
              <a:t>La communication orale(2/2)</a:t>
            </a:r>
          </a:p>
        </p:txBody>
      </p:sp>
      <p:sp>
        <p:nvSpPr>
          <p:cNvPr name="TextBox 26" id="2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9306132" y="7727532"/>
            <a:ext cx="10643365" cy="106433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9306860">
            <a:off x="11503604" y="-5390003"/>
            <a:ext cx="13568792" cy="12063890"/>
          </a:xfrm>
          <a:custGeom>
            <a:avLst/>
            <a:gdLst/>
            <a:ahLst/>
            <a:cxnLst/>
            <a:rect r="r" b="b" t="t" l="l"/>
            <a:pathLst>
              <a:path h="12063890" w="13568792">
                <a:moveTo>
                  <a:pt x="0" y="0"/>
                </a:moveTo>
                <a:lnTo>
                  <a:pt x="13568792" y="0"/>
                </a:lnTo>
                <a:lnTo>
                  <a:pt x="13568792" y="12063890"/>
                </a:lnTo>
                <a:lnTo>
                  <a:pt x="0" y="1206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9306132" y="7158238"/>
            <a:ext cx="956414" cy="1138589"/>
          </a:xfrm>
          <a:custGeom>
            <a:avLst/>
            <a:gdLst/>
            <a:ahLst/>
            <a:cxnLst/>
            <a:rect r="r" b="b" t="t" l="l"/>
            <a:pathLst>
              <a:path h="1138589" w="956414">
                <a:moveTo>
                  <a:pt x="956415" y="0"/>
                </a:moveTo>
                <a:lnTo>
                  <a:pt x="0" y="0"/>
                </a:lnTo>
                <a:lnTo>
                  <a:pt x="0" y="1138588"/>
                </a:lnTo>
                <a:lnTo>
                  <a:pt x="956415" y="1138588"/>
                </a:lnTo>
                <a:lnTo>
                  <a:pt x="956415" y="0"/>
                </a:lnTo>
                <a:close/>
              </a:path>
            </a:pathLst>
          </a:custGeom>
          <a:blipFill>
            <a:blip r:embed="rId5">
              <a:extLst>
                <a:ext uri="{96DAC541-7B7A-43D3-8B79-37D633B846F1}">
                  <asvg:svgBlip xmlns:asvg="http://schemas.microsoft.com/office/drawing/2016/SVG/main" r:embed="rId6"/>
                </a:ext>
              </a:extLst>
            </a:blip>
            <a:stretch>
              <a:fillRect l="-251424" t="-40506" r="-6167" b="-226621"/>
            </a:stretch>
          </a:blipFill>
        </p:spPr>
      </p:sp>
      <p:sp>
        <p:nvSpPr>
          <p:cNvPr name="Freeform 7" id="7"/>
          <p:cNvSpPr/>
          <p:nvPr/>
        </p:nvSpPr>
        <p:spPr>
          <a:xfrm flipH="false" flipV="false" rot="0">
            <a:off x="16998516" y="2610831"/>
            <a:ext cx="521568" cy="569294"/>
          </a:xfrm>
          <a:custGeom>
            <a:avLst/>
            <a:gdLst/>
            <a:ahLst/>
            <a:cxnLst/>
            <a:rect r="r" b="b" t="t" l="l"/>
            <a:pathLst>
              <a:path h="569294" w="521568">
                <a:moveTo>
                  <a:pt x="0" y="0"/>
                </a:moveTo>
                <a:lnTo>
                  <a:pt x="521568" y="0"/>
                </a:lnTo>
                <a:lnTo>
                  <a:pt x="521568" y="569295"/>
                </a:lnTo>
                <a:lnTo>
                  <a:pt x="0" y="569295"/>
                </a:lnTo>
                <a:lnTo>
                  <a:pt x="0" y="0"/>
                </a:lnTo>
                <a:close/>
              </a:path>
            </a:pathLst>
          </a:custGeom>
          <a:blipFill>
            <a:blip r:embed="rId5">
              <a:extLst>
                <a:ext uri="{96DAC541-7B7A-43D3-8B79-37D633B846F1}">
                  <asvg:svgBlip xmlns:asvg="http://schemas.microsoft.com/office/drawing/2016/SVG/main" r:embed="rId6"/>
                </a:ext>
              </a:extLst>
            </a:blip>
            <a:stretch>
              <a:fillRect l="-174305" t="-232510" r="-180712" b="-177000"/>
            </a:stretch>
          </a:blipFill>
        </p:spPr>
      </p:sp>
      <p:sp>
        <p:nvSpPr>
          <p:cNvPr name="Freeform 8" id="8"/>
          <p:cNvSpPr/>
          <p:nvPr/>
        </p:nvSpPr>
        <p:spPr>
          <a:xfrm flipH="false" flipV="false" rot="0">
            <a:off x="12010899" y="2895478"/>
            <a:ext cx="5744908" cy="4909285"/>
          </a:xfrm>
          <a:custGeom>
            <a:avLst/>
            <a:gdLst/>
            <a:ahLst/>
            <a:cxnLst/>
            <a:rect r="r" b="b" t="t" l="l"/>
            <a:pathLst>
              <a:path h="4909285" w="5744908">
                <a:moveTo>
                  <a:pt x="0" y="0"/>
                </a:moveTo>
                <a:lnTo>
                  <a:pt x="5744908" y="0"/>
                </a:lnTo>
                <a:lnTo>
                  <a:pt x="5744908" y="4909286"/>
                </a:lnTo>
                <a:lnTo>
                  <a:pt x="0" y="49092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760629" y="4059555"/>
            <a:ext cx="11014547" cy="2463166"/>
          </a:xfrm>
          <a:prstGeom prst="rect">
            <a:avLst/>
          </a:prstGeom>
        </p:spPr>
        <p:txBody>
          <a:bodyPr anchor="t" rtlCol="false" tIns="0" lIns="0" bIns="0" rIns="0">
            <a:spAutoFit/>
          </a:bodyPr>
          <a:lstStyle/>
          <a:p>
            <a:pPr algn="l">
              <a:lnSpc>
                <a:spcPts val="9360"/>
              </a:lnSpc>
            </a:pPr>
            <a:r>
              <a:rPr lang="en-US" sz="10400">
                <a:solidFill>
                  <a:srgbClr val="3B2C5A"/>
                </a:solidFill>
                <a:latin typeface="Etna Sans Serif"/>
                <a:ea typeface="Etna Sans Serif"/>
                <a:cs typeface="Etna Sans Serif"/>
                <a:sym typeface="Etna Sans Serif"/>
              </a:rPr>
              <a:t>La communication écrite</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B2C5A"/>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DAGXmu8YlBk</dc:identifier>
  <dcterms:modified xsi:type="dcterms:W3CDTF">2011-08-01T06:04:30Z</dcterms:modified>
  <cp:revision>1</cp:revision>
  <dc:title>Colorful Cute Illustration Workflow Presentation</dc:title>
</cp:coreProperties>
</file>