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490" y="2665475"/>
            <a:ext cx="7772400" cy="137434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586835" y="1138425"/>
            <a:ext cx="6400800" cy="916230"/>
          </a:xfrm>
        </p:spPr>
        <p:txBody>
          <a:bodyPr>
            <a:normAutofit/>
          </a:bodyPr>
          <a:lstStyle>
            <a:lvl1pPr marL="0" indent="0" algn="r">
              <a:buNone/>
              <a:defRPr sz="280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916230"/>
          </a:xfrm>
        </p:spPr>
        <p:txBody>
          <a:bodyPr>
            <a:normAutofit/>
          </a:bodyPr>
          <a:lstStyle>
            <a:lvl1pPr algn="r">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457200" y="1596540"/>
            <a:ext cx="8229600" cy="3918803"/>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899" y="374900"/>
            <a:ext cx="7016195" cy="610820"/>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1517900" y="1138425"/>
            <a:ext cx="7016195" cy="4275740"/>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29600" cy="610820"/>
          </a:xfrm>
        </p:spPr>
        <p:txBody>
          <a:bodyPr>
            <a:normAutofit/>
          </a:bodyPr>
          <a:lstStyle>
            <a:lvl1pPr algn="r">
              <a:defRPr sz="3600">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448965" y="1544097"/>
            <a:ext cx="4040188" cy="639762"/>
          </a:xfrm>
        </p:spPr>
        <p:txBody>
          <a:bodyPr anchor="b"/>
          <a:lstStyle>
            <a:lvl1pPr marL="0" indent="0">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173960"/>
            <a:ext cx="4040188"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44097"/>
            <a:ext cx="4041775" cy="639762"/>
          </a:xfrm>
        </p:spPr>
        <p:txBody>
          <a:bodyPr anchor="b"/>
          <a:lstStyle>
            <a:lvl1pPr marL="0" indent="0">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173960"/>
            <a:ext cx="4041775"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78C65-5905-C529-778F-012D7372ACB8}"/>
              </a:ext>
            </a:extLst>
          </p:cNvPr>
          <p:cNvSpPr txBox="1"/>
          <p:nvPr/>
        </p:nvSpPr>
        <p:spPr>
          <a:xfrm>
            <a:off x="5946344" y="2360065"/>
            <a:ext cx="2901395" cy="1384995"/>
          </a:xfrm>
          <a:prstGeom prst="rect">
            <a:avLst/>
          </a:prstGeom>
          <a:noFill/>
        </p:spPr>
        <p:txBody>
          <a:bodyPr wrap="square" rtlCol="0">
            <a:spAutoFit/>
          </a:bodyPr>
          <a:lstStyle/>
          <a:p>
            <a:r>
              <a:rPr lang="en-IN" sz="2800" dirty="0">
                <a:latin typeface="+mj-lt"/>
              </a:rPr>
              <a:t>Pizza Sales Insights: A MySQL Analysis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96CCAA4-FC7D-154D-0764-802F9830EC3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36D845-3CFD-10BB-7DFF-1E5DCC28246B}"/>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Q8. Join the </a:t>
            </a:r>
            <a:r>
              <a:rPr lang="en-US" sz="2600" dirty="0" err="1">
                <a:latin typeface="+mj-lt"/>
              </a:rPr>
              <a:t>relevent</a:t>
            </a:r>
            <a:r>
              <a:rPr lang="en-US" sz="2600" dirty="0">
                <a:latin typeface="+mj-lt"/>
              </a:rPr>
              <a:t> tables to find the category-wise distribution of pizzas.</a:t>
            </a:r>
          </a:p>
        </p:txBody>
      </p:sp>
      <p:pic>
        <p:nvPicPr>
          <p:cNvPr id="8" name="Picture 7">
            <a:extLst>
              <a:ext uri="{FF2B5EF4-FFF2-40B4-BE49-F238E27FC236}">
                <a16:creationId xmlns:a16="http://schemas.microsoft.com/office/drawing/2014/main" id="{E347FB97-EC5F-A504-0CF5-C5FE0FAE7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985720"/>
            <a:ext cx="5039428" cy="790685"/>
          </a:xfrm>
          <a:prstGeom prst="rect">
            <a:avLst/>
          </a:prstGeom>
        </p:spPr>
      </p:pic>
      <p:pic>
        <p:nvPicPr>
          <p:cNvPr id="10" name="Picture 9">
            <a:extLst>
              <a:ext uri="{FF2B5EF4-FFF2-40B4-BE49-F238E27FC236}">
                <a16:creationId xmlns:a16="http://schemas.microsoft.com/office/drawing/2014/main" id="{21D616D7-D178-743B-FE68-954A29E10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1904787"/>
            <a:ext cx="3734321" cy="1524213"/>
          </a:xfrm>
          <a:prstGeom prst="rect">
            <a:avLst/>
          </a:prstGeom>
        </p:spPr>
      </p:pic>
      <p:sp>
        <p:nvSpPr>
          <p:cNvPr id="2" name="TextBox 1">
            <a:extLst>
              <a:ext uri="{FF2B5EF4-FFF2-40B4-BE49-F238E27FC236}">
                <a16:creationId xmlns:a16="http://schemas.microsoft.com/office/drawing/2014/main" id="{0E773869-BD7A-1E0A-AD5F-1FECD6747AAD}"/>
              </a:ext>
            </a:extLst>
          </p:cNvPr>
          <p:cNvSpPr txBox="1"/>
          <p:nvPr/>
        </p:nvSpPr>
        <p:spPr>
          <a:xfrm>
            <a:off x="1823310" y="3734410"/>
            <a:ext cx="7016195" cy="369332"/>
          </a:xfrm>
          <a:prstGeom prst="rect">
            <a:avLst/>
          </a:prstGeom>
          <a:noFill/>
        </p:spPr>
        <p:txBody>
          <a:bodyPr wrap="square" rtlCol="0">
            <a:spAutoFit/>
          </a:bodyPr>
          <a:lstStyle/>
          <a:p>
            <a:r>
              <a:rPr lang="en-US" b="0" i="0" dirty="0">
                <a:solidFill>
                  <a:srgbClr val="1C2B33"/>
                </a:solidFill>
                <a:effectLst/>
              </a:rPr>
              <a:t>These are the numbers of varieties in each type of pizza.</a:t>
            </a:r>
            <a:endParaRPr lang="en-IN" dirty="0"/>
          </a:p>
        </p:txBody>
      </p:sp>
    </p:spTree>
    <p:extLst>
      <p:ext uri="{BB962C8B-B14F-4D97-AF65-F5344CB8AC3E}">
        <p14:creationId xmlns:p14="http://schemas.microsoft.com/office/powerpoint/2010/main" val="132879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4F2A673-6262-E331-AE73-A15CFD94578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6E13451-A8CA-FE88-76A3-EA2F8EAC011E}"/>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Q9. Group the orders by date and calculate the average number of pizzas ordered per day.</a:t>
            </a:r>
          </a:p>
        </p:txBody>
      </p:sp>
      <p:pic>
        <p:nvPicPr>
          <p:cNvPr id="3" name="Picture 2">
            <a:extLst>
              <a:ext uri="{FF2B5EF4-FFF2-40B4-BE49-F238E27FC236}">
                <a16:creationId xmlns:a16="http://schemas.microsoft.com/office/drawing/2014/main" id="{C6B34011-84C4-E8BF-9957-5D3015B0D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985720"/>
            <a:ext cx="7001852" cy="2295845"/>
          </a:xfrm>
          <a:prstGeom prst="rect">
            <a:avLst/>
          </a:prstGeom>
        </p:spPr>
      </p:pic>
      <p:pic>
        <p:nvPicPr>
          <p:cNvPr id="6" name="Picture 5">
            <a:extLst>
              <a:ext uri="{FF2B5EF4-FFF2-40B4-BE49-F238E27FC236}">
                <a16:creationId xmlns:a16="http://schemas.microsoft.com/office/drawing/2014/main" id="{B918DDD0-2623-5396-2A02-FC3113792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3387359"/>
            <a:ext cx="3924848" cy="933580"/>
          </a:xfrm>
          <a:prstGeom prst="rect">
            <a:avLst/>
          </a:prstGeom>
        </p:spPr>
      </p:pic>
      <p:sp>
        <p:nvSpPr>
          <p:cNvPr id="2" name="TextBox 1">
            <a:extLst>
              <a:ext uri="{FF2B5EF4-FFF2-40B4-BE49-F238E27FC236}">
                <a16:creationId xmlns:a16="http://schemas.microsoft.com/office/drawing/2014/main" id="{C9EEE023-99D7-B046-CFC5-CBBF2BF19B1E}"/>
              </a:ext>
            </a:extLst>
          </p:cNvPr>
          <p:cNvSpPr txBox="1"/>
          <p:nvPr/>
        </p:nvSpPr>
        <p:spPr>
          <a:xfrm>
            <a:off x="1823310" y="4497935"/>
            <a:ext cx="6719020" cy="369332"/>
          </a:xfrm>
          <a:prstGeom prst="rect">
            <a:avLst/>
          </a:prstGeom>
          <a:noFill/>
        </p:spPr>
        <p:txBody>
          <a:bodyPr wrap="square" rtlCol="0">
            <a:spAutoFit/>
          </a:bodyPr>
          <a:lstStyle/>
          <a:p>
            <a:r>
              <a:rPr lang="en-US" b="0" i="0" dirty="0">
                <a:solidFill>
                  <a:srgbClr val="1C2B33"/>
                </a:solidFill>
                <a:effectLst/>
              </a:rPr>
              <a:t>The average number of pizzas ordered per day is 138.</a:t>
            </a:r>
            <a:endParaRPr lang="en-IN" dirty="0"/>
          </a:p>
        </p:txBody>
      </p:sp>
    </p:spTree>
    <p:extLst>
      <p:ext uri="{BB962C8B-B14F-4D97-AF65-F5344CB8AC3E}">
        <p14:creationId xmlns:p14="http://schemas.microsoft.com/office/powerpoint/2010/main" val="389070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E27ACE9-6F2A-786D-A269-C4392415AF7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20E136-FAE7-5A92-3CF1-0B4E24AB9211}"/>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Q10 Determine the top 3 most ordered pizza types based on revenue.</a:t>
            </a:r>
          </a:p>
        </p:txBody>
      </p:sp>
      <p:pic>
        <p:nvPicPr>
          <p:cNvPr id="4" name="Picture 3">
            <a:extLst>
              <a:ext uri="{FF2B5EF4-FFF2-40B4-BE49-F238E27FC236}">
                <a16:creationId xmlns:a16="http://schemas.microsoft.com/office/drawing/2014/main" id="{FA381A6A-58F5-4735-C021-088C70410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985720"/>
            <a:ext cx="6668431" cy="2962688"/>
          </a:xfrm>
          <a:prstGeom prst="rect">
            <a:avLst/>
          </a:prstGeom>
        </p:spPr>
      </p:pic>
      <p:pic>
        <p:nvPicPr>
          <p:cNvPr id="8" name="Picture 7">
            <a:extLst>
              <a:ext uri="{FF2B5EF4-FFF2-40B4-BE49-F238E27FC236}">
                <a16:creationId xmlns:a16="http://schemas.microsoft.com/office/drawing/2014/main" id="{7197C495-7C75-BD15-A4D2-E85ED23EE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810" y="4039820"/>
            <a:ext cx="3629532" cy="1267002"/>
          </a:xfrm>
          <a:prstGeom prst="rect">
            <a:avLst/>
          </a:prstGeom>
        </p:spPr>
      </p:pic>
      <p:sp>
        <p:nvSpPr>
          <p:cNvPr id="2" name="TextBox 1">
            <a:extLst>
              <a:ext uri="{FF2B5EF4-FFF2-40B4-BE49-F238E27FC236}">
                <a16:creationId xmlns:a16="http://schemas.microsoft.com/office/drawing/2014/main" id="{DAA97375-E023-7023-0CC9-87155D592AA0}"/>
              </a:ext>
            </a:extLst>
          </p:cNvPr>
          <p:cNvSpPr txBox="1"/>
          <p:nvPr/>
        </p:nvSpPr>
        <p:spPr>
          <a:xfrm>
            <a:off x="1823310" y="5414165"/>
            <a:ext cx="7177135" cy="369332"/>
          </a:xfrm>
          <a:prstGeom prst="rect">
            <a:avLst/>
          </a:prstGeom>
          <a:noFill/>
        </p:spPr>
        <p:txBody>
          <a:bodyPr wrap="square" rtlCol="0">
            <a:spAutoFit/>
          </a:bodyPr>
          <a:lstStyle/>
          <a:p>
            <a:r>
              <a:rPr lang="en-US" b="0" i="0" dirty="0">
                <a:solidFill>
                  <a:srgbClr val="1C2B33"/>
                </a:solidFill>
                <a:effectLst/>
              </a:rPr>
              <a:t>These are the top 3 pizzas that generate most of the revenue.</a:t>
            </a:r>
            <a:endParaRPr lang="en-IN" dirty="0"/>
          </a:p>
        </p:txBody>
      </p:sp>
    </p:spTree>
    <p:extLst>
      <p:ext uri="{BB962C8B-B14F-4D97-AF65-F5344CB8AC3E}">
        <p14:creationId xmlns:p14="http://schemas.microsoft.com/office/powerpoint/2010/main" val="81930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4FF7B99-3E06-1164-DF61-8C2C8567007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987F6D-CD39-56EE-1902-033FFF88BE66}"/>
              </a:ext>
            </a:extLst>
          </p:cNvPr>
          <p:cNvSpPr>
            <a:spLocks noGrp="1"/>
          </p:cNvSpPr>
          <p:nvPr>
            <p:ph idx="1"/>
          </p:nvPr>
        </p:nvSpPr>
        <p:spPr>
          <a:xfrm>
            <a:off x="1823311" y="24113"/>
            <a:ext cx="7016195" cy="808902"/>
          </a:xfrm>
        </p:spPr>
        <p:txBody>
          <a:bodyPr>
            <a:noAutofit/>
          </a:bodyPr>
          <a:lstStyle/>
          <a:p>
            <a:pPr marL="0" indent="0">
              <a:buNone/>
            </a:pPr>
            <a:r>
              <a:rPr lang="en-US" sz="2600" dirty="0">
                <a:latin typeface="+mj-lt"/>
              </a:rPr>
              <a:t>Q11.Calculate the percentage of contribution of each pizza type of total revenue.</a:t>
            </a:r>
          </a:p>
        </p:txBody>
      </p:sp>
      <p:pic>
        <p:nvPicPr>
          <p:cNvPr id="7" name="Picture 6">
            <a:extLst>
              <a:ext uri="{FF2B5EF4-FFF2-40B4-BE49-F238E27FC236}">
                <a16:creationId xmlns:a16="http://schemas.microsoft.com/office/drawing/2014/main" id="{7B5CD063-9D1B-C023-1B0B-BEA302EB6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564" y="4803345"/>
            <a:ext cx="3019846" cy="1409897"/>
          </a:xfrm>
          <a:prstGeom prst="rect">
            <a:avLst/>
          </a:prstGeom>
        </p:spPr>
      </p:pic>
      <p:pic>
        <p:nvPicPr>
          <p:cNvPr id="10" name="Picture 9">
            <a:extLst>
              <a:ext uri="{FF2B5EF4-FFF2-40B4-BE49-F238E27FC236}">
                <a16:creationId xmlns:a16="http://schemas.microsoft.com/office/drawing/2014/main" id="{808B72FD-E652-C201-3EAC-131E178E6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1" y="833015"/>
            <a:ext cx="7320690" cy="3962953"/>
          </a:xfrm>
          <a:prstGeom prst="rect">
            <a:avLst/>
          </a:prstGeom>
        </p:spPr>
      </p:pic>
      <p:sp>
        <p:nvSpPr>
          <p:cNvPr id="2" name="TextBox 1">
            <a:extLst>
              <a:ext uri="{FF2B5EF4-FFF2-40B4-BE49-F238E27FC236}">
                <a16:creationId xmlns:a16="http://schemas.microsoft.com/office/drawing/2014/main" id="{0F436A34-5A22-183F-53E3-0AB1F394ECB1}"/>
              </a:ext>
            </a:extLst>
          </p:cNvPr>
          <p:cNvSpPr txBox="1"/>
          <p:nvPr/>
        </p:nvSpPr>
        <p:spPr>
          <a:xfrm>
            <a:off x="1976015" y="6330395"/>
            <a:ext cx="7024430" cy="369332"/>
          </a:xfrm>
          <a:prstGeom prst="rect">
            <a:avLst/>
          </a:prstGeom>
          <a:noFill/>
        </p:spPr>
        <p:txBody>
          <a:bodyPr wrap="square" rtlCol="0">
            <a:spAutoFit/>
          </a:bodyPr>
          <a:lstStyle/>
          <a:p>
            <a:r>
              <a:rPr lang="en-US" b="0" i="0" dirty="0">
                <a:solidFill>
                  <a:srgbClr val="1C2B33"/>
                </a:solidFill>
                <a:effectLst/>
              </a:rPr>
              <a:t>Each pizza type contributes this percentage to the total revenue.</a:t>
            </a:r>
            <a:endParaRPr lang="en-IN" dirty="0"/>
          </a:p>
        </p:txBody>
      </p:sp>
    </p:spTree>
    <p:extLst>
      <p:ext uri="{BB962C8B-B14F-4D97-AF65-F5344CB8AC3E}">
        <p14:creationId xmlns:p14="http://schemas.microsoft.com/office/powerpoint/2010/main" val="277650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1C048CF-23B4-FBDA-7CCF-F17D3D4B755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B6B00BB-22DA-8525-FE49-7ACEE2C85F0A}"/>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Q12. Analyze the cumulative revenue generated over time.</a:t>
            </a:r>
          </a:p>
        </p:txBody>
      </p:sp>
      <p:pic>
        <p:nvPicPr>
          <p:cNvPr id="3" name="Picture 2">
            <a:extLst>
              <a:ext uri="{FF2B5EF4-FFF2-40B4-BE49-F238E27FC236}">
                <a16:creationId xmlns:a16="http://schemas.microsoft.com/office/drawing/2014/main" id="{375354CC-0303-E7C9-78A0-C949A9D8F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1" y="1037559"/>
            <a:ext cx="7320690" cy="1533739"/>
          </a:xfrm>
          <a:prstGeom prst="rect">
            <a:avLst/>
          </a:prstGeom>
        </p:spPr>
      </p:pic>
      <p:pic>
        <p:nvPicPr>
          <p:cNvPr id="6" name="Picture 5">
            <a:extLst>
              <a:ext uri="{FF2B5EF4-FFF2-40B4-BE49-F238E27FC236}">
                <a16:creationId xmlns:a16="http://schemas.microsoft.com/office/drawing/2014/main" id="{447B8416-9F68-E051-D746-DEFC8AD1B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2628693"/>
            <a:ext cx="3600953" cy="2010056"/>
          </a:xfrm>
          <a:prstGeom prst="rect">
            <a:avLst/>
          </a:prstGeom>
        </p:spPr>
      </p:pic>
      <p:sp>
        <p:nvSpPr>
          <p:cNvPr id="2" name="TextBox 1">
            <a:extLst>
              <a:ext uri="{FF2B5EF4-FFF2-40B4-BE49-F238E27FC236}">
                <a16:creationId xmlns:a16="http://schemas.microsoft.com/office/drawing/2014/main" id="{78D5EEB4-8C0B-95AB-92A5-D7C7133F91F1}"/>
              </a:ext>
            </a:extLst>
          </p:cNvPr>
          <p:cNvSpPr txBox="1"/>
          <p:nvPr/>
        </p:nvSpPr>
        <p:spPr>
          <a:xfrm>
            <a:off x="1823310" y="4803345"/>
            <a:ext cx="7177135" cy="369332"/>
          </a:xfrm>
          <a:prstGeom prst="rect">
            <a:avLst/>
          </a:prstGeom>
          <a:noFill/>
        </p:spPr>
        <p:txBody>
          <a:bodyPr wrap="square" rtlCol="0">
            <a:spAutoFit/>
          </a:bodyPr>
          <a:lstStyle/>
          <a:p>
            <a:r>
              <a:rPr lang="en-US" b="0" i="0" dirty="0">
                <a:solidFill>
                  <a:srgbClr val="1C2B33"/>
                </a:solidFill>
                <a:effectLst/>
              </a:rPr>
              <a:t>Above are some records of cumulative revenue generated over the days.</a:t>
            </a:r>
            <a:endParaRPr lang="en-IN" dirty="0"/>
          </a:p>
        </p:txBody>
      </p:sp>
    </p:spTree>
    <p:extLst>
      <p:ext uri="{BB962C8B-B14F-4D97-AF65-F5344CB8AC3E}">
        <p14:creationId xmlns:p14="http://schemas.microsoft.com/office/powerpoint/2010/main" val="146732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15F9490-AA82-65F5-41AA-13DCF31C57D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0E9821-7758-5CA0-99D8-2346D07EA8E6}"/>
              </a:ext>
            </a:extLst>
          </p:cNvPr>
          <p:cNvSpPr>
            <a:spLocks noGrp="1"/>
          </p:cNvSpPr>
          <p:nvPr>
            <p:ph idx="1"/>
          </p:nvPr>
        </p:nvSpPr>
        <p:spPr>
          <a:xfrm>
            <a:off x="1823310" y="69490"/>
            <a:ext cx="7016195" cy="824939"/>
          </a:xfrm>
        </p:spPr>
        <p:txBody>
          <a:bodyPr>
            <a:noAutofit/>
          </a:bodyPr>
          <a:lstStyle/>
          <a:p>
            <a:pPr marL="0" indent="0">
              <a:buNone/>
            </a:pPr>
            <a:r>
              <a:rPr lang="en-US" sz="2600" dirty="0">
                <a:latin typeface="+mj-lt"/>
              </a:rPr>
              <a:t>Q13. Determine the top 3 most ordered pizza types based on revenue for each pizza category.</a:t>
            </a:r>
          </a:p>
        </p:txBody>
      </p:sp>
      <p:pic>
        <p:nvPicPr>
          <p:cNvPr id="4" name="Picture 3">
            <a:extLst>
              <a:ext uri="{FF2B5EF4-FFF2-40B4-BE49-F238E27FC236}">
                <a16:creationId xmlns:a16="http://schemas.microsoft.com/office/drawing/2014/main" id="{43B5CE0C-E9A1-7BA9-7A08-F23288487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1" y="894429"/>
            <a:ext cx="7320690" cy="2229161"/>
          </a:xfrm>
          <a:prstGeom prst="rect">
            <a:avLst/>
          </a:prstGeom>
        </p:spPr>
      </p:pic>
      <p:pic>
        <p:nvPicPr>
          <p:cNvPr id="8" name="Picture 7">
            <a:extLst>
              <a:ext uri="{FF2B5EF4-FFF2-40B4-BE49-F238E27FC236}">
                <a16:creationId xmlns:a16="http://schemas.microsoft.com/office/drawing/2014/main" id="{1FDF17BD-1884-6A33-C8D9-FF87CED97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3123590"/>
            <a:ext cx="3724795" cy="3048425"/>
          </a:xfrm>
          <a:prstGeom prst="rect">
            <a:avLst/>
          </a:prstGeom>
        </p:spPr>
      </p:pic>
      <p:sp>
        <p:nvSpPr>
          <p:cNvPr id="2" name="TextBox 1">
            <a:extLst>
              <a:ext uri="{FF2B5EF4-FFF2-40B4-BE49-F238E27FC236}">
                <a16:creationId xmlns:a16="http://schemas.microsoft.com/office/drawing/2014/main" id="{B25A6B0C-861B-3424-8CC0-BD9BA34FA585}"/>
              </a:ext>
            </a:extLst>
          </p:cNvPr>
          <p:cNvSpPr txBox="1"/>
          <p:nvPr/>
        </p:nvSpPr>
        <p:spPr>
          <a:xfrm>
            <a:off x="1948232" y="6177690"/>
            <a:ext cx="7052213" cy="646331"/>
          </a:xfrm>
          <a:prstGeom prst="rect">
            <a:avLst/>
          </a:prstGeom>
          <a:noFill/>
        </p:spPr>
        <p:txBody>
          <a:bodyPr wrap="square" rtlCol="0">
            <a:spAutoFit/>
          </a:bodyPr>
          <a:lstStyle/>
          <a:p>
            <a:r>
              <a:rPr lang="en-US" b="0" i="0" dirty="0">
                <a:solidFill>
                  <a:srgbClr val="1C2B33"/>
                </a:solidFill>
                <a:effectLst/>
                <a:latin typeface="Optimistic"/>
              </a:rPr>
              <a:t>Above are the top 3 most ordered pizza types based on revenue for each pizza category.</a:t>
            </a:r>
            <a:endParaRPr lang="en-IN" dirty="0"/>
          </a:p>
        </p:txBody>
      </p:sp>
    </p:spTree>
    <p:extLst>
      <p:ext uri="{BB962C8B-B14F-4D97-AF65-F5344CB8AC3E}">
        <p14:creationId xmlns:p14="http://schemas.microsoft.com/office/powerpoint/2010/main" val="354706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Slide Title</a:t>
            </a:r>
          </a:p>
        </p:txBody>
      </p:sp>
      <p:sp>
        <p:nvSpPr>
          <p:cNvPr id="5" name="Text Placeholder 4"/>
          <p:cNvSpPr>
            <a:spLocks noGrp="1"/>
          </p:cNvSpPr>
          <p:nvPr>
            <p:ph type="body" idx="1"/>
          </p:nvPr>
        </p:nvSpPr>
        <p:spPr/>
        <p:txBody>
          <a:bodyPr/>
          <a:lstStyle/>
          <a:p>
            <a:r>
              <a:rPr lang="en-US"/>
              <a:t>Product A</a:t>
            </a:r>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949" y="680310"/>
            <a:ext cx="2579515" cy="916230"/>
          </a:xfrm>
        </p:spPr>
        <p:txBody>
          <a:bodyPr/>
          <a:lstStyle/>
          <a:p>
            <a:r>
              <a:rPr lang="en-US" dirty="0"/>
              <a:t>Introduction</a:t>
            </a:r>
          </a:p>
        </p:txBody>
      </p:sp>
      <p:sp>
        <p:nvSpPr>
          <p:cNvPr id="3" name="Content Placeholder 2"/>
          <p:cNvSpPr>
            <a:spLocks noGrp="1"/>
          </p:cNvSpPr>
          <p:nvPr>
            <p:ph idx="1"/>
          </p:nvPr>
        </p:nvSpPr>
        <p:spPr>
          <a:xfrm>
            <a:off x="457200" y="1800772"/>
            <a:ext cx="8229600" cy="3918803"/>
          </a:xfrm>
        </p:spPr>
        <p:txBody>
          <a:bodyPr>
            <a:normAutofit lnSpcReduction="10000"/>
          </a:bodyPr>
          <a:lstStyle/>
          <a:p>
            <a:pPr marL="0" indent="0">
              <a:buNone/>
            </a:pPr>
            <a:r>
              <a:rPr lang="en-US" b="0" i="0" dirty="0">
                <a:solidFill>
                  <a:srgbClr val="1C2B33"/>
                </a:solidFill>
                <a:effectLst/>
                <a:latin typeface="Optimistic"/>
              </a:rPr>
              <a:t>This project is a comprehensive analysis of pizza sales data, aiming to extract valuable insights and trends. Using MySQL as the database management system, this project explores various aspects of pizza sales, including customer preferences, sales patterns, and product performance. </a:t>
            </a:r>
            <a:r>
              <a:rPr lang="en-US" b="0" i="0" dirty="0">
                <a:solidFill>
                  <a:srgbClr val="0D0D0D"/>
                </a:solidFill>
                <a:effectLst/>
                <a:latin typeface="ui-sans-serif"/>
              </a:rPr>
              <a:t>The analysis covers the sales data for the year 2015</a:t>
            </a:r>
            <a:r>
              <a:rPr lang="en-US" b="0" i="0" dirty="0">
                <a:solidFill>
                  <a:srgbClr val="1C2B33"/>
                </a:solidFill>
                <a:effectLst/>
                <a:latin typeface="Optimistic"/>
              </a:rPr>
              <a:t>. The findings of this project can inform business decisions and strategies for pizza sales and marketing.</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1823310" y="222195"/>
            <a:ext cx="7016195" cy="610820"/>
          </a:xfrm>
        </p:spPr>
        <p:txBody>
          <a:bodyPr>
            <a:normAutofit/>
          </a:bodyPr>
          <a:lstStyle/>
          <a:p>
            <a:pPr marL="0" indent="0">
              <a:buNone/>
            </a:pPr>
            <a:r>
              <a:rPr lang="en-US" sz="2600" dirty="0"/>
              <a:t>Q1. Retrieve the total number of orders placed.</a:t>
            </a:r>
          </a:p>
        </p:txBody>
      </p:sp>
      <p:pic>
        <p:nvPicPr>
          <p:cNvPr id="8" name="Picture 7">
            <a:extLst>
              <a:ext uri="{FF2B5EF4-FFF2-40B4-BE49-F238E27FC236}">
                <a16:creationId xmlns:a16="http://schemas.microsoft.com/office/drawing/2014/main" id="{E75A8601-EBB9-74BA-8A80-D841B9B96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985720"/>
            <a:ext cx="5191970" cy="1159764"/>
          </a:xfrm>
          <a:prstGeom prst="rect">
            <a:avLst/>
          </a:prstGeom>
        </p:spPr>
      </p:pic>
      <p:pic>
        <p:nvPicPr>
          <p:cNvPr id="14" name="Picture 13">
            <a:extLst>
              <a:ext uri="{FF2B5EF4-FFF2-40B4-BE49-F238E27FC236}">
                <a16:creationId xmlns:a16="http://schemas.microsoft.com/office/drawing/2014/main" id="{9CBE9340-7CC9-AF7B-B1B8-F5C9A624A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2360065"/>
            <a:ext cx="2748690" cy="1038370"/>
          </a:xfrm>
          <a:prstGeom prst="rect">
            <a:avLst/>
          </a:prstGeom>
        </p:spPr>
      </p:pic>
      <p:sp>
        <p:nvSpPr>
          <p:cNvPr id="2" name="TextBox 1">
            <a:extLst>
              <a:ext uri="{FF2B5EF4-FFF2-40B4-BE49-F238E27FC236}">
                <a16:creationId xmlns:a16="http://schemas.microsoft.com/office/drawing/2014/main" id="{BA146029-FCAB-9786-F837-4E1838B99AB5}"/>
              </a:ext>
            </a:extLst>
          </p:cNvPr>
          <p:cNvSpPr txBox="1"/>
          <p:nvPr/>
        </p:nvSpPr>
        <p:spPr>
          <a:xfrm>
            <a:off x="1823310" y="3581705"/>
            <a:ext cx="7016195" cy="369332"/>
          </a:xfrm>
          <a:prstGeom prst="rect">
            <a:avLst/>
          </a:prstGeom>
          <a:noFill/>
        </p:spPr>
        <p:txBody>
          <a:bodyPr wrap="square" rtlCol="0">
            <a:spAutoFit/>
          </a:bodyPr>
          <a:lstStyle/>
          <a:p>
            <a:r>
              <a:rPr lang="en-US" b="0" i="0" dirty="0">
                <a:solidFill>
                  <a:srgbClr val="0D0D0D"/>
                </a:solidFill>
                <a:effectLst/>
              </a:rPr>
              <a:t>The total number of orders for the year 2015 is 21,350.</a:t>
            </a:r>
            <a:endParaRPr lang="en-IN"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508236D-7B5F-D3E7-278A-925D9948077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D21166-685D-F7ED-983E-F112F3C7888B}"/>
              </a:ext>
            </a:extLst>
          </p:cNvPr>
          <p:cNvSpPr>
            <a:spLocks noGrp="1"/>
          </p:cNvSpPr>
          <p:nvPr>
            <p:ph idx="1"/>
          </p:nvPr>
        </p:nvSpPr>
        <p:spPr>
          <a:xfrm>
            <a:off x="1823310" y="222195"/>
            <a:ext cx="7016195" cy="916230"/>
          </a:xfrm>
        </p:spPr>
        <p:txBody>
          <a:bodyPr>
            <a:noAutofit/>
          </a:bodyPr>
          <a:lstStyle/>
          <a:p>
            <a:pPr marL="0" indent="0">
              <a:buNone/>
            </a:pPr>
            <a:r>
              <a:rPr lang="en-US" sz="2600" dirty="0">
                <a:latin typeface="+mj-lt"/>
              </a:rPr>
              <a:t>Q2. Calculate the total revenue generated from pizza sales.</a:t>
            </a:r>
          </a:p>
        </p:txBody>
      </p:sp>
      <p:pic>
        <p:nvPicPr>
          <p:cNvPr id="3" name="Picture 2">
            <a:extLst>
              <a:ext uri="{FF2B5EF4-FFF2-40B4-BE49-F238E27FC236}">
                <a16:creationId xmlns:a16="http://schemas.microsoft.com/office/drawing/2014/main" id="{B20480B6-9988-4F44-E743-292E8502A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1291130"/>
            <a:ext cx="6134956" cy="1985165"/>
          </a:xfrm>
          <a:prstGeom prst="rect">
            <a:avLst/>
          </a:prstGeom>
        </p:spPr>
      </p:pic>
      <p:pic>
        <p:nvPicPr>
          <p:cNvPr id="6" name="Picture 5">
            <a:extLst>
              <a:ext uri="{FF2B5EF4-FFF2-40B4-BE49-F238E27FC236}">
                <a16:creationId xmlns:a16="http://schemas.microsoft.com/office/drawing/2014/main" id="{2EA8C12C-45AC-4576-132D-D2EB5B6898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3429000"/>
            <a:ext cx="3084628" cy="1114581"/>
          </a:xfrm>
          <a:prstGeom prst="rect">
            <a:avLst/>
          </a:prstGeom>
        </p:spPr>
      </p:pic>
      <p:sp>
        <p:nvSpPr>
          <p:cNvPr id="2" name="TextBox 1">
            <a:extLst>
              <a:ext uri="{FF2B5EF4-FFF2-40B4-BE49-F238E27FC236}">
                <a16:creationId xmlns:a16="http://schemas.microsoft.com/office/drawing/2014/main" id="{64E66C1A-D37C-CF48-36DE-1998C75DFD81}"/>
              </a:ext>
            </a:extLst>
          </p:cNvPr>
          <p:cNvSpPr txBox="1"/>
          <p:nvPr/>
        </p:nvSpPr>
        <p:spPr>
          <a:xfrm>
            <a:off x="1823310" y="4761492"/>
            <a:ext cx="6108200" cy="369332"/>
          </a:xfrm>
          <a:prstGeom prst="rect">
            <a:avLst/>
          </a:prstGeom>
          <a:noFill/>
        </p:spPr>
        <p:txBody>
          <a:bodyPr wrap="square" rtlCol="0">
            <a:spAutoFit/>
          </a:bodyPr>
          <a:lstStyle/>
          <a:p>
            <a:r>
              <a:rPr lang="en-IN" dirty="0"/>
              <a:t>The total revenue generated in the year 2015 is $817,860.</a:t>
            </a:r>
          </a:p>
        </p:txBody>
      </p:sp>
    </p:spTree>
    <p:extLst>
      <p:ext uri="{BB962C8B-B14F-4D97-AF65-F5344CB8AC3E}">
        <p14:creationId xmlns:p14="http://schemas.microsoft.com/office/powerpoint/2010/main" val="333843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E94C566-0EE9-F737-AEE5-71F62D71DD8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9F47E84-497F-C062-823C-70AC059C4720}"/>
              </a:ext>
            </a:extLst>
          </p:cNvPr>
          <p:cNvSpPr>
            <a:spLocks noGrp="1"/>
          </p:cNvSpPr>
          <p:nvPr>
            <p:ph idx="1"/>
          </p:nvPr>
        </p:nvSpPr>
        <p:spPr>
          <a:xfrm>
            <a:off x="1823310" y="222195"/>
            <a:ext cx="7016195" cy="458115"/>
          </a:xfrm>
        </p:spPr>
        <p:txBody>
          <a:bodyPr>
            <a:noAutofit/>
          </a:bodyPr>
          <a:lstStyle/>
          <a:p>
            <a:pPr marL="0" indent="0">
              <a:buNone/>
            </a:pPr>
            <a:r>
              <a:rPr lang="en-US" sz="2600" dirty="0">
                <a:latin typeface="+mj-lt"/>
              </a:rPr>
              <a:t>Q3.Identify the highest-priced pizza.</a:t>
            </a:r>
          </a:p>
        </p:txBody>
      </p:sp>
      <p:pic>
        <p:nvPicPr>
          <p:cNvPr id="9" name="Picture 8">
            <a:extLst>
              <a:ext uri="{FF2B5EF4-FFF2-40B4-BE49-F238E27FC236}">
                <a16:creationId xmlns:a16="http://schemas.microsoft.com/office/drawing/2014/main" id="{853059B3-EF4C-EF07-216C-3A8E7516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833015"/>
            <a:ext cx="6744641" cy="1781424"/>
          </a:xfrm>
          <a:prstGeom prst="rect">
            <a:avLst/>
          </a:prstGeom>
        </p:spPr>
      </p:pic>
      <p:pic>
        <p:nvPicPr>
          <p:cNvPr id="11" name="Picture 10">
            <a:extLst>
              <a:ext uri="{FF2B5EF4-FFF2-40B4-BE49-F238E27FC236}">
                <a16:creationId xmlns:a16="http://schemas.microsoft.com/office/drawing/2014/main" id="{2E46A9EF-D087-88C8-BF39-515EB293A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822" y="2747867"/>
            <a:ext cx="4572638" cy="1291953"/>
          </a:xfrm>
          <a:prstGeom prst="rect">
            <a:avLst/>
          </a:prstGeom>
        </p:spPr>
      </p:pic>
      <p:sp>
        <p:nvSpPr>
          <p:cNvPr id="2" name="TextBox 1">
            <a:extLst>
              <a:ext uri="{FF2B5EF4-FFF2-40B4-BE49-F238E27FC236}">
                <a16:creationId xmlns:a16="http://schemas.microsoft.com/office/drawing/2014/main" id="{B931C7A4-6B46-9D74-5D5F-054CC4D865E2}"/>
              </a:ext>
            </a:extLst>
          </p:cNvPr>
          <p:cNvSpPr txBox="1"/>
          <p:nvPr/>
        </p:nvSpPr>
        <p:spPr>
          <a:xfrm>
            <a:off x="1831822" y="4345230"/>
            <a:ext cx="6710508" cy="369332"/>
          </a:xfrm>
          <a:prstGeom prst="rect">
            <a:avLst/>
          </a:prstGeom>
          <a:noFill/>
        </p:spPr>
        <p:txBody>
          <a:bodyPr wrap="square" rtlCol="0">
            <a:spAutoFit/>
          </a:bodyPr>
          <a:lstStyle/>
          <a:p>
            <a:r>
              <a:rPr lang="en-IN" dirty="0"/>
              <a:t>The highest-priced pizza costs $35.95. </a:t>
            </a:r>
          </a:p>
        </p:txBody>
      </p:sp>
    </p:spTree>
    <p:extLst>
      <p:ext uri="{BB962C8B-B14F-4D97-AF65-F5344CB8AC3E}">
        <p14:creationId xmlns:p14="http://schemas.microsoft.com/office/powerpoint/2010/main" val="22202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02A3629-E220-C23D-1456-869BD4125C2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2E11D8-3A92-E60F-857C-5FB4DF814E7C}"/>
              </a:ext>
            </a:extLst>
          </p:cNvPr>
          <p:cNvSpPr>
            <a:spLocks noGrp="1"/>
          </p:cNvSpPr>
          <p:nvPr>
            <p:ph idx="1"/>
          </p:nvPr>
        </p:nvSpPr>
        <p:spPr>
          <a:xfrm>
            <a:off x="1823310" y="222195"/>
            <a:ext cx="7016195" cy="458115"/>
          </a:xfrm>
        </p:spPr>
        <p:txBody>
          <a:bodyPr>
            <a:noAutofit/>
          </a:bodyPr>
          <a:lstStyle/>
          <a:p>
            <a:pPr marL="0" indent="0">
              <a:buNone/>
            </a:pPr>
            <a:r>
              <a:rPr lang="en-US" sz="2600" dirty="0">
                <a:latin typeface="+mj-lt"/>
              </a:rPr>
              <a:t>Q4.Identify the most common pizza size ordered.</a:t>
            </a:r>
          </a:p>
        </p:txBody>
      </p:sp>
      <p:pic>
        <p:nvPicPr>
          <p:cNvPr id="3" name="Picture 2">
            <a:extLst>
              <a:ext uri="{FF2B5EF4-FFF2-40B4-BE49-F238E27FC236}">
                <a16:creationId xmlns:a16="http://schemas.microsoft.com/office/drawing/2014/main" id="{2EFE5B65-A808-9BD0-2954-ED7EE4453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680310"/>
            <a:ext cx="6973273" cy="2901395"/>
          </a:xfrm>
          <a:prstGeom prst="rect">
            <a:avLst/>
          </a:prstGeom>
        </p:spPr>
      </p:pic>
      <p:pic>
        <p:nvPicPr>
          <p:cNvPr id="6" name="Picture 5">
            <a:extLst>
              <a:ext uri="{FF2B5EF4-FFF2-40B4-BE49-F238E27FC236}">
                <a16:creationId xmlns:a16="http://schemas.microsoft.com/office/drawing/2014/main" id="{E9D3282C-4F1D-38B1-154C-0D2B845BF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3622364"/>
            <a:ext cx="3562847" cy="1333686"/>
          </a:xfrm>
          <a:prstGeom prst="rect">
            <a:avLst/>
          </a:prstGeom>
        </p:spPr>
      </p:pic>
      <p:sp>
        <p:nvSpPr>
          <p:cNvPr id="2" name="TextBox 1">
            <a:extLst>
              <a:ext uri="{FF2B5EF4-FFF2-40B4-BE49-F238E27FC236}">
                <a16:creationId xmlns:a16="http://schemas.microsoft.com/office/drawing/2014/main" id="{0C661DCE-0BA9-52D1-5787-BBF25295EA4F}"/>
              </a:ext>
            </a:extLst>
          </p:cNvPr>
          <p:cNvSpPr txBox="1"/>
          <p:nvPr/>
        </p:nvSpPr>
        <p:spPr>
          <a:xfrm>
            <a:off x="1823310" y="5073244"/>
            <a:ext cx="6719020" cy="646331"/>
          </a:xfrm>
          <a:prstGeom prst="rect">
            <a:avLst/>
          </a:prstGeom>
          <a:noFill/>
        </p:spPr>
        <p:txBody>
          <a:bodyPr wrap="square" rtlCol="0">
            <a:spAutoFit/>
          </a:bodyPr>
          <a:lstStyle/>
          <a:p>
            <a:r>
              <a:rPr lang="en-IN" dirty="0"/>
              <a:t>The most common size pizza </a:t>
            </a:r>
            <a:r>
              <a:rPr lang="en-IN" dirty="0" err="1"/>
              <a:t>orderd</a:t>
            </a:r>
            <a:r>
              <a:rPr lang="en-IN" dirty="0"/>
              <a:t> is Large with a total of 18,526 orders in 2015.</a:t>
            </a:r>
          </a:p>
        </p:txBody>
      </p:sp>
    </p:spTree>
    <p:extLst>
      <p:ext uri="{BB962C8B-B14F-4D97-AF65-F5344CB8AC3E}">
        <p14:creationId xmlns:p14="http://schemas.microsoft.com/office/powerpoint/2010/main" val="298150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92BF908-15EA-559A-CA44-1D14AA73ED5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6824DF-9A66-F210-0200-5E887A787C6A}"/>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Q5. List the top 5 most ordered pizza types along with their quantities.</a:t>
            </a:r>
          </a:p>
        </p:txBody>
      </p:sp>
      <p:pic>
        <p:nvPicPr>
          <p:cNvPr id="4" name="Picture 3">
            <a:extLst>
              <a:ext uri="{FF2B5EF4-FFF2-40B4-BE49-F238E27FC236}">
                <a16:creationId xmlns:a16="http://schemas.microsoft.com/office/drawing/2014/main" id="{32161283-EFC4-8DBE-87D2-7C74345C4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985720"/>
            <a:ext cx="7177135" cy="3077004"/>
          </a:xfrm>
          <a:prstGeom prst="rect">
            <a:avLst/>
          </a:prstGeom>
        </p:spPr>
      </p:pic>
      <p:pic>
        <p:nvPicPr>
          <p:cNvPr id="8" name="Picture 7">
            <a:extLst>
              <a:ext uri="{FF2B5EF4-FFF2-40B4-BE49-F238E27FC236}">
                <a16:creationId xmlns:a16="http://schemas.microsoft.com/office/drawing/2014/main" id="{694EBFAF-71F6-38F2-FDF9-01805D4D74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4126347"/>
            <a:ext cx="4163006" cy="1705213"/>
          </a:xfrm>
          <a:prstGeom prst="rect">
            <a:avLst/>
          </a:prstGeom>
        </p:spPr>
      </p:pic>
      <p:sp>
        <p:nvSpPr>
          <p:cNvPr id="9" name="TextBox 8">
            <a:extLst>
              <a:ext uri="{FF2B5EF4-FFF2-40B4-BE49-F238E27FC236}">
                <a16:creationId xmlns:a16="http://schemas.microsoft.com/office/drawing/2014/main" id="{CCDADE9B-5DE6-76E9-757D-8419BE9821B6}"/>
              </a:ext>
            </a:extLst>
          </p:cNvPr>
          <p:cNvSpPr txBox="1"/>
          <p:nvPr/>
        </p:nvSpPr>
        <p:spPr>
          <a:xfrm>
            <a:off x="1823310" y="6024985"/>
            <a:ext cx="7167985" cy="369332"/>
          </a:xfrm>
          <a:prstGeom prst="rect">
            <a:avLst/>
          </a:prstGeom>
          <a:noFill/>
        </p:spPr>
        <p:txBody>
          <a:bodyPr wrap="square" rtlCol="0">
            <a:spAutoFit/>
          </a:bodyPr>
          <a:lstStyle/>
          <a:p>
            <a:r>
              <a:rPr lang="en-US" b="0" i="0" dirty="0">
                <a:solidFill>
                  <a:srgbClr val="0D0D0D"/>
                </a:solidFill>
                <a:effectLst/>
              </a:rPr>
              <a:t>These are the top 5 most ordered pizza types along with their quantities.</a:t>
            </a:r>
            <a:endParaRPr lang="en-IN" dirty="0"/>
          </a:p>
        </p:txBody>
      </p:sp>
    </p:spTree>
    <p:extLst>
      <p:ext uri="{BB962C8B-B14F-4D97-AF65-F5344CB8AC3E}">
        <p14:creationId xmlns:p14="http://schemas.microsoft.com/office/powerpoint/2010/main" val="169423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E496F1A-ED8F-7CD8-A785-A0282AEF25E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5A11826-A0E2-613F-8BA1-A338546A2194}"/>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Q6. Join the necessary tables to find the total quantity of each pizza category.</a:t>
            </a:r>
          </a:p>
        </p:txBody>
      </p:sp>
      <p:pic>
        <p:nvPicPr>
          <p:cNvPr id="7" name="Picture 6">
            <a:extLst>
              <a:ext uri="{FF2B5EF4-FFF2-40B4-BE49-F238E27FC236}">
                <a16:creationId xmlns:a16="http://schemas.microsoft.com/office/drawing/2014/main" id="{D2166C75-D6E7-A87F-093B-91C2F466F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1007894"/>
            <a:ext cx="6868484" cy="1657581"/>
          </a:xfrm>
          <a:prstGeom prst="rect">
            <a:avLst/>
          </a:prstGeom>
        </p:spPr>
      </p:pic>
      <p:pic>
        <p:nvPicPr>
          <p:cNvPr id="10" name="Picture 9">
            <a:extLst>
              <a:ext uri="{FF2B5EF4-FFF2-40B4-BE49-F238E27FC236}">
                <a16:creationId xmlns:a16="http://schemas.microsoft.com/office/drawing/2014/main" id="{0A7D4B86-ED26-77FE-64E1-121D0BAF6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2735280"/>
            <a:ext cx="3419952" cy="1609950"/>
          </a:xfrm>
          <a:prstGeom prst="rect">
            <a:avLst/>
          </a:prstGeom>
        </p:spPr>
      </p:pic>
      <p:sp>
        <p:nvSpPr>
          <p:cNvPr id="2" name="TextBox 1">
            <a:extLst>
              <a:ext uri="{FF2B5EF4-FFF2-40B4-BE49-F238E27FC236}">
                <a16:creationId xmlns:a16="http://schemas.microsoft.com/office/drawing/2014/main" id="{6E7377E6-ADB9-00AA-51F0-475D993E3150}"/>
              </a:ext>
            </a:extLst>
          </p:cNvPr>
          <p:cNvSpPr txBox="1"/>
          <p:nvPr/>
        </p:nvSpPr>
        <p:spPr>
          <a:xfrm>
            <a:off x="1823310" y="4650640"/>
            <a:ext cx="6413610" cy="369332"/>
          </a:xfrm>
          <a:prstGeom prst="rect">
            <a:avLst/>
          </a:prstGeom>
          <a:noFill/>
        </p:spPr>
        <p:txBody>
          <a:bodyPr wrap="square" rtlCol="0">
            <a:spAutoFit/>
          </a:bodyPr>
          <a:lstStyle/>
          <a:p>
            <a:r>
              <a:rPr lang="en-US" dirty="0"/>
              <a:t>These are the quantities for each pizza category.</a:t>
            </a:r>
            <a:endParaRPr lang="en-IN" dirty="0"/>
          </a:p>
        </p:txBody>
      </p:sp>
    </p:spTree>
    <p:extLst>
      <p:ext uri="{BB962C8B-B14F-4D97-AF65-F5344CB8AC3E}">
        <p14:creationId xmlns:p14="http://schemas.microsoft.com/office/powerpoint/2010/main" val="232311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C83F5FC-E09B-89C7-AAD9-9A4A5609C900}"/>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E093A9-CE64-261A-4D99-CC3DA0E34FEF}"/>
              </a:ext>
            </a:extLst>
          </p:cNvPr>
          <p:cNvSpPr>
            <a:spLocks noGrp="1"/>
          </p:cNvSpPr>
          <p:nvPr>
            <p:ph idx="1"/>
          </p:nvPr>
        </p:nvSpPr>
        <p:spPr>
          <a:xfrm>
            <a:off x="1823310" y="69490"/>
            <a:ext cx="7016195" cy="916230"/>
          </a:xfrm>
        </p:spPr>
        <p:txBody>
          <a:bodyPr>
            <a:noAutofit/>
          </a:bodyPr>
          <a:lstStyle/>
          <a:p>
            <a:pPr marL="0" indent="0">
              <a:buNone/>
            </a:pPr>
            <a:r>
              <a:rPr lang="en-US" sz="2600" dirty="0">
                <a:latin typeface="+mj-lt"/>
              </a:rPr>
              <a:t>Q7. Determine the distribution of orders by hour of the day.</a:t>
            </a:r>
          </a:p>
        </p:txBody>
      </p:sp>
      <p:pic>
        <p:nvPicPr>
          <p:cNvPr id="3" name="Picture 2">
            <a:extLst>
              <a:ext uri="{FF2B5EF4-FFF2-40B4-BE49-F238E27FC236}">
                <a16:creationId xmlns:a16="http://schemas.microsoft.com/office/drawing/2014/main" id="{04C9383F-38BA-1192-2D14-5B22FDFC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1044297"/>
            <a:ext cx="7087589" cy="704948"/>
          </a:xfrm>
          <a:prstGeom prst="rect">
            <a:avLst/>
          </a:prstGeom>
        </p:spPr>
      </p:pic>
      <p:pic>
        <p:nvPicPr>
          <p:cNvPr id="6" name="Picture 5">
            <a:extLst>
              <a:ext uri="{FF2B5EF4-FFF2-40B4-BE49-F238E27FC236}">
                <a16:creationId xmlns:a16="http://schemas.microsoft.com/office/drawing/2014/main" id="{82CE7B49-73DA-0D5A-B6C4-EE1CA48A8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744" y="1908476"/>
            <a:ext cx="3458058" cy="3505689"/>
          </a:xfrm>
          <a:prstGeom prst="rect">
            <a:avLst/>
          </a:prstGeom>
        </p:spPr>
      </p:pic>
      <p:sp>
        <p:nvSpPr>
          <p:cNvPr id="2" name="TextBox 1">
            <a:extLst>
              <a:ext uri="{FF2B5EF4-FFF2-40B4-BE49-F238E27FC236}">
                <a16:creationId xmlns:a16="http://schemas.microsoft.com/office/drawing/2014/main" id="{DD6DCE79-33FC-F720-ED27-9DECAD2236E7}"/>
              </a:ext>
            </a:extLst>
          </p:cNvPr>
          <p:cNvSpPr txBox="1"/>
          <p:nvPr/>
        </p:nvSpPr>
        <p:spPr>
          <a:xfrm>
            <a:off x="1836744" y="5566870"/>
            <a:ext cx="6400176" cy="369332"/>
          </a:xfrm>
          <a:prstGeom prst="rect">
            <a:avLst/>
          </a:prstGeom>
          <a:noFill/>
        </p:spPr>
        <p:txBody>
          <a:bodyPr wrap="square" rtlCol="0">
            <a:spAutoFit/>
          </a:bodyPr>
          <a:lstStyle/>
          <a:p>
            <a:r>
              <a:rPr lang="en-US" b="0" i="0" dirty="0">
                <a:solidFill>
                  <a:srgbClr val="1C2B33"/>
                </a:solidFill>
                <a:effectLst/>
              </a:rPr>
              <a:t>This is the hour-wise distribution of pizza orders today.</a:t>
            </a:r>
            <a:endParaRPr lang="en-IN" dirty="0"/>
          </a:p>
        </p:txBody>
      </p:sp>
    </p:spTree>
    <p:extLst>
      <p:ext uri="{BB962C8B-B14F-4D97-AF65-F5344CB8AC3E}">
        <p14:creationId xmlns:p14="http://schemas.microsoft.com/office/powerpoint/2010/main" val="2401174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TotalTime>
  <Words>428</Words>
  <Application>Microsoft Office PowerPoint</Application>
  <PresentationFormat>On-screen Show (4:3)</PresentationFormat>
  <Paragraphs>38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Optimistic</vt:lpstr>
      <vt:lpstr>ui-sans-serif</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Title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Sachin Ghogare</cp:lastModifiedBy>
  <cp:revision>41</cp:revision>
  <dcterms:created xsi:type="dcterms:W3CDTF">2013-08-21T19:17:07Z</dcterms:created>
  <dcterms:modified xsi:type="dcterms:W3CDTF">2024-12-02T01:09:26Z</dcterms:modified>
</cp:coreProperties>
</file>