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94" r:id="rId2"/>
    <p:sldId id="287" r:id="rId3"/>
    <p:sldId id="289" r:id="rId4"/>
    <p:sldId id="291" r:id="rId5"/>
    <p:sldId id="292" r:id="rId6"/>
    <p:sldId id="256" r:id="rId7"/>
    <p:sldId id="284" r:id="rId8"/>
    <p:sldId id="302" r:id="rId9"/>
    <p:sldId id="257" r:id="rId10"/>
    <p:sldId id="268" r:id="rId11"/>
    <p:sldId id="269" r:id="rId12"/>
    <p:sldId id="288" r:id="rId13"/>
    <p:sldId id="290" r:id="rId14"/>
    <p:sldId id="286" r:id="rId15"/>
    <p:sldId id="285" r:id="rId16"/>
    <p:sldId id="260" r:id="rId17"/>
    <p:sldId id="293" r:id="rId18"/>
    <p:sldId id="295" r:id="rId19"/>
    <p:sldId id="261" r:id="rId20"/>
    <p:sldId id="280" r:id="rId21"/>
    <p:sldId id="296" r:id="rId22"/>
    <p:sldId id="305" r:id="rId23"/>
    <p:sldId id="298" r:id="rId24"/>
    <p:sldId id="297" r:id="rId25"/>
    <p:sldId id="303" r:id="rId26"/>
    <p:sldId id="282" r:id="rId27"/>
    <p:sldId id="283" r:id="rId28"/>
    <p:sldId id="301" r:id="rId29"/>
    <p:sldId id="299" r:id="rId30"/>
    <p:sldId id="263" r:id="rId31"/>
    <p:sldId id="264" r:id="rId32"/>
    <p:sldId id="265" r:id="rId33"/>
    <p:sldId id="300" r:id="rId34"/>
    <p:sldId id="266" r:id="rId35"/>
    <p:sldId id="26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5"/>
    <p:restoredTop sz="94316"/>
  </p:normalViewPr>
  <p:slideViewPr>
    <p:cSldViewPr snapToGrid="0">
      <p:cViewPr varScale="1">
        <p:scale>
          <a:sx n="75" d="100"/>
          <a:sy n="7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F64A1-9F29-9342-BF38-9E3B9D9C544C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F9DA-1F06-0F4F-9C23-BF6B514F6D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4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31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03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Lecture 13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01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500E-9BE6-5F3A-F7ED-9410E7F6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4A4E8-E22F-6670-A7E2-BCF1960B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8C675-B665-D007-BE20-1839780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009CE-CE38-734C-AEF7-8E8839C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5BBE-544D-5A7D-7F82-9C49B769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0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9076-87D3-D0CA-69DE-DDFC6A9C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609EF-7A53-94A0-F19A-32BB1AC0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647F-1326-81B0-E27A-F861EEB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D086A-49B4-29F5-35EF-EE56B81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E499A-FEB9-17A9-F113-A7086B4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44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98CD-BDC9-6B63-9078-2CCF356A4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79DF1-F15F-32CB-47AF-AE973D14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1DF50-1075-9AC3-89BF-890B902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A45C7-8AE1-53E0-1261-080EF2E5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70FE8-B3A1-13BD-7EAB-7CAE753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3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2A9-B51D-C69E-B490-DF1553D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5C728-09C7-45E0-FEC0-CA36DD13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62D4-9C67-48DF-B9DB-99041EF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38208-9A48-B775-ED12-1CAD6AC4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E573-15A1-41DA-5C58-584F6B2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2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DCEC-C943-239A-9E65-B9FEE3C5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216BC-6707-E78A-D20B-9B82D3E3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E4D9-7C22-46DA-020E-28AB9E0E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C1B4A-477A-4E77-85C2-29D9DC35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1C4-631C-A577-613C-BB1F544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6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4EA6-A089-F58A-D4C1-4428D39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37DA-D9DA-DC0C-7C6B-E9A9103F0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85598-33A5-5DD9-D037-32032D83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2906D-59E6-A877-CF51-D77D494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19DC9-F12E-5E01-4EEE-C9A7E13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7ABEA-9AB9-420E-75F2-589D1D92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37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5664-2A72-9DD7-A65A-84DE31D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5EE9B-B093-6F43-4072-5DD4FD1D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1F664-31D4-4B8A-9220-75FCFD92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AE9669-CED6-EC8A-BF9C-A1E5F97A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42B42-2772-C330-48A5-DD7CAA30C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7ADBC-D92B-8143-A352-65D04C2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1B943-0202-7C98-575F-27268CB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29C825-82BB-4FAD-2B78-971823D6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0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9704-58A8-58CD-CAAB-C0AF652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FFA06-3194-363E-BB65-B1A64256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8E242-BC02-EE33-4296-997ABBC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A9872-9660-AE7D-AFE3-F0C9D036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4E27-3628-3078-4253-A0629938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211D1-CA2B-9B59-0D18-D38A5C1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C381D-007E-BEB1-57CE-6D1296A3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6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BFD18-33E6-B708-1DBA-A18294B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1437-1B19-C57E-0662-B951EEF3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8DC34-94C8-FBF2-9433-E7D2BFA1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3518A-ECD0-06FF-397B-B4907135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5135D-FEB6-95BD-3E45-2A8F429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920C9-E24A-7E5A-1740-9AB4CA9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6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2443-FF11-E93A-CD73-AF14E651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49157-AA78-9EDA-4426-6F0CB91F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4469F-A12F-E08F-79A8-BDF9F3E9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E05BA-B121-14E5-4E94-E93976A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5DEF-A8C3-5331-6B18-28C7DAA4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5512D-6AD0-37CA-E8D3-D343B0A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2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C8B4E-FC11-871F-62B5-2E8DE378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05F5D-1B38-0B59-B210-8F78694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F0C-DE1D-6354-DF19-3DD9FBE7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7DF1-0500-B643-BE72-50CBBD650D15}" type="datetimeFigureOut">
              <a:rPr kumimoji="1" lang="ko-KR" altLang="en-US" smtClean="0"/>
              <a:t>2023. 12. 19.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4BFB2-0E3E-054D-35B4-23BFF142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6B39F-D323-4B24-F00F-D8FD3150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80126091352if_/https:/ipfs.io/ipfs/QmWYWTGUZyTm2iRFTZY2pTr2x1vWkDiJr2CBp2PGVpSV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517E-4463-D3F5-3D9B-E893C3D0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각 챕터를 읽으면서 찾으려 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AD356-03C0-A532-9D58-B8FE4E95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해당 챕터를 언제 다시 읽고자 할 것 같은가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해당 챕터에서 가장 어려웠던 점이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B0F99-76C6-8D20-3C47-974D2ABD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엔티티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64AC9-21ED-5E13-CD53-0ED36258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만질 수 있는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만질 수 없는</a:t>
            </a:r>
            <a:r>
              <a:rPr kumimoji="1" lang="en-US" altLang="ko-KR" dirty="0"/>
              <a:t>(</a:t>
            </a:r>
            <a:r>
              <a:rPr kumimoji="1" lang="ko-KR" altLang="en-US" dirty="0"/>
              <a:t>행위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개념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자립</a:t>
            </a:r>
            <a:r>
              <a:rPr kumimoji="1" lang="en-US" altLang="ko-KR" dirty="0"/>
              <a:t>(Strong) / </a:t>
            </a:r>
            <a:r>
              <a:rPr kumimoji="1" lang="ko-KR" altLang="en-US" dirty="0"/>
              <a:t>종속</a:t>
            </a:r>
            <a:r>
              <a:rPr kumimoji="1" lang="en-US" altLang="ko-KR" dirty="0"/>
              <a:t>(Subordinate)</a:t>
            </a:r>
          </a:p>
          <a:p>
            <a:r>
              <a:rPr kumimoji="1" lang="ko-KR" altLang="en-US" dirty="0"/>
              <a:t>원천</a:t>
            </a:r>
            <a:r>
              <a:rPr kumimoji="1" lang="en-US" altLang="ko-KR" dirty="0"/>
              <a:t>(Raw) / </a:t>
            </a:r>
            <a:r>
              <a:rPr kumimoji="1" lang="ko-KR" altLang="en-US" dirty="0"/>
              <a:t>가공</a:t>
            </a:r>
            <a:r>
              <a:rPr kumimoji="1" lang="en-US" altLang="ko-KR" dirty="0"/>
              <a:t>(Processing) </a:t>
            </a:r>
            <a:r>
              <a:rPr kumimoji="1" lang="ko-KR" altLang="en-US" dirty="0"/>
              <a:t>엔티티</a:t>
            </a:r>
            <a:endParaRPr kumimoji="1" lang="en-US" altLang="ko-KR" dirty="0"/>
          </a:p>
          <a:p>
            <a:r>
              <a:rPr kumimoji="1" lang="ko-KR" altLang="en-US" dirty="0"/>
              <a:t>내부 생성</a:t>
            </a:r>
            <a:r>
              <a:rPr kumimoji="1" lang="en-US" altLang="ko-KR" dirty="0"/>
              <a:t>(Internal) / </a:t>
            </a:r>
            <a:r>
              <a:rPr kumimoji="1" lang="ko-KR" altLang="en-US" dirty="0"/>
              <a:t>외부 생성</a:t>
            </a:r>
            <a:r>
              <a:rPr kumimoji="1" lang="en-US" altLang="ko-KR" dirty="0"/>
              <a:t>(External)</a:t>
            </a:r>
          </a:p>
          <a:p>
            <a:r>
              <a:rPr kumimoji="1" lang="ko-KR" altLang="en-US" dirty="0"/>
              <a:t>실체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행위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가공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교차</a:t>
            </a:r>
            <a:endParaRPr kumimoji="1" lang="en-US" altLang="ko-KR" dirty="0"/>
          </a:p>
          <a:p>
            <a:r>
              <a:rPr kumimoji="1" lang="ko-KR" altLang="en-US" dirty="0"/>
              <a:t>기본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내역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상세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이력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코드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관계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집계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백업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임시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31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9377-3A5F-1DCA-08A3-85025666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엔티티 </a:t>
            </a:r>
            <a:r>
              <a:rPr kumimoji="1" lang="ko-KR" altLang="en-US" dirty="0" err="1"/>
              <a:t>명명법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6E850-A827-21AB-C243-6E1D5588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실체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명사로 끝나기</a:t>
            </a:r>
            <a:endParaRPr kumimoji="1" lang="en-US" altLang="ko-KR" dirty="0"/>
          </a:p>
          <a:p>
            <a:r>
              <a:rPr kumimoji="1" lang="ko-KR" altLang="en-US" dirty="0"/>
              <a:t>행위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명사로 끝나지 않기</a:t>
            </a:r>
            <a:endParaRPr kumimoji="1" lang="en-US" altLang="ko-KR" dirty="0"/>
          </a:p>
          <a:p>
            <a:r>
              <a:rPr kumimoji="1" lang="ko-KR" altLang="en-US" dirty="0"/>
              <a:t>교차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관계를 명명</a:t>
            </a:r>
            <a:endParaRPr kumimoji="1" lang="en-US" altLang="ko-KR" dirty="0"/>
          </a:p>
          <a:p>
            <a:r>
              <a:rPr kumimoji="1" lang="ko-KR" altLang="en-US" dirty="0"/>
              <a:t>집계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집계 기준</a:t>
            </a:r>
            <a:r>
              <a:rPr kumimoji="1" lang="en-US" altLang="ko-KR" dirty="0"/>
              <a:t>(Dimension)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명명</a:t>
            </a:r>
            <a:endParaRPr kumimoji="1" lang="en-US" altLang="ko-KR" dirty="0"/>
          </a:p>
          <a:p>
            <a:r>
              <a:rPr kumimoji="1" lang="ko-KR" altLang="en-US" dirty="0"/>
              <a:t>외부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외부 기관명을 이름에 포함</a:t>
            </a:r>
            <a:endParaRPr kumimoji="1" lang="en-US" altLang="ko-KR" dirty="0"/>
          </a:p>
          <a:p>
            <a:r>
              <a:rPr kumimoji="1" lang="ko-KR" altLang="en-US" dirty="0"/>
              <a:t>서브타입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슈퍼타입 엔티티에 수식어를 붙여서 명명</a:t>
            </a:r>
            <a:endParaRPr kumimoji="1" lang="en-US" altLang="ko-KR" dirty="0"/>
          </a:p>
          <a:p>
            <a:r>
              <a:rPr kumimoji="1" lang="ko-KR" altLang="en-US" dirty="0"/>
              <a:t>일대일 관계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상세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요청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승인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36DDE-6FD3-8E03-B6EF-100BDEF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엔티티 식별자 </a:t>
            </a:r>
            <a:r>
              <a:rPr kumimoji="1" lang="ko-KR" altLang="en-US" dirty="0" err="1"/>
              <a:t>도출법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C3AB4-6C5B-6E7B-FA9B-F63C7C49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결정자</a:t>
            </a:r>
            <a:r>
              <a:rPr kumimoji="1" lang="en-US" altLang="ko-KR" dirty="0"/>
              <a:t>(Determinant)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최소한의 속성을 가진 </a:t>
            </a:r>
            <a:r>
              <a:rPr kumimoji="1" lang="en-US" altLang="ko-KR" dirty="0"/>
              <a:t>Super Identifier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찾아낸다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업무 식별자</a:t>
            </a:r>
            <a:r>
              <a:rPr kumimoji="1" lang="en-US" altLang="ko-KR" dirty="0"/>
              <a:t>(Business Key) </a:t>
            </a:r>
            <a:r>
              <a:rPr kumimoji="1" lang="ko-KR" altLang="en-US" dirty="0"/>
              <a:t>외에 </a:t>
            </a:r>
            <a:br>
              <a:rPr kumimoji="1" lang="en-US" altLang="ko-KR" dirty="0"/>
            </a:br>
            <a:r>
              <a:rPr kumimoji="1" lang="ko-KR" altLang="en-US" dirty="0"/>
              <a:t>후보 식별자</a:t>
            </a:r>
            <a:r>
              <a:rPr kumimoji="1" lang="en-US" altLang="ko-KR" dirty="0"/>
              <a:t>(Candidate Key)</a:t>
            </a:r>
            <a:r>
              <a:rPr kumimoji="1" lang="ko-KR" altLang="en-US" dirty="0"/>
              <a:t> 혹은 </a:t>
            </a:r>
            <a:br>
              <a:rPr kumimoji="1" lang="en-US" altLang="ko-KR" dirty="0"/>
            </a:br>
            <a:r>
              <a:rPr kumimoji="1" lang="ko-KR" altLang="en-US" dirty="0"/>
              <a:t>대리 식별자</a:t>
            </a:r>
            <a:r>
              <a:rPr kumimoji="1" lang="en-US" altLang="ko-KR" dirty="0"/>
              <a:t>(Alternate Key) </a:t>
            </a:r>
            <a:r>
              <a:rPr kumimoji="1" lang="ko-KR" altLang="en-US" dirty="0"/>
              <a:t>가 있을 경우 </a:t>
            </a:r>
            <a:br>
              <a:rPr kumimoji="1" lang="en-US" altLang="ko-KR" dirty="0"/>
            </a:br>
            <a:r>
              <a:rPr kumimoji="1" lang="ko-KR" altLang="en-US" dirty="0"/>
              <a:t>설명으로 기술한다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04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55940-5BBC-28A6-10E9-7818EABC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업무 식별자 표현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CDE56-03BB-500A-AC30-7C1DCC0DA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실체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식별 번호</a:t>
            </a:r>
            <a:endParaRPr kumimoji="1" lang="en-US" altLang="ko-KR" dirty="0"/>
          </a:p>
          <a:p>
            <a:r>
              <a:rPr kumimoji="1" lang="ko-KR" altLang="en-US" dirty="0"/>
              <a:t>행위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육하원칙 </a:t>
            </a:r>
            <a:r>
              <a:rPr kumimoji="1" lang="en-US" altLang="ko-KR" dirty="0"/>
              <a:t>(Who, What, When, How)</a:t>
            </a:r>
          </a:p>
          <a:p>
            <a:r>
              <a:rPr kumimoji="1" lang="ko-KR" altLang="en-US" dirty="0"/>
              <a:t>집계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집계 기준</a:t>
            </a:r>
            <a:r>
              <a:rPr kumimoji="1" lang="en-US" altLang="ko-KR" dirty="0"/>
              <a:t>(Dimension)</a:t>
            </a:r>
          </a:p>
          <a:p>
            <a:r>
              <a:rPr kumimoji="1" lang="ko-KR" altLang="en-US" dirty="0"/>
              <a:t>이력 엔티티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시간 개념 포함</a:t>
            </a:r>
          </a:p>
        </p:txBody>
      </p:sp>
    </p:spTree>
    <p:extLst>
      <p:ext uri="{BB962C8B-B14F-4D97-AF65-F5344CB8AC3E}">
        <p14:creationId xmlns:p14="http://schemas.microsoft.com/office/powerpoint/2010/main" val="163866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464F7-AAC7-39E4-FFBE-7E5C2DA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엔티티 설계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24AF1-99F0-4C48-2DE1-95611B1A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정체성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엔티티의 정체가 명확해야 함</a:t>
            </a:r>
            <a:endParaRPr kumimoji="1" lang="en-US" altLang="ko-KR" dirty="0"/>
          </a:p>
          <a:p>
            <a:r>
              <a:rPr kumimoji="1" lang="ko-KR" altLang="en-US" dirty="0"/>
              <a:t>엔티티 무결성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PK </a:t>
            </a:r>
            <a:r>
              <a:rPr kumimoji="1" lang="ko-KR" altLang="en-US" dirty="0"/>
              <a:t>가 존재해야 함</a:t>
            </a:r>
            <a:endParaRPr kumimoji="1" lang="en-US" altLang="ko-KR" dirty="0"/>
          </a:p>
          <a:p>
            <a:r>
              <a:rPr kumimoji="1" lang="ko-KR" altLang="en-US" dirty="0"/>
              <a:t>엔티티 유일성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같은 성격의 엔티티는 전사적으로 유일해야 함</a:t>
            </a:r>
            <a:endParaRPr kumimoji="1" lang="en-US" altLang="ko-KR" dirty="0"/>
          </a:p>
          <a:p>
            <a:r>
              <a:rPr kumimoji="1" lang="ko-KR" altLang="en-US" dirty="0"/>
              <a:t>데이터 혼용배제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다른 성격의 데이터를 한 엔티티에 혼용금지</a:t>
            </a:r>
            <a:endParaRPr kumimoji="1" lang="en-US" altLang="ko-KR" dirty="0"/>
          </a:p>
          <a:p>
            <a:r>
              <a:rPr kumimoji="1" lang="ko-KR" altLang="en-US" dirty="0"/>
              <a:t>타 엔티티와 관계 존재</a:t>
            </a:r>
            <a:r>
              <a:rPr kumimoji="1" lang="en-US" altLang="ko-KR" dirty="0"/>
              <a:t>:</a:t>
            </a:r>
            <a:r>
              <a:rPr kumimoji="1" lang="ko-KR" altLang="en-US" dirty="0"/>
              <a:t> 관계 없는 엔티티는 잘못됨</a:t>
            </a:r>
            <a:endParaRPr kumimoji="1" lang="en-US" altLang="ko-KR" dirty="0"/>
          </a:p>
          <a:p>
            <a:r>
              <a:rPr kumimoji="1" lang="ko-KR" altLang="en-US" dirty="0"/>
              <a:t>프로세스 도출 지양</a:t>
            </a:r>
            <a:r>
              <a:rPr kumimoji="1" lang="en-US" altLang="ko-KR" dirty="0"/>
              <a:t>:</a:t>
            </a:r>
            <a:r>
              <a:rPr kumimoji="1" lang="ko-KR" altLang="en-US" dirty="0"/>
              <a:t> 프로세스와 엔티티는 별개임</a:t>
            </a:r>
            <a:endParaRPr kumimoji="1" lang="en-US" altLang="ko-KR" dirty="0"/>
          </a:p>
          <a:p>
            <a:r>
              <a:rPr kumimoji="1" lang="ko-KR" altLang="en-US" dirty="0"/>
              <a:t>화면 도출 지양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화면과 엔티티는 별개임</a:t>
            </a:r>
            <a:endParaRPr kumimoji="1" lang="en-US" altLang="ko-KR" dirty="0"/>
          </a:p>
          <a:p>
            <a:r>
              <a:rPr kumimoji="1" lang="ko-KR" altLang="en-US" dirty="0"/>
              <a:t>데이터 관리 요건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로 관리 가능해야 함</a:t>
            </a:r>
          </a:p>
        </p:txBody>
      </p:sp>
    </p:spTree>
    <p:extLst>
      <p:ext uri="{BB962C8B-B14F-4D97-AF65-F5344CB8AC3E}">
        <p14:creationId xmlns:p14="http://schemas.microsoft.com/office/powerpoint/2010/main" val="389720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5D7D-7CDD-9B04-3E6C-46244883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무결성</a:t>
            </a:r>
            <a:r>
              <a:rPr kumimoji="1" lang="en-US" altLang="ko-KR" dirty="0"/>
              <a:t>(Integrity)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22388-B98D-09E6-3776-BCD34173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Data Integrity(</a:t>
            </a:r>
            <a:r>
              <a:rPr kumimoji="1" lang="ko-KR" altLang="en-US" dirty="0"/>
              <a:t>데이터 무결성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Entity Integrity(</a:t>
            </a:r>
            <a:r>
              <a:rPr kumimoji="1" lang="ko-KR" altLang="en-US" dirty="0"/>
              <a:t>엔티티 무결성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모든 인스턴스가 </a:t>
            </a:r>
            <a:r>
              <a:rPr kumimoji="1" lang="en-US" altLang="ko-KR" dirty="0"/>
              <a:t>Unique, Not NULL</a:t>
            </a:r>
          </a:p>
          <a:p>
            <a:pPr lvl="1"/>
            <a:r>
              <a:rPr kumimoji="1" lang="ko-KR" altLang="en-US" dirty="0"/>
              <a:t>업무 식별자에 </a:t>
            </a:r>
            <a:r>
              <a:rPr kumimoji="1" lang="en-US" altLang="ko-KR" dirty="0"/>
              <a:t>Unique Index, PK</a:t>
            </a:r>
          </a:p>
          <a:p>
            <a:r>
              <a:rPr kumimoji="1" lang="en-US" altLang="ko-KR" dirty="0"/>
              <a:t>Referential Integrity(</a:t>
            </a:r>
            <a:r>
              <a:rPr kumimoji="1" lang="ko-KR" altLang="en-US" dirty="0"/>
              <a:t>참조 무결성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외래 식별자가 참조 엔티티의 주 식별자 </a:t>
            </a:r>
            <a:r>
              <a:rPr kumimoji="1" lang="en-US" altLang="ko-KR" dirty="0"/>
              <a:t>or NULL</a:t>
            </a:r>
          </a:p>
          <a:p>
            <a:r>
              <a:rPr kumimoji="1" lang="en-US" altLang="ko-KR" dirty="0"/>
              <a:t>Domain Integrity(</a:t>
            </a:r>
            <a:r>
              <a:rPr kumimoji="1" lang="ko-KR" altLang="en-US" dirty="0"/>
              <a:t>도메인 무결성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Data Type, Default, Check,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 Null </a:t>
            </a:r>
            <a:r>
              <a:rPr kumimoji="1" lang="ko-KR" altLang="en-US" dirty="0"/>
              <a:t>조건 등으로 속성 정의</a:t>
            </a:r>
            <a:endParaRPr kumimoji="1" lang="en-US" altLang="ko-KR" dirty="0"/>
          </a:p>
          <a:p>
            <a:r>
              <a:rPr kumimoji="1" lang="en-US" altLang="ko-KR" dirty="0"/>
              <a:t>Business Integrity(</a:t>
            </a:r>
            <a:r>
              <a:rPr kumimoji="1" lang="ko-KR" altLang="en-US" dirty="0"/>
              <a:t>업무 무결성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트리거를 통해 데이터를 처리하는 규칙을 정의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6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7E1DC-9D1C-8D0C-93B4-13358A6D3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CH2 </a:t>
            </a:r>
            <a:r>
              <a:rPr kumimoji="1" lang="ko-KR" altLang="en-US" dirty="0"/>
              <a:t>정규화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F5D38-880F-1E93-190B-F9B2B83D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식별자</a:t>
            </a:r>
            <a:r>
              <a:rPr kumimoji="1" lang="en-US" altLang="ko-KR" dirty="0"/>
              <a:t>(Identifier)</a:t>
            </a:r>
            <a:r>
              <a:rPr kumimoji="1" lang="ko-KR" altLang="en-US" dirty="0"/>
              <a:t>와 종속성</a:t>
            </a:r>
            <a:r>
              <a:rPr kumimoji="1" lang="en-US" altLang="ko-KR" dirty="0"/>
              <a:t>(Dependency)</a:t>
            </a:r>
          </a:p>
          <a:p>
            <a:r>
              <a:rPr kumimoji="1" lang="ko-KR" altLang="en-US" dirty="0"/>
              <a:t>분해</a:t>
            </a:r>
            <a:r>
              <a:rPr kumimoji="1" lang="en-US" altLang="ko-KR" dirty="0"/>
              <a:t>(Decomposition)</a:t>
            </a:r>
            <a:r>
              <a:rPr kumimoji="1" lang="ko-KR" altLang="en-US" dirty="0"/>
              <a:t>와 정규형 모델</a:t>
            </a:r>
            <a:r>
              <a:rPr kumimoji="1" lang="en-US" altLang="ko-KR" dirty="0"/>
              <a:t>(Normal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Form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8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FD9FD-F50D-4FAC-CDF8-1076F985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정규형의 종류와 조건들</a:t>
            </a:r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0698002-72BA-28BF-0D5A-9CDC6596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54" y="1704946"/>
            <a:ext cx="11249891" cy="5153054"/>
          </a:xfrm>
        </p:spPr>
      </p:pic>
    </p:spTree>
    <p:extLst>
      <p:ext uri="{BB962C8B-B14F-4D97-AF65-F5344CB8AC3E}">
        <p14:creationId xmlns:p14="http://schemas.microsoft.com/office/powerpoint/2010/main" val="396682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63D54-56E9-94A5-8D1C-D5FDFB41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종속</a:t>
            </a:r>
            <a:r>
              <a:rPr kumimoji="1" lang="en-US" altLang="ko-KR" dirty="0"/>
              <a:t>(Functional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Dependency)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7F704-8677-0724-02DF-1B167DE8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X: </a:t>
            </a:r>
            <a:r>
              <a:rPr kumimoji="1" lang="ko-KR" altLang="en-US" dirty="0"/>
              <a:t>결정자</a:t>
            </a:r>
            <a:r>
              <a:rPr kumimoji="1" lang="en-US" altLang="ko-KR" dirty="0"/>
              <a:t>(Determinant)</a:t>
            </a:r>
          </a:p>
          <a:p>
            <a:pPr lvl="1"/>
            <a:r>
              <a:rPr kumimoji="1" lang="ko-KR" altLang="en-US" dirty="0"/>
              <a:t>식별자 속성</a:t>
            </a:r>
            <a:r>
              <a:rPr kumimoji="1" lang="en-US" altLang="ko-KR" dirty="0"/>
              <a:t>(Key Attribute)</a:t>
            </a:r>
          </a:p>
          <a:p>
            <a:r>
              <a:rPr kumimoji="1" lang="en-US" altLang="ko-KR" dirty="0"/>
              <a:t>Y: </a:t>
            </a:r>
            <a:r>
              <a:rPr kumimoji="1" lang="ko-KR" altLang="en-US" dirty="0" err="1"/>
              <a:t>종속자</a:t>
            </a:r>
            <a:r>
              <a:rPr kumimoji="1" lang="en-US" altLang="ko-KR" dirty="0"/>
              <a:t>(Dependent)</a:t>
            </a:r>
          </a:p>
          <a:p>
            <a:pPr lvl="1"/>
            <a:r>
              <a:rPr kumimoji="1" lang="ko-KR" altLang="en-US" dirty="0"/>
              <a:t>비식별자 속성</a:t>
            </a:r>
            <a:r>
              <a:rPr kumimoji="1" lang="en-US" altLang="ko-KR" dirty="0"/>
              <a:t>(Non-Key Attribute)</a:t>
            </a:r>
          </a:p>
          <a:p>
            <a:r>
              <a:rPr kumimoji="1" lang="en-US" altLang="ko-KR" dirty="0"/>
              <a:t>X -&gt; Y,    y = f(x)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18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C3C48-190C-0E72-B2AF-1C19E450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종속</a:t>
            </a:r>
            <a:r>
              <a:rPr kumimoji="1" lang="en-US" altLang="ko-KR" dirty="0"/>
              <a:t> (</a:t>
            </a:r>
            <a:r>
              <a:rPr kumimoji="1" lang="ko-KR" altLang="en-US" dirty="0"/>
              <a:t>정의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F42CF541-8AD4-4BE5-A83A-367857B22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838436" cy="5167312"/>
          </a:xfrm>
        </p:spPr>
      </p:pic>
    </p:spTree>
    <p:extLst>
      <p:ext uri="{BB962C8B-B14F-4D97-AF65-F5344CB8AC3E}">
        <p14:creationId xmlns:p14="http://schemas.microsoft.com/office/powerpoint/2010/main" val="6907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46455-06B2-C701-8CD8-7EFA6A9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CH1 </a:t>
            </a:r>
            <a:r>
              <a:rPr kumimoji="1" lang="ko-KR" altLang="en-US" dirty="0"/>
              <a:t>을 언제 다시 읽을 것 같은가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04746-B830-91A9-A190-C8750064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엔티티가 무엇인지 설명할 레퍼런스를 찾고 싶을 때</a:t>
            </a:r>
            <a:endParaRPr kumimoji="1" lang="en-US" altLang="ko-KR" dirty="0"/>
          </a:p>
          <a:p>
            <a:r>
              <a:rPr kumimoji="1" lang="ko-KR" altLang="en-US" dirty="0"/>
              <a:t>엔티티를 설계하며 주의해야할 점을 되새기고 싶을 때</a:t>
            </a:r>
            <a:endParaRPr kumimoji="1" lang="en-US" altLang="ko-KR" dirty="0"/>
          </a:p>
          <a:p>
            <a:r>
              <a:rPr kumimoji="1" lang="ko-KR" altLang="en-US" dirty="0"/>
              <a:t>엔티티의 명명과 식별자를 찾기 어려울 때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74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25197-3827-F063-E0DC-C5A1DCF0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Armstrong’s Axioms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4B48CC-F6BD-F610-8415-5A17BF23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986" y="1690688"/>
            <a:ext cx="7272027" cy="5164939"/>
          </a:xfrm>
        </p:spPr>
      </p:pic>
    </p:spTree>
    <p:extLst>
      <p:ext uri="{BB962C8B-B14F-4D97-AF65-F5344CB8AC3E}">
        <p14:creationId xmlns:p14="http://schemas.microsoft.com/office/powerpoint/2010/main" val="142175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2A42-FBB9-B77F-7AB4-E5382E17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Modus Ponens(Inference Rules)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18CC7-5385-09E0-5EAA-EECDA17F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Decomposition</a:t>
            </a:r>
          </a:p>
          <a:p>
            <a:pPr lvl="1"/>
            <a:r>
              <a:rPr kumimoji="1" lang="en-US" altLang="ko-KR" dirty="0"/>
              <a:t>If X-&gt;YZ then X-&gt;Y and X-&gt;Z</a:t>
            </a:r>
          </a:p>
          <a:p>
            <a:r>
              <a:rPr kumimoji="1" lang="en-US" altLang="ko-KR" dirty="0"/>
              <a:t>Composition</a:t>
            </a:r>
          </a:p>
          <a:p>
            <a:pPr lvl="1"/>
            <a:r>
              <a:rPr kumimoji="1" lang="en-US" altLang="ko-KR" dirty="0"/>
              <a:t>If X-&gt;Y and A-&gt;B then XA -&gt; YB</a:t>
            </a:r>
          </a:p>
          <a:p>
            <a:r>
              <a:rPr kumimoji="1" lang="en-US" altLang="ko-KR" dirty="0"/>
              <a:t>Pseudo Transitivity</a:t>
            </a:r>
          </a:p>
          <a:p>
            <a:pPr lvl="1"/>
            <a:r>
              <a:rPr kumimoji="1" lang="en-US" altLang="ko-KR" dirty="0"/>
              <a:t>If X-&gt; Y and YZ -&gt; W then XZ -&gt; W</a:t>
            </a:r>
          </a:p>
          <a:p>
            <a:r>
              <a:rPr kumimoji="1" lang="en-US" altLang="ko-KR" dirty="0"/>
              <a:t>Extensivity</a:t>
            </a:r>
          </a:p>
          <a:p>
            <a:pPr lvl="1"/>
            <a:r>
              <a:rPr kumimoji="1" lang="en-US" altLang="ko-KR" dirty="0"/>
              <a:t>If X-&gt;Y then X-&gt;XY</a:t>
            </a:r>
          </a:p>
          <a:p>
            <a:r>
              <a:rPr kumimoji="1" lang="en-US" altLang="ko-KR" dirty="0"/>
              <a:t>Union</a:t>
            </a:r>
          </a:p>
          <a:p>
            <a:pPr lvl="1"/>
            <a:r>
              <a:rPr kumimoji="1" lang="en-US" altLang="ko-KR" dirty="0"/>
              <a:t>If X-&gt;Y and X-&gt;Z then X-&gt; YZ</a:t>
            </a:r>
          </a:p>
          <a:p>
            <a:r>
              <a:rPr kumimoji="1" lang="en-US" altLang="ko-KR" dirty="0"/>
              <a:t>Self Determination</a:t>
            </a:r>
          </a:p>
          <a:p>
            <a:pPr lvl="1"/>
            <a:r>
              <a:rPr kumimoji="1" lang="en-US" altLang="ko-KR" dirty="0"/>
              <a:t>X -&gt;X for any 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19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0643E-283F-4C89-8448-03A512F1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증명 예시</a:t>
            </a:r>
            <a:r>
              <a:rPr kumimoji="1" lang="en-US" altLang="ko-KR" dirty="0"/>
              <a:t>(Decomposition)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04BD4-413A-794C-820A-782FCCBB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If X-&gt;YZ then X-&gt;Y and X-&gt;Z</a:t>
            </a:r>
          </a:p>
          <a:p>
            <a:r>
              <a:rPr kumimoji="1" lang="en-US" altLang="ko-KR" dirty="0"/>
              <a:t>Proof)</a:t>
            </a:r>
          </a:p>
          <a:p>
            <a:pPr lvl="1"/>
            <a:r>
              <a:rPr kumimoji="1" lang="en-US" altLang="ko-KR" dirty="0"/>
              <a:t>YZ-&gt;Y and YZ-&gt;Z [Reflexivity]</a:t>
            </a:r>
          </a:p>
          <a:p>
            <a:pPr lvl="1"/>
            <a:r>
              <a:rPr kumimoji="1" lang="en-US" altLang="ko-KR" dirty="0"/>
              <a:t>(X-&gt;YZ and YZ-&gt;Y) and (X-&gt;YZ and YZ-&gt;Z)</a:t>
            </a:r>
          </a:p>
          <a:p>
            <a:pPr lvl="1"/>
            <a:r>
              <a:rPr kumimoji="1" lang="en-US" altLang="ko-KR" dirty="0"/>
              <a:t>X-&gt;Y and X-&gt;Z [Transitivity]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18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6276-AB5F-7A82-6143-228CC763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Closure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25891-D428-B7DC-FB7A-10DAC080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Closure of a subset X = X+ = cl(X)</a:t>
            </a:r>
          </a:p>
          <a:p>
            <a:r>
              <a:rPr kumimoji="1" lang="en-US" altLang="ko-KR" dirty="0"/>
              <a:t>cl: closure operator</a:t>
            </a:r>
            <a:endParaRPr kumimoji="1" lang="ko-KR" altLang="en-US" dirty="0"/>
          </a:p>
        </p:txBody>
      </p:sp>
      <p:pic>
        <p:nvPicPr>
          <p:cNvPr id="5" name="그림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AA32E1E-1A3D-9CDD-592C-4F42DDD9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8111"/>
            <a:ext cx="10886374" cy="39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6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E35EB-6F09-A040-E6DC-79A33B76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Closure Example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0F3B-F67F-B04B-0119-B4C00290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{name} -&gt; {color}</a:t>
            </a:r>
          </a:p>
          <a:p>
            <a:r>
              <a:rPr kumimoji="1" lang="en-US" altLang="ko-KR" dirty="0"/>
              <a:t>{category} -&gt; {department}</a:t>
            </a:r>
          </a:p>
          <a:p>
            <a:r>
              <a:rPr kumimoji="1" lang="en-US" altLang="ko-KR" dirty="0"/>
              <a:t>{color, category} -&gt; {price}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{name, category}+ </a:t>
            </a:r>
            <a:br>
              <a:rPr kumimoji="1" lang="en-US" altLang="ko-KR" dirty="0"/>
            </a:br>
            <a:r>
              <a:rPr kumimoji="1" lang="en-US" altLang="ko-KR" dirty="0"/>
              <a:t>= {name, category, color, department, price}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97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C19F-5870-C499-34B4-6955BDF4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Closure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Super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찾는데 쓰인다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2C4B9-5CDC-92E5-FEF2-ED49308C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결정자</a:t>
            </a:r>
            <a:r>
              <a:rPr kumimoji="1" lang="en-US" altLang="ko-KR" dirty="0"/>
              <a:t>(Super Key) </a:t>
            </a:r>
            <a:r>
              <a:rPr kumimoji="1" lang="ko-KR" altLang="en-US" dirty="0"/>
              <a:t>에서 군더더기를 제거하면 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최소한의 속성만 남기면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후보키</a:t>
            </a:r>
            <a:r>
              <a:rPr kumimoji="1" lang="en-US" altLang="ko-KR" dirty="0"/>
              <a:t>(Candidate Key)</a:t>
            </a:r>
            <a:r>
              <a:rPr kumimoji="1" lang="ko-KR" altLang="en-US" dirty="0"/>
              <a:t>가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내가 이해한 </a:t>
            </a:r>
            <a:r>
              <a:rPr kumimoji="1" lang="en-US" altLang="ko-KR" dirty="0"/>
              <a:t>Normalization: </a:t>
            </a:r>
            <a:r>
              <a:rPr kumimoji="1" lang="ko-KR" altLang="en-US" dirty="0"/>
              <a:t>결정자 속성과 </a:t>
            </a:r>
            <a:r>
              <a:rPr kumimoji="1" lang="ko-KR" altLang="en-US" dirty="0" err="1"/>
              <a:t>종속자</a:t>
            </a:r>
            <a:r>
              <a:rPr kumimoji="1" lang="ko-KR" altLang="en-US" dirty="0"/>
              <a:t> 속성에서 </a:t>
            </a:r>
            <a:br>
              <a:rPr kumimoji="1" lang="en-US" altLang="ko-KR" dirty="0"/>
            </a:br>
            <a:r>
              <a:rPr kumimoji="1" lang="ko-KR" altLang="en-US" dirty="0"/>
              <a:t>군더더기 깔끔하게 제거하기</a:t>
            </a:r>
          </a:p>
        </p:txBody>
      </p:sp>
      <p:pic>
        <p:nvPicPr>
          <p:cNvPr id="5" name="그림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487B47D4-3772-DDF8-D0CA-31A7A003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5842"/>
            <a:ext cx="12192000" cy="25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EC42-E98C-CF60-FD17-C41361A1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정규화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선형대수학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5B5C2-73CD-38CA-3384-FF50C85B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최종적인 목적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Normed Vector Space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만들기</a:t>
            </a:r>
            <a:endParaRPr kumimoji="1" lang="en-US" altLang="ko-KR" dirty="0"/>
          </a:p>
          <a:p>
            <a:r>
              <a:rPr kumimoji="1" lang="ko-KR" altLang="en-US" dirty="0" err="1"/>
              <a:t>직교성</a:t>
            </a:r>
            <a:r>
              <a:rPr kumimoji="1" lang="en-US" altLang="ko-KR" dirty="0"/>
              <a:t>(Orthogonality)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Identity</a:t>
            </a:r>
            <a:r>
              <a:rPr kumimoji="1" lang="ko-KR" altLang="en-US" dirty="0"/>
              <a:t> 가 핵심</a:t>
            </a:r>
            <a:endParaRPr kumimoji="1" lang="en-US" altLang="ko-KR" dirty="0"/>
          </a:p>
          <a:p>
            <a:r>
              <a:rPr kumimoji="1" lang="en-US" altLang="ko-KR" dirty="0"/>
              <a:t>Projection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을 쉽게 </a:t>
            </a:r>
            <a:r>
              <a:rPr kumimoji="1" lang="ko-KR" altLang="en-US" dirty="0" err="1"/>
              <a:t>해줌</a:t>
            </a:r>
            <a:endParaRPr kumimoji="1" lang="en-US" altLang="ko-KR" dirty="0"/>
          </a:p>
          <a:p>
            <a:r>
              <a:rPr kumimoji="1" lang="en-US" altLang="ko-KR" dirty="0"/>
              <a:t>Normalization </a:t>
            </a:r>
            <a:r>
              <a:rPr kumimoji="1" lang="ko-KR" altLang="en-US" dirty="0"/>
              <a:t>을 하면 </a:t>
            </a:r>
            <a:r>
              <a:rPr kumimoji="1" lang="en-US" altLang="ko-KR" dirty="0"/>
              <a:t>Norm </a:t>
            </a:r>
            <a:r>
              <a:rPr kumimoji="1" lang="ko-KR" altLang="en-US" dirty="0"/>
              <a:t>이 나온다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8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D2AA-A906-8E19-B0AE-8BF2B0EB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정규화</a:t>
            </a:r>
            <a:r>
              <a:rPr kumimoji="1" lang="en-US" altLang="ko-KR" dirty="0"/>
              <a:t>(</a:t>
            </a:r>
            <a:r>
              <a:rPr kumimoji="1" lang="en-US" altLang="ko-KR"/>
              <a:t>Relation Algebra)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901F3-D504-B55C-3C93-B9FD5BBB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최종적인 목적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 Form Model </a:t>
            </a:r>
            <a:r>
              <a:rPr kumimoji="1" lang="ko-KR" altLang="en-US" dirty="0"/>
              <a:t>을 만들기</a:t>
            </a:r>
            <a:endParaRPr kumimoji="1" lang="en-US" altLang="ko-KR" dirty="0"/>
          </a:p>
          <a:p>
            <a:r>
              <a:rPr kumimoji="1" lang="ko-KR" altLang="en-US" dirty="0"/>
              <a:t>직교</a:t>
            </a:r>
            <a:r>
              <a:rPr kumimoji="1" lang="en-US" altLang="ko-KR" dirty="0"/>
              <a:t>(Orthogonal) </a:t>
            </a:r>
            <a:r>
              <a:rPr kumimoji="1" lang="ko-KR" altLang="en-US" dirty="0"/>
              <a:t>의 의미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en-US" altLang="ko-KR" dirty="0"/>
              <a:t>Relation </a:t>
            </a:r>
            <a:r>
              <a:rPr kumimoji="1" lang="ko-KR" altLang="en-US" dirty="0"/>
              <a:t>끼리 </a:t>
            </a:r>
            <a:r>
              <a:rPr kumimoji="1" lang="en-US" altLang="ko-KR" dirty="0"/>
              <a:t>Projection </a:t>
            </a:r>
            <a:r>
              <a:rPr kumimoji="1" lang="ko-KR" altLang="en-US" dirty="0"/>
              <a:t>했을 때 </a:t>
            </a:r>
            <a:r>
              <a:rPr kumimoji="1" lang="ko-KR" altLang="en-US" dirty="0" err="1"/>
              <a:t>겹치는게</a:t>
            </a:r>
            <a:r>
              <a:rPr kumimoji="1" lang="ko-KR" altLang="en-US" dirty="0"/>
              <a:t> 없어야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완전성</a:t>
            </a:r>
            <a:r>
              <a:rPr kumimoji="1" lang="en-US" altLang="ko-KR" dirty="0"/>
              <a:t>(Completeness)</a:t>
            </a:r>
            <a:r>
              <a:rPr kumimoji="1" lang="ko-KR" altLang="en-US" dirty="0"/>
              <a:t>와 확장성</a:t>
            </a:r>
            <a:r>
              <a:rPr kumimoji="1" lang="en-US" altLang="ko-KR" dirty="0"/>
              <a:t>(Flexibility)</a:t>
            </a:r>
            <a:r>
              <a:rPr kumimoji="1" lang="ko-KR" altLang="en-US" dirty="0"/>
              <a:t>가 좋아진다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b="1" dirty="0"/>
              <a:t>Anomaly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방지할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11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B9B58-4E2A-FFDA-0802-006A1362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Anomaly</a:t>
            </a:r>
            <a:endParaRPr kumimoji="1" lang="ko-KR" altLang="en-US" dirty="0"/>
          </a:p>
        </p:txBody>
      </p:sp>
      <p:pic>
        <p:nvPicPr>
          <p:cNvPr id="5" name="내용 개체 틀 4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A10A8666-E4C5-185B-D3A2-72A0BFB5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889" y="2899318"/>
            <a:ext cx="12190032" cy="2196790"/>
          </a:xfrm>
        </p:spPr>
      </p:pic>
    </p:spTree>
    <p:extLst>
      <p:ext uri="{BB962C8B-B14F-4D97-AF65-F5344CB8AC3E}">
        <p14:creationId xmlns:p14="http://schemas.microsoft.com/office/powerpoint/2010/main" val="212031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0D61-868D-A7E0-33BF-2D510325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UNF(Unnormalized Form)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EDC24-2B03-45D4-743A-356597F4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중복된</a:t>
            </a:r>
            <a:r>
              <a:rPr kumimoji="1" lang="en-US" altLang="ko-KR" dirty="0"/>
              <a:t> </a:t>
            </a:r>
            <a:r>
              <a:rPr kumimoji="1" lang="ko-KR" altLang="en-US" dirty="0"/>
              <a:t>인스턴스가 없어야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15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46455-06B2-C701-8CD8-7EFA6A9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CH2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언제 다시 읽을 것 같은가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04746-B830-91A9-A190-C8750064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Anomaly </a:t>
            </a:r>
            <a:r>
              <a:rPr kumimoji="1" lang="ko-KR" altLang="en-US" dirty="0"/>
              <a:t>가 발생했고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근본 원인을 파악하고 싶을 때</a:t>
            </a:r>
            <a:endParaRPr kumimoji="1" lang="en-US" altLang="ko-KR" dirty="0"/>
          </a:p>
          <a:p>
            <a:r>
              <a:rPr kumimoji="1" lang="en-US" altLang="ko-KR" dirty="0"/>
              <a:t>Anomaly </a:t>
            </a:r>
            <a:r>
              <a:rPr kumimoji="1" lang="ko-KR" altLang="en-US" dirty="0"/>
              <a:t>의 발생 원인을 근본적으로 해결하고 싶을 때</a:t>
            </a:r>
            <a:endParaRPr kumimoji="1" lang="en-US" altLang="ko-KR" dirty="0"/>
          </a:p>
          <a:p>
            <a:r>
              <a:rPr kumimoji="1" lang="en-US" altLang="ko-KR" dirty="0"/>
              <a:t>Normal Form Model </a:t>
            </a:r>
            <a:r>
              <a:rPr kumimoji="1" lang="ko-KR" altLang="en-US" dirty="0"/>
              <a:t>을 설계하고 싶을 때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44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1640-120F-765A-76CA-B840DD4A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정규형</a:t>
            </a:r>
            <a:r>
              <a:rPr kumimoji="1" lang="en-US" altLang="ko-KR" dirty="0"/>
              <a:t>(1NF)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EAC7-5FD7-8F64-DE98-3986E7B9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속성</a:t>
            </a:r>
            <a:r>
              <a:rPr kumimoji="1" lang="en-US" altLang="ko-KR" dirty="0"/>
              <a:t>(Attribute) </a:t>
            </a:r>
            <a:r>
              <a:rPr kumimoji="1" lang="ko-KR" altLang="en-US" dirty="0"/>
              <a:t>이 원자 값</a:t>
            </a:r>
            <a:r>
              <a:rPr kumimoji="1" lang="en-US" altLang="ko-KR" dirty="0"/>
              <a:t>(Scalar Column) </a:t>
            </a:r>
            <a:r>
              <a:rPr kumimoji="1" lang="ko-KR" altLang="en-US" dirty="0"/>
              <a:t>이어야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다가 속성</a:t>
            </a:r>
            <a:r>
              <a:rPr kumimoji="1" lang="en-US" altLang="ko-KR" dirty="0"/>
              <a:t>(Multivalued Attributes)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r>
              <a:rPr kumimoji="1" lang="ko-KR" altLang="en-US" dirty="0"/>
              <a:t>복합 속성</a:t>
            </a:r>
            <a:r>
              <a:rPr kumimoji="1" lang="en-US" altLang="ko-KR" dirty="0"/>
              <a:t>(Composite Attributes)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r>
              <a:rPr kumimoji="1" lang="ko-KR" altLang="en-US" dirty="0"/>
              <a:t>반복 속성</a:t>
            </a:r>
            <a:r>
              <a:rPr kumimoji="1" lang="en-US" altLang="ko-KR" dirty="0"/>
              <a:t>(NFNF, Non First Normal Form)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r>
              <a:rPr kumimoji="1" lang="ko-KR" altLang="en-US" dirty="0"/>
              <a:t>중첩 릴레이션</a:t>
            </a:r>
            <a:r>
              <a:rPr kumimoji="1" lang="en-US" altLang="ko-KR" dirty="0"/>
              <a:t>(Nested Relation, </a:t>
            </a:r>
            <a:r>
              <a:rPr kumimoji="1" lang="en-US" altLang="ko-KR" dirty="0" err="1"/>
              <a:t>RelationValued</a:t>
            </a:r>
            <a:r>
              <a:rPr kumimoji="1" lang="en-US" altLang="ko-KR" dirty="0"/>
              <a:t> Attribute)</a:t>
            </a:r>
            <a:r>
              <a:rPr kumimoji="1" lang="ko-KR" altLang="en-US" dirty="0"/>
              <a:t> 제거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62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6F998-66C1-75CE-564B-DFCB0C64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정규형</a:t>
            </a:r>
            <a:r>
              <a:rPr kumimoji="1" lang="en-US" altLang="ko-KR" dirty="0"/>
              <a:t>(2NF)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00BEB-0941-D123-736E-873F4A70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부분 종속</a:t>
            </a:r>
            <a:r>
              <a:rPr kumimoji="1" lang="en-US" altLang="ko-KR" dirty="0"/>
              <a:t>(Partial Functional Dependency)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r>
              <a:rPr kumimoji="1" lang="ko-KR" altLang="en-US" dirty="0"/>
              <a:t>모든 비식별자 속성은 </a:t>
            </a:r>
            <a:r>
              <a:rPr kumimoji="1" lang="en-US" altLang="ko-KR" dirty="0"/>
              <a:t>CK </a:t>
            </a:r>
            <a:r>
              <a:rPr kumimoji="1" lang="ko-KR" altLang="en-US" dirty="0"/>
              <a:t>에 완전 함수 종속</a:t>
            </a:r>
            <a:r>
              <a:rPr kumimoji="1" lang="en-US" altLang="ko-KR" dirty="0"/>
              <a:t>(Fully Functional Dependency)</a:t>
            </a:r>
            <a:r>
              <a:rPr kumimoji="1" lang="ko-KR" altLang="en-US" dirty="0"/>
              <a:t>가 되어야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 descr="스크린샷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F3FFC080-BEB0-E755-DBA1-E0C94F42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5362"/>
            <a:ext cx="7772400" cy="339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6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BEA33-4179-E46A-6AD0-356BF76B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정규형</a:t>
            </a:r>
            <a:r>
              <a:rPr kumimoji="1" lang="en-US" altLang="ko-KR" dirty="0"/>
              <a:t>(3NF)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5CF8A-FC1B-FAAF-25FF-2F1C39ED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이행 종속</a:t>
            </a:r>
            <a:r>
              <a:rPr kumimoji="1" lang="en-US" altLang="ko-KR" dirty="0"/>
              <a:t>(Transitive Dependency)</a:t>
            </a:r>
            <a:r>
              <a:rPr kumimoji="1" lang="ko-KR" altLang="en-US" dirty="0"/>
              <a:t> 제거</a:t>
            </a:r>
          </a:p>
        </p:txBody>
      </p:sp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DED6BB36-672E-6509-A852-466FA754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3376"/>
            <a:ext cx="7772400" cy="36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2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C311-5A87-C5C7-F18A-AB2B524B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BCNF(Boyce-Codd Normal Form)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EEEC7-9F92-29A4-E10A-61B1EE72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종속자가 키에 포함된 함수 종속 제거</a:t>
            </a:r>
            <a:endParaRPr kumimoji="1" lang="en-US" altLang="ko-KR" dirty="0"/>
          </a:p>
          <a:p>
            <a:r>
              <a:rPr kumimoji="1" lang="ko-KR" altLang="en-US" dirty="0"/>
              <a:t>모든 결정자는 주 식별자여야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종속자는 </a:t>
            </a:r>
            <a:r>
              <a:rPr kumimoji="1" lang="en-US" altLang="ko-KR" dirty="0"/>
              <a:t>CK </a:t>
            </a:r>
            <a:r>
              <a:rPr kumimoji="1" lang="ko-KR" altLang="en-US" dirty="0"/>
              <a:t>가 아니어야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 descr="도표, 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7F225DCD-02D1-F29D-4B88-C922263F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3573085"/>
            <a:ext cx="7772400" cy="2919790"/>
          </a:xfrm>
          <a:prstGeom prst="rect">
            <a:avLst/>
          </a:prstGeom>
        </p:spPr>
      </p:pic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095FA8B-7C13-F226-C45B-3E7580EC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94" y="3278458"/>
            <a:ext cx="3800522" cy="34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6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C311-5A87-C5C7-F18A-AB2B524B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정규형</a:t>
            </a:r>
            <a:r>
              <a:rPr kumimoji="1" lang="en-US" altLang="ko-KR" dirty="0"/>
              <a:t>(4NF)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EEEC7-9F92-29A4-E10A-61B1EE72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다가 종속 </a:t>
            </a:r>
            <a:r>
              <a:rPr kumimoji="1" lang="en-US" altLang="ko-KR" dirty="0"/>
              <a:t>(Multivalued Dependency)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r>
              <a:rPr kumimoji="1" lang="en-US" altLang="ko-KR" dirty="0"/>
              <a:t>Non-trivial multivalued dependency begins with a super key</a:t>
            </a:r>
            <a:endParaRPr kumimoji="1" lang="ko-KR" altLang="en-US" dirty="0"/>
          </a:p>
        </p:txBody>
      </p:sp>
      <p:pic>
        <p:nvPicPr>
          <p:cNvPr id="5" name="그림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40A15A23-FC3B-B4BB-9DA5-43C70A07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" y="2892287"/>
            <a:ext cx="11067547" cy="39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0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85D84-A816-C12D-25D3-6F14C75B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정규형</a:t>
            </a:r>
            <a:r>
              <a:rPr kumimoji="1" lang="en-US" altLang="ko-KR" dirty="0"/>
              <a:t>(5NF)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D44FE-C72A-F286-3BB1-1DD438FF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조인 종속 제거</a:t>
            </a:r>
            <a:endParaRPr kumimoji="1" lang="en-US" altLang="ko-KR" dirty="0"/>
          </a:p>
          <a:p>
            <a:r>
              <a:rPr kumimoji="1" lang="en-US" altLang="ko-KR" dirty="0"/>
              <a:t>PJNF(Project-Join Normal Form)</a:t>
            </a:r>
          </a:p>
          <a:p>
            <a:r>
              <a:rPr kumimoji="1" lang="ko-KR" altLang="en-US" dirty="0"/>
              <a:t>무손실 조인</a:t>
            </a:r>
            <a:r>
              <a:rPr kumimoji="1" lang="en-US" altLang="ko-KR" dirty="0"/>
              <a:t>(Lossless Join): </a:t>
            </a:r>
            <a:r>
              <a:rPr kumimoji="1" lang="ko-KR" altLang="en-US" dirty="0"/>
              <a:t>분해 후 조인하여 원래의 릴레이션으로 복원 가능</a:t>
            </a:r>
            <a:endParaRPr kumimoji="1" lang="en-US" altLang="ko-KR" dirty="0"/>
          </a:p>
          <a:p>
            <a:r>
              <a:rPr kumimoji="1" lang="ko-KR" altLang="en-US" dirty="0"/>
              <a:t>비부가적 조인</a:t>
            </a:r>
            <a:r>
              <a:rPr kumimoji="1" lang="en-US" altLang="ko-KR" dirty="0"/>
              <a:t>(Nonadditive Join): </a:t>
            </a:r>
            <a:r>
              <a:rPr kumimoji="1" lang="ko-KR" altLang="en-US" dirty="0"/>
              <a:t>조인한 결과에 원래 </a:t>
            </a:r>
            <a:r>
              <a:rPr kumimoji="1" lang="ko-KR" altLang="en-US" dirty="0" err="1"/>
              <a:t>릴레이션에</a:t>
            </a:r>
            <a:r>
              <a:rPr kumimoji="1" lang="ko-KR" altLang="en-US" dirty="0"/>
              <a:t> 없던 데이터가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384912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1B4-E954-0F19-12DF-3EAC163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CH1</a:t>
            </a:r>
            <a:r>
              <a:rPr kumimoji="1" lang="ko-KR" altLang="en-US" dirty="0"/>
              <a:t>을 읽으며 들은 의문점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08AA7-911A-E7E7-D15F-BAD2A7C7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엔티티를 분류하거나 업무 식별자를 도출하기 이전에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필요한 주요 엔티티를 어떻게 알 수 있는가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p.72 “</a:t>
            </a:r>
            <a:r>
              <a:rPr kumimoji="1" lang="ko-KR" altLang="en-US" dirty="0"/>
              <a:t>개념 모델링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이 무엇인지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엔티티 설계와 어떻게 </a:t>
            </a:r>
            <a:r>
              <a:rPr kumimoji="1" lang="ko-KR" altLang="en-US" dirty="0" err="1"/>
              <a:t>다른지</a:t>
            </a:r>
            <a:br>
              <a:rPr kumimoji="1" lang="en-US" altLang="ko-KR" dirty="0"/>
            </a:br>
            <a:r>
              <a:rPr kumimoji="1" lang="ko-KR" altLang="en-US" dirty="0"/>
              <a:t>잘 모르겠다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CH1 </a:t>
            </a:r>
            <a:r>
              <a:rPr kumimoji="1" lang="ko-KR" altLang="en-US" dirty="0"/>
              <a:t>은 어렵기보다는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알아야할 어휘들이 무척 많이 나와서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자주 복습해서 </a:t>
            </a:r>
            <a:r>
              <a:rPr kumimoji="1" lang="ko-KR" altLang="en-US" dirty="0" err="1"/>
              <a:t>외워야겠다는</a:t>
            </a:r>
            <a:r>
              <a:rPr kumimoji="1" lang="ko-KR" altLang="en-US" dirty="0"/>
              <a:t> 생각이 들었다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3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1B4-E954-0F19-12DF-3EAC163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CH2</a:t>
            </a:r>
            <a:r>
              <a:rPr kumimoji="1" lang="ko-KR" altLang="en-US" dirty="0"/>
              <a:t>을 읽으며 들은 의문점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08AA7-911A-E7E7-D15F-BAD2A7C7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그냥 다 어렵다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제대로 이해를 한 것인지 조차 의문스럽다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FD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Closure </a:t>
            </a:r>
            <a:r>
              <a:rPr kumimoji="1" lang="ko-KR" altLang="en-US" dirty="0"/>
              <a:t>개념 너무 어렵다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정규형까지는 읽으면 기억이 나고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BCNF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정규형은 알듯 말듯 하면서 어렵고</a:t>
            </a:r>
            <a:br>
              <a:rPr kumimoji="1" lang="en-US" altLang="ko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정규형은 진짜 아무리 읽어도 모르겠다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5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7E1DC-9D1C-8D0C-93B4-13358A6D3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CH1 </a:t>
            </a:r>
            <a:r>
              <a:rPr kumimoji="1" lang="ko-KR" altLang="en-US" dirty="0"/>
              <a:t>엔티티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F5D38-880F-1E93-190B-F9B2B83D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엔티티의 정의와 설계 원칙</a:t>
            </a:r>
            <a:endParaRPr kumimoji="1" lang="en-US" altLang="ko-KR" dirty="0"/>
          </a:p>
          <a:p>
            <a:r>
              <a:rPr kumimoji="1" lang="ko-KR" altLang="en-US" dirty="0"/>
              <a:t>엔티티의 분류에 따른 명명법과 </a:t>
            </a:r>
            <a:r>
              <a:rPr kumimoji="1" lang="ko-KR" altLang="en-US"/>
              <a:t>식별자 찾는 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4F6A-F46D-6754-705F-989A96F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바라보는 시각에 따른 용어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6BBD726-ADE5-12D9-4DF9-56C5A4605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95481"/>
              </p:ext>
            </p:extLst>
          </p:nvPr>
        </p:nvGraphicFramePr>
        <p:xfrm>
          <a:off x="0" y="1825624"/>
          <a:ext cx="12192000" cy="503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22241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265978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55215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45417273"/>
                    </a:ext>
                  </a:extLst>
                </a:gridCol>
              </a:tblGrid>
              <a:tr h="1006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관계형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집합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 이론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논리 데이터 모델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물리 데이터 모델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파일 시스템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7149248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Relation Schema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Entity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Table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File</a:t>
                      </a:r>
                      <a:endParaRPr lang="ko-KR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464676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Tuple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Relation Instance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Row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Record</a:t>
                      </a:r>
                      <a:endParaRPr lang="ko-KR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56238461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Attribute(</a:t>
                      </a:r>
                      <a:r>
                        <a:rPr lang="ko-KR" altLang="en-US" sz="2400" dirty="0"/>
                        <a:t>속성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Attribute(</a:t>
                      </a:r>
                      <a:r>
                        <a:rPr lang="ko-KR" altLang="en-US" sz="2400" dirty="0"/>
                        <a:t>속성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Column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Field</a:t>
                      </a:r>
                      <a:endParaRPr lang="ko-KR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55105303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Determinant(</a:t>
                      </a:r>
                      <a:r>
                        <a:rPr lang="ko-KR" altLang="en-US" sz="2400" dirty="0"/>
                        <a:t>결정자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Identifier(</a:t>
                      </a:r>
                      <a:r>
                        <a:rPr lang="ko-KR" altLang="en-US" sz="2400" dirty="0"/>
                        <a:t>식별자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Key</a:t>
                      </a:r>
                      <a:endParaRPr lang="ko-KR" altLang="en-US" sz="2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194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2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C5172-22B9-C858-D1CB-8F64FB49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Relation vs Relationship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86035-E368-5F57-2033-3154E1D8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Relation: implicit choice of attributes</a:t>
            </a:r>
          </a:p>
          <a:p>
            <a:r>
              <a:rPr kumimoji="1" lang="en-US" altLang="ko-KR" dirty="0"/>
              <a:t>Relationship: attribute can be referred to by its name</a:t>
            </a:r>
          </a:p>
          <a:p>
            <a:r>
              <a:rPr kumimoji="1" lang="ko-KR" altLang="en-US" dirty="0"/>
              <a:t>참고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Armstrong </a:t>
            </a:r>
            <a:r>
              <a:rPr kumimoji="1" lang="ko-KR" altLang="en-US" dirty="0">
                <a:hlinkClick r:id="rId2"/>
              </a:rPr>
              <a:t>의 논문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6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DD1B-085D-7027-FE29-8B5A9FAA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엔티티</a:t>
            </a:r>
            <a:r>
              <a:rPr kumimoji="1" lang="en-US" altLang="ko-KR" dirty="0"/>
              <a:t> 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1C552-1E21-872D-64CA-3C438FC8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엔티티의 정의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업무를 수행하는 데 필요한 데이터를 </a:t>
            </a:r>
            <a:br>
              <a:rPr kumimoji="1" lang="en-US" altLang="ko-KR" dirty="0"/>
            </a:br>
            <a:r>
              <a:rPr kumimoji="1" lang="ko-KR" altLang="en-US" dirty="0"/>
              <a:t>특성이 유사한 것끼리 </a:t>
            </a:r>
            <a:r>
              <a:rPr kumimoji="1" lang="ko-KR" altLang="en-US" dirty="0" err="1"/>
              <a:t>모아놓은</a:t>
            </a:r>
            <a:r>
              <a:rPr kumimoji="1" lang="ko-KR" altLang="en-US" dirty="0"/>
              <a:t> 집합</a:t>
            </a:r>
            <a:r>
              <a:rPr kumimoji="1" lang="en-US" altLang="ko-KR" dirty="0"/>
              <a:t>”</a:t>
            </a:r>
          </a:p>
          <a:p>
            <a:r>
              <a:rPr kumimoji="1" lang="ko-KR" altLang="en-US" dirty="0"/>
              <a:t>집합의 정의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직관 또는 사고의 대상으로 확정되어 있고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서로 명확히 구별되는 것들의 모임</a:t>
            </a:r>
            <a:r>
              <a:rPr kumimoji="1" lang="en-US" altLang="ko-KR" dirty="0"/>
              <a:t>”</a:t>
            </a:r>
          </a:p>
          <a:p>
            <a:r>
              <a:rPr kumimoji="1" lang="ko-KR" altLang="en-US" dirty="0"/>
              <a:t>속성의 함수 종속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특성이 유사하다는 것은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속성끼리 함수 종속이 있다는 뜻</a:t>
            </a:r>
          </a:p>
        </p:txBody>
      </p:sp>
    </p:spTree>
    <p:extLst>
      <p:ext uri="{BB962C8B-B14F-4D97-AF65-F5344CB8AC3E}">
        <p14:creationId xmlns:p14="http://schemas.microsoft.com/office/powerpoint/2010/main" val="355651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1254</Words>
  <Application>Microsoft Macintosh PowerPoint</Application>
  <PresentationFormat>와이드스크린</PresentationFormat>
  <Paragraphs>183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각 챕터를 읽으면서 찾으려 한 것</vt:lpstr>
      <vt:lpstr>CH1 을 언제 다시 읽을 것 같은가?</vt:lpstr>
      <vt:lpstr>CH2 를 언제 다시 읽을 것 같은가?</vt:lpstr>
      <vt:lpstr>CH1을 읽으며 들은 의문점</vt:lpstr>
      <vt:lpstr>CH2을 읽으며 들은 의문점</vt:lpstr>
      <vt:lpstr>CH1 엔티티</vt:lpstr>
      <vt:lpstr>바라보는 시각에 따른 용어</vt:lpstr>
      <vt:lpstr>Relation vs Relationship</vt:lpstr>
      <vt:lpstr>엔티티 란?</vt:lpstr>
      <vt:lpstr>엔티티 분류</vt:lpstr>
      <vt:lpstr>엔티티 명명법</vt:lpstr>
      <vt:lpstr>엔티티 식별자 도출법</vt:lpstr>
      <vt:lpstr>업무 식별자 표현 방법</vt:lpstr>
      <vt:lpstr>엔티티 설계 원칙</vt:lpstr>
      <vt:lpstr>무결성(Integrity)</vt:lpstr>
      <vt:lpstr>CH2 정규화</vt:lpstr>
      <vt:lpstr>정규형의 종류와 조건들</vt:lpstr>
      <vt:lpstr>함수 종속(Functional Dependency)</vt:lpstr>
      <vt:lpstr>함수 종속 (정의)</vt:lpstr>
      <vt:lpstr>Armstrong’s Axioms</vt:lpstr>
      <vt:lpstr>Modus Ponens(Inference Rules)</vt:lpstr>
      <vt:lpstr>증명 예시(Decomposition)</vt:lpstr>
      <vt:lpstr>Closure</vt:lpstr>
      <vt:lpstr>Closure Example</vt:lpstr>
      <vt:lpstr>Closure 는 Super Key를 찾는데 쓰인다</vt:lpstr>
      <vt:lpstr>정규화(선형대수학)</vt:lpstr>
      <vt:lpstr>정규화(Relation Algebra)</vt:lpstr>
      <vt:lpstr>Anomaly</vt:lpstr>
      <vt:lpstr>UNF(Unnormalized Form)</vt:lpstr>
      <vt:lpstr>1정규형(1NF)</vt:lpstr>
      <vt:lpstr>2정규형(2NF)</vt:lpstr>
      <vt:lpstr>3정규형(3NF)</vt:lpstr>
      <vt:lpstr>BCNF(Boyce-Codd Normal Form)</vt:lpstr>
      <vt:lpstr>4정규형(4NF)</vt:lpstr>
      <vt:lpstr>5정규형(5NF)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엔티티 CH2 정규화</dc:title>
  <dc:creator>Pyro Gho</dc:creator>
  <cp:lastModifiedBy>Pyro Gho</cp:lastModifiedBy>
  <cp:revision>120</cp:revision>
  <dcterms:created xsi:type="dcterms:W3CDTF">2023-12-13T04:57:17Z</dcterms:created>
  <dcterms:modified xsi:type="dcterms:W3CDTF">2023-12-19T04:31:46Z</dcterms:modified>
</cp:coreProperties>
</file>