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87" r:id="rId3"/>
    <p:sldId id="291" r:id="rId4"/>
    <p:sldId id="292" r:id="rId5"/>
    <p:sldId id="305" r:id="rId6"/>
    <p:sldId id="306" r:id="rId7"/>
    <p:sldId id="307" r:id="rId8"/>
    <p:sldId id="294" r:id="rId9"/>
    <p:sldId id="295" r:id="rId10"/>
    <p:sldId id="308" r:id="rId11"/>
    <p:sldId id="296" r:id="rId12"/>
    <p:sldId id="309" r:id="rId13"/>
    <p:sldId id="298" r:id="rId14"/>
    <p:sldId id="299" r:id="rId15"/>
    <p:sldId id="310" r:id="rId16"/>
    <p:sldId id="301" r:id="rId17"/>
    <p:sldId id="303" r:id="rId18"/>
    <p:sldId id="304" r:id="rId19"/>
    <p:sldId id="311" r:id="rId20"/>
    <p:sldId id="312" r:id="rId21"/>
    <p:sldId id="313" r:id="rId22"/>
    <p:sldId id="314" r:id="rId23"/>
    <p:sldId id="315" r:id="rId24"/>
    <p:sldId id="316" r:id="rId25"/>
    <p:sldId id="317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1"/>
    <p:restoredTop sz="94316"/>
  </p:normalViewPr>
  <p:slideViewPr>
    <p:cSldViewPr snapToGrid="0">
      <p:cViewPr varScale="1">
        <p:scale>
          <a:sx n="75" d="100"/>
          <a:sy n="75" d="100"/>
        </p:scale>
        <p:origin x="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F64A1-9F29-9342-BF38-9E3B9D9C544C}" type="datetimeFigureOut">
              <a:rPr kumimoji="1" lang="ko-KR" altLang="en-US" smtClean="0"/>
              <a:t>2023. 12. 26.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CF9DA-1F06-0F4F-9C23-BF6B514F6D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2488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CF9DA-1F06-0F4F-9C23-BF6B514F6D7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12311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0500E-9BE6-5F3A-F7ED-9410E7F62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D4A4E8-E22F-6670-A7E2-BCF1960BC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28C675-B665-D007-BE20-1839780D8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7DF1-0500-B643-BE72-50CBBD650D15}" type="datetimeFigureOut">
              <a:rPr kumimoji="1" lang="ko-KR" altLang="en-US" smtClean="0"/>
              <a:t>2023. 12. 26.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A009CE-CE38-734C-AEF7-8E8839C7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325BBE-544D-5A7D-7F82-9C49B769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7BCE-F7D3-8949-AFD7-2541DA7922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30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39076-87D3-D0CA-69DE-DDFC6A9C8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0609EF-7A53-94A0-F19A-32BB1AC01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FF647F-1326-81B0-E27A-F861EEBD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7DF1-0500-B643-BE72-50CBBD650D15}" type="datetimeFigureOut">
              <a:rPr kumimoji="1" lang="ko-KR" altLang="en-US" smtClean="0"/>
              <a:t>2023. 12. 26.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AD086A-49B4-29F5-35EF-EE56B81ED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FE499A-FEB9-17A9-F113-A7086B4D7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7BCE-F7D3-8949-AFD7-2541DA7922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144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3798CD-BDC9-6B63-9078-2CCF356A4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A79DF1-F15F-32CB-47AF-AE973D146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C1DF50-1075-9AC3-89BF-890B9020F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7DF1-0500-B643-BE72-50CBBD650D15}" type="datetimeFigureOut">
              <a:rPr kumimoji="1" lang="ko-KR" altLang="en-US" smtClean="0"/>
              <a:t>2023. 12. 26.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A45C7-8AE1-53E0-1261-080EF2E5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170FE8-B3A1-13BD-7EAB-7CAE753A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7BCE-F7D3-8949-AFD7-2541DA7922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232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3B2A9-B51D-C69E-B490-DF1553DD1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A5C728-09C7-45E0-FEC0-CA36DD13D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2E62D4-9C67-48DF-B9DB-99041EF3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7DF1-0500-B643-BE72-50CBBD650D15}" type="datetimeFigureOut">
              <a:rPr kumimoji="1" lang="ko-KR" altLang="en-US" smtClean="0"/>
              <a:t>2023. 12. 26.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C38208-9A48-B775-ED12-1CAD6AC45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CE573-15A1-41DA-5C58-584F6B25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7BCE-F7D3-8949-AFD7-2541DA7922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829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5DCEC-C943-239A-9E65-B9FEE3C55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0216BC-6707-E78A-D20B-9B82D3E3B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B0E4D9-7C22-46DA-020E-28AB9E0E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7DF1-0500-B643-BE72-50CBBD650D15}" type="datetimeFigureOut">
              <a:rPr kumimoji="1" lang="ko-KR" altLang="en-US" smtClean="0"/>
              <a:t>2023. 12. 26.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3C1B4A-477A-4E77-85C2-29D9DC35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9821C4-631C-A577-613C-BB1F544E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7BCE-F7D3-8949-AFD7-2541DA7922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962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B4EA6-A089-F58A-D4C1-4428D39F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F237DA-D9DA-DC0C-7C6B-E9A9103F0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E85598-33A5-5DD9-D037-32032D831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22906D-59E6-A877-CF51-D77D4940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7DF1-0500-B643-BE72-50CBBD650D15}" type="datetimeFigureOut">
              <a:rPr kumimoji="1" lang="ko-KR" altLang="en-US" smtClean="0"/>
              <a:t>2023. 12. 26.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B19DC9-F12E-5E01-4EEE-C9A7E1376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A7ABEA-9AB9-420E-75F2-589D1D92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7BCE-F7D3-8949-AFD7-2541DA7922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737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B5664-2A72-9DD7-A65A-84DE31DAA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35EE9B-B093-6F43-4072-5DD4FD1D8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B1F664-31D4-4B8A-9220-75FCFD924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AE9669-CED6-EC8A-BF9C-A1E5F97A4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042B42-2772-C330-48A5-DD7CAA30C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47ADBC-D92B-8143-A352-65D04C2A2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7DF1-0500-B643-BE72-50CBBD650D15}" type="datetimeFigureOut">
              <a:rPr kumimoji="1" lang="ko-KR" altLang="en-US" smtClean="0"/>
              <a:t>2023. 12. 26.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51B943-0202-7C98-575F-27268CB8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29C825-82BB-4FAD-2B78-971823D6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7BCE-F7D3-8949-AFD7-2541DA7922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4709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39704-58A8-58CD-CAAB-C0AF65290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BFFA06-3194-363E-BB65-B1A64256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7DF1-0500-B643-BE72-50CBBD650D15}" type="datetimeFigureOut">
              <a:rPr kumimoji="1" lang="ko-KR" altLang="en-US" smtClean="0"/>
              <a:t>2023. 12. 26.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08E242-BC02-EE33-4296-997ABBC3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DA9872-9660-AE7D-AFE3-F0C9D036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7BCE-F7D3-8949-AFD7-2541DA7922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62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9D4E27-3628-3078-4253-A06299386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7DF1-0500-B643-BE72-50CBBD650D15}" type="datetimeFigureOut">
              <a:rPr kumimoji="1" lang="ko-KR" altLang="en-US" smtClean="0"/>
              <a:t>2023. 12. 26.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8211D1-CA2B-9B59-0D18-D38A5C16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CC381D-007E-BEB1-57CE-6D1296A3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7BCE-F7D3-8949-AFD7-2541DA7922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967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BFD18-33E6-B708-1DBA-A18294BD3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D1437-1B19-C57E-0662-B951EEF3E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28DC34-94C8-FBF2-9433-E7D2BFA1C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13518A-ECD0-06FF-397B-B49071358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7DF1-0500-B643-BE72-50CBBD650D15}" type="datetimeFigureOut">
              <a:rPr kumimoji="1" lang="ko-KR" altLang="en-US" smtClean="0"/>
              <a:t>2023. 12. 26.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D5135D-FEB6-95BD-3E45-2A8F4294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B920C9-E24A-7E5A-1740-9AB4CA98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7BCE-F7D3-8949-AFD7-2541DA7922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369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632443-FF11-E93A-CD73-AF14E6510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049157-AA78-9EDA-4426-6F0CB91F9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B4469F-A12F-E08F-79A8-BDF9F3E95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3E05BA-B121-14E5-4E94-E93976A08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7DF1-0500-B643-BE72-50CBBD650D15}" type="datetimeFigureOut">
              <a:rPr kumimoji="1" lang="ko-KR" altLang="en-US" smtClean="0"/>
              <a:t>2023. 12. 26.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BB5DEF-A8C3-5331-6B18-28C7DAA4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55512D-6AD0-37CA-E8D3-D343B0AB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7BCE-F7D3-8949-AFD7-2541DA7922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124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2C8B4E-FC11-871F-62B5-2E8DE378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C05F5D-1B38-0B59-B210-8F786944B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10F0C-DE1D-6354-DF19-3DD9FBE7A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87DF1-0500-B643-BE72-50CBBD650D15}" type="datetimeFigureOut">
              <a:rPr kumimoji="1" lang="ko-KR" altLang="en-US" smtClean="0"/>
              <a:t>2023. 12. 26.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4BFB2-0E3E-054D-35B4-23BFF1423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B6B39F-D323-4B24-F00F-D8FD31501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57BCE-F7D3-8949-AFD7-2541DA7922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907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7E1DC-9D1C-8D0C-93B4-13358A6D3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CH3 </a:t>
            </a:r>
            <a:r>
              <a:rPr kumimoji="1" lang="ko-KR" altLang="en-US" dirty="0"/>
              <a:t>데이터 통합과</a:t>
            </a:r>
            <a:br>
              <a:rPr kumimoji="1" lang="en-US" altLang="ko-KR" dirty="0"/>
            </a:br>
            <a:r>
              <a:rPr kumimoji="1" lang="ko-KR" altLang="en-US" dirty="0"/>
              <a:t>서브타입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6F5D38-880F-1E93-190B-F9B2B83DCE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일반화</a:t>
            </a:r>
            <a:r>
              <a:rPr kumimoji="1" lang="en-US" altLang="ko-KR" dirty="0"/>
              <a:t>(Generalization) </a:t>
            </a:r>
            <a:r>
              <a:rPr kumimoji="1" lang="ko-KR" altLang="en-US" dirty="0"/>
              <a:t>와 상세화</a:t>
            </a:r>
            <a:r>
              <a:rPr kumimoji="1" lang="en-US" altLang="ko-KR" dirty="0"/>
              <a:t>(Specialization) </a:t>
            </a:r>
            <a:r>
              <a:rPr kumimoji="1" lang="ko-KR" altLang="en-US" dirty="0"/>
              <a:t>을 하면</a:t>
            </a:r>
            <a:br>
              <a:rPr kumimoji="1" lang="en-US" altLang="ko-KR" dirty="0"/>
            </a:br>
            <a:r>
              <a:rPr kumimoji="1" lang="en-US" altLang="ko-KR" dirty="0"/>
              <a:t>Supertypes Entity 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Subtypes</a:t>
            </a:r>
            <a:r>
              <a:rPr kumimoji="1" lang="ko-KR" altLang="en-US" dirty="0"/>
              <a:t> </a:t>
            </a:r>
            <a:r>
              <a:rPr kumimoji="1" lang="en-US" altLang="ko-KR" dirty="0"/>
              <a:t>Entity </a:t>
            </a:r>
            <a:r>
              <a:rPr kumimoji="1" lang="ko-KR" altLang="en-US" dirty="0"/>
              <a:t>가 생긴다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241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3F880-A2DA-8BFB-1C51-1283A1D0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주제 영역 설계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CB5CB-38C7-EACB-DC29-0471EB070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실체 주제 영역</a:t>
            </a:r>
            <a:r>
              <a:rPr kumimoji="1" lang="en-US" altLang="ko-KR" dirty="0"/>
              <a:t>(Thing Subject Area)</a:t>
            </a:r>
          </a:p>
          <a:p>
            <a:pPr lvl="1"/>
            <a:r>
              <a:rPr kumimoji="1" lang="ko-KR" altLang="en-US" dirty="0"/>
              <a:t>사람과 사물을 의미하는 데이터로 이루어진 주제 영역</a:t>
            </a:r>
            <a:endParaRPr kumimoji="1" lang="en-US" altLang="ko-KR" dirty="0"/>
          </a:p>
          <a:p>
            <a:r>
              <a:rPr kumimoji="1" lang="ko-KR" altLang="en-US" dirty="0"/>
              <a:t>행위 주제 영역</a:t>
            </a:r>
            <a:r>
              <a:rPr kumimoji="1" lang="en-US" altLang="ko-KR" dirty="0"/>
              <a:t>(Do Subject Area)</a:t>
            </a:r>
          </a:p>
          <a:p>
            <a:pPr lvl="1"/>
            <a:r>
              <a:rPr kumimoji="1" lang="ko-KR" altLang="en-US" dirty="0"/>
              <a:t>행위를 나타내는 데이터로 이루어진 주제 영역</a:t>
            </a:r>
            <a:endParaRPr kumimoji="1" lang="en-US" altLang="ko-KR" dirty="0"/>
          </a:p>
          <a:p>
            <a:r>
              <a:rPr kumimoji="1" lang="ko-KR" altLang="en-US" dirty="0"/>
              <a:t>서브 주제 영역</a:t>
            </a:r>
            <a:r>
              <a:rPr kumimoji="1" lang="en-US" altLang="ko-KR" dirty="0"/>
              <a:t>(Sub Subject Area)</a:t>
            </a:r>
          </a:p>
          <a:p>
            <a:pPr lvl="1"/>
            <a:r>
              <a:rPr kumimoji="1" lang="ko-KR" altLang="en-US" dirty="0"/>
              <a:t>실체</a:t>
            </a:r>
            <a:r>
              <a:rPr kumimoji="1" lang="en-US" altLang="ko-KR" dirty="0"/>
              <a:t>,</a:t>
            </a:r>
            <a:r>
              <a:rPr kumimoji="1" lang="ko-KR" altLang="en-US" dirty="0"/>
              <a:t> 행위</a:t>
            </a:r>
            <a:r>
              <a:rPr kumimoji="1" lang="en-US" altLang="ko-KR" dirty="0"/>
              <a:t>,</a:t>
            </a:r>
            <a:r>
              <a:rPr kumimoji="1" lang="ko-KR" altLang="en-US" dirty="0"/>
              <a:t> 기준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가공 주제 영역의 하위 개념</a:t>
            </a:r>
            <a:endParaRPr kumimoji="1" lang="en-US" altLang="ko-KR" dirty="0"/>
          </a:p>
          <a:p>
            <a:r>
              <a:rPr kumimoji="1" lang="ko-KR" altLang="en-US" dirty="0"/>
              <a:t>데이터의 성격을 파악하는 힘을 길러야 설계가 가능하다</a:t>
            </a:r>
            <a:r>
              <a:rPr kumimoji="1" lang="en-US" altLang="ko-KR" dirty="0"/>
              <a:t>.</a:t>
            </a:r>
          </a:p>
          <a:p>
            <a:pPr lvl="1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113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6F764-6DFB-1A01-7410-B54622F6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</a:t>
            </a:r>
            <a:r>
              <a:rPr kumimoji="1" lang="en-US" altLang="ko-KR" dirty="0"/>
              <a:t>/</a:t>
            </a:r>
            <a:r>
              <a:rPr kumimoji="1" lang="ko-KR" altLang="en-US" dirty="0"/>
              <a:t> 모델 </a:t>
            </a:r>
            <a:r>
              <a:rPr kumimoji="1" lang="en-US" altLang="ko-KR" dirty="0"/>
              <a:t>/</a:t>
            </a:r>
            <a:r>
              <a:rPr kumimoji="1" lang="ko-KR" altLang="en-US" dirty="0"/>
              <a:t> 업무 </a:t>
            </a:r>
            <a:r>
              <a:rPr kumimoji="1" lang="ko-KR" altLang="en-US" dirty="0" err="1"/>
              <a:t>오너십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4094FE-36BE-B0C7-D868-9EA02598A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모델 </a:t>
            </a:r>
            <a:r>
              <a:rPr kumimoji="1" lang="ko-KR" altLang="en-US" dirty="0" err="1"/>
              <a:t>오너십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엔티티가 어떤 주제 영역의 모델</a:t>
            </a:r>
            <a:r>
              <a:rPr kumimoji="1" lang="en-US" altLang="ko-KR" dirty="0"/>
              <a:t>(ERD)</a:t>
            </a:r>
            <a:r>
              <a:rPr kumimoji="1" lang="ko-KR" altLang="en-US" dirty="0"/>
              <a:t>에 속하는 지를 의미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모델러에게</a:t>
            </a:r>
            <a:r>
              <a:rPr kumimoji="1" lang="ko-KR" altLang="en-US" dirty="0"/>
              <a:t> 가장 중요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업무 </a:t>
            </a:r>
            <a:r>
              <a:rPr kumimoji="1" lang="ko-KR" altLang="en-US" dirty="0" err="1"/>
              <a:t>오너십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개발 </a:t>
            </a:r>
            <a:r>
              <a:rPr kumimoji="1" lang="ko-KR" altLang="en-US" dirty="0" err="1"/>
              <a:t>오너십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애플리케이션 영역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개발에 필요한 업무 분류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데이터 </a:t>
            </a:r>
            <a:r>
              <a:rPr kumimoji="1" lang="ko-KR" altLang="en-US" dirty="0" err="1"/>
              <a:t>오너십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데이터 생성이나 관리 주체의 개념</a:t>
            </a:r>
            <a:r>
              <a:rPr kumimoji="1" lang="en-US" altLang="ko-KR" dirty="0"/>
              <a:t>,</a:t>
            </a:r>
            <a:r>
              <a:rPr kumimoji="1" lang="ko-KR" altLang="en-US" dirty="0"/>
              <a:t> 데이터 소유의 개념이 아님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데이터 통합에 반하는 개념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486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1C368-3C57-A0FC-16B0-932A7F3CC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통합을 하는 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D9A460-FF9F-A92A-F9A6-A22C62401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데이터는 특정 담당자가 사용하기 위함이 아니라</a:t>
            </a:r>
            <a:br>
              <a:rPr kumimoji="1" lang="en-US" altLang="ko-KR" dirty="0"/>
            </a:br>
            <a:r>
              <a:rPr kumimoji="1" lang="ko-KR" altLang="en-US" dirty="0"/>
              <a:t>기업 전체의 공동 자산이라고 인식해야 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데이터 통합은 정규화를 기반으로 해야 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두 개 이상의 집합 속성을 합체한다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3412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D5F02-C694-CAE4-E1E3-9E993608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슈퍼 타입과 서브 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2FE269-A21F-FCC3-F37F-ED66CF44F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서브 타입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Subtypes Entity</a:t>
            </a:r>
          </a:p>
          <a:p>
            <a:pPr lvl="1"/>
            <a:r>
              <a:rPr kumimoji="1" lang="ko-KR" altLang="en-US" dirty="0"/>
              <a:t>유사 엔티티의 고유 속성</a:t>
            </a:r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r>
              <a:rPr kumimoji="1" lang="ko-KR" altLang="en-US" dirty="0"/>
              <a:t>슈퍼 타입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Supertypes Entity</a:t>
            </a:r>
          </a:p>
          <a:p>
            <a:pPr lvl="1"/>
            <a:r>
              <a:rPr kumimoji="1" lang="ko-KR" altLang="en-US" dirty="0"/>
              <a:t>유사 엔티티의 공통 속성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슈퍼타입 속성은 서브타입으로 상속</a:t>
            </a:r>
            <a:r>
              <a:rPr kumimoji="1" lang="en-US" altLang="ko-KR" dirty="0"/>
              <a:t>(Inheritance)</a:t>
            </a:r>
            <a:r>
              <a:rPr kumimoji="1" lang="ko-KR" altLang="en-US" dirty="0"/>
              <a:t>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서브타입 관계가 상호 배타적</a:t>
            </a:r>
            <a:r>
              <a:rPr kumimoji="1" lang="en-US" altLang="ko-KR" dirty="0"/>
              <a:t>(Exclusive)</a:t>
            </a:r>
          </a:p>
          <a:p>
            <a:pPr lvl="1"/>
            <a:r>
              <a:rPr kumimoji="1" lang="ko-KR" altLang="en-US" dirty="0"/>
              <a:t>이라면 서브 타입 간에 중첩되는 부분이 존재하지 않는다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중첩되는 부분이 존재하면 </a:t>
            </a:r>
            <a:r>
              <a:rPr kumimoji="1" lang="ko-KR" altLang="en-US" dirty="0" err="1"/>
              <a:t>포함적</a:t>
            </a:r>
            <a:r>
              <a:rPr kumimoji="1" lang="en-US" altLang="ko-KR" dirty="0"/>
              <a:t>(Inclusive) 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한다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8587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B96AB-6DAE-54FC-6BB0-FAF921F0B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서브타입의 </a:t>
            </a:r>
            <a:r>
              <a:rPr kumimoji="1" lang="ko-KR" altLang="en-US" dirty="0" err="1"/>
              <a:t>도출법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09C51A-4A53-82F1-4379-E794C21E8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kumimoji="1" lang="ko-KR" altLang="en-US" dirty="0"/>
              <a:t>전체 집합인 슈퍼 타입을 부분 집합으로 나눈다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방법</a:t>
            </a:r>
            <a:r>
              <a:rPr kumimoji="1" lang="en-US" altLang="ko-KR" dirty="0"/>
              <a:t>1:</a:t>
            </a:r>
            <a:r>
              <a:rPr kumimoji="1" lang="ko-KR" altLang="en-US" dirty="0"/>
              <a:t> 엔티티의 통합</a:t>
            </a:r>
            <a:r>
              <a:rPr kumimoji="1" lang="en-US" altLang="ko-KR" dirty="0"/>
              <a:t>(Roll-Up Subtypes)</a:t>
            </a:r>
          </a:p>
          <a:p>
            <a:pPr lvl="1"/>
            <a:r>
              <a:rPr kumimoji="1" lang="en-US" altLang="ko-KR" dirty="0"/>
              <a:t>Generalization</a:t>
            </a:r>
          </a:p>
          <a:p>
            <a:pPr lvl="1"/>
            <a:r>
              <a:rPr kumimoji="1" lang="ko-KR" altLang="en-US" dirty="0"/>
              <a:t>유사 엔티티에서 공통 속성을 도출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r>
              <a:rPr kumimoji="1" lang="ko-KR" altLang="en-US" dirty="0"/>
              <a:t>방법</a:t>
            </a:r>
            <a:r>
              <a:rPr kumimoji="1" lang="en-US" altLang="ko-KR" dirty="0"/>
              <a:t>2:</a:t>
            </a:r>
            <a:r>
              <a:rPr kumimoji="1" lang="ko-KR" altLang="en-US" dirty="0"/>
              <a:t> 엔티티의 상세화</a:t>
            </a:r>
            <a:r>
              <a:rPr kumimoji="1" lang="en-US" altLang="ko-KR" dirty="0"/>
              <a:t>(Break-Down Subtypes)</a:t>
            </a:r>
          </a:p>
          <a:p>
            <a:pPr lvl="1"/>
            <a:r>
              <a:rPr kumimoji="1" lang="en-US" altLang="ko-KR" dirty="0"/>
              <a:t>Specialization, </a:t>
            </a:r>
            <a:r>
              <a:rPr kumimoji="1" lang="en-US" altLang="ko-KR" dirty="0" err="1"/>
              <a:t>Logicalization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유사 엔티티에서 고유 속성을 도출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서브타입 </a:t>
            </a:r>
            <a:r>
              <a:rPr kumimoji="1" lang="ko-KR" altLang="en-US" dirty="0" err="1"/>
              <a:t>구분자</a:t>
            </a:r>
            <a:r>
              <a:rPr kumimoji="1" lang="en-US" altLang="ko-KR" dirty="0"/>
              <a:t>(Subtype Discriminator)</a:t>
            </a:r>
          </a:p>
          <a:p>
            <a:pPr lvl="2"/>
            <a:r>
              <a:rPr kumimoji="1" lang="ko-KR" altLang="en-US" dirty="0"/>
              <a:t>슈퍼타입에서 서브타입을 구분할 수 있는 속성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399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A0551-DA84-7402-3EDE-78553710B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서브타입 </a:t>
            </a:r>
            <a:r>
              <a:rPr kumimoji="1" lang="en-US" altLang="ko-KR" dirty="0"/>
              <a:t>vs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8483F5-4BDA-637B-E984-C229CE5B0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vs </a:t>
            </a:r>
            <a:r>
              <a:rPr kumimoji="1" lang="ko-KR" altLang="en-US" dirty="0"/>
              <a:t>부분집합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부분집합</a:t>
            </a:r>
            <a:r>
              <a:rPr kumimoji="1" lang="en-US" altLang="ko-KR" dirty="0"/>
              <a:t>:</a:t>
            </a:r>
            <a:r>
              <a:rPr kumimoji="1" lang="ko-KR" altLang="en-US" dirty="0"/>
              <a:t> 슈퍼타입의 전체 집합 중 일부 집합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서브타입</a:t>
            </a:r>
            <a:r>
              <a:rPr kumimoji="1" lang="en-US" altLang="ko-KR" dirty="0"/>
              <a:t>:</a:t>
            </a:r>
            <a:r>
              <a:rPr kumimoji="1" lang="ko-KR" altLang="en-US" dirty="0"/>
              <a:t> 슈퍼타입과 </a:t>
            </a:r>
            <a:r>
              <a:rPr kumimoji="1" lang="en-US" altLang="ko-KR" dirty="0"/>
              <a:t>1:1</a:t>
            </a:r>
            <a:r>
              <a:rPr kumimoji="1" lang="ko-KR" altLang="en-US" dirty="0"/>
              <a:t> 관계에 있는 엔티티</a:t>
            </a:r>
            <a:endParaRPr kumimoji="1" lang="en-US" altLang="ko-KR" dirty="0"/>
          </a:p>
          <a:p>
            <a:r>
              <a:rPr kumimoji="1" lang="en-US" altLang="ko-KR" dirty="0"/>
              <a:t>vs </a:t>
            </a:r>
            <a:r>
              <a:rPr kumimoji="1" lang="ko-KR" altLang="en-US" dirty="0"/>
              <a:t>코드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서브타입</a:t>
            </a:r>
            <a:r>
              <a:rPr kumimoji="1" lang="en-US" altLang="ko-KR" dirty="0"/>
              <a:t>:</a:t>
            </a:r>
            <a:r>
              <a:rPr kumimoji="1" lang="ko-KR" altLang="en-US" dirty="0"/>
              <a:t> 엔티티 그 자체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코드</a:t>
            </a:r>
            <a:r>
              <a:rPr kumimoji="1" lang="en-US" altLang="ko-KR" dirty="0"/>
              <a:t>:</a:t>
            </a:r>
            <a:r>
              <a:rPr kumimoji="1" lang="ko-KR" altLang="en-US" dirty="0"/>
              <a:t> 엔티티의 속성</a:t>
            </a:r>
            <a:endParaRPr kumimoji="1" lang="en-US" altLang="ko-KR" dirty="0"/>
          </a:p>
          <a:p>
            <a:pPr lvl="1"/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8357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3C9D0-6266-1541-8A5F-4BFF957B6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서브타입의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964134-5C01-76C2-ED62-AFF25A3AB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kumimoji="1" lang="en-US" altLang="ko-KR" dirty="0"/>
              <a:t>Is-A(</a:t>
            </a:r>
            <a:r>
              <a:rPr kumimoji="1" lang="ko-KR" altLang="en-US" dirty="0"/>
              <a:t>이다</a:t>
            </a:r>
            <a:r>
              <a:rPr kumimoji="1" lang="en-US" altLang="ko-KR" dirty="0"/>
              <a:t>) </a:t>
            </a:r>
            <a:r>
              <a:rPr kumimoji="1" lang="ko-KR" altLang="en-US" dirty="0"/>
              <a:t>서브타입 </a:t>
            </a:r>
            <a:r>
              <a:rPr kumimoji="1" lang="en-US" altLang="ko-KR" dirty="0"/>
              <a:t>/</a:t>
            </a:r>
            <a:r>
              <a:rPr kumimoji="1" lang="ko-KR" altLang="en-US" dirty="0"/>
              <a:t> </a:t>
            </a:r>
            <a:r>
              <a:rPr kumimoji="1" lang="en-US" altLang="ko-KR" dirty="0"/>
              <a:t>Part-Of(</a:t>
            </a:r>
            <a:r>
              <a:rPr kumimoji="1" lang="ko-KR" altLang="en-US" dirty="0"/>
              <a:t>일부</a:t>
            </a:r>
            <a:r>
              <a:rPr kumimoji="1" lang="en-US" altLang="ko-KR" dirty="0"/>
              <a:t>) </a:t>
            </a:r>
            <a:r>
              <a:rPr kumimoji="1" lang="ko-KR" altLang="en-US" dirty="0"/>
              <a:t>서브타입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개인고객과 법인고객은 고객이다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프로그램과 매뉴얼은 소프트웨어의 일부다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배타</a:t>
            </a:r>
            <a:r>
              <a:rPr kumimoji="1" lang="en-US" altLang="ko-KR" dirty="0"/>
              <a:t>(Exclusive)</a:t>
            </a:r>
            <a:r>
              <a:rPr kumimoji="1" lang="ko-KR" altLang="en-US" dirty="0"/>
              <a:t> 서브타입 </a:t>
            </a:r>
            <a:r>
              <a:rPr kumimoji="1" lang="en-US" altLang="ko-KR" dirty="0"/>
              <a:t>/</a:t>
            </a:r>
            <a:r>
              <a:rPr kumimoji="1" lang="ko-KR" altLang="en-US" dirty="0"/>
              <a:t> 중복</a:t>
            </a:r>
            <a:r>
              <a:rPr kumimoji="1" lang="en-US" altLang="ko-KR" dirty="0"/>
              <a:t>(Inclusive)</a:t>
            </a:r>
            <a:r>
              <a:rPr kumimoji="1" lang="ko-KR" altLang="en-US" dirty="0"/>
              <a:t> 서브타입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Exclusive = Disjoint : </a:t>
            </a:r>
            <a:r>
              <a:rPr kumimoji="1" lang="ko-KR" altLang="en-US" dirty="0"/>
              <a:t>중복이 발생하지 않음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Inclusive = Overlapping : </a:t>
            </a:r>
            <a:r>
              <a:rPr kumimoji="1" lang="ko-KR" altLang="en-US" dirty="0"/>
              <a:t>중복 존재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이력 데이터 때문에 배타 서브타입으로 설계했는데</a:t>
            </a:r>
            <a:br>
              <a:rPr kumimoji="1" lang="en-US" altLang="ko-KR" dirty="0"/>
            </a:br>
            <a:r>
              <a:rPr kumimoji="1" lang="ko-KR" altLang="en-US" dirty="0"/>
              <a:t>중복 서브타입으로 보이는 경우가 발생 </a:t>
            </a:r>
            <a:r>
              <a:rPr kumimoji="1" lang="en-US" altLang="ko-KR" dirty="0"/>
              <a:t>(</a:t>
            </a:r>
            <a:r>
              <a:rPr kumimoji="1" lang="ko-KR" altLang="en-US" dirty="0"/>
              <a:t>사원이 정규직이면서 임시직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ko-KR" altLang="en-US" dirty="0"/>
              <a:t>이를 막기 위해 서브타입의 이력데이터는 별도의 엔티티에서 관리</a:t>
            </a:r>
            <a:endParaRPr kumimoji="1" lang="en-US" altLang="ko-KR" dirty="0"/>
          </a:p>
          <a:p>
            <a:r>
              <a:rPr kumimoji="1" lang="ko-KR" altLang="en-US" dirty="0"/>
              <a:t>완전</a:t>
            </a:r>
            <a:r>
              <a:rPr kumimoji="1" lang="en-US" altLang="ko-KR" dirty="0"/>
              <a:t>(Complete)</a:t>
            </a:r>
            <a:r>
              <a:rPr kumimoji="1" lang="ko-KR" altLang="en-US" dirty="0"/>
              <a:t> 서브타입 </a:t>
            </a:r>
            <a:r>
              <a:rPr kumimoji="1" lang="en-US" altLang="ko-KR" dirty="0"/>
              <a:t>/</a:t>
            </a:r>
            <a:r>
              <a:rPr kumimoji="1" lang="ko-KR" altLang="en-US" dirty="0"/>
              <a:t> 불완전</a:t>
            </a:r>
            <a:r>
              <a:rPr kumimoji="1" lang="en-US" altLang="ko-KR" dirty="0"/>
              <a:t>(Incomplete)</a:t>
            </a:r>
            <a:r>
              <a:rPr kumimoji="1" lang="ko-KR" altLang="en-US" dirty="0"/>
              <a:t> 서브타입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고유 속성이 존재하지 않으면 불완전 서브타입이다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인스턴스 제약</a:t>
            </a:r>
            <a:r>
              <a:rPr kumimoji="1" lang="en-US" altLang="ko-KR" dirty="0"/>
              <a:t>(Instance Constraints)</a:t>
            </a:r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82200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2F31E-A34C-1116-7CD5-54F64B7D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서브타입과 슈퍼타입의 관계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D818F6-09EA-9883-3948-F63A41661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err="1"/>
              <a:t>완전배타</a:t>
            </a:r>
            <a:r>
              <a:rPr kumimoji="1" lang="ko-KR" altLang="en-US" dirty="0"/>
              <a:t> </a:t>
            </a:r>
            <a:r>
              <a:rPr kumimoji="1" lang="en-US" altLang="ko-KR" dirty="0"/>
              <a:t>/</a:t>
            </a:r>
            <a:r>
              <a:rPr kumimoji="1" lang="ko-KR" altLang="en-US" dirty="0"/>
              <a:t> 완전중복 </a:t>
            </a:r>
            <a:r>
              <a:rPr kumimoji="1" lang="en-US" altLang="ko-KR" dirty="0"/>
              <a:t>/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불완전배타</a:t>
            </a:r>
            <a:r>
              <a:rPr kumimoji="1" lang="ko-KR" altLang="en-US" dirty="0"/>
              <a:t> </a:t>
            </a:r>
            <a:r>
              <a:rPr kumimoji="1" lang="en-US" altLang="ko-KR" dirty="0"/>
              <a:t>/</a:t>
            </a:r>
            <a:r>
              <a:rPr kumimoji="1" lang="ko-KR" altLang="en-US" dirty="0"/>
              <a:t> 불완전중복</a:t>
            </a:r>
            <a:endParaRPr kumimoji="1" lang="en-US" altLang="ko-KR" dirty="0"/>
          </a:p>
          <a:p>
            <a:r>
              <a:rPr kumimoji="1" lang="ko-KR" altLang="en-US" dirty="0"/>
              <a:t>슈퍼타입과 서브타입은 부모 자식 관계가 아니다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0398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C408D-C918-472C-C0F0-735A297C4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슈퍼</a:t>
            </a:r>
            <a:r>
              <a:rPr kumimoji="1" lang="en-US" altLang="ko-KR" dirty="0"/>
              <a:t>/</a:t>
            </a:r>
            <a:r>
              <a:rPr kumimoji="1" lang="ko-KR" altLang="en-US" dirty="0"/>
              <a:t>서브타입 논리모델의 물리모델 변환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A61FB-6088-0203-4B6E-AE2F6600E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서브 타입별로 엔티티 분할</a:t>
            </a:r>
            <a:endParaRPr kumimoji="1" lang="en-US" altLang="ko-KR" dirty="0"/>
          </a:p>
          <a:p>
            <a:r>
              <a:rPr kumimoji="1" lang="ko-KR" altLang="en-US" dirty="0"/>
              <a:t>슈퍼타입 엔티티로 통합</a:t>
            </a:r>
            <a:endParaRPr kumimoji="1" lang="en-US" altLang="ko-KR" dirty="0"/>
          </a:p>
          <a:p>
            <a:r>
              <a:rPr kumimoji="1" lang="ko-KR" altLang="en-US" dirty="0"/>
              <a:t>슈퍼타입 </a:t>
            </a:r>
            <a:r>
              <a:rPr kumimoji="1" lang="en-US" altLang="ko-KR" dirty="0"/>
              <a:t>/</a:t>
            </a:r>
            <a:r>
              <a:rPr kumimoji="1" lang="ko-KR" altLang="en-US" dirty="0"/>
              <a:t> 서브타입 개별 생성 </a:t>
            </a:r>
            <a:r>
              <a:rPr kumimoji="1" lang="en-US" altLang="ko-KR" dirty="0"/>
              <a:t>(</a:t>
            </a:r>
            <a:r>
              <a:rPr kumimoji="1" lang="ko-KR" altLang="en-US" dirty="0"/>
              <a:t>중복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슈퍼타입 </a:t>
            </a:r>
            <a:r>
              <a:rPr kumimoji="1" lang="en-US" altLang="ko-KR" dirty="0"/>
              <a:t>/</a:t>
            </a:r>
            <a:r>
              <a:rPr kumimoji="1" lang="ko-KR" altLang="en-US" dirty="0"/>
              <a:t> 서브타입 개별 생성 </a:t>
            </a:r>
            <a:r>
              <a:rPr kumimoji="1" lang="en-US" altLang="ko-KR" dirty="0"/>
              <a:t>(</a:t>
            </a:r>
            <a:r>
              <a:rPr kumimoji="1" lang="ko-KR" altLang="en-US" dirty="0"/>
              <a:t>배타</a:t>
            </a:r>
            <a:r>
              <a:rPr kumimoji="1" lang="en-US" altLang="ko-KR" dirty="0"/>
              <a:t>)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049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79890-9C5F-77BD-00E3-55023708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서브타입별로 엔티티 분할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D2AEA4-B252-11A3-DDF0-93F5ACF72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식별자 속성값이 중복되지 않도록 해야 한다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트리거 </a:t>
            </a:r>
            <a:r>
              <a:rPr kumimoji="1" lang="en-US" altLang="ko-KR" dirty="0"/>
              <a:t>or </a:t>
            </a:r>
            <a:r>
              <a:rPr kumimoji="1" lang="ko-KR" altLang="en-US" dirty="0"/>
              <a:t>식별번호를 관리하는 엔티티 별도 추가</a:t>
            </a:r>
            <a:endParaRPr kumimoji="1" lang="en-US" altLang="ko-KR" dirty="0"/>
          </a:p>
          <a:p>
            <a:r>
              <a:rPr kumimoji="1" lang="ko-KR" altLang="en-US" dirty="0"/>
              <a:t>장점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각 엔티티의 크기가 줄어들고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널 값을 갖는 속성이 줄어든다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단점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주 식별자 값을 생성하기 복잡하다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공통 속성이 개별 엔티티에 반복되므로 </a:t>
            </a:r>
            <a:r>
              <a:rPr kumimoji="1" lang="en-US" altLang="ko-KR" dirty="0"/>
              <a:t>1</a:t>
            </a:r>
            <a:r>
              <a:rPr kumimoji="1" lang="ko-KR" altLang="en-US" dirty="0"/>
              <a:t>정규형</a:t>
            </a:r>
          </a:p>
        </p:txBody>
      </p:sp>
    </p:spTree>
    <p:extLst>
      <p:ext uri="{BB962C8B-B14F-4D97-AF65-F5344CB8AC3E}">
        <p14:creationId xmlns:p14="http://schemas.microsoft.com/office/powerpoint/2010/main" val="282347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46455-06B2-C701-8CD8-7EFA6A97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CH3 </a:t>
            </a:r>
            <a:r>
              <a:rPr kumimoji="1" lang="ko-KR" altLang="en-US" dirty="0"/>
              <a:t>을 언제 다시 읽을 것 같은가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04746-B830-91A9-A190-C87500643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데이터 일반화와 상세화를 하고 싶을 때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협력 업체가 늘어날 때마다</a:t>
            </a:r>
            <a:r>
              <a:rPr kumimoji="1" lang="en-US" altLang="ko-KR" dirty="0"/>
              <a:t>,</a:t>
            </a:r>
            <a:r>
              <a:rPr kumimoji="1" lang="ko-KR" altLang="en-US" dirty="0"/>
              <a:t> 유사한 </a:t>
            </a:r>
            <a:r>
              <a:rPr kumimoji="1" lang="ko-KR" altLang="en-US" dirty="0" err="1"/>
              <a:t>앤티티가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복붙해서</a:t>
            </a:r>
            <a:r>
              <a:rPr kumimoji="1" lang="ko-KR" altLang="en-US" dirty="0"/>
              <a:t> 자꾸 </a:t>
            </a:r>
            <a:r>
              <a:rPr kumimoji="1" lang="ko-KR" altLang="en-US" dirty="0" err="1"/>
              <a:t>늘어날때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슈퍼타입과 서브타입 관계와 설계 의도를 파악하고 싶을 때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넘겨받은 엔티티에 슈퍼타입과 서브타입 관계가 있는 것 같은데</a:t>
            </a:r>
            <a:r>
              <a:rPr kumimoji="1" lang="en-US" altLang="ko-KR" dirty="0"/>
              <a:t>,</a:t>
            </a:r>
            <a:br>
              <a:rPr kumimoji="1" lang="en-US" altLang="ko-KR" dirty="0"/>
            </a:br>
            <a:r>
              <a:rPr kumimoji="1" lang="ko-KR" altLang="en-US" dirty="0"/>
              <a:t>그 의도를 파악하여 유지보수를 하고 싶을 때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1743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582C4-C488-2577-19A3-1FA978AB6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슈퍼타입 엔티티로 통합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BB7079-7D65-6861-E40E-5CA32FDDA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데이터는 가능한 통합하는 것이 원칙이다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서브타입을 구분하는 유형코드 속성이 반드시 존재해야 한다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en-US" altLang="ko-KR" dirty="0"/>
              <a:t>Constraint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추가해야 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장점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엔티티 크기는 커지지만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숫자가 감소한다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서브타입을 검색할 때 유니온이 발생하지 않는다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단점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엔티티의 크기가 증가한다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널 값이 존재하는 속성이 많아진다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022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6FDC3-423E-B231-C7F8-7101735B0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슈퍼타입</a:t>
            </a:r>
            <a:r>
              <a:rPr kumimoji="1" lang="en-US" altLang="ko-KR" dirty="0"/>
              <a:t>/</a:t>
            </a:r>
            <a:r>
              <a:rPr kumimoji="1" lang="ko-KR" altLang="en-US" dirty="0"/>
              <a:t>서브타입 개별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1DF9D-B9A1-01FF-07F6-46A82B910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슈퍼타입 엔티티와 서브타입 엔티티가 일대일 관계</a:t>
            </a:r>
            <a:endParaRPr kumimoji="1" lang="en-US" altLang="ko-KR" dirty="0"/>
          </a:p>
          <a:p>
            <a:r>
              <a:rPr kumimoji="1" lang="ko-KR" altLang="en-US" dirty="0"/>
              <a:t>장점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핵심 조회 요건의 성능이 좋아진다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모델의 가독성이 높아진다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데이터 저장공간을 효율적으로 사용한다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단점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엔티티 개수가 늘어나 관리가 어렵다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 err="1"/>
              <a:t>조인아니</a:t>
            </a:r>
            <a:r>
              <a:rPr kumimoji="1" lang="ko-KR" altLang="en-US" dirty="0"/>
              <a:t> 조인 후의 유니온 </a:t>
            </a:r>
            <a:r>
              <a:rPr kumimoji="1" lang="ko-KR" altLang="en-US" dirty="0" err="1"/>
              <a:t>쿼리등이</a:t>
            </a:r>
            <a:r>
              <a:rPr kumimoji="1" lang="ko-KR" altLang="en-US" dirty="0"/>
              <a:t> 발생할 수 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247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7547F-FDBE-AF47-E268-85A18AAA8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슈퍼타입</a:t>
            </a:r>
            <a:r>
              <a:rPr kumimoji="1" lang="en-US" altLang="ko-KR" dirty="0"/>
              <a:t>/</a:t>
            </a:r>
            <a:r>
              <a:rPr kumimoji="1" lang="ko-KR" altLang="en-US" dirty="0"/>
              <a:t>서브타입 개별 생성</a:t>
            </a:r>
            <a:r>
              <a:rPr kumimoji="1" lang="en-US" altLang="ko-KR" dirty="0"/>
              <a:t>(</a:t>
            </a:r>
            <a:r>
              <a:rPr kumimoji="1" lang="ko-KR" altLang="en-US" dirty="0"/>
              <a:t>배타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87D40-BC9B-39DA-3623-29EAC2638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배타 서브타입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서브타입은 서로 배타적이어야 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완전 서브타입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모든 서브타입의 합집합이 전체 집합이 돼야 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장점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모델 구조가 제약 역할을 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단점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참조 무결성 제약을 생성할 수 없다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6538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E0A8B-9883-A281-7B6F-42DBD08B0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중첩 서브타입</a:t>
            </a:r>
            <a:r>
              <a:rPr kumimoji="1" lang="en-US" altLang="ko-KR" dirty="0"/>
              <a:t>(Nested Subtype)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3589B6-B463-83F9-6E1A-95E5C71B7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서브타입 안에 다시 서브타입이 존재</a:t>
            </a:r>
            <a:endParaRPr kumimoji="1" lang="en-US" altLang="ko-KR" dirty="0"/>
          </a:p>
          <a:p>
            <a:r>
              <a:rPr kumimoji="1" lang="ko-KR" altLang="en-US" dirty="0"/>
              <a:t>중첩 서브타입에는 하나 이상의 서브타입 구분자가 필요하다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서브타입 </a:t>
            </a:r>
            <a:r>
              <a:rPr kumimoji="1" lang="ko-KR" altLang="en-US" dirty="0" err="1"/>
              <a:t>구분자</a:t>
            </a:r>
            <a:r>
              <a:rPr kumimoji="1" lang="ko-KR" altLang="en-US" dirty="0"/>
              <a:t> 사이에 계층 체계가 존재한다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통합 원칙 때문에 실무에서 물리적으로 구현되는 일은 드물다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4599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213A3-C60A-43D9-7D02-FD6DA975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서브타입 간의 관계 표현법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7EF238-5AED-14C8-0B02-5DFA67E37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슈퍼타입 엔티티에 재귀 관계 도출</a:t>
            </a:r>
            <a:endParaRPr kumimoji="1" lang="en-US" altLang="ko-KR" dirty="0"/>
          </a:p>
          <a:p>
            <a:r>
              <a:rPr kumimoji="1" lang="ko-KR" altLang="en-US" dirty="0"/>
              <a:t>서브타입 엔티티 사이의 관계 도출</a:t>
            </a:r>
            <a:endParaRPr kumimoji="1" lang="en-US" altLang="ko-KR" dirty="0"/>
          </a:p>
          <a:p>
            <a:r>
              <a:rPr kumimoji="1" lang="ko-KR" altLang="en-US" dirty="0"/>
              <a:t>슈퍼타입 엔티티에 별도의 관계 엔티티 도출</a:t>
            </a:r>
          </a:p>
        </p:txBody>
      </p:sp>
    </p:spTree>
    <p:extLst>
      <p:ext uri="{BB962C8B-B14F-4D97-AF65-F5344CB8AC3E}">
        <p14:creationId xmlns:p14="http://schemas.microsoft.com/office/powerpoint/2010/main" val="3648242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3FE66-23EF-4B04-2113-F3249A03B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잘못된 서브타입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6264B4-BC1E-24F8-6D9C-016510338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서브타입을 개념적으로만 표현할 때 발생</a:t>
            </a:r>
            <a:endParaRPr kumimoji="1" lang="en-US" altLang="ko-KR" dirty="0"/>
          </a:p>
          <a:p>
            <a:r>
              <a:rPr kumimoji="1" lang="ko-KR" altLang="en-US" dirty="0"/>
              <a:t>개념 모델이 물리 모델과 무관하다고 인식해서 발생</a:t>
            </a:r>
            <a:endParaRPr kumimoji="1" lang="en-US" altLang="ko-KR" dirty="0"/>
          </a:p>
          <a:p>
            <a:r>
              <a:rPr kumimoji="1" lang="ko-KR" altLang="en-US" dirty="0"/>
              <a:t>개념 모델에 서브타입을 설계했다면</a:t>
            </a:r>
            <a:r>
              <a:rPr kumimoji="1" lang="en-US" altLang="ko-KR" dirty="0"/>
              <a:t>,</a:t>
            </a:r>
            <a:br>
              <a:rPr kumimoji="1" lang="en-US" altLang="ko-KR" dirty="0"/>
            </a:br>
            <a:r>
              <a:rPr kumimoji="1" lang="ko-KR" altLang="en-US" dirty="0"/>
              <a:t>그 서브타입은 논리 모델과 물리 모델에 그대로 이어져야 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635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EC1B4-E954-0F19-12DF-3EAC16387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CH3</a:t>
            </a:r>
            <a:r>
              <a:rPr kumimoji="1" lang="ko-KR" altLang="en-US" dirty="0"/>
              <a:t> 을 읽으며 들은 의문점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D08AA7-911A-E7E7-D15F-BAD2A7C7B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데이터는 특정인이나 특정 담당자가 소유 하는게 아니라</a:t>
            </a:r>
            <a:r>
              <a:rPr kumimoji="1" lang="en-US" altLang="ko-KR" dirty="0"/>
              <a:t>,</a:t>
            </a:r>
            <a:br>
              <a:rPr kumimoji="1" lang="en-US" altLang="ko-KR" dirty="0"/>
            </a:br>
            <a:r>
              <a:rPr kumimoji="1" lang="ko-KR" altLang="en-US" dirty="0"/>
              <a:t>기업 전체의 공동 자산이라는 글이 특히 의미심장했는데</a:t>
            </a:r>
            <a:br>
              <a:rPr kumimoji="1" lang="en-US" altLang="ko-KR" dirty="0"/>
            </a:br>
            <a:r>
              <a:rPr kumimoji="1" lang="en-US" altLang="ko-KR" dirty="0"/>
              <a:t>(p.213)</a:t>
            </a:r>
            <a:br>
              <a:rPr kumimoji="1" lang="en-US" altLang="ko-KR" dirty="0"/>
            </a:br>
            <a:r>
              <a:rPr kumimoji="1" lang="ko-KR" altLang="en-US" dirty="0"/>
              <a:t>데이터 주제 영역에 대한 인식을 </a:t>
            </a:r>
            <a:r>
              <a:rPr kumimoji="1" lang="ko-KR" altLang="en-US" dirty="0" err="1"/>
              <a:t>모델러가</a:t>
            </a:r>
            <a:r>
              <a:rPr kumimoji="1" lang="ko-KR" altLang="en-US" dirty="0"/>
              <a:t> 아닌 사람들과</a:t>
            </a:r>
            <a:br>
              <a:rPr kumimoji="1" lang="en-US" altLang="ko-KR" dirty="0"/>
            </a:br>
            <a:r>
              <a:rPr kumimoji="1" lang="ko-KR" altLang="en-US" dirty="0"/>
              <a:t>같이 공유할 수 있을까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조직 체계를 맞출 수 있을까</a:t>
            </a:r>
            <a:r>
              <a:rPr kumimoji="1" lang="en-US" altLang="ko-KR" dirty="0"/>
              <a:t>?)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불완전 서브타입이 잘 이해가 되지 않음</a:t>
            </a:r>
            <a:r>
              <a:rPr kumimoji="1" lang="en-US" altLang="ko-KR" dirty="0"/>
              <a:t>(p.266)</a:t>
            </a:r>
          </a:p>
          <a:p>
            <a:pPr lvl="1"/>
            <a:r>
              <a:rPr kumimoji="1" lang="ko-KR" altLang="en-US" dirty="0"/>
              <a:t>서브타입 인스턴스가 존재하지 않는데 어떻게 서브타입이지</a:t>
            </a:r>
            <a:r>
              <a:rPr kumimoji="1" lang="en-US" altLang="ko-KR" dirty="0"/>
              <a:t>?</a:t>
            </a:r>
          </a:p>
          <a:p>
            <a:r>
              <a:rPr kumimoji="1" lang="ko-KR" altLang="en-US" dirty="0"/>
              <a:t>부모</a:t>
            </a:r>
            <a:r>
              <a:rPr kumimoji="1" lang="en-US" altLang="ko-KR" dirty="0"/>
              <a:t>/</a:t>
            </a:r>
            <a:r>
              <a:rPr kumimoji="1" lang="ko-KR" altLang="en-US" dirty="0"/>
              <a:t>자식 관계의 예시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(p.270)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83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56AF0-1ED1-953A-0E99-49945211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통합이란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C20ED4-471A-EF7F-12E8-7886A5BDB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데이터 통합 </a:t>
            </a:r>
            <a:r>
              <a:rPr kumimoji="1" lang="en-US" altLang="ko-KR" dirty="0"/>
              <a:t>=</a:t>
            </a:r>
            <a:r>
              <a:rPr kumimoji="1" lang="ko-KR" altLang="en-US" dirty="0"/>
              <a:t> 일반화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Generalization</a:t>
            </a:r>
          </a:p>
          <a:p>
            <a:pPr lvl="1"/>
            <a:r>
              <a:rPr kumimoji="1" lang="ko-KR" altLang="en-US" dirty="0"/>
              <a:t>상향식</a:t>
            </a:r>
            <a:r>
              <a:rPr kumimoji="1" lang="en-US" altLang="ko-KR" dirty="0"/>
              <a:t>(Bottom-Up)</a:t>
            </a:r>
          </a:p>
          <a:p>
            <a:pPr lvl="1"/>
            <a:r>
              <a:rPr kumimoji="1" lang="ko-KR" altLang="en-US" dirty="0"/>
              <a:t>개별적이거나 특수한 것을 일반적인 것으로 만들다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상세화 </a:t>
            </a:r>
            <a:r>
              <a:rPr kumimoji="1" lang="en-US" altLang="ko-KR" dirty="0"/>
              <a:t>=</a:t>
            </a:r>
            <a:r>
              <a:rPr kumimoji="1" lang="ko-KR" altLang="en-US" dirty="0"/>
              <a:t> 특수화 </a:t>
            </a:r>
            <a:r>
              <a:rPr kumimoji="1" lang="en-US" altLang="ko-KR" dirty="0"/>
              <a:t>= </a:t>
            </a:r>
            <a:r>
              <a:rPr kumimoji="1" lang="ko-KR" altLang="en-US" dirty="0"/>
              <a:t>차별화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Specialization</a:t>
            </a:r>
          </a:p>
          <a:p>
            <a:pPr lvl="1"/>
            <a:r>
              <a:rPr kumimoji="1" lang="ko-KR" altLang="en-US" dirty="0"/>
              <a:t>하향식</a:t>
            </a:r>
            <a:r>
              <a:rPr kumimoji="1" lang="en-US" altLang="ko-KR" dirty="0"/>
              <a:t>(Top-Down)</a:t>
            </a:r>
          </a:p>
          <a:p>
            <a:pPr lvl="1"/>
            <a:r>
              <a:rPr kumimoji="1" lang="ko-KR" altLang="en-US" dirty="0"/>
              <a:t>뭉뚱그린 개념에서 차이를 도출해 구체적인 개념으로 만들다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r>
              <a:rPr kumimoji="1" lang="ko-KR" altLang="en-US" dirty="0"/>
              <a:t>일반화와 상세화를 하면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Supertype 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Subtype </a:t>
            </a:r>
            <a:r>
              <a:rPr kumimoji="1" lang="ko-KR" altLang="en-US" dirty="0"/>
              <a:t>이 생긴다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938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11929-8D66-4330-8DC7-0846D754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통합 </a:t>
            </a:r>
            <a:r>
              <a:rPr kumimoji="1" lang="en-US" altLang="ko-KR" dirty="0"/>
              <a:t>vs </a:t>
            </a:r>
            <a:r>
              <a:rPr kumimoji="1" lang="ko-KR" altLang="en-US" dirty="0"/>
              <a:t>엔티티 통합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3E4AC-3950-D750-C26B-B0BB4F64A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엔티티 통합</a:t>
            </a:r>
            <a:r>
              <a:rPr kumimoji="1" lang="en-US" altLang="ko-KR" dirty="0"/>
              <a:t>:</a:t>
            </a:r>
            <a:r>
              <a:rPr kumimoji="1" lang="ko-KR" altLang="en-US" dirty="0"/>
              <a:t> 두개의 엔티티를 물리적으로 하나로 합침</a:t>
            </a:r>
            <a:endParaRPr kumimoji="1" lang="en-US" altLang="ko-KR" dirty="0"/>
          </a:p>
          <a:p>
            <a:r>
              <a:rPr kumimoji="1" lang="ko-KR" altLang="en-US" dirty="0"/>
              <a:t>데이터 통합</a:t>
            </a:r>
            <a:r>
              <a:rPr kumimoji="1" lang="en-US" altLang="ko-KR" dirty="0"/>
              <a:t>:</a:t>
            </a:r>
            <a:r>
              <a:rPr kumimoji="1" lang="ko-KR" altLang="en-US" dirty="0"/>
              <a:t> 데이터 정의와 성격 자체를 바꾸는 일</a:t>
            </a:r>
          </a:p>
        </p:txBody>
      </p:sp>
    </p:spTree>
    <p:extLst>
      <p:ext uri="{BB962C8B-B14F-4D97-AF65-F5344CB8AC3E}">
        <p14:creationId xmlns:p14="http://schemas.microsoft.com/office/powerpoint/2010/main" val="3529964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20D6C-0145-1F1D-7609-8017D26C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통합 시 고려해야할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08A85-38FF-5777-EDB0-0B45929B5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성능</a:t>
            </a:r>
            <a:endParaRPr kumimoji="1" lang="en-US" altLang="ko-KR" dirty="0"/>
          </a:p>
          <a:p>
            <a:r>
              <a:rPr kumimoji="1" lang="ko-KR" altLang="en-US" dirty="0"/>
              <a:t>정규화 제대로 하기</a:t>
            </a:r>
            <a:endParaRPr kumimoji="1" lang="en-US" altLang="ko-KR" dirty="0"/>
          </a:p>
          <a:p>
            <a:r>
              <a:rPr kumimoji="1" lang="ko-KR" altLang="en-US" dirty="0"/>
              <a:t>정체성이 희석되지 않도록 하기</a:t>
            </a:r>
            <a:endParaRPr kumimoji="1" lang="en-US" altLang="ko-KR" dirty="0"/>
          </a:p>
          <a:p>
            <a:r>
              <a:rPr kumimoji="1" lang="ko-KR" altLang="en-US" dirty="0"/>
              <a:t>무결성 유지하기</a:t>
            </a:r>
            <a:endParaRPr kumimoji="1" lang="en-US" altLang="ko-KR" dirty="0"/>
          </a:p>
          <a:p>
            <a:r>
              <a:rPr kumimoji="1" lang="ko-KR" altLang="en-US" dirty="0"/>
              <a:t>마이그레이션이 가능하도록 하기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358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7AF6A-559D-05AB-5E94-4B7D9EF8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통합을 고려해야할 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3024EF-6967-41AB-DEFA-93C579309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85000" lnSpcReduction="20000"/>
          </a:bodyPr>
          <a:lstStyle/>
          <a:p>
            <a:r>
              <a:rPr kumimoji="1" lang="ko-KR" altLang="en-US" dirty="0"/>
              <a:t>데이터 성격이 유사할 때</a:t>
            </a:r>
            <a:endParaRPr kumimoji="1" lang="en-US" altLang="ko-KR" dirty="0"/>
          </a:p>
          <a:p>
            <a:r>
              <a:rPr kumimoji="1" lang="ko-KR" altLang="en-US" dirty="0"/>
              <a:t>엔티티 기초 속성이 유사할 때</a:t>
            </a:r>
            <a:endParaRPr kumimoji="1" lang="en-US" altLang="ko-KR" dirty="0"/>
          </a:p>
          <a:p>
            <a:r>
              <a:rPr kumimoji="1" lang="ko-KR" altLang="en-US" dirty="0"/>
              <a:t>데이터가 조회에서 같이 사용될 때</a:t>
            </a:r>
            <a:endParaRPr kumimoji="1" lang="en-US" altLang="ko-KR" dirty="0"/>
          </a:p>
          <a:p>
            <a:r>
              <a:rPr kumimoji="1" lang="ko-KR" altLang="en-US" dirty="0"/>
              <a:t>역할을 관리할 때</a:t>
            </a:r>
            <a:endParaRPr kumimoji="1" lang="en-US" altLang="ko-KR" dirty="0"/>
          </a:p>
          <a:p>
            <a:r>
              <a:rPr kumimoji="1" lang="ko-KR" altLang="en-US" dirty="0"/>
              <a:t>대칭적인 업무일 때</a:t>
            </a:r>
            <a:endParaRPr kumimoji="1" lang="en-US" altLang="ko-KR" dirty="0"/>
          </a:p>
          <a:p>
            <a:r>
              <a:rPr kumimoji="1" lang="ko-KR" altLang="en-US" dirty="0"/>
              <a:t>계층 관계가 존재할 때</a:t>
            </a:r>
            <a:endParaRPr kumimoji="1" lang="en-US" altLang="ko-KR" dirty="0"/>
          </a:p>
          <a:p>
            <a:r>
              <a:rPr kumimoji="1" lang="ko-KR" altLang="en-US" dirty="0"/>
              <a:t>공통 속성이 존재할 때</a:t>
            </a:r>
            <a:endParaRPr kumimoji="1" lang="en-US" altLang="ko-KR" dirty="0"/>
          </a:p>
          <a:p>
            <a:r>
              <a:rPr kumimoji="1" lang="ko-KR" altLang="en-US" dirty="0"/>
              <a:t>배타 관계가 발생할 때</a:t>
            </a:r>
            <a:endParaRPr kumimoji="1" lang="en-US" altLang="ko-KR" dirty="0"/>
          </a:p>
          <a:p>
            <a:r>
              <a:rPr kumimoji="1" lang="ko-KR" altLang="en-US" dirty="0"/>
              <a:t>집계 엔티티의 집계 대상이 같을 때</a:t>
            </a:r>
            <a:endParaRPr kumimoji="1" lang="en-US" altLang="ko-KR" dirty="0"/>
          </a:p>
          <a:p>
            <a:r>
              <a:rPr kumimoji="1" lang="ko-KR" altLang="en-US" dirty="0"/>
              <a:t>비정규화를 수행할 때</a:t>
            </a:r>
            <a:endParaRPr kumimoji="1" lang="en-US" altLang="ko-KR" dirty="0"/>
          </a:p>
          <a:p>
            <a:r>
              <a:rPr kumimoji="1" lang="ko-KR" altLang="en-US" dirty="0"/>
              <a:t>일대일 관계일 때</a:t>
            </a:r>
            <a:endParaRPr kumimoji="1" lang="en-US" altLang="ko-KR" dirty="0"/>
          </a:p>
          <a:p>
            <a:r>
              <a:rPr kumimoji="1" lang="ko-KR" altLang="en-US" dirty="0"/>
              <a:t>유사한 종류의 데이터를 하나의 기준으로 만들 때</a:t>
            </a:r>
            <a:endParaRPr kumimoji="1" lang="en-US" altLang="ko-KR" dirty="0"/>
          </a:p>
          <a:p>
            <a:r>
              <a:rPr kumimoji="1" lang="ko-KR" altLang="en-US" dirty="0"/>
              <a:t>업무가 변경될 가능성이 많을 때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0048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7C2B7-29C0-1E20-3BC0-9641988D0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통합의 어려운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8AA2C9-EE3C-A074-1781-3A3311174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성능과 무결성을 유지하기 어렵다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조직이 원인이 되어서 통합되지 않는 경우가 많다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864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0BCF9-4B6A-1BBA-3F85-B13E26744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주제 영역</a:t>
            </a:r>
            <a:r>
              <a:rPr kumimoji="1" lang="en-US" altLang="ko-KR" dirty="0"/>
              <a:t>(Subject Area)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D478C8-09A1-98C7-F84F-10271A311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주제 영역이란</a:t>
            </a:r>
            <a:r>
              <a:rPr kumimoji="1" lang="en-US" altLang="ko-KR" dirty="0"/>
              <a:t>?</a:t>
            </a:r>
          </a:p>
          <a:p>
            <a:pPr lvl="1"/>
            <a:r>
              <a:rPr kumimoji="1" lang="ko-KR" altLang="en-US" dirty="0"/>
              <a:t>비즈니스 목표를 달성하는 데 필요한 데이터 그룹</a:t>
            </a:r>
            <a:endParaRPr kumimoji="1" lang="en-US" altLang="ko-KR" dirty="0"/>
          </a:p>
          <a:p>
            <a:r>
              <a:rPr kumimoji="1" lang="ko-KR" altLang="en-US" dirty="0"/>
              <a:t>주제 영역과 </a:t>
            </a:r>
            <a:r>
              <a:rPr kumimoji="1" lang="en-US" altLang="ko-KR" dirty="0"/>
              <a:t>ERD </a:t>
            </a:r>
            <a:r>
              <a:rPr kumimoji="1" lang="ko-KR" altLang="en-US" dirty="0"/>
              <a:t>가 연결</a:t>
            </a:r>
            <a:r>
              <a:rPr kumimoji="1" lang="en-US" altLang="ko-KR" dirty="0"/>
              <a:t>(Alignment)</a:t>
            </a:r>
            <a:r>
              <a:rPr kumimoji="1" lang="ko-KR" altLang="en-US" dirty="0"/>
              <a:t>되도록 해야함</a:t>
            </a:r>
            <a:endParaRPr kumimoji="1" lang="en-US" altLang="ko-KR" dirty="0"/>
          </a:p>
          <a:p>
            <a:r>
              <a:rPr kumimoji="1" lang="ko-KR" altLang="en-US" dirty="0"/>
              <a:t>주제 영역은 엔티티의 모임이기 때문에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br>
              <a:rPr kumimoji="1" lang="en-US" altLang="ko-KR" dirty="0"/>
            </a:br>
            <a:r>
              <a:rPr kumimoji="1" lang="ko-KR" altLang="en-US" dirty="0"/>
              <a:t>엔티티를 관리하는 단위가 됨</a:t>
            </a:r>
          </a:p>
        </p:txBody>
      </p:sp>
    </p:spTree>
    <p:extLst>
      <p:ext uri="{BB962C8B-B14F-4D97-AF65-F5344CB8AC3E}">
        <p14:creationId xmlns:p14="http://schemas.microsoft.com/office/powerpoint/2010/main" val="3422004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2897</TotalTime>
  <Words>1041</Words>
  <Application>Microsoft Macintosh PowerPoint</Application>
  <PresentationFormat>와이드스크린</PresentationFormat>
  <Paragraphs>177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CH3 데이터 통합과 서브타입</vt:lpstr>
      <vt:lpstr>CH3 을 언제 다시 읽을 것 같은가?</vt:lpstr>
      <vt:lpstr>CH3 을 읽으며 들은 의문점</vt:lpstr>
      <vt:lpstr>데이터 통합이란?</vt:lpstr>
      <vt:lpstr>데이터 통합 vs 엔티티 통합</vt:lpstr>
      <vt:lpstr>데이터 통합 시 고려해야할 점</vt:lpstr>
      <vt:lpstr>데이터 통합을 고려해야할 때</vt:lpstr>
      <vt:lpstr>데이터 통합의 어려운 점</vt:lpstr>
      <vt:lpstr>데이터 주제 영역(Subject Area)</vt:lpstr>
      <vt:lpstr>주제 영역 설계 방법</vt:lpstr>
      <vt:lpstr>데이터 / 모델 / 업무 오너십</vt:lpstr>
      <vt:lpstr>데이터 통합을 하는 법</vt:lpstr>
      <vt:lpstr>슈퍼 타입과 서브 타입</vt:lpstr>
      <vt:lpstr>서브타입의 도출법</vt:lpstr>
      <vt:lpstr>서브타입 vs</vt:lpstr>
      <vt:lpstr>서브타입의 종류</vt:lpstr>
      <vt:lpstr>서브타입과 슈퍼타입의 관계</vt:lpstr>
      <vt:lpstr>슈퍼/서브타입 논리모델의 물리모델 변환</vt:lpstr>
      <vt:lpstr>서브타입별로 엔티티 분할</vt:lpstr>
      <vt:lpstr>슈퍼타입 엔티티로 통합</vt:lpstr>
      <vt:lpstr>슈퍼타입/서브타입 개별 생성</vt:lpstr>
      <vt:lpstr>슈퍼타입/서브타입 개별 생성(배타)</vt:lpstr>
      <vt:lpstr>중첩 서브타입(Nested Subtype)</vt:lpstr>
      <vt:lpstr>서브타입 간의 관계 표현법</vt:lpstr>
      <vt:lpstr>잘못된 서브타입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 엔티티 CH2 정규화</dc:title>
  <dc:creator>Pyro Gho</dc:creator>
  <cp:lastModifiedBy>Pyro Gho</cp:lastModifiedBy>
  <cp:revision>186</cp:revision>
  <dcterms:created xsi:type="dcterms:W3CDTF">2023-12-13T04:57:17Z</dcterms:created>
  <dcterms:modified xsi:type="dcterms:W3CDTF">2023-12-26T07:55:04Z</dcterms:modified>
</cp:coreProperties>
</file>