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87" r:id="rId3"/>
    <p:sldId id="291" r:id="rId4"/>
    <p:sldId id="345" r:id="rId5"/>
    <p:sldId id="344" r:id="rId6"/>
    <p:sldId id="341" r:id="rId7"/>
    <p:sldId id="342" r:id="rId8"/>
    <p:sldId id="343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8"/>
    <p:restoredTop sz="94334"/>
  </p:normalViewPr>
  <p:slideViewPr>
    <p:cSldViewPr snapToGrid="0">
      <p:cViewPr varScale="1">
        <p:scale>
          <a:sx n="151" d="100"/>
          <a:sy n="151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F64A1-9F29-9342-BF38-9E3B9D9C544C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CF9DA-1F06-0F4F-9C23-BF6B514F6D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248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F9DA-1F06-0F4F-9C23-BF6B514F6D7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231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F9DA-1F06-0F4F-9C23-BF6B514F6D73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144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0500E-9BE6-5F3A-F7ED-9410E7F62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D4A4E8-E22F-6670-A7E2-BCF1960BC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8C675-B665-D007-BE20-1839780D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A009CE-CE38-734C-AEF7-8E8839C7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25BBE-544D-5A7D-7F82-9C49B769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30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39076-87D3-D0CA-69DE-DDFC6A9C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0609EF-7A53-94A0-F19A-32BB1AC01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F647F-1326-81B0-E27A-F861EEBD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AD086A-49B4-29F5-35EF-EE56B81E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E499A-FEB9-17A9-F113-A7086B4D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144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3798CD-BDC9-6B63-9078-2CCF356A4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A79DF1-F15F-32CB-47AF-AE973D146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1DF50-1075-9AC3-89BF-890B9020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A45C7-8AE1-53E0-1261-080EF2E5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70FE8-B3A1-13BD-7EAB-7CAE753A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232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3B2A9-B51D-C69E-B490-DF1553DD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A5C728-09C7-45E0-FEC0-CA36DD13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E62D4-9C67-48DF-B9DB-99041EF3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38208-9A48-B775-ED12-1CAD6AC4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CE573-15A1-41DA-5C58-584F6B25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829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5DCEC-C943-239A-9E65-B9FEE3C5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0216BC-6707-E78A-D20B-9B82D3E3B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0E4D9-7C22-46DA-020E-28AB9E0E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C1B4A-477A-4E77-85C2-29D9DC35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821C4-631C-A577-613C-BB1F544E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962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B4EA6-A089-F58A-D4C1-4428D39F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237DA-D9DA-DC0C-7C6B-E9A9103F0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E85598-33A5-5DD9-D037-32032D831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22906D-59E6-A877-CF51-D77D4940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B19DC9-F12E-5E01-4EEE-C9A7E137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A7ABEA-9AB9-420E-75F2-589D1D92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737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B5664-2A72-9DD7-A65A-84DE31DA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35EE9B-B093-6F43-4072-5DD4FD1D8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B1F664-31D4-4B8A-9220-75FCFD924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AE9669-CED6-EC8A-BF9C-A1E5F97A4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042B42-2772-C330-48A5-DD7CAA30C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47ADBC-D92B-8143-A352-65D04C2A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51B943-0202-7C98-575F-27268CB8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29C825-82BB-4FAD-2B78-971823D6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709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39704-58A8-58CD-CAAB-C0AF6529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BFFA06-3194-363E-BB65-B1A64256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08E242-BC02-EE33-4296-997ABBC3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DA9872-9660-AE7D-AFE3-F0C9D036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62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9D4E27-3628-3078-4253-A0629938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8211D1-CA2B-9B59-0D18-D38A5C16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CC381D-007E-BEB1-57CE-6D1296A3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967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BFD18-33E6-B708-1DBA-A18294BD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D1437-1B19-C57E-0662-B951EEF3E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28DC34-94C8-FBF2-9433-E7D2BFA1C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13518A-ECD0-06FF-397B-B4907135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D5135D-FEB6-95BD-3E45-2A8F4294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B920C9-E24A-7E5A-1740-9AB4CA98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369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32443-FF11-E93A-CD73-AF14E651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049157-AA78-9EDA-4426-6F0CB91F9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4469F-A12F-E08F-79A8-BDF9F3E95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3E05BA-B121-14E5-4E94-E93976A0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B5DEF-A8C3-5331-6B18-28C7DAA4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55512D-6AD0-37CA-E8D3-D343B0AB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124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2C8B4E-FC11-871F-62B5-2E8DE378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05F5D-1B38-0B59-B210-8F786944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10F0C-DE1D-6354-DF19-3DD9FBE7A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87DF1-0500-B643-BE72-50CBBD650D15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4BFB2-0E3E-054D-35B4-23BFF1423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B6B39F-D323-4B24-F00F-D8FD31501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907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7E1DC-9D1C-8D0C-93B4-13358A6D3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CH4 </a:t>
            </a:r>
            <a:r>
              <a:rPr kumimoji="1" lang="ko-KR" altLang="en-US" dirty="0"/>
              <a:t>속성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6F5D38-880F-1E93-190B-F9B2B83DC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속성에는 식별 속성과 </a:t>
            </a:r>
            <a:r>
              <a:rPr kumimoji="1" lang="ko-KR" altLang="en-US" dirty="0" err="1"/>
              <a:t>비식별</a:t>
            </a:r>
            <a:r>
              <a:rPr kumimoji="1" lang="ko-KR" altLang="en-US" dirty="0"/>
              <a:t> 속성이 있으며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각각 굉장히 많은 속성 종류들이 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4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65206-0D45-DE93-C821-DC2E3C22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속성의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F2573-E5DB-4807-335B-A4E881563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kumimoji="1" lang="ko-KR" altLang="en-US" dirty="0"/>
              <a:t>식별자</a:t>
            </a:r>
            <a:r>
              <a:rPr kumimoji="1" lang="en-US" altLang="ko-KR" dirty="0"/>
              <a:t>(Key, Identifier) / </a:t>
            </a:r>
            <a:r>
              <a:rPr kumimoji="1" lang="ko-KR" altLang="en-US" dirty="0"/>
              <a:t>비식별자</a:t>
            </a:r>
            <a:r>
              <a:rPr kumimoji="1" lang="en-US" altLang="ko-KR" dirty="0"/>
              <a:t>(Non-Key, Descriptor)</a:t>
            </a:r>
          </a:p>
          <a:p>
            <a:r>
              <a:rPr kumimoji="1" lang="ko-KR" altLang="en-US" dirty="0"/>
              <a:t>기초</a:t>
            </a:r>
            <a:r>
              <a:rPr kumimoji="1" lang="en-US" altLang="ko-KR" dirty="0"/>
              <a:t>(Basic) / </a:t>
            </a:r>
            <a:r>
              <a:rPr kumimoji="1" lang="ko-KR" altLang="en-US" dirty="0"/>
              <a:t>관계</a:t>
            </a:r>
            <a:r>
              <a:rPr kumimoji="1" lang="en-US" altLang="ko-KR" dirty="0"/>
              <a:t>(Relationship) / </a:t>
            </a:r>
            <a:r>
              <a:rPr kumimoji="1" lang="ko-KR" altLang="en-US" dirty="0"/>
              <a:t>시스템</a:t>
            </a:r>
            <a:r>
              <a:rPr kumimoji="1" lang="en-US" altLang="ko-KR" dirty="0"/>
              <a:t>(System)</a:t>
            </a:r>
          </a:p>
          <a:p>
            <a:r>
              <a:rPr kumimoji="1" lang="ko-KR" altLang="en-US" dirty="0"/>
              <a:t>원본</a:t>
            </a:r>
            <a:r>
              <a:rPr kumimoji="1" lang="en-US" altLang="ko-KR" dirty="0"/>
              <a:t>(Raw,</a:t>
            </a:r>
            <a:r>
              <a:rPr kumimoji="1" lang="ko-KR" altLang="en-US" dirty="0"/>
              <a:t> </a:t>
            </a:r>
            <a:r>
              <a:rPr kumimoji="1" lang="en-US" altLang="ko-KR" dirty="0"/>
              <a:t>Stored) / </a:t>
            </a:r>
            <a:r>
              <a:rPr kumimoji="1" lang="ko-KR" altLang="en-US" dirty="0"/>
              <a:t>추출</a:t>
            </a:r>
            <a:r>
              <a:rPr kumimoji="1" lang="en-US" altLang="ko-KR" dirty="0"/>
              <a:t>(Derived) / </a:t>
            </a:r>
            <a:r>
              <a:rPr kumimoji="1" lang="ko-KR" altLang="en-US" dirty="0"/>
              <a:t>중복</a:t>
            </a:r>
            <a:r>
              <a:rPr kumimoji="1" lang="en-US" altLang="ko-KR" dirty="0"/>
              <a:t>(Redundant, Duplicated)</a:t>
            </a:r>
          </a:p>
          <a:p>
            <a:r>
              <a:rPr kumimoji="1" lang="ko-KR" altLang="en-US" dirty="0"/>
              <a:t>단일 값</a:t>
            </a:r>
            <a:r>
              <a:rPr kumimoji="1" lang="en-US" altLang="ko-KR" dirty="0"/>
              <a:t>(Single-Valued) / </a:t>
            </a:r>
            <a:r>
              <a:rPr kumimoji="1" lang="ko-KR" altLang="en-US" dirty="0"/>
              <a:t>다가</a:t>
            </a:r>
            <a:r>
              <a:rPr kumimoji="1" lang="en-US" altLang="ko-KR" dirty="0"/>
              <a:t>(Multivalued)</a:t>
            </a:r>
          </a:p>
          <a:p>
            <a:r>
              <a:rPr kumimoji="1" lang="ko-KR" altLang="en-US" dirty="0"/>
              <a:t>단순</a:t>
            </a:r>
            <a:r>
              <a:rPr kumimoji="1" lang="en-US" altLang="ko-KR" dirty="0"/>
              <a:t>(Simple,</a:t>
            </a:r>
            <a:r>
              <a:rPr kumimoji="1" lang="ko-KR" altLang="en-US" dirty="0"/>
              <a:t> </a:t>
            </a:r>
            <a:r>
              <a:rPr kumimoji="1" lang="en-US" altLang="ko-KR" dirty="0"/>
              <a:t>Atomic) / </a:t>
            </a:r>
            <a:r>
              <a:rPr kumimoji="1" lang="ko-KR" altLang="en-US" dirty="0"/>
              <a:t>복합</a:t>
            </a:r>
            <a:r>
              <a:rPr kumimoji="1" lang="en-US" altLang="ko-KR" dirty="0"/>
              <a:t>(Composite)</a:t>
            </a:r>
          </a:p>
          <a:p>
            <a:r>
              <a:rPr kumimoji="1" lang="ko-KR" altLang="en-US" dirty="0"/>
              <a:t>필수</a:t>
            </a:r>
            <a:r>
              <a:rPr kumimoji="1" lang="en-US" altLang="ko-KR" dirty="0"/>
              <a:t>(Mandatory) / </a:t>
            </a:r>
            <a:r>
              <a:rPr kumimoji="1" lang="ko-KR" altLang="en-US" dirty="0"/>
              <a:t>선택</a:t>
            </a:r>
            <a:r>
              <a:rPr kumimoji="1" lang="en-US" altLang="ko-KR" dirty="0"/>
              <a:t>(Optional)</a:t>
            </a:r>
          </a:p>
          <a:p>
            <a:r>
              <a:rPr kumimoji="1" lang="ko-KR" altLang="en-US" dirty="0"/>
              <a:t>코드</a:t>
            </a:r>
            <a:r>
              <a:rPr kumimoji="1" lang="en-US" altLang="ko-KR" dirty="0"/>
              <a:t>(Code) / </a:t>
            </a:r>
            <a:r>
              <a:rPr kumimoji="1" lang="ko-KR" altLang="en-US" dirty="0" err="1"/>
              <a:t>비코드</a:t>
            </a:r>
            <a:r>
              <a:rPr kumimoji="1" lang="en-US" altLang="ko-KR" dirty="0"/>
              <a:t>(Non-Code)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131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CE966-C81E-45C8-8B50-3B1F1CCA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식별자</a:t>
            </a:r>
            <a:r>
              <a:rPr kumimoji="1" lang="en-US" altLang="ko-KR" dirty="0"/>
              <a:t>(Identifier)</a:t>
            </a:r>
            <a:r>
              <a:rPr kumimoji="1" lang="ko-KR" altLang="en-US" dirty="0"/>
              <a:t>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AE3D4-CF1F-4EC6-29DA-18A5D53ED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/>
          <a:lstStyle/>
          <a:p>
            <a:r>
              <a:rPr kumimoji="1" lang="ko-KR" altLang="en-US" dirty="0"/>
              <a:t>슈퍼</a:t>
            </a:r>
            <a:r>
              <a:rPr kumimoji="1" lang="en-US" altLang="ko-KR" dirty="0"/>
              <a:t>(Super) / </a:t>
            </a:r>
            <a:r>
              <a:rPr kumimoji="1" lang="ko-KR" altLang="en-US" dirty="0"/>
              <a:t>후보</a:t>
            </a:r>
            <a:r>
              <a:rPr kumimoji="1" lang="en-US" altLang="ko-KR" dirty="0"/>
              <a:t>(Candidate)</a:t>
            </a:r>
          </a:p>
          <a:p>
            <a:pPr lvl="1"/>
            <a:r>
              <a:rPr kumimoji="1" lang="ko-KR" altLang="en-US" dirty="0"/>
              <a:t>슈퍼키에서 군더더기를 제거하면 후보키가 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주</a:t>
            </a:r>
            <a:r>
              <a:rPr kumimoji="1" lang="en-US" altLang="ko-KR" dirty="0"/>
              <a:t>(Primary)</a:t>
            </a:r>
            <a:r>
              <a:rPr kumimoji="1" lang="ko-KR" altLang="en-US" dirty="0"/>
              <a:t> </a:t>
            </a:r>
            <a:r>
              <a:rPr kumimoji="1" lang="en-US" altLang="ko-KR" dirty="0"/>
              <a:t>/ </a:t>
            </a:r>
            <a:r>
              <a:rPr kumimoji="1" lang="ko-KR" altLang="en-US" dirty="0"/>
              <a:t>대리</a:t>
            </a:r>
            <a:r>
              <a:rPr kumimoji="1" lang="en-US" altLang="ko-KR" dirty="0"/>
              <a:t>(Secondary, Alternate)</a:t>
            </a:r>
          </a:p>
          <a:p>
            <a:pPr lvl="1"/>
            <a:r>
              <a:rPr kumimoji="1" lang="en-US" altLang="ko-KR" dirty="0"/>
              <a:t>PK </a:t>
            </a:r>
            <a:r>
              <a:rPr kumimoji="1" lang="ko-KR" altLang="en-US" dirty="0"/>
              <a:t>외에 식별하는데 쓰이는 속성들을 대리키라 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업무</a:t>
            </a:r>
            <a:r>
              <a:rPr kumimoji="1" lang="en-US" altLang="ko-KR" dirty="0"/>
              <a:t>(Natural, Business)</a:t>
            </a:r>
            <a:r>
              <a:rPr kumimoji="1" lang="ko-KR" altLang="en-US" dirty="0"/>
              <a:t> </a:t>
            </a:r>
            <a:r>
              <a:rPr kumimoji="1" lang="en-US" altLang="ko-KR" dirty="0"/>
              <a:t> / </a:t>
            </a:r>
            <a:r>
              <a:rPr kumimoji="1" lang="ko-KR" altLang="en-US" dirty="0"/>
              <a:t>인조</a:t>
            </a:r>
            <a:r>
              <a:rPr kumimoji="1" lang="en-US" altLang="ko-KR" dirty="0"/>
              <a:t>(Artificial, Surrogate,</a:t>
            </a:r>
            <a:r>
              <a:rPr kumimoji="1" lang="ko-KR" altLang="en-US" dirty="0"/>
              <a:t> </a:t>
            </a:r>
            <a:r>
              <a:rPr kumimoji="1" lang="en-US" altLang="ko-KR" dirty="0"/>
              <a:t>Synthetic)</a:t>
            </a:r>
          </a:p>
          <a:p>
            <a:pPr lvl="1"/>
            <a:r>
              <a:rPr kumimoji="1" lang="en-US" altLang="ko-KR" dirty="0"/>
              <a:t>AUTO_IMCREMENT </a:t>
            </a:r>
            <a:r>
              <a:rPr kumimoji="1" lang="ko-KR" altLang="en-US" dirty="0"/>
              <a:t>나 </a:t>
            </a:r>
            <a:r>
              <a:rPr kumimoji="1" lang="en-US" altLang="ko-KR" dirty="0"/>
              <a:t>UUID 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인조키고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의미가 있는 속성이면 업무키다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복합</a:t>
            </a:r>
            <a:r>
              <a:rPr kumimoji="1" lang="en-US" altLang="ko-KR" dirty="0"/>
              <a:t>(Composite)</a:t>
            </a:r>
            <a:r>
              <a:rPr kumimoji="1" lang="ko-KR" altLang="en-US" dirty="0"/>
              <a:t> 식별자</a:t>
            </a:r>
            <a:endParaRPr kumimoji="1" lang="en-US" altLang="ko-KR" dirty="0"/>
          </a:p>
          <a:p>
            <a:r>
              <a:rPr kumimoji="1" lang="ko-KR" altLang="en-US" dirty="0"/>
              <a:t>외래</a:t>
            </a:r>
            <a:r>
              <a:rPr kumimoji="1" lang="en-US" altLang="ko-KR" dirty="0"/>
              <a:t>(Foreign)</a:t>
            </a:r>
            <a:r>
              <a:rPr kumimoji="1" lang="ko-KR" altLang="en-US" dirty="0"/>
              <a:t> 식별자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994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EDD71-D48F-E363-B0A3-EF4587BD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식별자 종류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2896D-F8C7-1DA8-651B-0BE09359C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주 식별자</a:t>
            </a:r>
            <a:r>
              <a:rPr kumimoji="1" lang="en-US" altLang="ko-KR" dirty="0"/>
              <a:t>(PK)</a:t>
            </a:r>
            <a:r>
              <a:rPr kumimoji="1" lang="ko-KR" altLang="en-US" dirty="0"/>
              <a:t> 는 엔티티에 하나만 존재하는 대표 식별자이다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PK </a:t>
            </a:r>
            <a:r>
              <a:rPr kumimoji="1" lang="ko-KR" altLang="en-US" dirty="0"/>
              <a:t>는 후보 식별자</a:t>
            </a:r>
            <a:r>
              <a:rPr kumimoji="1" lang="en-US" altLang="ko-KR" dirty="0"/>
              <a:t>(CK) </a:t>
            </a:r>
            <a:r>
              <a:rPr kumimoji="1" lang="ko-KR" altLang="en-US" dirty="0"/>
              <a:t>중에서 선택한다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CK </a:t>
            </a:r>
            <a:r>
              <a:rPr kumimoji="1" lang="ko-KR" altLang="en-US" dirty="0"/>
              <a:t>가 없다면 인조 식별자를 </a:t>
            </a:r>
            <a:r>
              <a:rPr kumimoji="1" lang="en-US" altLang="ko-KR" dirty="0"/>
              <a:t>PK </a:t>
            </a:r>
            <a:r>
              <a:rPr kumimoji="1" lang="ko-KR" altLang="en-US" dirty="0"/>
              <a:t>로 사용한다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다른 엔티티와의 관계를 식별할 때 외래 식별자</a:t>
            </a:r>
            <a:r>
              <a:rPr kumimoji="1" lang="en-US" altLang="ko-KR" dirty="0"/>
              <a:t>(FK)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사용한다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77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18249-0F3C-2EF5-3001-9237162F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Super vs Candidate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01C56-7141-3A5E-5A3E-F3CF266D8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엔티티 인스턴스를 하나로 식별할 수 있는 식별자를</a:t>
            </a:r>
            <a:br>
              <a:rPr kumimoji="1" lang="en-US" altLang="ko-KR" dirty="0"/>
            </a:br>
            <a:r>
              <a:rPr kumimoji="1" lang="ko-KR" altLang="en-US" dirty="0"/>
              <a:t>슈퍼 식별자라고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(Super Key)</a:t>
            </a:r>
          </a:p>
          <a:p>
            <a:pPr lvl="1"/>
            <a:r>
              <a:rPr kumimoji="1" lang="ko-KR" altLang="en-US" dirty="0"/>
              <a:t>다른 말로 </a:t>
            </a:r>
            <a:r>
              <a:rPr kumimoji="1" lang="en-US" altLang="ko-KR" dirty="0"/>
              <a:t>Super Key 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Closure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취하면 엔티티 전체 속성이 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Super Key </a:t>
            </a:r>
            <a:r>
              <a:rPr kumimoji="1" lang="ko-KR" altLang="en-US" dirty="0"/>
              <a:t>에서 군더더기를 제거하면 </a:t>
            </a:r>
            <a:br>
              <a:rPr kumimoji="1" lang="en-US" altLang="ko-KR" dirty="0"/>
            </a:br>
            <a:r>
              <a:rPr kumimoji="1" lang="ko-KR" altLang="en-US" dirty="0"/>
              <a:t>후보 식별자</a:t>
            </a:r>
            <a:r>
              <a:rPr kumimoji="1" lang="en-US" altLang="ko-KR" dirty="0"/>
              <a:t>(Candidate Key) </a:t>
            </a:r>
            <a:r>
              <a:rPr kumimoji="1" lang="ko-KR" altLang="en-US" dirty="0"/>
              <a:t>가 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모든 후보키는 </a:t>
            </a:r>
            <a:r>
              <a:rPr kumimoji="1" lang="ko-KR" altLang="en-US" dirty="0" err="1"/>
              <a:t>슈퍼키</a:t>
            </a:r>
            <a:r>
              <a:rPr kumimoji="1" lang="ko-KR" altLang="en-US" dirty="0"/>
              <a:t> 이지만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모든 슈퍼키가 후보키는 아니다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737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90A3F-4341-C2F8-7638-4CC8F0CF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Primary vs Alternative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EB125F-1494-8B15-773E-B8338168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물리적으로 지정한 주 식별자</a:t>
            </a:r>
            <a:r>
              <a:rPr kumimoji="1" lang="en-US" altLang="ko-KR" dirty="0"/>
              <a:t>(PK) </a:t>
            </a:r>
            <a:r>
              <a:rPr kumimoji="1" lang="ko-KR" altLang="en-US" dirty="0"/>
              <a:t>대신 식별하는데 </a:t>
            </a:r>
            <a:br>
              <a:rPr kumimoji="1" lang="en-US" altLang="ko-KR" dirty="0"/>
            </a:br>
            <a:r>
              <a:rPr kumimoji="1" lang="ko-KR" altLang="en-US" dirty="0"/>
              <a:t>쓰일 수 있는 식별자를 대리 식별자</a:t>
            </a:r>
            <a:r>
              <a:rPr kumimoji="1" lang="en-US" altLang="ko-KR" dirty="0"/>
              <a:t>(Alternative Key)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예시</a:t>
            </a:r>
            <a:r>
              <a:rPr kumimoji="1" lang="en-US" altLang="ko-KR" dirty="0"/>
              <a:t>)</a:t>
            </a:r>
            <a:r>
              <a:rPr kumimoji="1" lang="ko-KR" altLang="en-US" dirty="0"/>
              <a:t> 유저번호 주 식별자</a:t>
            </a:r>
            <a:r>
              <a:rPr kumimoji="1" lang="en-US" altLang="ko-KR" dirty="0"/>
              <a:t>, </a:t>
            </a:r>
            <a:r>
              <a:rPr kumimoji="1" lang="ko-KR" altLang="en-US" dirty="0"/>
              <a:t>유저 이메일을 대리 식별자로 사용</a:t>
            </a:r>
          </a:p>
        </p:txBody>
      </p:sp>
    </p:spTree>
    <p:extLst>
      <p:ext uri="{BB962C8B-B14F-4D97-AF65-F5344CB8AC3E}">
        <p14:creationId xmlns:p14="http://schemas.microsoft.com/office/powerpoint/2010/main" val="3327679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5C9C3-1BAE-76CB-98D0-CA9AF150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Business vs Surrogate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F1A85-72FF-6DB2-309C-D487F36F7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업무를 통해 만들어진 유의미한 속성들이라면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업무 식별자이다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반면 식별만을 위한 숫자나 </a:t>
            </a:r>
            <a:r>
              <a:rPr kumimoji="1" lang="en-US" altLang="ko-KR" dirty="0"/>
              <a:t>UUID </a:t>
            </a:r>
            <a:r>
              <a:rPr kumimoji="1" lang="ko-KR" altLang="en-US" dirty="0"/>
              <a:t>는 인조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Surrgate</a:t>
            </a:r>
            <a:r>
              <a:rPr kumimoji="1" lang="en-US" altLang="ko-KR" dirty="0"/>
              <a:t>)</a:t>
            </a:r>
            <a:r>
              <a:rPr kumimoji="1" lang="ko-KR" altLang="en-US" dirty="0"/>
              <a:t>키다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37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44C08-3A21-21F1-079B-2E4A2417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주 식별자</a:t>
            </a:r>
            <a:r>
              <a:rPr kumimoji="1" lang="en-US" altLang="ko-KR" dirty="0"/>
              <a:t>(PK) </a:t>
            </a:r>
            <a:r>
              <a:rPr kumimoji="1" lang="ko-KR" altLang="en-US" dirty="0"/>
              <a:t>설계 시 주의점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6DC7A-06E7-ED6C-7098-4B539C92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 fontScale="85000" lnSpcReduction="20000"/>
          </a:bodyPr>
          <a:lstStyle/>
          <a:p>
            <a:r>
              <a:rPr kumimoji="1" lang="ko-KR" altLang="en-US" dirty="0"/>
              <a:t>속성 값이 변경되지 않도록 선정</a:t>
            </a:r>
            <a:endParaRPr kumimoji="1" lang="en-US" altLang="ko-KR" dirty="0"/>
          </a:p>
          <a:p>
            <a:r>
              <a:rPr kumimoji="1" lang="ko-KR" altLang="en-US" dirty="0"/>
              <a:t>일반 속성에 종속되지 않도록 선정</a:t>
            </a:r>
            <a:endParaRPr kumimoji="1" lang="en-US" altLang="ko-KR" dirty="0"/>
          </a:p>
          <a:p>
            <a:r>
              <a:rPr kumimoji="1" lang="ko-KR" altLang="en-US" dirty="0"/>
              <a:t>인조 식별자에는 의미를 부여하지 않도록 선정</a:t>
            </a:r>
            <a:endParaRPr kumimoji="1" lang="en-US" altLang="ko-KR" dirty="0"/>
          </a:p>
          <a:p>
            <a:r>
              <a:rPr kumimoji="1" lang="ko-KR" altLang="en-US" dirty="0"/>
              <a:t>속성에 널 값이 존재하지 않도록 선정</a:t>
            </a:r>
            <a:endParaRPr kumimoji="1" lang="en-US" altLang="ko-KR" dirty="0"/>
          </a:p>
          <a:p>
            <a:r>
              <a:rPr kumimoji="1" lang="ko-KR" altLang="en-US" dirty="0"/>
              <a:t>최소한의 속성이 포함되도록 선정</a:t>
            </a:r>
            <a:endParaRPr kumimoji="1" lang="en-US" altLang="ko-KR" dirty="0"/>
          </a:p>
          <a:p>
            <a:r>
              <a:rPr kumimoji="1" lang="ko-KR" altLang="en-US" dirty="0"/>
              <a:t>업무적으로 활용도 가 높은 속성으로 선정</a:t>
            </a:r>
            <a:endParaRPr kumimoji="1" lang="en-US" altLang="ko-KR" dirty="0"/>
          </a:p>
          <a:p>
            <a:r>
              <a:rPr kumimoji="1" lang="ko-KR" altLang="en-US" dirty="0"/>
              <a:t>업무 식별자와 인조 식별자가 혼합되지 않도록 선정</a:t>
            </a:r>
            <a:endParaRPr kumimoji="1" lang="en-US" altLang="ko-KR" dirty="0"/>
          </a:p>
          <a:p>
            <a:r>
              <a:rPr kumimoji="1" lang="ko-KR" altLang="en-US" dirty="0"/>
              <a:t>슈퍼 식별자가 되지 않도록 선정</a:t>
            </a:r>
            <a:endParaRPr kumimoji="1" lang="en-US" altLang="ko-KR" dirty="0"/>
          </a:p>
          <a:p>
            <a:r>
              <a:rPr kumimoji="1" lang="ko-KR" altLang="en-US" dirty="0"/>
              <a:t>최소 길이가 되도록 선정</a:t>
            </a:r>
            <a:endParaRPr kumimoji="1" lang="en-US" altLang="ko-KR" dirty="0"/>
          </a:p>
          <a:p>
            <a:r>
              <a:rPr kumimoji="1" lang="ko-KR" altLang="en-US" dirty="0"/>
              <a:t>주 식별자 속성 값은 고정길이가 되도록 선정</a:t>
            </a:r>
            <a:endParaRPr kumimoji="1" lang="en-US" altLang="ko-KR" dirty="0"/>
          </a:p>
          <a:p>
            <a:r>
              <a:rPr kumimoji="1" lang="ko-KR" altLang="en-US" dirty="0"/>
              <a:t>주 식별자 속성은 전사에 한 번 만 사용되도록 선정</a:t>
            </a:r>
            <a:endParaRPr kumimoji="1" lang="en-US" altLang="ko-KR" dirty="0"/>
          </a:p>
          <a:p>
            <a:r>
              <a:rPr kumimoji="1" lang="ko-KR" altLang="en-US" dirty="0"/>
              <a:t>암호화 대상 속성이 포함되지 않도록 선정</a:t>
            </a:r>
            <a:endParaRPr kumimoji="1" lang="en-US" altLang="ko-KR" dirty="0"/>
          </a:p>
          <a:p>
            <a:r>
              <a:rPr kumimoji="1" lang="ko-KR" altLang="en-US" dirty="0"/>
              <a:t>업무를 대표할 수 있는 속성으로 선정</a:t>
            </a:r>
          </a:p>
        </p:txBody>
      </p:sp>
    </p:spTree>
    <p:extLst>
      <p:ext uri="{BB962C8B-B14F-4D97-AF65-F5344CB8AC3E}">
        <p14:creationId xmlns:p14="http://schemas.microsoft.com/office/powerpoint/2010/main" val="219454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42690-BCFB-ECC7-7119-ED0F8842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PK </a:t>
            </a:r>
            <a:r>
              <a:rPr kumimoji="1" lang="ko-KR" altLang="en-US" dirty="0"/>
              <a:t>가 복잡해지는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57A86-9DB7-04FA-C45F-23B880B28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기준 데이터</a:t>
            </a:r>
            <a:endParaRPr kumimoji="1" lang="en-US" altLang="ko-KR" dirty="0"/>
          </a:p>
          <a:p>
            <a:r>
              <a:rPr kumimoji="1" lang="ko-KR" altLang="en-US" dirty="0"/>
              <a:t>집계 데이터</a:t>
            </a:r>
            <a:endParaRPr kumimoji="1" lang="en-US" altLang="ko-KR" dirty="0"/>
          </a:p>
          <a:p>
            <a:r>
              <a:rPr kumimoji="1" lang="ko-KR" altLang="en-US" dirty="0"/>
              <a:t>인스턴스 생성 기준이 복잡</a:t>
            </a:r>
            <a:endParaRPr kumimoji="1" lang="en-US" altLang="ko-KR" dirty="0"/>
          </a:p>
          <a:p>
            <a:r>
              <a:rPr kumimoji="1" lang="ko-KR" altLang="en-US" dirty="0"/>
              <a:t>교차 엔티티</a:t>
            </a:r>
            <a:endParaRPr kumimoji="1" lang="en-US" altLang="ko-KR" dirty="0"/>
          </a:p>
          <a:p>
            <a:r>
              <a:rPr kumimoji="1" lang="ko-KR" altLang="en-US" dirty="0"/>
              <a:t>슈퍼 식별자</a:t>
            </a:r>
            <a:endParaRPr kumimoji="1" lang="en-US" altLang="ko-KR" dirty="0"/>
          </a:p>
          <a:p>
            <a:r>
              <a:rPr kumimoji="1" lang="ko-KR" altLang="en-US" dirty="0"/>
              <a:t>주 식별자 상속이 지속적으로 이루어질 때</a:t>
            </a:r>
          </a:p>
        </p:txBody>
      </p:sp>
    </p:spTree>
    <p:extLst>
      <p:ext uri="{BB962C8B-B14F-4D97-AF65-F5344CB8AC3E}">
        <p14:creationId xmlns:p14="http://schemas.microsoft.com/office/powerpoint/2010/main" val="2607148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EACE5-F81F-7BE3-4231-69C6D990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복합 주 식별자의 속성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B28B4-BD0A-53AF-7D25-FDC354291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유니크 인덱스의 첫번째 속성이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조회 조건절에 자주 사용되도록 하는게 핵심</a:t>
            </a:r>
            <a:endParaRPr kumimoji="1" lang="en-US" altLang="ko-KR" dirty="0"/>
          </a:p>
          <a:p>
            <a:r>
              <a:rPr kumimoji="1" lang="ko-KR" altLang="en-US" dirty="0"/>
              <a:t>분포도를 가장 줄일 수 있는 속성이 맨 처음에 와야 함</a:t>
            </a:r>
            <a:endParaRPr kumimoji="1" lang="en-US" altLang="ko-KR" dirty="0"/>
          </a:p>
          <a:p>
            <a:r>
              <a:rPr kumimoji="1" lang="ko-KR" altLang="en-US" dirty="0"/>
              <a:t>관계비가 적은 속성</a:t>
            </a:r>
            <a:endParaRPr kumimoji="1" lang="en-US" altLang="ko-KR" dirty="0"/>
          </a:p>
          <a:p>
            <a:r>
              <a:rPr kumimoji="1" lang="en-US" altLang="ko-KR" dirty="0"/>
              <a:t>=</a:t>
            </a:r>
            <a:r>
              <a:rPr kumimoji="1" lang="ko-KR" altLang="en-US" dirty="0"/>
              <a:t>나 </a:t>
            </a:r>
            <a:r>
              <a:rPr kumimoji="1" lang="en-US" altLang="ko-KR" dirty="0"/>
              <a:t>Between </a:t>
            </a:r>
            <a:r>
              <a:rPr kumimoji="1" lang="ko-KR" altLang="en-US" dirty="0"/>
              <a:t>등이 사용되는 속성</a:t>
            </a:r>
            <a:endParaRPr kumimoji="1" lang="en-US" altLang="ko-KR" dirty="0"/>
          </a:p>
          <a:p>
            <a:r>
              <a:rPr kumimoji="1" lang="en-US" altLang="ko-KR" dirty="0"/>
              <a:t>Clustering:</a:t>
            </a:r>
            <a:r>
              <a:rPr kumimoji="1" lang="ko-KR" altLang="en-US" dirty="0"/>
              <a:t> 특정 속성을 기준으로 인스턴스를 모이도록 하는 것</a:t>
            </a:r>
          </a:p>
        </p:txBody>
      </p:sp>
    </p:spTree>
    <p:extLst>
      <p:ext uri="{BB962C8B-B14F-4D97-AF65-F5344CB8AC3E}">
        <p14:creationId xmlns:p14="http://schemas.microsoft.com/office/powerpoint/2010/main" val="3841718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1889A-6DEE-78B9-177B-4A6AD11D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교차 엔티티 </a:t>
            </a:r>
            <a:r>
              <a:rPr kumimoji="1" lang="en-US" altLang="ko-KR" dirty="0"/>
              <a:t>PK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86393-4907-F3D1-590B-56DCEF30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7533" cy="4351338"/>
          </a:xfrm>
        </p:spPr>
        <p:txBody>
          <a:bodyPr/>
          <a:lstStyle/>
          <a:p>
            <a:r>
              <a:rPr kumimoji="1" lang="ko-KR" altLang="en-US" dirty="0"/>
              <a:t>유형</a:t>
            </a:r>
            <a:r>
              <a:rPr kumimoji="1" lang="en-US" altLang="ko-KR" dirty="0"/>
              <a:t>1:</a:t>
            </a:r>
            <a:r>
              <a:rPr kumimoji="1" lang="ko-KR" altLang="en-US" dirty="0"/>
              <a:t> 부모 엔티티의 </a:t>
            </a:r>
            <a:r>
              <a:rPr kumimoji="1" lang="en-US" altLang="ko-KR" dirty="0"/>
              <a:t>PK </a:t>
            </a:r>
            <a:r>
              <a:rPr kumimoji="1" lang="ko-KR" altLang="en-US" dirty="0"/>
              <a:t>만으로 교체 엔티티의 </a:t>
            </a:r>
            <a:r>
              <a:rPr kumimoji="1" lang="en-US" altLang="ko-KR" dirty="0"/>
              <a:t>PK </a:t>
            </a:r>
            <a:r>
              <a:rPr kumimoji="1" lang="ko-KR" altLang="en-US" dirty="0"/>
              <a:t>구성</a:t>
            </a:r>
            <a:endParaRPr kumimoji="1" lang="en-US" altLang="ko-KR" dirty="0"/>
          </a:p>
          <a:p>
            <a:r>
              <a:rPr kumimoji="1" lang="ko-KR" altLang="en-US" dirty="0"/>
              <a:t>유형</a:t>
            </a:r>
            <a:r>
              <a:rPr kumimoji="1" lang="en-US" altLang="ko-KR" dirty="0"/>
              <a:t>2:</a:t>
            </a:r>
            <a:r>
              <a:rPr kumimoji="1" lang="ko-KR" altLang="en-US" dirty="0"/>
              <a:t> 부모 엔티티의 </a:t>
            </a:r>
            <a:r>
              <a:rPr kumimoji="1" lang="en-US" altLang="ko-KR" dirty="0"/>
              <a:t>PK </a:t>
            </a:r>
            <a:r>
              <a:rPr kumimoji="1" lang="ko-KR" altLang="en-US" dirty="0"/>
              <a:t>에 더해 업무 식별자를 추가</a:t>
            </a:r>
            <a:endParaRPr kumimoji="1" lang="en-US" altLang="ko-KR" dirty="0"/>
          </a:p>
          <a:p>
            <a:r>
              <a:rPr kumimoji="1" lang="ko-KR" altLang="en-US" dirty="0"/>
              <a:t>유형</a:t>
            </a:r>
            <a:r>
              <a:rPr kumimoji="1" lang="en-US" altLang="ko-KR" dirty="0"/>
              <a:t>3:</a:t>
            </a:r>
            <a:r>
              <a:rPr kumimoji="1" lang="ko-KR" altLang="en-US" dirty="0"/>
              <a:t> 인조 식별자를 사용</a:t>
            </a:r>
            <a:endParaRPr kumimoji="1" lang="en-US" altLang="ko-KR" dirty="0"/>
          </a:p>
          <a:p>
            <a:r>
              <a:rPr kumimoji="1" lang="ko-KR" altLang="en-US" dirty="0"/>
              <a:t>유형</a:t>
            </a:r>
            <a:r>
              <a:rPr kumimoji="1" lang="en-US" altLang="ko-KR" dirty="0"/>
              <a:t>4:</a:t>
            </a:r>
            <a:r>
              <a:rPr kumimoji="1" lang="ko-KR" altLang="en-US" dirty="0"/>
              <a:t> 부분 인조 식별자를 사용 </a:t>
            </a:r>
            <a:r>
              <a:rPr kumimoji="1" lang="en-US" altLang="ko-KR" dirty="0"/>
              <a:t>(</a:t>
            </a:r>
            <a:r>
              <a:rPr kumimoji="1" lang="ko-KR" altLang="en-US" dirty="0"/>
              <a:t>한쪽 부모의 </a:t>
            </a:r>
            <a:r>
              <a:rPr kumimoji="1" lang="en-US" altLang="ko-KR" dirty="0"/>
              <a:t>PK + </a:t>
            </a:r>
            <a:r>
              <a:rPr kumimoji="1" lang="ko-KR" altLang="en-US" dirty="0"/>
              <a:t>인조 식별자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63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46455-06B2-C701-8CD8-7EFA6A97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CH4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언제 다시 읽을 것 같은가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04746-B830-91A9-A190-C87500643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속성 종류와 식별자 종류를 까먹어서 기억해내고 싶을 때</a:t>
            </a:r>
            <a:endParaRPr kumimoji="1" lang="en-US" altLang="ko-KR" dirty="0"/>
          </a:p>
          <a:p>
            <a:r>
              <a:rPr kumimoji="1" lang="ko-KR" altLang="en-US" dirty="0"/>
              <a:t>모든 코드를 통합한 코드 엔티티를 설계하고 싶을 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1743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BD40A-B707-3FF6-B3C3-76B3C526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인조 식별자</a:t>
            </a:r>
            <a:r>
              <a:rPr kumimoji="1" lang="en-US" altLang="ko-KR" dirty="0"/>
              <a:t>(Artificial Identifier)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31DE7-7151-4565-B7BD-B71B3F8DC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62067" cy="4351338"/>
          </a:xfrm>
        </p:spPr>
        <p:txBody>
          <a:bodyPr/>
          <a:lstStyle/>
          <a:p>
            <a:r>
              <a:rPr kumimoji="1" lang="en-US" altLang="ko-KR" dirty="0"/>
              <a:t>PK </a:t>
            </a:r>
            <a:r>
              <a:rPr kumimoji="1" lang="ko-KR" altLang="en-US" dirty="0"/>
              <a:t>로 사용할 후보가 없을 때 인조 식별자를 사용</a:t>
            </a:r>
            <a:endParaRPr kumimoji="1" lang="en-US" altLang="ko-KR" dirty="0"/>
          </a:p>
          <a:p>
            <a:r>
              <a:rPr kumimoji="1" lang="ko-KR" altLang="en-US" dirty="0"/>
              <a:t>인조 식별자를 채택하면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업무 식별자에 유니크 인덱스를 생성해야 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무분별하게 사용하면 안되고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인조 식별자의 의미를 부여하면 안된다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766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41607-DC5F-75F9-1209-11B94FBF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인조 식별자를 사용하면 좋을 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49299-4D20-6B02-C4DC-0FB118A5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PK </a:t>
            </a:r>
            <a:r>
              <a:rPr kumimoji="1" lang="ko-KR" altLang="en-US" dirty="0"/>
              <a:t>가 복잡하면서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하위 엔티티가 다수일 때</a:t>
            </a:r>
            <a:endParaRPr kumimoji="1" lang="en-US" altLang="ko-KR" dirty="0"/>
          </a:p>
          <a:p>
            <a:r>
              <a:rPr kumimoji="1" lang="ko-KR" altLang="en-US" dirty="0"/>
              <a:t>업무를 직관적으로 만들어 주는 번호를 사용할 때</a:t>
            </a:r>
            <a:endParaRPr kumimoji="1" lang="en-US" altLang="ko-KR" dirty="0"/>
          </a:p>
          <a:p>
            <a:r>
              <a:rPr kumimoji="1" lang="ko-KR" altLang="en-US" dirty="0"/>
              <a:t>적당한 후보 식별자가 없을 때</a:t>
            </a:r>
            <a:endParaRPr kumimoji="1" lang="en-US" altLang="ko-KR" dirty="0"/>
          </a:p>
          <a:p>
            <a:r>
              <a:rPr kumimoji="1" lang="ko-KR" altLang="en-US" dirty="0"/>
              <a:t>모델을 유연하게 설계해야 할 때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071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924A8-5966-FFA7-8D5B-0EAD338E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부분 인조 식별자를 사용하지 말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15119-E873-4773-0F17-A0B35D468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84467" cy="4351338"/>
          </a:xfrm>
        </p:spPr>
        <p:txBody>
          <a:bodyPr/>
          <a:lstStyle/>
          <a:p>
            <a:r>
              <a:rPr kumimoji="1" lang="ko-KR" altLang="en-US" dirty="0"/>
              <a:t>업무 식별자와 인조 식별자를 혼합하면 부분 인조 식별자가 된다</a:t>
            </a:r>
            <a:endParaRPr kumimoji="1" lang="en-US" altLang="ko-KR" dirty="0"/>
          </a:p>
          <a:p>
            <a:r>
              <a:rPr kumimoji="1" lang="ko-KR" altLang="en-US" dirty="0"/>
              <a:t>가독성이 떨어짐</a:t>
            </a:r>
            <a:endParaRPr kumimoji="1" lang="en-US" altLang="ko-KR" dirty="0"/>
          </a:p>
          <a:p>
            <a:r>
              <a:rPr kumimoji="1" lang="ko-KR" altLang="en-US" dirty="0"/>
              <a:t>엔티티의 성격이 모호해짐</a:t>
            </a:r>
            <a:endParaRPr kumimoji="1" lang="en-US" altLang="ko-KR" dirty="0"/>
          </a:p>
          <a:p>
            <a:r>
              <a:rPr kumimoji="1" lang="ko-KR" altLang="en-US" dirty="0"/>
              <a:t>모델을 관리하기 복잡해짐</a:t>
            </a:r>
          </a:p>
        </p:txBody>
      </p:sp>
    </p:spTree>
    <p:extLst>
      <p:ext uri="{BB962C8B-B14F-4D97-AF65-F5344CB8AC3E}">
        <p14:creationId xmlns:p14="http://schemas.microsoft.com/office/powerpoint/2010/main" val="3908384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6CD30-6D33-AA49-B47C-3CA00D2E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속성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0DBF8-A6B0-B3B6-F99B-55C377EDF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기초</a:t>
            </a:r>
            <a:r>
              <a:rPr kumimoji="1" lang="en-US" altLang="ko-KR" dirty="0"/>
              <a:t>(Basic) </a:t>
            </a:r>
            <a:r>
              <a:rPr kumimoji="1" lang="ko-KR" altLang="en-US" dirty="0"/>
              <a:t>속성</a:t>
            </a:r>
            <a:r>
              <a:rPr kumimoji="1" lang="en-US" altLang="ko-KR" dirty="0"/>
              <a:t>: </a:t>
            </a:r>
            <a:r>
              <a:rPr kumimoji="1" lang="ko-KR" altLang="en-US" dirty="0"/>
              <a:t>모델 오너십을 정하는 기준</a:t>
            </a:r>
            <a:endParaRPr kumimoji="1" lang="en-US" altLang="ko-KR" dirty="0"/>
          </a:p>
          <a:p>
            <a:r>
              <a:rPr kumimoji="1" lang="ko-KR" altLang="en-US" dirty="0"/>
              <a:t>관계</a:t>
            </a:r>
            <a:r>
              <a:rPr kumimoji="1" lang="en-US" altLang="ko-KR" dirty="0"/>
              <a:t>(Relationship)</a:t>
            </a:r>
            <a:r>
              <a:rPr kumimoji="1" lang="ko-KR" altLang="en-US" dirty="0"/>
              <a:t> 속성</a:t>
            </a:r>
            <a:r>
              <a:rPr kumimoji="1" lang="en-US" altLang="ko-KR" dirty="0"/>
              <a:t>: FK</a:t>
            </a:r>
          </a:p>
          <a:p>
            <a:r>
              <a:rPr kumimoji="1" lang="ko-KR" altLang="en-US" dirty="0" err="1"/>
              <a:t>추츨</a:t>
            </a:r>
            <a:r>
              <a:rPr kumimoji="1" lang="en-US" altLang="ko-KR" dirty="0"/>
              <a:t>(Derived Attribute)</a:t>
            </a:r>
            <a:r>
              <a:rPr kumimoji="1" lang="ko-KR" altLang="en-US" dirty="0"/>
              <a:t> 속성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원본</a:t>
            </a:r>
            <a:r>
              <a:rPr kumimoji="1" lang="en-US" altLang="ko-KR" dirty="0"/>
              <a:t>(Raw) </a:t>
            </a:r>
            <a:r>
              <a:rPr kumimoji="1" lang="ko-KR" altLang="en-US" dirty="0"/>
              <a:t>속성에 파생 종속</a:t>
            </a:r>
            <a:r>
              <a:rPr kumimoji="1" lang="en-US" altLang="ko-KR" dirty="0"/>
              <a:t>(Derivation Dependency)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가진다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중복</a:t>
            </a:r>
            <a:r>
              <a:rPr kumimoji="1" lang="en-US" altLang="ko-KR" dirty="0"/>
              <a:t>(Redundant, Duplicated)</a:t>
            </a:r>
            <a:r>
              <a:rPr kumimoji="1" lang="ko-KR" altLang="en-US" dirty="0"/>
              <a:t> 속성</a:t>
            </a:r>
            <a:r>
              <a:rPr kumimoji="1" lang="en-US" altLang="ko-KR" dirty="0"/>
              <a:t>:</a:t>
            </a:r>
            <a:r>
              <a:rPr kumimoji="1" lang="ko-KR" altLang="en-US" dirty="0"/>
              <a:t> 원본 데이터를 복사한 속성</a:t>
            </a:r>
            <a:endParaRPr kumimoji="1" lang="en-US" altLang="ko-KR" dirty="0"/>
          </a:p>
          <a:p>
            <a:r>
              <a:rPr kumimoji="1" lang="ko-KR" altLang="en-US" dirty="0"/>
              <a:t>시스템</a:t>
            </a:r>
            <a:r>
              <a:rPr kumimoji="1" lang="en-US" altLang="ko-KR" dirty="0"/>
              <a:t>(System)</a:t>
            </a:r>
            <a:r>
              <a:rPr kumimoji="1" lang="ko-KR" altLang="en-US" dirty="0"/>
              <a:t> 속성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데이터에 대한 추적 감시</a:t>
            </a:r>
            <a:r>
              <a:rPr kumimoji="1" lang="en-US" altLang="ko-KR" dirty="0"/>
              <a:t>(Audit, Trail)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위해 사용하는 속성</a:t>
            </a:r>
          </a:p>
        </p:txBody>
      </p:sp>
    </p:spTree>
    <p:extLst>
      <p:ext uri="{BB962C8B-B14F-4D97-AF65-F5344CB8AC3E}">
        <p14:creationId xmlns:p14="http://schemas.microsoft.com/office/powerpoint/2010/main" val="1897305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34934-34B3-B515-BBE8-8D5217A9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단일</a:t>
            </a:r>
            <a:r>
              <a:rPr kumimoji="1" lang="en-US" altLang="ko-KR" dirty="0"/>
              <a:t>(Single-Valued) vs </a:t>
            </a:r>
            <a:r>
              <a:rPr kumimoji="1" lang="ko-KR" altLang="en-US" dirty="0"/>
              <a:t>다가</a:t>
            </a:r>
            <a:r>
              <a:rPr kumimoji="1" lang="en-US" altLang="ko-KR" dirty="0"/>
              <a:t>(Multivalued)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05E55-8C79-0E16-08EE-EFF318BFE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다가 속성을 사용하면 모델이 복잡하게 보이는 것을 피할 수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최종 물리 모델에서 다가 속성이 존재하면 일반적으로 잘못된 모델 </a:t>
            </a:r>
            <a:r>
              <a:rPr kumimoji="1" lang="en-US" altLang="ko-KR" dirty="0"/>
              <a:t>(1</a:t>
            </a:r>
            <a:r>
              <a:rPr kumimoji="1" lang="ko-KR" altLang="en-US" dirty="0"/>
              <a:t>정규형을 위반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331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54034-C5D5-5FEC-B9F4-0A0B759D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단순</a:t>
            </a:r>
            <a:r>
              <a:rPr kumimoji="1" lang="en-US" altLang="ko-KR" dirty="0"/>
              <a:t>(Simple, Atomic) vs </a:t>
            </a:r>
            <a:r>
              <a:rPr kumimoji="1" lang="ko-KR" altLang="en-US" dirty="0"/>
              <a:t>복합</a:t>
            </a:r>
            <a:r>
              <a:rPr kumimoji="1" lang="en-US" altLang="ko-KR" dirty="0"/>
              <a:t>(Composite)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23383-174F-78BC-90DD-0C8E6A0F9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주소 속성을 나누면 시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</a:t>
            </a:r>
            <a:r>
              <a:rPr kumimoji="1" lang="en-US" altLang="ko-KR" dirty="0"/>
              <a:t>/</a:t>
            </a:r>
            <a:r>
              <a:rPr kumimoji="1" lang="ko-KR" altLang="en-US" dirty="0"/>
              <a:t>동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나뉜다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이처럼 쪼갤 수 있는 속성을 복합 속성이라고 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단순 속성은 </a:t>
            </a:r>
            <a:r>
              <a:rPr kumimoji="1" lang="en-US" altLang="ko-KR" dirty="0"/>
              <a:t>UNCUT </a:t>
            </a:r>
            <a:r>
              <a:rPr kumimoji="1" lang="ko-KR" altLang="en-US" dirty="0"/>
              <a:t>을 만족한다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74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FAA66-73F0-16DA-39A6-5C4F5AD7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필수</a:t>
            </a:r>
            <a:r>
              <a:rPr kumimoji="1" lang="en-US" altLang="ko-KR" dirty="0"/>
              <a:t>(Required) vs </a:t>
            </a:r>
            <a:r>
              <a:rPr kumimoji="1" lang="ko-KR" altLang="en-US" dirty="0"/>
              <a:t>선택</a:t>
            </a:r>
            <a:r>
              <a:rPr kumimoji="1" lang="en-US" altLang="ko-KR" dirty="0"/>
              <a:t>(Optional)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04A68-41E6-1CE7-7DA5-E4A2CCA49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필수 속성은 널 값을 허용하지 않는 속성</a:t>
            </a:r>
            <a:endParaRPr kumimoji="1" lang="en-US" altLang="ko-KR" dirty="0"/>
          </a:p>
          <a:p>
            <a:r>
              <a:rPr kumimoji="1" lang="en-US" altLang="ko-KR" dirty="0"/>
              <a:t>NOT NULL </a:t>
            </a:r>
            <a:r>
              <a:rPr kumimoji="1" lang="ko-KR" altLang="en-US" dirty="0"/>
              <a:t>제약 혹은 </a:t>
            </a:r>
            <a:r>
              <a:rPr kumimoji="1" lang="en-US" altLang="ko-KR" dirty="0"/>
              <a:t>DEFAULT </a:t>
            </a:r>
            <a:r>
              <a:rPr kumimoji="1" lang="ko-KR" altLang="en-US" dirty="0"/>
              <a:t>제약을 설정하자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745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38E90-1A95-C7DB-8528-9598FB7B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배타 속성</a:t>
            </a:r>
            <a:r>
              <a:rPr kumimoji="1" lang="en-US" altLang="ko-KR" dirty="0"/>
              <a:t>(Exclusive Attribute)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F6175-CDF4-926D-BC2A-E42933AD2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법인</a:t>
            </a:r>
            <a:r>
              <a:rPr kumimoji="1" lang="en-US" altLang="ko-KR" dirty="0"/>
              <a:t>/</a:t>
            </a:r>
            <a:r>
              <a:rPr kumimoji="1" lang="ko-KR" altLang="en-US" dirty="0"/>
              <a:t>개인 고객일 때 법인등록번호와 주민등록번호</a:t>
            </a:r>
            <a:endParaRPr kumimoji="1" lang="en-US" altLang="ko-KR" dirty="0"/>
          </a:p>
          <a:p>
            <a:r>
              <a:rPr kumimoji="1" lang="ko-KR" altLang="en-US" dirty="0"/>
              <a:t>배타 속성 값이 모두 존재하면 데이터 무결성이 깨진다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고객유형코드와 고객식별보드로 배타속성을 일반화해야 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679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66888-C03A-C0D4-E108-CDFF1C67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코드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0FF5F-07C3-5E18-23B3-BCAE68A49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kumimoji="1" lang="ko-KR" altLang="en-US" dirty="0" err="1"/>
              <a:t>비식별</a:t>
            </a:r>
            <a:r>
              <a:rPr kumimoji="1" lang="ko-KR" altLang="en-US" dirty="0"/>
              <a:t> 코드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비코드</a:t>
            </a:r>
            <a:r>
              <a:rPr kumimoji="1" lang="ko-KR" altLang="en-US" dirty="0"/>
              <a:t> 속성이다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“~</a:t>
            </a:r>
            <a:r>
              <a:rPr kumimoji="1" lang="ko-KR" altLang="en-US" dirty="0"/>
              <a:t>번호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명명</a:t>
            </a:r>
            <a:endParaRPr kumimoji="1" lang="en-US" altLang="ko-KR" dirty="0"/>
          </a:p>
          <a:p>
            <a:r>
              <a:rPr kumimoji="1" lang="ko-KR" altLang="en-US" dirty="0"/>
              <a:t>구분코드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늘어나지 않고 고정적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남</a:t>
            </a:r>
            <a:r>
              <a:rPr kumimoji="1" lang="en-US" altLang="ko-KR" dirty="0"/>
              <a:t>/</a:t>
            </a:r>
            <a:r>
              <a:rPr kumimoji="1" lang="ko-KR" altLang="en-US" dirty="0" err="1"/>
              <a:t>녀</a:t>
            </a:r>
            <a:endParaRPr kumimoji="1" lang="en-US" altLang="ko-KR" dirty="0"/>
          </a:p>
          <a:p>
            <a:r>
              <a:rPr kumimoji="1" lang="ko-KR" altLang="en-US" dirty="0"/>
              <a:t>종류코드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늘어날 수 있음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서비스종류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지불수단</a:t>
            </a:r>
            <a:endParaRPr kumimoji="1" lang="en-US" altLang="ko-KR" dirty="0"/>
          </a:p>
          <a:p>
            <a:r>
              <a:rPr kumimoji="1" lang="ko-KR" altLang="en-US" dirty="0"/>
              <a:t>유형코드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유사한 것 끼리 묶을 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거래유형</a:t>
            </a:r>
          </a:p>
        </p:txBody>
      </p:sp>
    </p:spTree>
    <p:extLst>
      <p:ext uri="{BB962C8B-B14F-4D97-AF65-F5344CB8AC3E}">
        <p14:creationId xmlns:p14="http://schemas.microsoft.com/office/powerpoint/2010/main" val="1172670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A3455-3559-90BB-3AC3-F61201D4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코드 인스턴스 설계 원칙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80E893-948B-8862-61A6-8C6B3703C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성격이 </a:t>
            </a:r>
            <a:r>
              <a:rPr kumimoji="1" lang="ko-KR" altLang="en-US" dirty="0" err="1"/>
              <a:t>동일해야한다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상호 배타적 </a:t>
            </a:r>
            <a:r>
              <a:rPr kumimoji="1" lang="en-US" altLang="ko-KR" dirty="0"/>
              <a:t>(Mutual Exclusive)</a:t>
            </a:r>
          </a:p>
          <a:p>
            <a:r>
              <a:rPr kumimoji="1" lang="ko-KR" altLang="en-US" dirty="0"/>
              <a:t>전체가 합집합</a:t>
            </a:r>
            <a:endParaRPr kumimoji="1" lang="en-US" altLang="ko-KR" dirty="0"/>
          </a:p>
          <a:p>
            <a:r>
              <a:rPr kumimoji="1" lang="ko-KR" altLang="en-US" dirty="0"/>
              <a:t>상세화 수준이 유사</a:t>
            </a:r>
          </a:p>
        </p:txBody>
      </p:sp>
    </p:spTree>
    <p:extLst>
      <p:ext uri="{BB962C8B-B14F-4D97-AF65-F5344CB8AC3E}">
        <p14:creationId xmlns:p14="http://schemas.microsoft.com/office/powerpoint/2010/main" val="410938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EC1B4-E954-0F19-12DF-3EAC1638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CH4</a:t>
            </a:r>
            <a:r>
              <a:rPr kumimoji="1" lang="ko-KR" altLang="en-US" dirty="0"/>
              <a:t> 을 읽으며 들은 의문점 </a:t>
            </a:r>
            <a:r>
              <a:rPr kumimoji="1" lang="en-US" altLang="ko-KR" dirty="0"/>
              <a:t>1/6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08AA7-911A-E7E7-D15F-BAD2A7C7B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식별자 종류를 제대로 이해했는지 도움 받고 싶습니다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ko-KR" altLang="en-US" dirty="0"/>
              <a:t>슈퍼</a:t>
            </a:r>
            <a:r>
              <a:rPr kumimoji="1" lang="en-US" altLang="ko-KR" dirty="0"/>
              <a:t>(Super) / </a:t>
            </a:r>
            <a:r>
              <a:rPr kumimoji="1" lang="ko-KR" altLang="en-US" dirty="0"/>
              <a:t>후보</a:t>
            </a:r>
            <a:r>
              <a:rPr kumimoji="1" lang="en-US" altLang="ko-KR" dirty="0"/>
              <a:t>(Candidate)</a:t>
            </a:r>
          </a:p>
          <a:p>
            <a:pPr lvl="1"/>
            <a:r>
              <a:rPr kumimoji="1" lang="ko-KR" altLang="en-US" dirty="0"/>
              <a:t>슈퍼키에서 군더더기를 제거하면 후보키가 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주</a:t>
            </a:r>
            <a:r>
              <a:rPr kumimoji="1" lang="en-US" altLang="ko-KR" dirty="0"/>
              <a:t>(Primary)</a:t>
            </a:r>
            <a:r>
              <a:rPr kumimoji="1" lang="ko-KR" altLang="en-US" dirty="0"/>
              <a:t> </a:t>
            </a:r>
            <a:r>
              <a:rPr kumimoji="1" lang="en-US" altLang="ko-KR" dirty="0"/>
              <a:t>/ </a:t>
            </a:r>
            <a:r>
              <a:rPr kumimoji="1" lang="ko-KR" altLang="en-US" dirty="0"/>
              <a:t>대리</a:t>
            </a:r>
            <a:r>
              <a:rPr kumimoji="1" lang="en-US" altLang="ko-KR" dirty="0"/>
              <a:t>(Secondary, Alternate)</a:t>
            </a:r>
          </a:p>
          <a:p>
            <a:pPr lvl="1"/>
            <a:r>
              <a:rPr kumimoji="1" lang="en-US" altLang="ko-KR" dirty="0"/>
              <a:t>PK </a:t>
            </a:r>
            <a:r>
              <a:rPr kumimoji="1" lang="ko-KR" altLang="en-US" dirty="0"/>
              <a:t>외에 식별하는데 쓰이는 속성들을 대리키라 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업무</a:t>
            </a:r>
            <a:r>
              <a:rPr kumimoji="1" lang="en-US" altLang="ko-KR" dirty="0"/>
              <a:t>(Natural, Business)</a:t>
            </a:r>
            <a:r>
              <a:rPr kumimoji="1" lang="ko-KR" altLang="en-US" dirty="0"/>
              <a:t> </a:t>
            </a:r>
            <a:r>
              <a:rPr kumimoji="1" lang="en-US" altLang="ko-KR" dirty="0"/>
              <a:t> / </a:t>
            </a:r>
            <a:r>
              <a:rPr kumimoji="1" lang="ko-KR" altLang="en-US" dirty="0"/>
              <a:t>인조</a:t>
            </a:r>
            <a:r>
              <a:rPr kumimoji="1" lang="en-US" altLang="ko-KR" dirty="0"/>
              <a:t>(Artificial, Surrogate,</a:t>
            </a:r>
            <a:r>
              <a:rPr kumimoji="1" lang="ko-KR" altLang="en-US" dirty="0"/>
              <a:t> </a:t>
            </a:r>
            <a:r>
              <a:rPr kumimoji="1" lang="en-US" altLang="ko-KR" dirty="0"/>
              <a:t>Synthetic)</a:t>
            </a:r>
          </a:p>
          <a:p>
            <a:pPr lvl="1"/>
            <a:r>
              <a:rPr kumimoji="1" lang="ko-KR" altLang="en-US" dirty="0"/>
              <a:t>번호나 </a:t>
            </a:r>
            <a:r>
              <a:rPr kumimoji="1" lang="en-US" altLang="ko-KR" dirty="0"/>
              <a:t>UUID 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인조키고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의미가 있는 속성이면 업무키다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833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3F239-EE22-DFE1-25A6-3E6E9342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코드를 사용하는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F0785-E0F2-C36C-BA6E-AE60ECD7B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집계 용도</a:t>
            </a:r>
            <a:endParaRPr kumimoji="1" lang="en-US" altLang="ko-KR" dirty="0"/>
          </a:p>
          <a:p>
            <a:r>
              <a:rPr kumimoji="1" lang="ko-KR" altLang="en-US" dirty="0"/>
              <a:t>조회 용도</a:t>
            </a:r>
            <a:endParaRPr kumimoji="1" lang="en-US" altLang="ko-KR" dirty="0"/>
          </a:p>
          <a:p>
            <a:r>
              <a:rPr kumimoji="1" lang="ko-KR" altLang="en-US" dirty="0"/>
              <a:t>분기 용도</a:t>
            </a:r>
            <a:endParaRPr kumimoji="1" lang="en-US" altLang="ko-KR" dirty="0"/>
          </a:p>
          <a:p>
            <a:r>
              <a:rPr kumimoji="1" lang="ko-KR" altLang="en-US" dirty="0"/>
              <a:t>서브타입 구분 용도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1421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885B9-C7D3-0BE1-85EB-B9BC85A9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널에 대한 서설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7B6BA6-85BB-D7D1-5F31-1D8770C27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’</a:t>
            </a:r>
            <a:r>
              <a:rPr kumimoji="1" lang="ko-KR" altLang="en-US" dirty="0"/>
              <a:t>모르는 것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과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해당 사항이 없는 것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을 구분해야 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85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3F426-1596-09BF-FCAA-BDDE9D32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CH4</a:t>
            </a:r>
            <a:r>
              <a:rPr kumimoji="1" lang="ko-KR" altLang="en-US" dirty="0"/>
              <a:t> 을 읽으며 들은 의문점 </a:t>
            </a:r>
            <a:r>
              <a:rPr kumimoji="1" lang="en-US" altLang="ko-KR" dirty="0"/>
              <a:t>2/6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501AC-6867-4B23-C3AA-3AA11378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" altLang="ko-KR" dirty="0"/>
              <a:t>p.314 </a:t>
            </a:r>
            <a:r>
              <a:rPr kumimoji="1" lang="ko-KR" altLang="en-US" dirty="0"/>
              <a:t>엔티티를 유연하게 설계하기 위해 항상 인조 식별자를 채택하면 좋을까요</a:t>
            </a:r>
            <a:r>
              <a:rPr kumimoji="1"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kumimoji="1" lang="en" altLang="ko-KR" dirty="0"/>
              <a:t>p.315 "</a:t>
            </a:r>
            <a:r>
              <a:rPr kumimoji="1" lang="ko-KR" altLang="en-US" dirty="0"/>
              <a:t>업무식별자가 주식별자가 될 수도 있고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후보식별자가 주식별자가 될 수도 있다</a:t>
            </a:r>
            <a:r>
              <a:rPr kumimoji="1" lang="en-US" altLang="ko-KR" dirty="0"/>
              <a:t>.", </a:t>
            </a:r>
            <a:r>
              <a:rPr kumimoji="1" lang="ko-KR" altLang="en-US" dirty="0"/>
              <a:t>후보식별자와 업무식별자의 차이가 어렵습니다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" altLang="ko-KR" dirty="0"/>
              <a:t>p.337 </a:t>
            </a:r>
            <a:r>
              <a:rPr kumimoji="1" lang="ko-KR" altLang="en-US" dirty="0"/>
              <a:t>상속</a:t>
            </a:r>
            <a:r>
              <a:rPr kumimoji="1" lang="en-US" altLang="ko-KR" dirty="0"/>
              <a:t>/</a:t>
            </a:r>
            <a:r>
              <a:rPr kumimoji="1" lang="ko-KR" altLang="en-US" dirty="0"/>
              <a:t>단절에서 단절이란</a:t>
            </a:r>
            <a:r>
              <a:rPr kumimoji="1" lang="en-US" altLang="ko-KR" dirty="0"/>
              <a:t>? </a:t>
            </a:r>
            <a:r>
              <a:rPr kumimoji="1" lang="ko-KR" altLang="en-US" dirty="0"/>
              <a:t>단절의 예시와 어떻게 하는지 알고 싶습니다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" altLang="ko-KR" dirty="0"/>
              <a:t>p.351 </a:t>
            </a:r>
            <a:r>
              <a:rPr kumimoji="1" lang="en-US" altLang="ko-KR" dirty="0"/>
              <a:t>＂</a:t>
            </a:r>
            <a:r>
              <a:rPr kumimoji="1" lang="ko-KR" altLang="en-US" dirty="0"/>
              <a:t>주 식별자로 사용할 후보가 없을 때 인조 식별자를 사용</a:t>
            </a:r>
            <a:r>
              <a:rPr kumimoji="1" lang="en-US" altLang="ko-KR" dirty="0"/>
              <a:t>”.</a:t>
            </a:r>
            <a:br>
              <a:rPr kumimoji="1" lang="en-US" altLang="ko-KR" dirty="0"/>
            </a:br>
            <a:r>
              <a:rPr kumimoji="1" lang="ko-KR" altLang="en-US" dirty="0"/>
              <a:t>인조 식별자를 사용하면 업무 식별자에 유니크 인덱스를 생성해야 하는데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그럼 그냥 업무 식별자를 주 식별자로 쓰면 안되나요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38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AC443-A9DF-FEBB-701A-4F025DE8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CH4</a:t>
            </a:r>
            <a:r>
              <a:rPr kumimoji="1" lang="ko-KR" altLang="en-US" dirty="0"/>
              <a:t> 을 읽으며 들은 의문점 </a:t>
            </a:r>
            <a:r>
              <a:rPr kumimoji="1" lang="en-US" altLang="ko-KR" dirty="0"/>
              <a:t>3/6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CA414-B26F-1D69-2D2C-F06791A39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" altLang="ko-KR" dirty="0"/>
              <a:t>p.367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모델 오너십을 정하는 기준이 기초 속성이다</a:t>
            </a:r>
            <a:r>
              <a:rPr kumimoji="1" lang="en-US" altLang="ko-KR" dirty="0"/>
              <a:t>”.</a:t>
            </a:r>
            <a:br>
              <a:rPr kumimoji="1" lang="en-US" altLang="ko-KR" dirty="0"/>
            </a:br>
            <a:r>
              <a:rPr kumimoji="1" lang="ko-KR" altLang="en-US" dirty="0"/>
              <a:t>모델 오너십을 </a:t>
            </a:r>
            <a:r>
              <a:rPr kumimoji="1" lang="ko-KR" altLang="en-US" dirty="0" err="1"/>
              <a:t>정하는게</a:t>
            </a:r>
            <a:r>
              <a:rPr kumimoji="1" lang="ko-KR" altLang="en-US" dirty="0"/>
              <a:t> 무슨 의미인지 모르겠습니다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en" altLang="ko-KR" dirty="0"/>
              <a:t>p.211)</a:t>
            </a:r>
          </a:p>
          <a:p>
            <a:pPr>
              <a:lnSpc>
                <a:spcPct val="150000"/>
              </a:lnSpc>
            </a:pPr>
            <a:r>
              <a:rPr kumimoji="1" lang="en" altLang="ko-KR" dirty="0"/>
              <a:t>p.392 </a:t>
            </a:r>
            <a:r>
              <a:rPr kumimoji="1" lang="ko-KR" altLang="en-US" dirty="0"/>
              <a:t>코드 속성을 </a:t>
            </a:r>
            <a:r>
              <a:rPr kumimoji="1" lang="en" altLang="ko-KR" dirty="0" err="1"/>
              <a:t>enum</a:t>
            </a:r>
            <a:r>
              <a:rPr kumimoji="1" lang="en" altLang="ko-KR" dirty="0"/>
              <a:t>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관리해도 괜찮을까요</a:t>
            </a:r>
            <a:r>
              <a:rPr kumimoji="1" lang="en-US" altLang="ko-KR" dirty="0"/>
              <a:t>?</a:t>
            </a:r>
          </a:p>
          <a:p>
            <a:pPr>
              <a:lnSpc>
                <a:spcPct val="150000"/>
              </a:lnSpc>
            </a:pPr>
            <a:endParaRPr kumimoji="1" lang="en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8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F647D-3663-80D3-B308-361E30ED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CH4</a:t>
            </a:r>
            <a:r>
              <a:rPr kumimoji="1" lang="ko-KR" altLang="en-US" dirty="0"/>
              <a:t> 을 읽으며 들은 의문점 </a:t>
            </a:r>
            <a:r>
              <a:rPr kumimoji="1" lang="en-US" altLang="ko-KR" dirty="0"/>
              <a:t>4/6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4A8CE-C041-F6A9-21CF-A6721B17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" altLang="ko-KR" dirty="0"/>
              <a:t>p.39</a:t>
            </a:r>
            <a:r>
              <a:rPr kumimoji="1" lang="en-US" altLang="ko-KR" dirty="0"/>
              <a:t>2</a:t>
            </a:r>
            <a:r>
              <a:rPr kumimoji="1" lang="en" altLang="ko-KR" dirty="0"/>
              <a:t>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식별자 코드는 코드 속성이 아니라 </a:t>
            </a:r>
            <a:r>
              <a:rPr kumimoji="1" lang="ko-KR" altLang="en-US" dirty="0" err="1"/>
              <a:t>비코드</a:t>
            </a:r>
            <a:r>
              <a:rPr kumimoji="1" lang="ko-KR" altLang="en-US" dirty="0"/>
              <a:t> 속성이다</a:t>
            </a:r>
            <a:r>
              <a:rPr kumimoji="1" lang="en-US" altLang="ko-KR" dirty="0"/>
              <a:t>”.</a:t>
            </a:r>
            <a:br>
              <a:rPr kumimoji="1" lang="en-US" altLang="ko-KR" dirty="0"/>
            </a:br>
            <a:r>
              <a:rPr kumimoji="1" lang="ko-KR" altLang="en-US" dirty="0"/>
              <a:t>일반 코드라 하더라도 코드 엔티티에서 통합 관리하는 순간 엔티티 인스턴스가 되어 식별자 코드가 되지 않나요</a:t>
            </a:r>
            <a:r>
              <a:rPr kumimoji="1" lang="en-US" altLang="ko-KR" dirty="0"/>
              <a:t>? </a:t>
            </a:r>
            <a:br>
              <a:rPr kumimoji="1" lang="en-US" altLang="ko-KR" dirty="0"/>
            </a:br>
            <a:r>
              <a:rPr kumimoji="1" lang="ko-KR" altLang="en-US" dirty="0"/>
              <a:t>실제로도 일반 코드로 사용하다가 식별자 코드가 되어서 </a:t>
            </a:r>
            <a:r>
              <a:rPr kumimoji="1" lang="ko-KR" altLang="en-US" dirty="0" err="1"/>
              <a:t>속성자</a:t>
            </a:r>
            <a:r>
              <a:rPr kumimoji="1" lang="ko-KR" altLang="en-US" dirty="0"/>
              <a:t> 명이 바뀌는 경우를 </a:t>
            </a:r>
            <a:r>
              <a:rPr kumimoji="1" lang="en" altLang="ko-KR" dirty="0"/>
              <a:t>p.404 </a:t>
            </a:r>
            <a:r>
              <a:rPr kumimoji="1" lang="ko-KR" altLang="en-US" dirty="0"/>
              <a:t>에서 나오고 있어서 물어봅니다</a:t>
            </a:r>
            <a:r>
              <a:rPr kumimoji="1" lang="en-US" altLang="ko-KR" dirty="0"/>
              <a:t>.</a:t>
            </a:r>
            <a:endParaRPr kumimoji="1" lang="ko-KR" altLang="en-US" dirty="0"/>
          </a:p>
          <a:p>
            <a:pPr>
              <a:lnSpc>
                <a:spcPct val="150000"/>
              </a:lnSpc>
            </a:pPr>
            <a:r>
              <a:rPr kumimoji="1" lang="en" altLang="ko-KR" dirty="0"/>
              <a:t>p.435 </a:t>
            </a:r>
            <a:r>
              <a:rPr kumimoji="1" lang="ko-KR" altLang="en-US" dirty="0"/>
              <a:t>엄청나게 어려운 코드 이력 관리가 필요한 경우가 있나요</a:t>
            </a:r>
            <a:r>
              <a:rPr kumimoji="1" lang="en-US" altLang="ko-KR" dirty="0"/>
              <a:t>?</a:t>
            </a:r>
            <a:br>
              <a:rPr kumimoji="1" lang="en-US" altLang="ko-KR" dirty="0"/>
            </a:br>
            <a:r>
              <a:rPr kumimoji="1" lang="ko-KR" altLang="en-US" dirty="0"/>
              <a:t>상상이 가지 않습니다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책의 예시처럼 왜 가만히 있던 법인 코드를 </a:t>
            </a:r>
            <a:r>
              <a:rPr kumimoji="1" lang="en-US" altLang="ko-KR" dirty="0"/>
              <a:t>02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03</a:t>
            </a:r>
            <a:r>
              <a:rPr kumimoji="1" lang="ko-KR" altLang="en-US" dirty="0"/>
              <a:t>번으로 바꿀 필요성이 있는 건가요</a:t>
            </a:r>
            <a:r>
              <a:rPr kumimoji="1" lang="en-US" altLang="ko-KR" dirty="0"/>
              <a:t>?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58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3737C-B2E4-0B72-8D6F-0ED0819B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CH4</a:t>
            </a:r>
            <a:r>
              <a:rPr kumimoji="1" lang="ko-KR" altLang="en-US" dirty="0"/>
              <a:t> 을 읽으며 들은 의문점 </a:t>
            </a:r>
            <a:r>
              <a:rPr kumimoji="1" lang="en-US" altLang="ko-KR" dirty="0"/>
              <a:t>5/6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37232-F19D-0DDF-E28C-ECBF888D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en" altLang="ko-KR" dirty="0"/>
              <a:t>p.440 </a:t>
            </a:r>
            <a:r>
              <a:rPr kumimoji="1" lang="ko-KR" altLang="en-US" dirty="0"/>
              <a:t>표준화라는 것이 무엇인지 잘 모르겠습니다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용어를 동일하게 통일하는 건가요</a:t>
            </a:r>
            <a:r>
              <a:rPr kumimoji="1" lang="en-US" altLang="ko-KR" dirty="0"/>
              <a:t>? </a:t>
            </a:r>
            <a:r>
              <a:rPr kumimoji="1" lang="ko-KR" altLang="en-US" dirty="0"/>
              <a:t>업무용어와 화면 용어의 차이도 잘 모르겠습니다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속성 표준화란 같은 의미의 속성을 동일한 용어로 명명하는 것이라 이해했습니다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그럼 가령 식별번호를 다 동일하게 </a:t>
            </a:r>
            <a:r>
              <a:rPr kumimoji="1" lang="en" altLang="ko-KR" dirty="0"/>
              <a:t>id </a:t>
            </a:r>
            <a:r>
              <a:rPr kumimoji="1" lang="ko-KR" altLang="en-US" dirty="0"/>
              <a:t>로 명명하는게 좋을까요</a:t>
            </a:r>
            <a:r>
              <a:rPr kumimoji="1" lang="en-US" altLang="ko-KR" dirty="0"/>
              <a:t>, </a:t>
            </a:r>
            <a:r>
              <a:rPr kumimoji="1" lang="ko-KR" altLang="en-US" dirty="0"/>
              <a:t>아니면 참조 시 동일한 속성명이 되도록 </a:t>
            </a:r>
            <a:r>
              <a:rPr kumimoji="1" lang="en" altLang="ko-KR" dirty="0" err="1"/>
              <a:t>user_id</a:t>
            </a:r>
            <a:r>
              <a:rPr kumimoji="1" lang="en" altLang="ko-KR" dirty="0"/>
              <a:t> </a:t>
            </a:r>
            <a:r>
              <a:rPr kumimoji="1" lang="ko-KR" altLang="en-US" dirty="0"/>
              <a:t>이렇게 테이블 명을 앞에 적는게 좋을까요</a:t>
            </a:r>
            <a:r>
              <a:rPr kumimoji="1"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p.445 </a:t>
            </a:r>
            <a:r>
              <a:rPr kumimoji="1" lang="ko-KR" altLang="en-US" dirty="0"/>
              <a:t>표준화 담당자는 대체 누가 맡나요</a:t>
            </a:r>
            <a:r>
              <a:rPr kumimoji="1" lang="en-US" altLang="ko-KR" dirty="0"/>
              <a:t>? </a:t>
            </a:r>
            <a:br>
              <a:rPr kumimoji="1" lang="en-US" altLang="ko-KR" dirty="0"/>
            </a:br>
            <a:r>
              <a:rPr kumimoji="1" lang="ko-KR" altLang="en-US" dirty="0"/>
              <a:t>책에서는 </a:t>
            </a:r>
            <a:r>
              <a:rPr kumimoji="1" lang="ko-KR" altLang="en-US" dirty="0" err="1"/>
              <a:t>모델러라고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적혀있는데</a:t>
            </a:r>
            <a:r>
              <a:rPr kumimoji="1" lang="ko-KR" altLang="en-US" dirty="0"/>
              <a:t> 이런 역할을 몰라서 여쭈어 봅니다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141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F47E7-1FD3-2781-1DF3-064AB0DF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CH4</a:t>
            </a:r>
            <a:r>
              <a:rPr kumimoji="1" lang="ko-KR" altLang="en-US" dirty="0"/>
              <a:t> 을 읽으며 들은 의문점 </a:t>
            </a:r>
            <a:r>
              <a:rPr kumimoji="1" lang="en-US" altLang="ko-KR" dirty="0"/>
              <a:t>6/6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9B050-A601-4C0C-8159-11B90BA51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" altLang="ko-KR" dirty="0"/>
              <a:t>p.446 </a:t>
            </a:r>
            <a:r>
              <a:rPr kumimoji="1" lang="ko-KR" altLang="en-US" dirty="0"/>
              <a:t>도메인</a:t>
            </a:r>
            <a:r>
              <a:rPr kumimoji="1" lang="en-US" altLang="ko-KR" dirty="0"/>
              <a:t>, </a:t>
            </a:r>
            <a:r>
              <a:rPr kumimoji="1" lang="ko-KR" altLang="en-US" dirty="0"/>
              <a:t>모델</a:t>
            </a:r>
            <a:r>
              <a:rPr kumimoji="1" lang="en-US" altLang="ko-KR" dirty="0"/>
              <a:t>, </a:t>
            </a:r>
            <a:r>
              <a:rPr kumimoji="1" lang="ko-KR" altLang="en-US" dirty="0"/>
              <a:t>엔티티 개념이 헷갈립니다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엔티티도 개념</a:t>
            </a:r>
            <a:r>
              <a:rPr kumimoji="1" lang="en-US" altLang="ko-KR" dirty="0"/>
              <a:t>,</a:t>
            </a:r>
            <a:r>
              <a:rPr kumimoji="1" lang="ko-KR" altLang="en-US" dirty="0"/>
              <a:t> 논리</a:t>
            </a:r>
            <a:r>
              <a:rPr kumimoji="1" lang="en-US" altLang="ko-KR" dirty="0"/>
              <a:t>,</a:t>
            </a:r>
            <a:r>
              <a:rPr kumimoji="1" lang="ko-KR" altLang="en-US" dirty="0"/>
              <a:t> 물리 모델이 있지 않은 가요</a:t>
            </a:r>
            <a:r>
              <a:rPr kumimoji="1" lang="en-US" altLang="ko-KR" dirty="0"/>
              <a:t>?</a:t>
            </a:r>
            <a:endParaRPr kumimoji="1" lang="en" altLang="ko-KR" dirty="0"/>
          </a:p>
          <a:p>
            <a:pPr>
              <a:lnSpc>
                <a:spcPct val="150000"/>
              </a:lnSpc>
            </a:pPr>
            <a:r>
              <a:rPr kumimoji="1" lang="en" altLang="ko-KR" dirty="0"/>
              <a:t>P.448 </a:t>
            </a:r>
            <a:r>
              <a:rPr kumimoji="1" lang="ko-KR" altLang="en-US" dirty="0"/>
              <a:t>논리 도메인을 </a:t>
            </a:r>
            <a:r>
              <a:rPr kumimoji="1" lang="en-US" altLang="ko-KR" dirty="0"/>
              <a:t>"</a:t>
            </a:r>
            <a:r>
              <a:rPr kumimoji="1" lang="ko-KR" altLang="en-US" dirty="0"/>
              <a:t>적용</a:t>
            </a:r>
            <a:r>
              <a:rPr kumimoji="1" lang="en-US" altLang="ko-KR" dirty="0"/>
              <a:t>" </a:t>
            </a:r>
            <a:r>
              <a:rPr kumimoji="1" lang="ko-KR" altLang="en-US" dirty="0" err="1"/>
              <a:t>한다는게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ko-KR" altLang="en-US" dirty="0"/>
              <a:t>무슨 소리인지 헷갈립니다</a:t>
            </a:r>
            <a:r>
              <a:rPr kumimoji="1" lang="en-US" altLang="ko-KR" dirty="0"/>
              <a:t>. </a:t>
            </a:r>
            <a:br>
              <a:rPr kumimoji="1" lang="en-US" altLang="ko-KR" dirty="0"/>
            </a:br>
            <a:r>
              <a:rPr kumimoji="1" lang="ko-KR" altLang="en-US" dirty="0"/>
              <a:t>물리 도메인은 </a:t>
            </a:r>
            <a:r>
              <a:rPr kumimoji="1" lang="en" altLang="ko-KR" dirty="0"/>
              <a:t>VARCHAR(30)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타입과 길이를 지정하면 되는데</a:t>
            </a:r>
            <a:r>
              <a:rPr kumimoji="1" lang="en-US" altLang="ko-KR" dirty="0"/>
              <a:t>, </a:t>
            </a:r>
            <a:r>
              <a:rPr kumimoji="1" lang="ko-KR" altLang="en-US" dirty="0"/>
              <a:t>논리 도메인은 어떻게 적용하는 건가요</a:t>
            </a:r>
            <a:r>
              <a:rPr kumimoji="1" lang="en-US" altLang="ko-KR" dirty="0"/>
              <a:t>?</a:t>
            </a:r>
            <a:endParaRPr kumimoji="1" lang="ko-KR" altLang="en-US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81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3AC37-8241-FCBF-F07A-F68C9C1A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속성</a:t>
            </a:r>
            <a:r>
              <a:rPr kumimoji="1" lang="en-US" altLang="ko-KR" dirty="0"/>
              <a:t>(Attribute)</a:t>
            </a:r>
            <a:r>
              <a:rPr kumimoji="1" lang="ko-KR" altLang="en-US" dirty="0"/>
              <a:t>이란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8470C-1B55-9394-5E55-8CF0C2FAD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데이터를 저장하는 가장 작은</a:t>
            </a:r>
            <a:r>
              <a:rPr kumimoji="1" lang="en-US" altLang="ko-KR" dirty="0"/>
              <a:t>,</a:t>
            </a:r>
            <a:r>
              <a:rPr kumimoji="1" lang="ko-KR" altLang="en-US" dirty="0"/>
              <a:t> 독립된 저장 단위</a:t>
            </a:r>
            <a:endParaRPr kumimoji="1" lang="en-US" altLang="ko-KR" dirty="0"/>
          </a:p>
          <a:p>
            <a:r>
              <a:rPr kumimoji="1" lang="ko-KR" altLang="en-US" dirty="0"/>
              <a:t>엔티티의 성격을 상세하게 기술하는 요소</a:t>
            </a:r>
            <a:endParaRPr kumimoji="1" lang="en-US" altLang="ko-KR" dirty="0"/>
          </a:p>
          <a:p>
            <a:r>
              <a:rPr kumimoji="1" lang="ko-KR" altLang="en-US" dirty="0"/>
              <a:t>나눌 수 없는</a:t>
            </a:r>
            <a:r>
              <a:rPr kumimoji="1" lang="en-US" altLang="ko-KR" dirty="0"/>
              <a:t>(UNCUT) &amp; </a:t>
            </a:r>
            <a:r>
              <a:rPr kumimoji="1" lang="ko-KR" altLang="en-US" dirty="0"/>
              <a:t>원자</a:t>
            </a:r>
            <a:r>
              <a:rPr kumimoji="1" lang="en-US" altLang="ko-KR" dirty="0"/>
              <a:t>(ATOM)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44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3478</TotalTime>
  <Words>1398</Words>
  <Application>Microsoft Macintosh PowerPoint</Application>
  <PresentationFormat>와이드스크린</PresentationFormat>
  <Paragraphs>164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CH4 속성</vt:lpstr>
      <vt:lpstr>CH4 를 언제 다시 읽을 것 같은가?</vt:lpstr>
      <vt:lpstr>CH4 을 읽으며 들은 의문점 1/6</vt:lpstr>
      <vt:lpstr>CH4 을 읽으며 들은 의문점 2/6</vt:lpstr>
      <vt:lpstr>CH4 을 읽으며 들은 의문점 3/6</vt:lpstr>
      <vt:lpstr>CH4 을 읽으며 들은 의문점 4/6</vt:lpstr>
      <vt:lpstr>CH4 을 읽으며 들은 의문점 5/6</vt:lpstr>
      <vt:lpstr>CH4 을 읽으며 들은 의문점 6/6</vt:lpstr>
      <vt:lpstr>속성(Attribute)이란?</vt:lpstr>
      <vt:lpstr>속성의 종류</vt:lpstr>
      <vt:lpstr>식별자(Identifier) 종류</vt:lpstr>
      <vt:lpstr>식별자 종류 설명</vt:lpstr>
      <vt:lpstr>Super vs Candidate</vt:lpstr>
      <vt:lpstr>Primary vs Alternative</vt:lpstr>
      <vt:lpstr>Business vs Surrogate</vt:lpstr>
      <vt:lpstr>주 식별자(PK) 설계 시 주의점</vt:lpstr>
      <vt:lpstr>PK 가 복잡해지는 이유</vt:lpstr>
      <vt:lpstr>복합 주 식별자의 속성 순서</vt:lpstr>
      <vt:lpstr>교차 엔티티 PK</vt:lpstr>
      <vt:lpstr>인조 식별자(Artificial Identifier)</vt:lpstr>
      <vt:lpstr>인조 식별자를 사용하면 좋을 때</vt:lpstr>
      <vt:lpstr>부분 인조 식별자를 사용하지 말 이유</vt:lpstr>
      <vt:lpstr>속성 종류</vt:lpstr>
      <vt:lpstr>단일(Single-Valued) vs 다가(Multivalued)</vt:lpstr>
      <vt:lpstr>단순(Simple, Atomic) vs 복합(Composite)</vt:lpstr>
      <vt:lpstr>필수(Required) vs 선택(Optional)</vt:lpstr>
      <vt:lpstr>배타 속성(Exclusive Attribute)</vt:lpstr>
      <vt:lpstr>코드 속성</vt:lpstr>
      <vt:lpstr>코드 인스턴스 설계 원칙</vt:lpstr>
      <vt:lpstr>코드를 사용하는 용도</vt:lpstr>
      <vt:lpstr>널에 대한 서설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 엔티티 CH2 정규화</dc:title>
  <dc:creator>Pyro Gho</dc:creator>
  <cp:lastModifiedBy>Pyro Gho</cp:lastModifiedBy>
  <cp:revision>323</cp:revision>
  <dcterms:created xsi:type="dcterms:W3CDTF">2023-12-13T04:57:17Z</dcterms:created>
  <dcterms:modified xsi:type="dcterms:W3CDTF">2024-01-06T12:02:30Z</dcterms:modified>
</cp:coreProperties>
</file>