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1.xml" ContentType="application/vnd.openxmlformats-officedocument.presentationml.notesSlide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2.xml" ContentType="application/vnd.openxmlformats-officedocument.presentationml.notesSlide+xml"/>
  <Override PartName="/ppt/media/image3.png" ContentType="image/png"/>
  <Override PartName="/ppt/media/image1.jpeg" ContentType="image/jpeg"/>
  <Override PartName="/ppt/media/image2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88825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move the slide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F82DB47E-6CE5-43AF-A171-0639950978C1}" type="slidenum">
              <a:rPr b="0" lang="en-IN" sz="1400" spc="-1" strike="noStrike">
                <a:latin typeface="Times New Roman"/>
              </a:rPr>
              <a:t>1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91920" cy="3427920"/>
          </a:xfrm>
          <a:prstGeom prst="rect">
            <a:avLst/>
          </a:prstGeom>
        </p:spPr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BE3D75F-1B6C-44A7-918F-EF9DEBE60F02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IN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91920" cy="3427920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B6F69C7-FB64-45CD-9138-87E7C9500E8D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IN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5028120" cy="251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2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2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5028120" cy="251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5028120" cy="251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5028120" cy="251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20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5028120" cy="251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20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5028120" cy="251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5028120" cy="251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1065240" y="533520"/>
            <a:ext cx="5028120" cy="11652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5028120" cy="251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5028120" cy="251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20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5028120" cy="251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5028120" cy="251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2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5028120" cy="251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2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2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5028120" cy="251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5028120" cy="251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5028120" cy="251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20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5028120" cy="251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5028120" cy="251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065240" y="533520"/>
            <a:ext cx="5028120" cy="11652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5028120" cy="251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5028120" cy="251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5028120" cy="251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2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5028120" cy="25135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20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36640" y="533520"/>
            <a:ext cx="9295200" cy="10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marL="144000" algn="ctr">
              <a:lnSpc>
                <a:spcPct val="80000"/>
              </a:lnSpc>
              <a:spcBef>
                <a:spcPts val="601"/>
              </a:spcBef>
            </a:pPr>
            <a:r>
              <a:rPr b="1" lang="en-IN" sz="2000" spc="-1" strike="noStrike">
                <a:solidFill>
                  <a:srgbClr val="4a66ac"/>
                </a:solidFill>
                <a:latin typeface="Times New Roman"/>
                <a:ea typeface="DejaVu Sans"/>
              </a:rPr>
              <a:t> </a:t>
            </a:r>
            <a:r>
              <a:rPr b="1" lang="en-IN" sz="2000" spc="-1" strike="noStrike">
                <a:solidFill>
                  <a:srgbClr val="4a66ac"/>
                </a:solidFill>
                <a:latin typeface="Times New Roman"/>
                <a:ea typeface="DejaVu Sans"/>
              </a:rPr>
              <a:t>Presentation on</a:t>
            </a:r>
            <a:br/>
            <a:br/>
            <a:r>
              <a:rPr b="1" lang="en-IN" sz="4000" spc="-1" strike="noStrike">
                <a:solidFill>
                  <a:srgbClr val="4a66ac"/>
                </a:solidFill>
                <a:latin typeface="Times New Roman"/>
                <a:ea typeface="DejaVu Sans"/>
              </a:rPr>
              <a:t>Smart Dustbin</a:t>
            </a:r>
            <a:br/>
            <a:endParaRPr b="0" lang="en-IN" sz="40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303120" y="1447920"/>
            <a:ext cx="10514520" cy="47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180000" algn="ctr">
              <a:lnSpc>
                <a:spcPct val="90000"/>
              </a:lnSpc>
              <a:spcBef>
                <a:spcPts val="1199"/>
              </a:spcBef>
            </a:pPr>
            <a:endParaRPr b="0" lang="en-IN" sz="1800" spc="-1" strike="noStrike">
              <a:latin typeface="Arial"/>
            </a:endParaRPr>
          </a:p>
          <a:p>
            <a:pPr marL="180000" algn="ctr">
              <a:lnSpc>
                <a:spcPct val="90000"/>
              </a:lnSpc>
              <a:spcBef>
                <a:spcPts val="1199"/>
              </a:spcBef>
            </a:pPr>
            <a:r>
              <a:rPr b="0" i="1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Project by</a:t>
            </a:r>
            <a:endParaRPr b="0" lang="en-IN" sz="2000" spc="-1" strike="noStrike">
              <a:latin typeface="Arial"/>
            </a:endParaRPr>
          </a:p>
          <a:p>
            <a:pPr marL="180000" algn="ctr">
              <a:lnSpc>
                <a:spcPct val="90000"/>
              </a:lnSpc>
              <a:spcBef>
                <a:spcPts val="1199"/>
              </a:spcBef>
            </a:pPr>
            <a:r>
              <a:rPr b="1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Mr. Ashish Kore (2016BTEIT00065)</a:t>
            </a:r>
            <a:endParaRPr b="0" lang="en-IN" sz="2000" spc="-1" strike="noStrike">
              <a:latin typeface="Arial"/>
            </a:endParaRPr>
          </a:p>
          <a:p>
            <a:pPr marL="180000" algn="ctr">
              <a:lnSpc>
                <a:spcPct val="90000"/>
              </a:lnSpc>
              <a:spcBef>
                <a:spcPts val="1199"/>
              </a:spcBef>
            </a:pPr>
            <a:r>
              <a:rPr b="1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Mr. Mohit Gholake (2016BTEIT00066)</a:t>
            </a:r>
            <a:endParaRPr b="0" lang="en-IN" sz="2000" spc="-1" strike="noStrike">
              <a:latin typeface="Arial"/>
            </a:endParaRPr>
          </a:p>
          <a:p>
            <a:pPr marL="180000" algn="ctr">
              <a:lnSpc>
                <a:spcPct val="90000"/>
              </a:lnSpc>
              <a:spcBef>
                <a:spcPts val="1199"/>
              </a:spcBef>
            </a:pPr>
            <a:r>
              <a:rPr b="1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Mr. Aditya Kole (2016BTEIT00070)</a:t>
            </a:r>
            <a:endParaRPr b="0" lang="en-IN" sz="2000" spc="-1" strike="noStrike">
              <a:latin typeface="Arial"/>
            </a:endParaRPr>
          </a:p>
          <a:p>
            <a:pPr marL="180000" algn="ctr">
              <a:lnSpc>
                <a:spcPct val="90000"/>
              </a:lnSpc>
              <a:spcBef>
                <a:spcPts val="1199"/>
              </a:spcBef>
            </a:pPr>
            <a:endParaRPr b="0" lang="en-IN" sz="2000" spc="-1" strike="noStrike">
              <a:latin typeface="Arial"/>
            </a:endParaRPr>
          </a:p>
          <a:p>
            <a:pPr marL="180000" algn="ctr">
              <a:lnSpc>
                <a:spcPct val="90000"/>
              </a:lnSpc>
              <a:spcBef>
                <a:spcPts val="1199"/>
              </a:spcBef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Group No. 3</a:t>
            </a:r>
            <a:endParaRPr b="0" lang="en-IN" sz="2000" spc="-1" strike="noStrike">
              <a:latin typeface="Arial"/>
            </a:endParaRPr>
          </a:p>
          <a:p>
            <a:pPr marL="180000" algn="ctr">
              <a:lnSpc>
                <a:spcPct val="90000"/>
              </a:lnSpc>
              <a:spcBef>
                <a:spcPts val="1199"/>
              </a:spcBef>
            </a:pPr>
            <a:r>
              <a:rPr b="0" i="1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Under the Guidance of</a:t>
            </a:r>
            <a:endParaRPr b="0" lang="en-IN" sz="2000" spc="-1" strike="noStrike">
              <a:latin typeface="Arial"/>
            </a:endParaRPr>
          </a:p>
          <a:p>
            <a:pPr marL="180000" algn="ctr">
              <a:lnSpc>
                <a:spcPct val="90000"/>
              </a:lnSpc>
              <a:spcBef>
                <a:spcPts val="1199"/>
              </a:spcBef>
            </a:pPr>
            <a:r>
              <a:rPr b="1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Prof. B. S. Shetty</a:t>
            </a:r>
            <a:endParaRPr b="0" lang="en-IN" sz="2000" spc="-1" strike="noStrike">
              <a:latin typeface="Arial"/>
            </a:endParaRPr>
          </a:p>
          <a:p>
            <a:pPr marL="180000" algn="ctr">
              <a:lnSpc>
                <a:spcPct val="90000"/>
              </a:lnSpc>
              <a:spcBef>
                <a:spcPts val="1800"/>
              </a:spcBef>
            </a:pPr>
            <a:endParaRPr b="0" lang="en-IN" sz="2000" spc="-1" strike="noStrike">
              <a:latin typeface="Arial"/>
            </a:endParaRPr>
          </a:p>
          <a:p>
            <a:pPr marL="180000" algn="ctr">
              <a:lnSpc>
                <a:spcPct val="90000"/>
              </a:lnSpc>
              <a:spcBef>
                <a:spcPts val="1800"/>
              </a:spcBef>
            </a:pPr>
            <a:endParaRPr b="0" lang="en-IN" sz="2000" spc="-1" strike="noStrike">
              <a:latin typeface="Arial"/>
            </a:endParaRPr>
          </a:p>
          <a:p>
            <a:pPr marL="180000" algn="ctr">
              <a:lnSpc>
                <a:spcPct val="90000"/>
              </a:lnSpc>
              <a:spcBef>
                <a:spcPts val="1800"/>
              </a:spcBef>
            </a:pPr>
            <a:endParaRPr b="0" lang="en-IN" sz="2000" spc="-1" strike="noStrike">
              <a:latin typeface="Arial"/>
            </a:endParaRPr>
          </a:p>
          <a:p>
            <a:pPr marL="45720" algn="ctr">
              <a:lnSpc>
                <a:spcPct val="90000"/>
              </a:lnSpc>
              <a:spcBef>
                <a:spcPts val="1199"/>
              </a:spcBef>
            </a:pPr>
            <a:endParaRPr b="0" lang="en-IN" sz="2000" spc="-1" strike="noStrike">
              <a:latin typeface="Arial"/>
            </a:endParaRPr>
          </a:p>
          <a:p>
            <a:pPr marL="180000" algn="ctr">
              <a:lnSpc>
                <a:spcPct val="90000"/>
              </a:lnSpc>
              <a:spcBef>
                <a:spcPts val="1800"/>
              </a:spcBef>
            </a:pPr>
            <a:endParaRPr b="0" lang="en-IN" sz="20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8532720" y="6155280"/>
            <a:ext cx="121824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10CF4017-522E-4F98-8881-7804E6A9D96B}" type="slidenum">
              <a:rPr b="0" lang="en-IN" sz="11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1</a:t>
            </a:fld>
            <a:endParaRPr b="0" lang="en-IN" sz="11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1065240" y="533520"/>
            <a:ext cx="8685720" cy="10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0000"/>
              </a:lnSpc>
            </a:pPr>
            <a:r>
              <a:rPr b="1" lang="en-IN" sz="3600" spc="-1" strike="noStrike">
                <a:solidFill>
                  <a:srgbClr val="4a66ac"/>
                </a:solidFill>
                <a:latin typeface="Times New Roman"/>
                <a:ea typeface="DejaVu Sans"/>
              </a:rPr>
              <a:t>AGENDA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1065240" y="1828800"/>
            <a:ext cx="8685720" cy="419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2752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SzPct val="80000"/>
              <a:buFont typeface="Wingdings" charset="2"/>
              <a:buChar char=""/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Problem Identification</a:t>
            </a:r>
            <a:endParaRPr b="0" lang="en-IN" sz="2000" spc="-1" strike="noStrike">
              <a:latin typeface="Arial"/>
            </a:endParaRPr>
          </a:p>
          <a:p>
            <a:pPr marL="274320" indent="-22752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SzPct val="80000"/>
              <a:buFont typeface="Wingdings" charset="2"/>
              <a:buChar char=""/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Gaps in Existing Systems</a:t>
            </a:r>
            <a:endParaRPr b="0" lang="en-IN" sz="2000" spc="-1" strike="noStrike">
              <a:latin typeface="Arial"/>
            </a:endParaRPr>
          </a:p>
          <a:p>
            <a:pPr marL="274320" indent="-22752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SzPct val="80000"/>
              <a:buFont typeface="Wingdings" charset="2"/>
              <a:buChar char=""/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Objectives</a:t>
            </a:r>
            <a:endParaRPr b="0" lang="en-IN" sz="2000" spc="-1" strike="noStrike">
              <a:latin typeface="Arial"/>
            </a:endParaRPr>
          </a:p>
          <a:p>
            <a:pPr marL="274320" indent="-22752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SzPct val="80000"/>
              <a:buFont typeface="Wingdings" charset="2"/>
              <a:buChar char=""/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Methodology</a:t>
            </a:r>
            <a:endParaRPr b="0" lang="en-IN" sz="2000" spc="-1" strike="noStrike">
              <a:latin typeface="Arial"/>
            </a:endParaRPr>
          </a:p>
          <a:p>
            <a:pPr marL="274320" indent="-22752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SzPct val="80000"/>
              <a:buFont typeface="Wingdings" charset="2"/>
              <a:buChar char=""/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Architecture Model </a:t>
            </a:r>
            <a:endParaRPr b="0" lang="en-IN" sz="2000" spc="-1" strike="noStrike">
              <a:latin typeface="Arial"/>
            </a:endParaRPr>
          </a:p>
          <a:p>
            <a:pPr marL="274320" indent="-227520">
              <a:lnSpc>
                <a:spcPct val="100000"/>
              </a:lnSpc>
              <a:spcBef>
                <a:spcPts val="1800"/>
              </a:spcBef>
              <a:buClr>
                <a:srgbClr val="595959"/>
              </a:buClr>
              <a:buSzPct val="80000"/>
              <a:buFont typeface="Wingdings" charset="2"/>
              <a:buChar char=""/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Technologies</a:t>
            </a:r>
            <a:endParaRPr b="0" lang="en-IN" sz="2000" spc="-1" strike="noStrike">
              <a:latin typeface="Arial"/>
            </a:endParaRPr>
          </a:p>
          <a:p>
            <a:pPr marL="274320" indent="-227520">
              <a:lnSpc>
                <a:spcPct val="100000"/>
              </a:lnSpc>
              <a:spcBef>
                <a:spcPts val="1800"/>
              </a:spcBef>
            </a:pPr>
            <a:endParaRPr b="0" lang="en-IN" sz="2000" spc="-1" strike="noStrike"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8532720" y="6155280"/>
            <a:ext cx="121824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4B944AE7-9056-4D17-AD32-59D67825983A}" type="slidenum">
              <a:rPr b="0" lang="en-IN" sz="11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1</a:t>
            </a:fld>
            <a:endParaRPr b="0" lang="en-IN" sz="11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065240" y="533520"/>
            <a:ext cx="8685720" cy="10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0000"/>
              </a:lnSpc>
            </a:pPr>
            <a:r>
              <a:rPr b="1" lang="en-IN" sz="3600" spc="-1" strike="noStrike">
                <a:solidFill>
                  <a:srgbClr val="4a66ac"/>
                </a:solidFill>
                <a:latin typeface="Times New Roman"/>
                <a:ea typeface="DejaVu Sans"/>
              </a:rPr>
              <a:t>Problem Identification 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1065240" y="1828800"/>
            <a:ext cx="8685720" cy="419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800"/>
              </a:spcBef>
            </a:pPr>
            <a:endParaRPr b="0" lang="en-IN" sz="1800" spc="-1" strike="noStrike">
              <a:latin typeface="Arial"/>
            </a:endParaRPr>
          </a:p>
          <a:p>
            <a:pPr marL="274320" indent="-22752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SzPct val="80000"/>
              <a:buFont typeface="Wingdings" charset="2"/>
              <a:buChar char=""/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Waste management is one of the primary problems that the world faces irrespective of develop or developing countries.</a:t>
            </a:r>
            <a:endParaRPr b="0" lang="en-IN" sz="2000" spc="-1" strike="noStrike">
              <a:latin typeface="Arial"/>
            </a:endParaRPr>
          </a:p>
          <a:p>
            <a:pPr marL="274320" indent="-22752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SzPct val="80000"/>
              <a:buFont typeface="Wingdings" charset="2"/>
              <a:buChar char=""/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key issue in waste management is the dustbin at public places gets overflowed well in advance before the commencement of the next cleaning process</a:t>
            </a:r>
            <a:endParaRPr b="0" lang="en-IN" sz="2000" spc="-1" strike="noStrike">
              <a:latin typeface="Arial"/>
            </a:endParaRPr>
          </a:p>
          <a:p>
            <a:pPr marL="274320" indent="-22752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SzPct val="80000"/>
              <a:buFont typeface="Wingdings" charset="2"/>
              <a:buChar char=""/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It leads to various hazards such as bad odour and ugliness to that place which may be the root cause for the spread of various disease. </a:t>
            </a:r>
            <a:endParaRPr b="0" lang="en-IN" sz="2000" spc="-1" strike="noStrike">
              <a:latin typeface="Arial"/>
            </a:endParaRPr>
          </a:p>
          <a:p>
            <a:pPr marL="45720">
              <a:lnSpc>
                <a:spcPct val="90000"/>
              </a:lnSpc>
              <a:spcBef>
                <a:spcPts val="1800"/>
              </a:spcBef>
            </a:pPr>
            <a:endParaRPr b="0" lang="en-IN" sz="2000" spc="-1" strike="noStrike"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8532720" y="6155280"/>
            <a:ext cx="121824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431FEDB9-DA2A-40D8-B951-5D8D18F02148}" type="slidenum">
              <a:rPr b="0" lang="en-IN" sz="11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1</a:t>
            </a:fld>
            <a:endParaRPr b="0" lang="en-IN" sz="11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1065240" y="533520"/>
            <a:ext cx="8685720" cy="10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0000"/>
              </a:lnSpc>
            </a:pPr>
            <a:r>
              <a:rPr b="1" lang="en-IN" sz="3600" spc="-1" strike="noStrike">
                <a:solidFill>
                  <a:srgbClr val="4a66ac"/>
                </a:solidFill>
                <a:latin typeface="Times New Roman"/>
                <a:ea typeface="DejaVu Sans"/>
              </a:rPr>
              <a:t>Gaps in Existing Systems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1065240" y="1828800"/>
            <a:ext cx="8685720" cy="419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2752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SzPct val="80000"/>
              <a:buFont typeface="Wingdings" charset="2"/>
              <a:buChar char=""/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Todays garbage collection system works in traditional way in which garbage collector suppose to visit each and every dustbin to collect garbage. </a:t>
            </a:r>
            <a:endParaRPr b="0" lang="en-IN" sz="2000" spc="-1" strike="noStrike">
              <a:latin typeface="Arial"/>
            </a:endParaRPr>
          </a:p>
          <a:p>
            <a:pPr marL="274320" indent="-22752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SzPct val="80000"/>
              <a:buFont typeface="Wingdings" charset="2"/>
              <a:buChar char=""/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Traditional garbage collection system has its so many cons as follows:</a:t>
            </a:r>
            <a:endParaRPr b="0" lang="en-IN" sz="2000" spc="-1" strike="noStrike">
              <a:latin typeface="Arial"/>
            </a:endParaRPr>
          </a:p>
          <a:p>
            <a:pPr marL="502920" indent="-45612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SzPct val="80000"/>
              <a:buFont typeface="Century Gothic"/>
              <a:buAutoNum type="arabicParenR"/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One by one checking of dustbins does not ensure the presence of sufficient amount of garbage in dustbin.</a:t>
            </a:r>
            <a:endParaRPr b="0" lang="en-IN" sz="2000" spc="-1" strike="noStrike">
              <a:latin typeface="Arial"/>
            </a:endParaRPr>
          </a:p>
          <a:p>
            <a:pPr marL="502920" indent="-45612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SzPct val="80000"/>
              <a:buFont typeface="Century Gothic"/>
              <a:buAutoNum type="arabicParenR"/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Some time garbage containers get overfilled and all garbage get spread on the road which  creates unhygienic condition.</a:t>
            </a:r>
            <a:endParaRPr b="0" lang="en-IN" sz="2000" spc="-1" strike="noStrike">
              <a:latin typeface="Arial"/>
            </a:endParaRPr>
          </a:p>
          <a:p>
            <a:pPr marL="502920" indent="-45612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SzPct val="80000"/>
              <a:buFont typeface="Century Gothic"/>
              <a:buAutoNum type="arabicParenR"/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Sometimes people throws garbage outside the dustbin without properly opening containers.</a:t>
            </a:r>
            <a:endParaRPr b="0" lang="en-IN" sz="2000" spc="-1" strike="noStrike">
              <a:latin typeface="Arial"/>
            </a:endParaRPr>
          </a:p>
          <a:p>
            <a:pPr marL="45720">
              <a:lnSpc>
                <a:spcPct val="90000"/>
              </a:lnSpc>
              <a:spcBef>
                <a:spcPts val="1800"/>
              </a:spcBef>
            </a:pPr>
            <a:endParaRPr b="0" lang="en-IN" sz="2000" spc="-1" strike="noStrike">
              <a:latin typeface="Arial"/>
            </a:endParaRPr>
          </a:p>
          <a:p>
            <a:pPr marL="45720">
              <a:lnSpc>
                <a:spcPct val="90000"/>
              </a:lnSpc>
              <a:spcBef>
                <a:spcPts val="1800"/>
              </a:spcBef>
            </a:pPr>
            <a:endParaRPr b="0" lang="en-IN" sz="2000" spc="-1" strike="noStrike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8532720" y="6155280"/>
            <a:ext cx="121824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D1C78AA8-93B3-49EB-A961-BF290C511C8D}" type="slidenum">
              <a:rPr b="0" lang="en-IN" sz="11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1</a:t>
            </a:fld>
            <a:endParaRPr b="0" lang="en-IN" sz="11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1065240" y="533520"/>
            <a:ext cx="8685720" cy="10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0000"/>
              </a:lnSpc>
            </a:pPr>
            <a:r>
              <a:rPr b="1" lang="en-IN" sz="3600" spc="-1" strike="noStrike">
                <a:solidFill>
                  <a:srgbClr val="4a66ac"/>
                </a:solidFill>
                <a:latin typeface="Times New Roman"/>
                <a:ea typeface="DejaVu Sans"/>
              </a:rPr>
              <a:t>Objectives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1065240" y="1828800"/>
            <a:ext cx="8685720" cy="419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2752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SzPct val="80000"/>
              <a:buFont typeface="Wingdings" charset="2"/>
              <a:buChar char=""/>
            </a:pPr>
            <a:endParaRPr b="0" lang="en-IN" sz="1800" spc="-1" strike="noStrike">
              <a:latin typeface="Arial"/>
            </a:endParaRPr>
          </a:p>
          <a:p>
            <a:pPr marL="274320" indent="-22752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SzPct val="80000"/>
              <a:buFont typeface="Wingdings" charset="2"/>
              <a:buChar char=""/>
            </a:pPr>
            <a:r>
              <a:rPr b="0" lang="en-IN" sz="20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Project is to design and build a prototype for an automatic open dustbin that can automatically open the lid when it detects the people who want to throw out their trash. </a:t>
            </a:r>
            <a:endParaRPr b="0" lang="en-IN" sz="2000" spc="-1" strike="noStrike">
              <a:latin typeface="Arial"/>
            </a:endParaRPr>
          </a:p>
          <a:p>
            <a:pPr marL="274320" indent="-22752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SzPct val="80000"/>
              <a:buFont typeface="Wingdings" charset="2"/>
              <a:buChar char=""/>
            </a:pPr>
            <a:r>
              <a:rPr b="0" lang="en-IN" sz="20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It  detect the level of the trash that inside the dustbin Also can</a:t>
            </a:r>
            <a:r>
              <a:rPr b="1" lang="en-IN" sz="20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detect level of dust present in room</a:t>
            </a:r>
            <a:r>
              <a:rPr b="1" lang="en-IN" sz="20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 </a:t>
            </a:r>
            <a:endParaRPr b="0" lang="en-IN" sz="2000" spc="-1" strike="noStrike">
              <a:latin typeface="Arial"/>
            </a:endParaRPr>
          </a:p>
          <a:p>
            <a:pPr marL="274320" indent="-22752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SzPct val="80000"/>
              <a:buFont typeface="Wingdings" charset="2"/>
              <a:buChar char=""/>
            </a:pPr>
            <a:r>
              <a:rPr b="0" lang="en-IN" sz="20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In case of dustbin level or dust level is full send an alert text message to concerned authorities for cleaning purposes.</a:t>
            </a:r>
            <a:endParaRPr b="0" lang="en-IN" sz="2000" spc="-1" strike="noStrike">
              <a:latin typeface="Arial"/>
            </a:endParaRPr>
          </a:p>
          <a:p>
            <a:pPr marL="45720">
              <a:lnSpc>
                <a:spcPct val="90000"/>
              </a:lnSpc>
              <a:spcBef>
                <a:spcPts val="1800"/>
              </a:spcBef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8532720" y="6155280"/>
            <a:ext cx="121824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D44CF405-BD76-4673-90D6-FCD526607F6E}" type="slidenum">
              <a:rPr b="0" lang="en-IN" sz="11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1</a:t>
            </a:fld>
            <a:endParaRPr b="0" lang="en-IN" sz="11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1065240" y="533520"/>
            <a:ext cx="8685720" cy="10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0000"/>
              </a:lnSpc>
            </a:pPr>
            <a:r>
              <a:rPr b="1" lang="en-IN" sz="3600" spc="-1" strike="noStrike">
                <a:solidFill>
                  <a:srgbClr val="4a66ac"/>
                </a:solidFill>
                <a:latin typeface="Times New Roman"/>
                <a:ea typeface="DejaVu Sans"/>
              </a:rPr>
              <a:t>Methodology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1065240" y="1828800"/>
            <a:ext cx="8685720" cy="419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74320" indent="-22752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SzPct val="80000"/>
              <a:buFont typeface="Wingdings" charset="2"/>
              <a:buChar char=""/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This project is to design and build a prototype for a smart dustbin using Arduino.</a:t>
            </a:r>
            <a:endParaRPr b="0" lang="en-IN" sz="2000" spc="-1" strike="noStrike">
              <a:latin typeface="Arial"/>
            </a:endParaRPr>
          </a:p>
          <a:p>
            <a:pPr marL="274320" indent="-22752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SzPct val="80000"/>
              <a:buFont typeface="Wingdings" charset="2"/>
              <a:buChar char=""/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It will have automatic lid opening mechanism by detecting person using ultrasonic sensor.</a:t>
            </a:r>
            <a:endParaRPr b="0" lang="en-IN" sz="2000" spc="-1" strike="noStrike">
              <a:latin typeface="Arial"/>
            </a:endParaRPr>
          </a:p>
          <a:p>
            <a:pPr marL="274320" indent="-22752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SzPct val="80000"/>
              <a:buFont typeface="Wingdings" charset="2"/>
              <a:buChar char=""/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Using ultrasonic sensor it will detect level of garbage in dustbin and send data to ThingSpeak cloud.</a:t>
            </a:r>
            <a:endParaRPr b="0" lang="en-IN" sz="2000" spc="-1" strike="noStrike">
              <a:latin typeface="Arial"/>
            </a:endParaRPr>
          </a:p>
          <a:p>
            <a:pPr marL="274320" indent="-22752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SzPct val="80000"/>
              <a:buFont typeface="Wingdings" charset="2"/>
              <a:buChar char=""/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We will fetch data from ThingSpeak cloud in android application and show level of garbage.</a:t>
            </a:r>
            <a:endParaRPr b="0" lang="en-IN" sz="2000" spc="-1" strike="noStrike">
              <a:latin typeface="Arial"/>
            </a:endParaRPr>
          </a:p>
          <a:p>
            <a:pPr marL="274320" indent="-22752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SzPct val="80000"/>
              <a:buFont typeface="Wingdings" charset="2"/>
              <a:buChar char=""/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When garbage level is greater than threshold then it will send notification to concerned person.</a:t>
            </a:r>
            <a:endParaRPr b="0" lang="en-IN" sz="2000" spc="-1" strike="noStrike">
              <a:latin typeface="Arial"/>
            </a:endParaRPr>
          </a:p>
          <a:p>
            <a:pPr marL="274320" indent="-22752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SzPct val="80000"/>
              <a:buFont typeface="Wingdings" charset="2"/>
              <a:buChar char=""/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Also when Dust present in room cross the particular threshold it will send notification to  the concern person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8532720" y="6155280"/>
            <a:ext cx="121824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A0F906AE-AEE0-41B2-9E0F-642A24A47C5D}" type="slidenum">
              <a:rPr b="0" lang="en-IN" sz="11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1</a:t>
            </a:fld>
            <a:endParaRPr b="0" lang="en-IN" sz="11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1065240" y="533520"/>
            <a:ext cx="8685720" cy="10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0000"/>
              </a:lnSpc>
            </a:pPr>
            <a:r>
              <a:rPr b="1" lang="en-IN" sz="3600" spc="-1" strike="noStrike">
                <a:solidFill>
                  <a:srgbClr val="4a66ac"/>
                </a:solidFill>
                <a:latin typeface="Times New Roman"/>
                <a:ea typeface="DejaVu Sans"/>
              </a:rPr>
              <a:t>Architecture Model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8532720" y="6155280"/>
            <a:ext cx="121824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9F628766-4133-4A77-8EBE-85D078B48540}" type="slidenum">
              <a:rPr b="0" lang="en-IN" sz="11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1</a:t>
            </a:fld>
            <a:endParaRPr b="0" lang="en-IN" sz="1100" spc="-1" strike="noStrike"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1224000" y="1684440"/>
            <a:ext cx="6639480" cy="450720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1065240" y="533520"/>
            <a:ext cx="8685720" cy="10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0000"/>
              </a:lnSpc>
            </a:pPr>
            <a:r>
              <a:rPr b="1" lang="en-IN" sz="3600" spc="-1" strike="noStrike">
                <a:solidFill>
                  <a:srgbClr val="4a66ac"/>
                </a:solidFill>
                <a:latin typeface="Times New Roman"/>
                <a:ea typeface="DejaVu Sans"/>
              </a:rPr>
              <a:t>Technologies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1065240" y="1828800"/>
            <a:ext cx="8685720" cy="419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27520">
              <a:lnSpc>
                <a:spcPct val="50000"/>
              </a:lnSpc>
              <a:spcBef>
                <a:spcPts val="1800"/>
              </a:spcBef>
              <a:buClr>
                <a:srgbClr val="595959"/>
              </a:buClr>
              <a:buSzPct val="80000"/>
              <a:buFont typeface="Wingdings" charset="2"/>
              <a:buChar char=""/>
            </a:pPr>
            <a:r>
              <a:rPr b="1" lang="en-IN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Software:</a:t>
            </a:r>
            <a:endParaRPr b="0" lang="en-IN" sz="1600" spc="-1" strike="noStrike">
              <a:latin typeface="Arial"/>
            </a:endParaRPr>
          </a:p>
          <a:p>
            <a:pPr marL="502920" indent="-456120">
              <a:lnSpc>
                <a:spcPct val="50000"/>
              </a:lnSpc>
              <a:spcBef>
                <a:spcPts val="1800"/>
              </a:spcBef>
              <a:buClr>
                <a:srgbClr val="595959"/>
              </a:buClr>
              <a:buSzPct val="80000"/>
              <a:buFont typeface="Century Gothic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Arduino IDE</a:t>
            </a:r>
            <a:endParaRPr b="0" lang="en-IN" sz="1600" spc="-1" strike="noStrike">
              <a:latin typeface="Arial"/>
            </a:endParaRPr>
          </a:p>
          <a:p>
            <a:pPr marL="502920" indent="-456120">
              <a:lnSpc>
                <a:spcPct val="50000"/>
              </a:lnSpc>
              <a:spcBef>
                <a:spcPts val="1800"/>
              </a:spcBef>
              <a:buClr>
                <a:srgbClr val="595959"/>
              </a:buClr>
              <a:buSzPct val="80000"/>
              <a:buFont typeface="Century Gothic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 Programming</a:t>
            </a:r>
            <a:endParaRPr b="0" lang="en-IN" sz="1600" spc="-1" strike="noStrike">
              <a:latin typeface="Arial"/>
            </a:endParaRPr>
          </a:p>
          <a:p>
            <a:pPr marL="502920" indent="-456120">
              <a:lnSpc>
                <a:spcPct val="50000"/>
              </a:lnSpc>
              <a:spcBef>
                <a:spcPts val="1800"/>
              </a:spcBef>
              <a:buClr>
                <a:srgbClr val="595959"/>
              </a:buClr>
              <a:buSzPct val="80000"/>
              <a:buFont typeface="Century Gothic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ThingSpeak Cloud</a:t>
            </a:r>
            <a:endParaRPr b="0" lang="en-IN" sz="1600" spc="-1" strike="noStrike">
              <a:latin typeface="Arial"/>
            </a:endParaRPr>
          </a:p>
          <a:p>
            <a:pPr marL="502920" indent="-456120">
              <a:lnSpc>
                <a:spcPct val="50000"/>
              </a:lnSpc>
              <a:spcBef>
                <a:spcPts val="1800"/>
              </a:spcBef>
              <a:buClr>
                <a:srgbClr val="595959"/>
              </a:buClr>
              <a:buSzPct val="80000"/>
              <a:buFont typeface="Century Gothic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Android Application</a:t>
            </a:r>
            <a:endParaRPr b="0" lang="en-IN" sz="1600" spc="-1" strike="noStrike">
              <a:latin typeface="Arial"/>
            </a:endParaRPr>
          </a:p>
          <a:p>
            <a:pPr marL="274320" indent="-227520">
              <a:lnSpc>
                <a:spcPct val="50000"/>
              </a:lnSpc>
              <a:spcBef>
                <a:spcPts val="1800"/>
              </a:spcBef>
              <a:buClr>
                <a:srgbClr val="595959"/>
              </a:buClr>
              <a:buSzPct val="80000"/>
              <a:buFont typeface="Wingdings" charset="2"/>
              <a:buChar char=""/>
            </a:pPr>
            <a:r>
              <a:rPr b="1" lang="en-IN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Hardware:</a:t>
            </a:r>
            <a:endParaRPr b="0" lang="en-IN" sz="1600" spc="-1" strike="noStrike">
              <a:latin typeface="Arial"/>
            </a:endParaRPr>
          </a:p>
          <a:p>
            <a:pPr marL="502920" indent="-456120">
              <a:lnSpc>
                <a:spcPct val="50000"/>
              </a:lnSpc>
              <a:spcBef>
                <a:spcPts val="1800"/>
              </a:spcBef>
              <a:buClr>
                <a:srgbClr val="595959"/>
              </a:buClr>
              <a:buSzPct val="80000"/>
              <a:buFont typeface="Century Gothic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Arduino UNO</a:t>
            </a:r>
            <a:endParaRPr b="0" lang="en-IN" sz="1600" spc="-1" strike="noStrike">
              <a:latin typeface="Arial"/>
            </a:endParaRPr>
          </a:p>
          <a:p>
            <a:pPr marL="502920" indent="-456120">
              <a:lnSpc>
                <a:spcPct val="50000"/>
              </a:lnSpc>
              <a:spcBef>
                <a:spcPts val="1800"/>
              </a:spcBef>
              <a:buClr>
                <a:srgbClr val="595959"/>
              </a:buClr>
              <a:buSzPct val="80000"/>
              <a:buFont typeface="Century Gothic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Ultrasonic Sensor</a:t>
            </a:r>
            <a:endParaRPr b="0" lang="en-IN" sz="1600" spc="-1" strike="noStrike">
              <a:latin typeface="Arial"/>
            </a:endParaRPr>
          </a:p>
          <a:p>
            <a:pPr marL="502920" indent="-456120">
              <a:lnSpc>
                <a:spcPct val="50000"/>
              </a:lnSpc>
              <a:spcBef>
                <a:spcPts val="1800"/>
              </a:spcBef>
              <a:buClr>
                <a:srgbClr val="595959"/>
              </a:buClr>
              <a:buSzPct val="80000"/>
              <a:buFont typeface="Century Gothic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Dust Sensor</a:t>
            </a:r>
            <a:endParaRPr b="0" lang="en-IN" sz="1600" spc="-1" strike="noStrike">
              <a:latin typeface="Arial"/>
            </a:endParaRPr>
          </a:p>
          <a:p>
            <a:pPr marL="502920" indent="-456120">
              <a:lnSpc>
                <a:spcPct val="50000"/>
              </a:lnSpc>
              <a:spcBef>
                <a:spcPts val="1800"/>
              </a:spcBef>
              <a:buClr>
                <a:srgbClr val="595959"/>
              </a:buClr>
              <a:buSzPct val="80000"/>
              <a:buFont typeface="Century Gothic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ESP8266 Wifi Module</a:t>
            </a:r>
            <a:endParaRPr b="0" lang="en-IN" sz="1600" spc="-1" strike="noStrike">
              <a:latin typeface="Arial"/>
            </a:endParaRPr>
          </a:p>
          <a:p>
            <a:pPr marL="502920" indent="-456120">
              <a:lnSpc>
                <a:spcPct val="50000"/>
              </a:lnSpc>
              <a:spcBef>
                <a:spcPts val="1800"/>
              </a:spcBef>
              <a:buClr>
                <a:srgbClr val="595959"/>
              </a:buClr>
              <a:buSzPct val="80000"/>
              <a:buFont typeface="Century Gothic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Servo Motor</a:t>
            </a:r>
            <a:endParaRPr b="0" lang="en-IN" sz="1600" spc="-1" strike="noStrike">
              <a:latin typeface="Arial"/>
            </a:endParaRPr>
          </a:p>
          <a:p>
            <a:pPr marL="502920" indent="-456120">
              <a:lnSpc>
                <a:spcPct val="50000"/>
              </a:lnSpc>
              <a:spcBef>
                <a:spcPts val="1800"/>
              </a:spcBef>
              <a:buClr>
                <a:srgbClr val="595959"/>
              </a:buClr>
              <a:buSzPct val="80000"/>
              <a:buFont typeface="Century Gothic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Power Supply </a:t>
            </a:r>
            <a:endParaRPr b="0" lang="en-IN" sz="1600" spc="-1" strike="noStrike">
              <a:latin typeface="Arial"/>
            </a:endParaRPr>
          </a:p>
          <a:p>
            <a:pPr marL="502920" indent="-456120">
              <a:lnSpc>
                <a:spcPct val="50000"/>
              </a:lnSpc>
              <a:spcBef>
                <a:spcPts val="1800"/>
              </a:spcBef>
              <a:buClr>
                <a:srgbClr val="595959"/>
              </a:buClr>
              <a:buSzPct val="80000"/>
              <a:buFont typeface="Century Gothic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Bread Board</a:t>
            </a:r>
            <a:endParaRPr b="0" lang="en-IN" sz="1600" spc="-1" strike="noStrike">
              <a:latin typeface="Arial"/>
            </a:endParaRPr>
          </a:p>
          <a:p>
            <a:pPr marL="502920" indent="-456120">
              <a:lnSpc>
                <a:spcPct val="50000"/>
              </a:lnSpc>
              <a:spcBef>
                <a:spcPts val="1800"/>
              </a:spcBef>
              <a:buClr>
                <a:srgbClr val="595959"/>
              </a:buClr>
              <a:buSzPct val="80000"/>
              <a:buFont typeface="Century Gothic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Jumper Wires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b="0" lang="en-IN" sz="1600" spc="-1" strike="noStrike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8532720" y="6155280"/>
            <a:ext cx="121824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E016B26C-DBAA-48AE-9D1A-DED3E7DD0D35}" type="slidenum">
              <a:rPr b="0" lang="en-IN" sz="11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1</a:t>
            </a:fld>
            <a:endParaRPr b="0" lang="en-IN" sz="11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1065240" y="533520"/>
            <a:ext cx="5028120" cy="251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80000"/>
              </a:lnSpc>
            </a:pPr>
            <a:r>
              <a:rPr b="1" lang="en-IN" sz="8000" spc="-1" strike="noStrike">
                <a:solidFill>
                  <a:srgbClr val="4a66ac"/>
                </a:solidFill>
                <a:latin typeface="Times New Roman"/>
                <a:ea typeface="DejaVu Sans"/>
              </a:rPr>
              <a:t>THANK YOU !!!</a:t>
            </a:r>
            <a:endParaRPr b="0" lang="en-IN" sz="80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8532720" y="6432480"/>
            <a:ext cx="121824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B2180AA9-5B16-4947-9BEB-E28F978F10FD}" type="slidenum">
              <a:rPr b="0" lang="en-IN" sz="11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1</a:t>
            </a:fld>
            <a:endParaRPr b="0" lang="en-IN" sz="11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presentation</Template>
  <TotalTime>1543</TotalTime>
  <Application>LibreOffice/6.0.7.3$Linux_X86_64 LibreOffice_project/00m0$Build-3</Application>
  <Words>479</Words>
  <Paragraphs>72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2017-08-25T17:29:56Z</dcterms:created>
  <dc:creator>Kotkar and Sons</dc:creator>
  <dc:description/>
  <dc:language>en-IN</dc:language>
  <cp:lastModifiedBy/>
  <dcterms:modified xsi:type="dcterms:W3CDTF">2019-04-15T09:31:59Z</dcterms:modified>
  <cp:revision>277</cp:revision>
  <dc:subject/>
  <dc:title>A  Presentation 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Applications">
    <vt:lpwstr/>
  </property>
  <property fmtid="{D5CDD505-2E9C-101B-9397-08002B2CF9AE}" pid="4" name="CampaignTags">
    <vt:lpwstr/>
  </property>
  <property fmtid="{D5CDD505-2E9C-101B-9397-08002B2CF9AE}" pid="5" name="CategoryTags">
    <vt:lpwstr/>
  </property>
  <property fmtid="{D5CDD505-2E9C-101B-9397-08002B2CF9AE}" pid="6" name="ContentTypeId">
    <vt:lpwstr>0x010100AA3F7D94069FF64A86F7DFF56D60E3BE</vt:lpwstr>
  </property>
  <property fmtid="{D5CDD505-2E9C-101B-9397-08002B2CF9AE}" pid="7" name="FeatureTags">
    <vt:lpwstr/>
  </property>
  <property fmtid="{D5CDD505-2E9C-101B-9397-08002B2CF9AE}" pid="8" name="HiddenCategoryTags">
    <vt:lpwstr/>
  </property>
  <property fmtid="{D5CDD505-2E9C-101B-9397-08002B2CF9AE}" pid="9" name="HiddenSlides">
    <vt:i4>0</vt:i4>
  </property>
  <property fmtid="{D5CDD505-2E9C-101B-9397-08002B2CF9AE}" pid="10" name="HyperlinksChanged">
    <vt:bool>0</vt:bool>
  </property>
  <property fmtid="{D5CDD505-2E9C-101B-9397-08002B2CF9AE}" pid="11" name="InternalTags">
    <vt:lpwstr/>
  </property>
  <property fmtid="{D5CDD505-2E9C-101B-9397-08002B2CF9AE}" pid="12" name="LinksUpToDate">
    <vt:bool>0</vt:bool>
  </property>
  <property fmtid="{D5CDD505-2E9C-101B-9397-08002B2CF9AE}" pid="13" name="LocalizationTags">
    <vt:lpwstr/>
  </property>
  <property fmtid="{D5CDD505-2E9C-101B-9397-08002B2CF9AE}" pid="14" name="MMClips">
    <vt:i4>0</vt:i4>
  </property>
  <property fmtid="{D5CDD505-2E9C-101B-9397-08002B2CF9AE}" pid="15" name="Notes">
    <vt:i4>2</vt:i4>
  </property>
  <property fmtid="{D5CDD505-2E9C-101B-9397-08002B2CF9AE}" pid="16" name="Order">
    <vt:i4>74069400</vt:i4>
  </property>
  <property fmtid="{D5CDD505-2E9C-101B-9397-08002B2CF9AE}" pid="17" name="PresentationFormat">
    <vt:lpwstr>Custom</vt:lpwstr>
  </property>
  <property fmtid="{D5CDD505-2E9C-101B-9397-08002B2CF9AE}" pid="18" name="ScaleCrop">
    <vt:bool>0</vt:bool>
  </property>
  <property fmtid="{D5CDD505-2E9C-101B-9397-08002B2CF9AE}" pid="19" name="ScenarioTags">
    <vt:lpwstr/>
  </property>
  <property fmtid="{D5CDD505-2E9C-101B-9397-08002B2CF9AE}" pid="20" name="ShareDoc">
    <vt:bool>0</vt:bool>
  </property>
  <property fmtid="{D5CDD505-2E9C-101B-9397-08002B2CF9AE}" pid="21" name="Slides">
    <vt:i4>10</vt:i4>
  </property>
</Properties>
</file>