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B465-8AD2-4D82-A533-90B29E3D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7A3EE-536C-42EE-AE5B-4F23B784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518A-4F98-45DD-BC35-AD37B344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CA1D-9BFB-4915-9FCA-C951979F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7DA9-8E8B-4301-B557-3297937D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2C5C-370D-46EB-AE5B-DBF04BCA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B72D0-0889-4543-A04A-6837D2B9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A495-EFC1-47DE-A35F-C332CC53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2DA0-D7BD-4C61-BD46-9342E09C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162A-7A88-4448-89E9-B1F394E6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563A0-9368-4CDD-9A9D-AF65A0B9B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19FAD-D7E3-492B-A258-7C90FC49B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6717-ECBB-43F7-875D-5A05D332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3B2E-9A1C-4317-BC7E-6611440C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52E1-C1C8-486F-982E-CD897140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9C56-1FFE-4F8A-B8CF-725CD13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BCD4-2FE1-49D0-BF69-7B961729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3031-A388-42F0-A4BD-4CF5C52F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9504-6EDB-4B25-B54F-14BF154C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815E-7BEF-4BC1-8CB0-0808A405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A0CC-29C1-482F-A4EE-2A78E16F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B2CB-763B-4D89-BACE-6F433959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FDEA-4AFE-40B1-8B69-B17B083A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B98D-2E24-4803-BB9C-F853FD26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8C79-7B75-46C7-ACE2-D0055E41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8240-11C9-43C1-AC47-6858729A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22F1-1AF7-4718-AD77-00081AB56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4B73D-E92F-4727-8750-2A0A03132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86F8F-1F2C-47F7-B06F-FA136614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16325-ECCA-4CDC-AF77-9E6C61F8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F23E0-4E88-47AF-B3D6-1D542D99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3958-57B7-4AE9-BC16-43E2D723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D43E5-7E15-4932-9047-DBFB5815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E85E8-0B6E-4A6B-8B0A-EA668CC46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AE2C9-FC7A-4DBD-BD8E-6187FCF1E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07041-928B-4B83-B043-7FE3ADD74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2DA60-73DC-436A-8A40-FDBE6778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3BF37-6AFE-4AE6-A149-EB63F137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B85CA-6CD2-418C-97E1-71C77383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458-FF2B-4D04-BA00-2B1E0CAF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A80D2-887C-4E58-9E92-9EB981D7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1B756-E7A6-40B0-9C45-CA21AB47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D1A5F-1B01-4178-9ED1-19847BA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2C4D2-049D-4BE1-8A57-B80E0604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E3C2-C00E-457D-9CAF-042E56A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442D4-7DD5-4709-A116-86E275BF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2111-1E37-4F6E-9B55-CD69B30A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220E-D855-402C-B715-D68329B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450CB-DD12-4A03-9BFC-BAEF86FA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8C1DC-91A8-455A-8302-643CA764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F038-5E42-4448-BC15-D3662E8D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6676F-B7C7-4CE5-A7EA-CD23FEEB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2A7A-D03C-4A9E-A9F4-B8410F92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5CB19-2244-407A-996F-636D48C3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FA98-860E-473D-9B37-21A2D4B40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D1895-D484-4E23-8961-6F372E74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6368-7A32-4EE3-A3A5-B9100F0F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58B3D-848C-403C-AB23-A77467A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67895-4B98-458D-8EB8-96085598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EAB0-22F2-43C2-8339-927F1A8F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72BC-B47B-4A34-8D3A-73DD5014C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1634-096C-4282-A99E-216BB6FAD9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4840-8801-4F6A-B1D9-B91C54F0F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8BB3-750A-4A52-AD84-50606953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D6ED-07EC-4599-A26A-2C444B151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24A1-1529-443C-80F3-786B8193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330"/>
            <a:ext cx="9144000" cy="666680"/>
          </a:xfrm>
        </p:spPr>
        <p:txBody>
          <a:bodyPr>
            <a:normAutofit/>
          </a:bodyPr>
          <a:lstStyle/>
          <a:p>
            <a:r>
              <a:rPr lang="en-US" sz="2800" dirty="0"/>
              <a:t>Definitions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2FFF-2E70-43FA-BC61-E7FDC4C6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7037"/>
            <a:ext cx="9144000" cy="5470497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CA" b="1" dirty="0"/>
              <a:t>Graph</a:t>
            </a:r>
            <a:r>
              <a:rPr lang="en-CA" dirty="0"/>
              <a:t>: A diagram, made up from Vertices and Edges that connect some pairs of those points, is called a graph.[1]</a:t>
            </a:r>
          </a:p>
          <a:p>
            <a:pPr marL="457200" indent="-457200" algn="l">
              <a:buAutoNum type="arabicPeriod"/>
            </a:pPr>
            <a:r>
              <a:rPr lang="en-CA" b="1" dirty="0"/>
              <a:t>Vertices</a:t>
            </a:r>
            <a:r>
              <a:rPr lang="en-CA" dirty="0"/>
              <a:t> </a:t>
            </a:r>
          </a:p>
          <a:p>
            <a:pPr marL="457200" indent="-457200" algn="l">
              <a:buAutoNum type="arabicPeriod"/>
            </a:pPr>
            <a:r>
              <a:rPr lang="en-CA" dirty="0"/>
              <a:t>An </a:t>
            </a:r>
            <a:r>
              <a:rPr lang="en-CA" b="1" dirty="0"/>
              <a:t>Edge</a:t>
            </a:r>
            <a:r>
              <a:rPr lang="en-CA" dirty="0"/>
              <a:t>: A line that connects the a pair of vertices</a:t>
            </a:r>
          </a:p>
          <a:p>
            <a:pPr marL="457200" indent="-457200" algn="l">
              <a:buAutoNum type="arabicPeriod"/>
            </a:pPr>
            <a:r>
              <a:rPr lang="en-CA" b="1" dirty="0"/>
              <a:t>Degree</a:t>
            </a:r>
            <a:r>
              <a:rPr lang="en-CA" dirty="0"/>
              <a:t> of a Vertex: The number of Edges connected to that vertex</a:t>
            </a:r>
          </a:p>
          <a:p>
            <a:pPr marL="457200" indent="-457200" algn="l">
              <a:buAutoNum type="arabicPeriod"/>
            </a:pPr>
            <a:endParaRPr lang="en-CA" dirty="0"/>
          </a:p>
          <a:p>
            <a:pPr marL="457200" indent="-457200" algn="l">
              <a:buAutoNum type="arabicPeriod"/>
            </a:pPr>
            <a:endParaRPr lang="en-CA" dirty="0"/>
          </a:p>
          <a:p>
            <a:pPr marL="457200" indent="-457200" algn="l">
              <a:buAutoNum type="arabicPeriod"/>
            </a:pPr>
            <a:endParaRPr lang="en-CA" dirty="0"/>
          </a:p>
          <a:p>
            <a:pPr marL="457200" indent="-457200" algn="l">
              <a:buAutoNum type="arabicPeriod"/>
            </a:pPr>
            <a:endParaRPr lang="en-CA" dirty="0"/>
          </a:p>
          <a:p>
            <a:pPr marL="457200" indent="-457200" algn="l">
              <a:buAutoNum type="arabicPeriod"/>
            </a:pPr>
            <a:r>
              <a:rPr lang="en-CA" b="1" dirty="0"/>
              <a:t>Loops</a:t>
            </a:r>
            <a:r>
              <a:rPr lang="en-CA" dirty="0"/>
              <a:t>: Edges that start and end in the same vertex.[1]</a:t>
            </a:r>
          </a:p>
          <a:p>
            <a:pPr marL="457200" indent="-457200" algn="l">
              <a:buAutoNum type="arabicPeriod"/>
            </a:pPr>
            <a:r>
              <a:rPr lang="en-CA" b="1" dirty="0"/>
              <a:t>Simple Graph</a:t>
            </a:r>
            <a:r>
              <a:rPr lang="en-CA" dirty="0"/>
              <a:t>: If a graph G has no </a:t>
            </a:r>
            <a:r>
              <a:rPr lang="en-CA" b="1" dirty="0"/>
              <a:t>loops</a:t>
            </a:r>
            <a:r>
              <a:rPr lang="en-CA" dirty="0"/>
              <a:t>, and has no </a:t>
            </a:r>
            <a:r>
              <a:rPr lang="en-CA" b="1" dirty="0"/>
              <a:t>multiple</a:t>
            </a:r>
            <a:r>
              <a:rPr lang="en-CA" dirty="0"/>
              <a:t> edges between the same pair of points, then we will say that G is a simple graph.[1]</a:t>
            </a:r>
          </a:p>
          <a:p>
            <a:pPr marL="457200" indent="-457200" algn="l">
              <a:buAutoNum type="arabicPeriod"/>
            </a:pPr>
            <a:endParaRPr lang="en-CA" dirty="0"/>
          </a:p>
          <a:p>
            <a:endParaRPr lang="en-CA" dirty="0"/>
          </a:p>
        </p:txBody>
      </p:sp>
      <p:pic>
        <p:nvPicPr>
          <p:cNvPr id="1026" name="Picture 2" descr="Image result for graph theory konigsberg bridge problem">
            <a:extLst>
              <a:ext uri="{FF2B5EF4-FFF2-40B4-BE49-F238E27FC236}">
                <a16:creationId xmlns:a16="http://schemas.microsoft.com/office/drawing/2014/main" id="{98835BEA-64B0-4D23-A677-6E7D95BF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75" y="3574177"/>
            <a:ext cx="2913325" cy="233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2FF8166-18A7-4A5B-8E45-9866364933A2}"/>
              </a:ext>
            </a:extLst>
          </p:cNvPr>
          <p:cNvSpPr/>
          <p:nvPr/>
        </p:nvSpPr>
        <p:spPr>
          <a:xfrm>
            <a:off x="3209430" y="1886743"/>
            <a:ext cx="294198" cy="302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impleGraph">
            <a:extLst>
              <a:ext uri="{FF2B5EF4-FFF2-40B4-BE49-F238E27FC236}">
                <a16:creationId xmlns:a16="http://schemas.microsoft.com/office/drawing/2014/main" id="{93FF5BDB-ED91-4E8D-BC49-BA37E2179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40" y="3201003"/>
            <a:ext cx="4285720" cy="15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24A1-1529-443C-80F3-786B8193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330"/>
            <a:ext cx="9144000" cy="666680"/>
          </a:xfrm>
        </p:spPr>
        <p:txBody>
          <a:bodyPr>
            <a:normAutofit/>
          </a:bodyPr>
          <a:lstStyle/>
          <a:p>
            <a:r>
              <a:rPr lang="en-US" sz="2800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D92FFF-2E70-43FA-BC61-E7FDC4C65FF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137037"/>
                <a:ext cx="9144000" cy="5593963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AutoNum type="arabicPeriod"/>
                </a:pPr>
                <a:r>
                  <a:rPr lang="en-CA" dirty="0"/>
                  <a:t>A </a:t>
                </a:r>
                <a:r>
                  <a:rPr lang="en-CA" b="1" dirty="0"/>
                  <a:t>trial</a:t>
                </a:r>
                <a:r>
                  <a:rPr lang="en-CA" dirty="0"/>
                  <a:t>: A sequence of </a:t>
                </a:r>
                <a:r>
                  <a:rPr lang="en-CA" b="1" dirty="0"/>
                  <a:t>distinct</a:t>
                </a:r>
                <a:r>
                  <a:rPr lang="en-CA" dirty="0"/>
                  <a:t>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is called a trail if we can take a continuous walk in our graph. [1,2]</a:t>
                </a:r>
              </a:p>
              <a:p>
                <a:pPr marL="457200" indent="-457200" algn="l">
                  <a:buAutoNum type="arabicPeriod"/>
                </a:pPr>
                <a:r>
                  <a:rPr lang="en-CA" b="1" dirty="0"/>
                  <a:t>Eulerian trail</a:t>
                </a:r>
                <a:r>
                  <a:rPr lang="en-CA" dirty="0"/>
                  <a:t>: If a trail uses all edges of G, then we call it an Eulerian trail.[2]</a:t>
                </a:r>
              </a:p>
              <a:p>
                <a:pPr marL="457200" indent="-457200" algn="l">
                  <a:buAutoNum type="arabicPeriod"/>
                </a:pPr>
                <a:r>
                  <a:rPr lang="en-CA" b="1" dirty="0"/>
                  <a:t>Path: </a:t>
                </a:r>
                <a:r>
                  <a:rPr lang="en-CA" dirty="0"/>
                  <a:t>If a trail does not touch any vertex twice, then we call it a path.[2] </a:t>
                </a:r>
              </a:p>
              <a:p>
                <a:pPr marL="457200" indent="-457200" algn="l">
                  <a:buAutoNum type="arabicPeriod"/>
                </a:pPr>
                <a:r>
                  <a:rPr lang="en-CA" dirty="0"/>
                  <a:t>A </a:t>
                </a:r>
                <a:r>
                  <a:rPr lang="en-CA" b="1" dirty="0"/>
                  <a:t>subgraph</a:t>
                </a:r>
                <a:r>
                  <a:rPr lang="en-CA" dirty="0"/>
                  <a:t> H of a graph G: is a graph whose set of vertices is a subset of the set of vertices of G, and whose set of edges is a subset of the set of edges of G.[2]</a:t>
                </a:r>
              </a:p>
              <a:p>
                <a:pPr marL="457200" indent="-457200" algn="l">
                  <a:buAutoNum type="arabicPeriod"/>
                </a:pPr>
                <a:r>
                  <a:rPr lang="en-CA" b="1" dirty="0"/>
                  <a:t>Connected graph</a:t>
                </a:r>
                <a:r>
                  <a:rPr lang="en-CA" dirty="0"/>
                  <a:t>: for any two vertices x and y in a graph, one can find a path from x to y.[2]</a:t>
                </a:r>
              </a:p>
              <a:p>
                <a:pPr marL="457200" indent="-457200" algn="l">
                  <a:buAutoNum type="arabicPeriod"/>
                </a:pPr>
                <a:r>
                  <a:rPr lang="en-CA" b="1" dirty="0"/>
                  <a:t>Degree sum formula</a:t>
                </a:r>
                <a:r>
                  <a:rPr lang="en-CA" dirty="0"/>
                  <a:t>: In any undirected graph, the number of vertices with odd degree is </a:t>
                </a:r>
                <a:r>
                  <a:rPr lang="en-CA" b="1" dirty="0"/>
                  <a:t>even</a:t>
                </a:r>
                <a:r>
                  <a:rPr lang="en-CA" dirty="0"/>
                  <a:t>.[3]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D92FFF-2E70-43FA-BC61-E7FDC4C65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137037"/>
                <a:ext cx="9144000" cy="5593963"/>
              </a:xfrm>
              <a:blipFill>
                <a:blip r:embed="rId2"/>
                <a:stretch>
                  <a:fillRect l="-1067" t="-1745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graph theory konigsberg bridge problem">
            <a:extLst>
              <a:ext uri="{FF2B5EF4-FFF2-40B4-BE49-F238E27FC236}">
                <a16:creationId xmlns:a16="http://schemas.microsoft.com/office/drawing/2014/main" id="{98835BEA-64B0-4D23-A677-6E7D95BF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75" y="3574177"/>
            <a:ext cx="2913325" cy="233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\sum _{v\in V}\deg(v)=2|E|\,.">
            <a:extLst>
              <a:ext uri="{FF2B5EF4-FFF2-40B4-BE49-F238E27FC236}">
                <a16:creationId xmlns:a16="http://schemas.microsoft.com/office/drawing/2014/main" id="{5CCF864E-5F2E-48A9-9485-51706EDC48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4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38B8-491C-438C-B4E3-0F09312C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Prove that in any simple graph there are two vertices with the same degree.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C7CB-845A-4292-B75A-3BA687B6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Proof by contradiction:</a:t>
            </a:r>
          </a:p>
          <a:p>
            <a:r>
              <a:rPr lang="en-CA" dirty="0"/>
              <a:t>Assume, that given a simple graph of </a:t>
            </a:r>
            <a:r>
              <a:rPr lang="en-CA" b="1" dirty="0"/>
              <a:t>n </a:t>
            </a:r>
            <a:r>
              <a:rPr lang="en-CA" dirty="0"/>
              <a:t>vertices, there does not exist any 2 vertices with the same degrees, i.e. degrees are </a:t>
            </a:r>
            <a:r>
              <a:rPr lang="en-CA" b="1" dirty="0"/>
              <a:t>distinct </a:t>
            </a:r>
            <a:r>
              <a:rPr lang="en-CA" dirty="0"/>
              <a:t>for distinct vertices.</a:t>
            </a:r>
          </a:p>
          <a:p>
            <a:r>
              <a:rPr lang="en-CA" dirty="0"/>
              <a:t>The set of possible distinct degrees for </a:t>
            </a:r>
            <a:r>
              <a:rPr lang="en-CA" b="1" dirty="0"/>
              <a:t>n</a:t>
            </a:r>
            <a:r>
              <a:rPr lang="en-CA" dirty="0"/>
              <a:t> vertices is </a:t>
            </a:r>
            <a:r>
              <a:rPr lang="en-CA" b="1" dirty="0"/>
              <a:t>{0, 1, 2, …, n-1}, </a:t>
            </a:r>
            <a:r>
              <a:rPr lang="en-CA" dirty="0"/>
              <a:t>which is of size n.</a:t>
            </a:r>
            <a:endParaRPr lang="en-CA" b="1" dirty="0"/>
          </a:p>
          <a:p>
            <a:r>
              <a:rPr lang="en-CA" dirty="0"/>
              <a:t>Since we have n vertices and want them to have distinct degrees, we have to use all of the possible distinct degrees.</a:t>
            </a:r>
          </a:p>
          <a:p>
            <a:r>
              <a:rPr lang="en-CA" dirty="0"/>
              <a:t>Considering our graph; now we have a vertex with degree </a:t>
            </a:r>
            <a:r>
              <a:rPr lang="en-CA" b="1" dirty="0"/>
              <a:t>0</a:t>
            </a:r>
            <a:r>
              <a:rPr lang="en-CA" dirty="0"/>
              <a:t> and a vertex with degree </a:t>
            </a:r>
            <a:r>
              <a:rPr lang="en-CA" b="1" dirty="0"/>
              <a:t>n-1</a:t>
            </a:r>
            <a:r>
              <a:rPr lang="en-CA" dirty="0"/>
              <a:t>, which is impossible as the first one is connected to</a:t>
            </a:r>
            <a:r>
              <a:rPr lang="en-CA" b="1" dirty="0"/>
              <a:t> no other vertex</a:t>
            </a:r>
            <a:r>
              <a:rPr lang="en-CA" dirty="0"/>
              <a:t> and the latter is connected to </a:t>
            </a:r>
            <a:r>
              <a:rPr lang="en-CA" b="1" dirty="0"/>
              <a:t>every other vertex</a:t>
            </a:r>
            <a:r>
              <a:rPr lang="en-CA" dirty="0"/>
              <a:t>. </a:t>
            </a:r>
            <a:r>
              <a:rPr lang="en-CA" b="1" dirty="0">
                <a:solidFill>
                  <a:srgbClr val="FF0000"/>
                </a:solidFill>
              </a:rPr>
              <a:t>Contradiction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DB2-90A1-4E71-ABEE-26762F3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6698"/>
          </a:xfrm>
        </p:spPr>
        <p:txBody>
          <a:bodyPr>
            <a:normAutofit/>
          </a:bodyPr>
          <a:lstStyle/>
          <a:p>
            <a:r>
              <a:rPr lang="en-CA" sz="2800" dirty="0"/>
              <a:t>2. Ten players participate in a chess tournament. Eleven games have been played so far. Prove that at least one player has played at least three games.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7B6D-F951-4228-82D1-1BF84421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823"/>
            <a:ext cx="10515600" cy="4831052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Loops are </a:t>
            </a:r>
            <a:r>
              <a:rPr lang="en-CA" b="1" dirty="0"/>
              <a:t>not</a:t>
            </a:r>
            <a:r>
              <a:rPr lang="en-CA" dirty="0"/>
              <a:t> allowed, as no player plays against him/her self.</a:t>
            </a:r>
          </a:p>
          <a:p>
            <a:r>
              <a:rPr lang="en-CA" dirty="0"/>
              <a:t>Proof by contradiction.</a:t>
            </a:r>
          </a:p>
          <a:p>
            <a:r>
              <a:rPr lang="en-CA" dirty="0"/>
              <a:t>Assume, that it is possible that </a:t>
            </a:r>
            <a:r>
              <a:rPr lang="en-CA" b="1" dirty="0"/>
              <a:t>11 games </a:t>
            </a:r>
            <a:r>
              <a:rPr lang="en-CA" dirty="0"/>
              <a:t>have been played and each player has played </a:t>
            </a:r>
            <a:r>
              <a:rPr lang="en-CA" b="1" dirty="0"/>
              <a:t>at most 2</a:t>
            </a:r>
            <a:r>
              <a:rPr lang="en-CA" dirty="0"/>
              <a:t> games. </a:t>
            </a:r>
          </a:p>
          <a:p>
            <a:r>
              <a:rPr lang="en-CA" dirty="0"/>
              <a:t>Each player is a vertex, and the number of games they have played is the degree of that vertex. </a:t>
            </a:r>
          </a:p>
          <a:p>
            <a:r>
              <a:rPr lang="en-CA" dirty="0"/>
              <a:t>Players who have played a </a:t>
            </a:r>
            <a:r>
              <a:rPr lang="en-CA" b="1" dirty="0"/>
              <a:t>game</a:t>
            </a:r>
            <a:r>
              <a:rPr lang="en-CA" dirty="0"/>
              <a:t> against each other are connected by an edge.</a:t>
            </a:r>
          </a:p>
          <a:p>
            <a:r>
              <a:rPr lang="en-CA" dirty="0"/>
              <a:t>By our assumption the degree of each player is</a:t>
            </a:r>
            <a:r>
              <a:rPr lang="en-CA" b="1" dirty="0"/>
              <a:t> at most 2</a:t>
            </a:r>
            <a:r>
              <a:rPr lang="en-CA" dirty="0"/>
              <a:t>:</a:t>
            </a:r>
          </a:p>
          <a:p>
            <a:pPr algn="ctr"/>
            <a:r>
              <a:rPr lang="en-CA" b="1" dirty="0"/>
              <a:t>d1 &lt;=2</a:t>
            </a:r>
            <a:endParaRPr lang="en-CA" dirty="0"/>
          </a:p>
          <a:p>
            <a:pPr algn="ctr"/>
            <a:r>
              <a:rPr lang="en-CA" b="1" dirty="0"/>
              <a:t>d2&lt;=2</a:t>
            </a:r>
            <a:endParaRPr lang="en-CA" dirty="0"/>
          </a:p>
          <a:p>
            <a:pPr algn="ctr"/>
            <a:r>
              <a:rPr lang="en-CA" b="1" dirty="0"/>
              <a:t>d3&lt;=2</a:t>
            </a:r>
            <a:endParaRPr lang="en-CA" dirty="0"/>
          </a:p>
          <a:p>
            <a:pPr algn="ctr"/>
            <a:r>
              <a:rPr lang="en-CA" b="1" dirty="0"/>
              <a:t>d10&lt;=2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383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DB2-90A1-4E71-ABEE-26762F3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6698"/>
          </a:xfrm>
        </p:spPr>
        <p:txBody>
          <a:bodyPr>
            <a:normAutofit/>
          </a:bodyPr>
          <a:lstStyle/>
          <a:p>
            <a:r>
              <a:rPr lang="en-CA" sz="2800" dirty="0"/>
              <a:t>2. Ten players participate in a chess tournament. Eleven games have been played so far. Prove that at least one player has played at least three games.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7B6D-F951-4228-82D1-1BF84421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823"/>
            <a:ext cx="10515600" cy="483105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CA" b="1" dirty="0"/>
              <a:t>d1 &lt;=2</a:t>
            </a:r>
            <a:endParaRPr lang="en-CA" dirty="0"/>
          </a:p>
          <a:p>
            <a:pPr marL="0" indent="0" algn="ctr">
              <a:buNone/>
            </a:pPr>
            <a:r>
              <a:rPr lang="en-CA" b="1" dirty="0"/>
              <a:t>d2&lt;=2</a:t>
            </a:r>
            <a:endParaRPr lang="en-CA" dirty="0"/>
          </a:p>
          <a:p>
            <a:pPr marL="0" indent="0" algn="ctr">
              <a:buNone/>
            </a:pPr>
            <a:r>
              <a:rPr lang="en-CA" b="1" dirty="0"/>
              <a:t>d3&lt;=2</a:t>
            </a:r>
          </a:p>
          <a:p>
            <a:pPr marL="0" indent="0" algn="ctr">
              <a:buNone/>
            </a:pPr>
            <a:r>
              <a:rPr lang="en-CA" dirty="0"/>
              <a:t>.</a:t>
            </a:r>
          </a:p>
          <a:p>
            <a:pPr marL="0" indent="0" algn="ctr">
              <a:buNone/>
            </a:pPr>
            <a:r>
              <a:rPr lang="en-CA" dirty="0"/>
              <a:t>.</a:t>
            </a:r>
          </a:p>
          <a:p>
            <a:pPr marL="0" indent="0" algn="ctr">
              <a:buNone/>
            </a:pPr>
            <a:r>
              <a:rPr lang="en-CA" dirty="0"/>
              <a:t>.</a:t>
            </a:r>
          </a:p>
          <a:p>
            <a:pPr marL="0" indent="0" algn="ctr">
              <a:buNone/>
            </a:pPr>
            <a:r>
              <a:rPr lang="en-CA" b="1" dirty="0"/>
              <a:t>d10&lt;=2</a:t>
            </a:r>
          </a:p>
          <a:p>
            <a:pPr marL="0" indent="0" algn="ctr">
              <a:buNone/>
            </a:pPr>
            <a:r>
              <a:rPr lang="en-CA" b="1" dirty="0"/>
              <a:t>Then: d1+d2+d3+...+d10&lt;=20=2x10, then |E| &lt;=10</a:t>
            </a:r>
          </a:p>
          <a:p>
            <a:pPr marL="0" indent="0" algn="ctr">
              <a:buNone/>
            </a:pPr>
            <a:endParaRPr lang="en-CA" b="1" dirty="0"/>
          </a:p>
          <a:p>
            <a:r>
              <a:rPr lang="en-CA" dirty="0"/>
              <a:t>By the degree sum formula, </a:t>
            </a:r>
          </a:p>
          <a:p>
            <a:r>
              <a:rPr lang="en-CA" b="1" dirty="0"/>
              <a:t>the sum of the total number of degrees = 2 x total number of edges.</a:t>
            </a:r>
            <a:endParaRPr lang="en-CA" dirty="0"/>
          </a:p>
          <a:p>
            <a:r>
              <a:rPr lang="en-CA" dirty="0"/>
              <a:t>This implies that the </a:t>
            </a:r>
            <a:r>
              <a:rPr lang="en-CA" b="1" dirty="0"/>
              <a:t>maximum</a:t>
            </a:r>
            <a:r>
              <a:rPr lang="en-CA" dirty="0"/>
              <a:t> number of edges, i.e. games, is </a:t>
            </a:r>
            <a:r>
              <a:rPr lang="en-CA" b="1" dirty="0"/>
              <a:t>10</a:t>
            </a:r>
            <a:r>
              <a:rPr lang="en-CA" dirty="0"/>
              <a:t>, which is a </a:t>
            </a:r>
            <a:r>
              <a:rPr lang="en-CA" b="1" dirty="0">
                <a:solidFill>
                  <a:srgbClr val="FF0000"/>
                </a:solidFill>
              </a:rPr>
              <a:t>contradiction</a:t>
            </a:r>
            <a:r>
              <a:rPr lang="en-CA" dirty="0"/>
              <a:t>.</a:t>
            </a:r>
          </a:p>
          <a:p>
            <a:r>
              <a:rPr lang="en-CA" dirty="0"/>
              <a:t>Therefore; there has to be at least one player who has played at least 3 games.</a:t>
            </a:r>
          </a:p>
        </p:txBody>
      </p:sp>
    </p:spTree>
    <p:extLst>
      <p:ext uri="{BB962C8B-B14F-4D97-AF65-F5344CB8AC3E}">
        <p14:creationId xmlns:p14="http://schemas.microsoft.com/office/powerpoint/2010/main" val="286450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8519-731D-4DCD-BF40-24BE1F86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BA6B-14B9-47E5-8AD9-9B94AB06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25D6-4D47-494A-86ED-A28F3536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0D59-C8C8-4183-8ECC-DBE242A3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Miklós</a:t>
            </a:r>
            <a:r>
              <a:rPr lang="en-CA" dirty="0"/>
              <a:t> </a:t>
            </a:r>
            <a:r>
              <a:rPr lang="en-CA" dirty="0" err="1"/>
              <a:t>Bóna</a:t>
            </a:r>
            <a:r>
              <a:rPr lang="en-CA" dirty="0"/>
              <a:t>. A Walk Through </a:t>
            </a:r>
            <a:r>
              <a:rPr lang="en-CA" dirty="0" err="1"/>
              <a:t>Combinatorics:An</a:t>
            </a:r>
            <a:r>
              <a:rPr lang="en-CA" dirty="0"/>
              <a:t> Introduction to Enumeration and Graph Theory (p. 206). World Scientific Publishing Company. Kindle Edition.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Miklós</a:t>
            </a:r>
            <a:r>
              <a:rPr lang="en-CA" dirty="0"/>
              <a:t> </a:t>
            </a:r>
            <a:r>
              <a:rPr lang="en-CA" dirty="0" err="1"/>
              <a:t>Bóna</a:t>
            </a:r>
            <a:r>
              <a:rPr lang="en-CA" dirty="0"/>
              <a:t>. A Walk Through </a:t>
            </a:r>
            <a:r>
              <a:rPr lang="en-CA" dirty="0" err="1"/>
              <a:t>Combinatorics:An</a:t>
            </a:r>
            <a:r>
              <a:rPr lang="en-CA" dirty="0"/>
              <a:t> Introduction to Enumeration and Graph Theory (p. 207). World Scientific Publishing Company. Kindle Edition.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Miklós</a:t>
            </a:r>
            <a:r>
              <a:rPr lang="en-CA" dirty="0"/>
              <a:t> </a:t>
            </a:r>
            <a:r>
              <a:rPr lang="en-CA" dirty="0" err="1"/>
              <a:t>Bóna</a:t>
            </a:r>
            <a:r>
              <a:rPr lang="en-CA" dirty="0"/>
              <a:t>. A Walk Through </a:t>
            </a:r>
            <a:r>
              <a:rPr lang="en-CA" dirty="0" err="1"/>
              <a:t>Combinatorics:An</a:t>
            </a:r>
            <a:r>
              <a:rPr lang="en-CA" dirty="0"/>
              <a:t> Introduction to Enumeration and Graph Theory (p. 209). World Scientific Publishing Company. Kindle Edition.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8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Definitions</vt:lpstr>
      <vt:lpstr>Definitions</vt:lpstr>
      <vt:lpstr>1. Prove that in any simple graph there are two vertices with the same degree.</vt:lpstr>
      <vt:lpstr>2. Ten players participate in a chess tournament. Eleven games have been played so far. Prove that at least one player has played at least three games.</vt:lpstr>
      <vt:lpstr>2. Ten players participate in a chess tournament. Eleven games have been played so far. Prove that at least one player has played at least three games.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Arash Gholami</dc:creator>
  <cp:lastModifiedBy>Arash Gholami</cp:lastModifiedBy>
  <cp:revision>8</cp:revision>
  <dcterms:created xsi:type="dcterms:W3CDTF">2018-11-20T02:02:35Z</dcterms:created>
  <dcterms:modified xsi:type="dcterms:W3CDTF">2018-11-20T03:20:12Z</dcterms:modified>
</cp:coreProperties>
</file>