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8" r:id="rId4"/>
    <p:sldId id="259" r:id="rId5"/>
    <p:sldId id="260" r:id="rId6"/>
    <p:sldId id="261" r:id="rId7"/>
    <p:sldId id="262" r:id="rId8"/>
    <p:sldId id="263"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0" d="100"/>
          <a:sy n="80" d="100"/>
        </p:scale>
        <p:origin x="60"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B465-8AD2-4D82-A533-90B29E3D04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07A3EE-536C-42EE-AE5B-4F23B7849F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4C518A-4F98-45DD-BC35-AD37B3447D87}"/>
              </a:ext>
            </a:extLst>
          </p:cNvPr>
          <p:cNvSpPr>
            <a:spLocks noGrp="1"/>
          </p:cNvSpPr>
          <p:nvPr>
            <p:ph type="dt" sz="half" idx="10"/>
          </p:nvPr>
        </p:nvSpPr>
        <p:spPr/>
        <p:txBody>
          <a:bodyPr/>
          <a:lstStyle/>
          <a:p>
            <a:fld id="{49971634-096C-4282-A99E-216BB6FAD9F4}" type="datetimeFigureOut">
              <a:rPr lang="en-US" smtClean="0"/>
              <a:t>11/28/2018</a:t>
            </a:fld>
            <a:endParaRPr lang="en-US"/>
          </a:p>
        </p:txBody>
      </p:sp>
      <p:sp>
        <p:nvSpPr>
          <p:cNvPr id="5" name="Footer Placeholder 4">
            <a:extLst>
              <a:ext uri="{FF2B5EF4-FFF2-40B4-BE49-F238E27FC236}">
                <a16:creationId xmlns:a16="http://schemas.microsoft.com/office/drawing/2014/main" id="{551ACA1D-9BFB-4915-9FCA-C951979FA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57DA9-8E8B-4301-B557-3297937DD1E3}"/>
              </a:ext>
            </a:extLst>
          </p:cNvPr>
          <p:cNvSpPr>
            <a:spLocks noGrp="1"/>
          </p:cNvSpPr>
          <p:nvPr>
            <p:ph type="sldNum" sz="quarter" idx="12"/>
          </p:nvPr>
        </p:nvSpPr>
        <p:spPr/>
        <p:txBody>
          <a:bodyPr/>
          <a:lstStyle/>
          <a:p>
            <a:fld id="{904ED6ED-07EC-4599-A26A-2C444B151DB6}" type="slidenum">
              <a:rPr lang="en-US" smtClean="0"/>
              <a:t>‹#›</a:t>
            </a:fld>
            <a:endParaRPr lang="en-US"/>
          </a:p>
        </p:txBody>
      </p:sp>
    </p:spTree>
    <p:extLst>
      <p:ext uri="{BB962C8B-B14F-4D97-AF65-F5344CB8AC3E}">
        <p14:creationId xmlns:p14="http://schemas.microsoft.com/office/powerpoint/2010/main" val="2498071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2C5C-370D-46EB-AE5B-DBF04BCAA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BB72D0-0889-4543-A04A-6837D2B98D0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DA495-EFC1-47DE-A35F-C332CC530795}"/>
              </a:ext>
            </a:extLst>
          </p:cNvPr>
          <p:cNvSpPr>
            <a:spLocks noGrp="1"/>
          </p:cNvSpPr>
          <p:nvPr>
            <p:ph type="dt" sz="half" idx="10"/>
          </p:nvPr>
        </p:nvSpPr>
        <p:spPr/>
        <p:txBody>
          <a:bodyPr/>
          <a:lstStyle/>
          <a:p>
            <a:fld id="{49971634-096C-4282-A99E-216BB6FAD9F4}" type="datetimeFigureOut">
              <a:rPr lang="en-US" smtClean="0"/>
              <a:t>11/28/2018</a:t>
            </a:fld>
            <a:endParaRPr lang="en-US"/>
          </a:p>
        </p:txBody>
      </p:sp>
      <p:sp>
        <p:nvSpPr>
          <p:cNvPr id="5" name="Footer Placeholder 4">
            <a:extLst>
              <a:ext uri="{FF2B5EF4-FFF2-40B4-BE49-F238E27FC236}">
                <a16:creationId xmlns:a16="http://schemas.microsoft.com/office/drawing/2014/main" id="{0B422DA0-D7BD-4C61-BD46-9342E09CE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0162A-7A88-4448-89E9-B1F394E683C7}"/>
              </a:ext>
            </a:extLst>
          </p:cNvPr>
          <p:cNvSpPr>
            <a:spLocks noGrp="1"/>
          </p:cNvSpPr>
          <p:nvPr>
            <p:ph type="sldNum" sz="quarter" idx="12"/>
          </p:nvPr>
        </p:nvSpPr>
        <p:spPr/>
        <p:txBody>
          <a:bodyPr/>
          <a:lstStyle/>
          <a:p>
            <a:fld id="{904ED6ED-07EC-4599-A26A-2C444B151DB6}" type="slidenum">
              <a:rPr lang="en-US" smtClean="0"/>
              <a:t>‹#›</a:t>
            </a:fld>
            <a:endParaRPr lang="en-US"/>
          </a:p>
        </p:txBody>
      </p:sp>
    </p:spTree>
    <p:extLst>
      <p:ext uri="{BB962C8B-B14F-4D97-AF65-F5344CB8AC3E}">
        <p14:creationId xmlns:p14="http://schemas.microsoft.com/office/powerpoint/2010/main" val="249694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1563A0-9368-4CDD-9A9D-AF65A0B9B8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219FAD-D7E3-492B-A258-7C90FC49B7D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56717-ECBB-43F7-875D-5A05D332C8A5}"/>
              </a:ext>
            </a:extLst>
          </p:cNvPr>
          <p:cNvSpPr>
            <a:spLocks noGrp="1"/>
          </p:cNvSpPr>
          <p:nvPr>
            <p:ph type="dt" sz="half" idx="10"/>
          </p:nvPr>
        </p:nvSpPr>
        <p:spPr/>
        <p:txBody>
          <a:bodyPr/>
          <a:lstStyle/>
          <a:p>
            <a:fld id="{49971634-096C-4282-A99E-216BB6FAD9F4}" type="datetimeFigureOut">
              <a:rPr lang="en-US" smtClean="0"/>
              <a:t>11/28/2018</a:t>
            </a:fld>
            <a:endParaRPr lang="en-US"/>
          </a:p>
        </p:txBody>
      </p:sp>
      <p:sp>
        <p:nvSpPr>
          <p:cNvPr id="5" name="Footer Placeholder 4">
            <a:extLst>
              <a:ext uri="{FF2B5EF4-FFF2-40B4-BE49-F238E27FC236}">
                <a16:creationId xmlns:a16="http://schemas.microsoft.com/office/drawing/2014/main" id="{48C93B2E-9A1C-4317-BC7E-6611440CE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1C52E1-C1C8-486F-982E-CD897140CACA}"/>
              </a:ext>
            </a:extLst>
          </p:cNvPr>
          <p:cNvSpPr>
            <a:spLocks noGrp="1"/>
          </p:cNvSpPr>
          <p:nvPr>
            <p:ph type="sldNum" sz="quarter" idx="12"/>
          </p:nvPr>
        </p:nvSpPr>
        <p:spPr/>
        <p:txBody>
          <a:bodyPr/>
          <a:lstStyle/>
          <a:p>
            <a:fld id="{904ED6ED-07EC-4599-A26A-2C444B151DB6}" type="slidenum">
              <a:rPr lang="en-US" smtClean="0"/>
              <a:t>‹#›</a:t>
            </a:fld>
            <a:endParaRPr lang="en-US"/>
          </a:p>
        </p:txBody>
      </p:sp>
    </p:spTree>
    <p:extLst>
      <p:ext uri="{BB962C8B-B14F-4D97-AF65-F5344CB8AC3E}">
        <p14:creationId xmlns:p14="http://schemas.microsoft.com/office/powerpoint/2010/main" val="518100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9C56-1FFE-4F8A-B8CF-725CD134E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50BCD4-2FE1-49D0-BF69-7B961729F95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63031-A388-42F0-A4BD-4CF5C52F3A47}"/>
              </a:ext>
            </a:extLst>
          </p:cNvPr>
          <p:cNvSpPr>
            <a:spLocks noGrp="1"/>
          </p:cNvSpPr>
          <p:nvPr>
            <p:ph type="dt" sz="half" idx="10"/>
          </p:nvPr>
        </p:nvSpPr>
        <p:spPr/>
        <p:txBody>
          <a:bodyPr/>
          <a:lstStyle/>
          <a:p>
            <a:fld id="{49971634-096C-4282-A99E-216BB6FAD9F4}" type="datetimeFigureOut">
              <a:rPr lang="en-US" smtClean="0"/>
              <a:t>11/28/2018</a:t>
            </a:fld>
            <a:endParaRPr lang="en-US"/>
          </a:p>
        </p:txBody>
      </p:sp>
      <p:sp>
        <p:nvSpPr>
          <p:cNvPr id="5" name="Footer Placeholder 4">
            <a:extLst>
              <a:ext uri="{FF2B5EF4-FFF2-40B4-BE49-F238E27FC236}">
                <a16:creationId xmlns:a16="http://schemas.microsoft.com/office/drawing/2014/main" id="{3C859504-6EDB-4B25-B54F-14BF154C3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8815E-7BEF-4BC1-8CB0-0808A405B5BF}"/>
              </a:ext>
            </a:extLst>
          </p:cNvPr>
          <p:cNvSpPr>
            <a:spLocks noGrp="1"/>
          </p:cNvSpPr>
          <p:nvPr>
            <p:ph type="sldNum" sz="quarter" idx="12"/>
          </p:nvPr>
        </p:nvSpPr>
        <p:spPr/>
        <p:txBody>
          <a:bodyPr/>
          <a:lstStyle/>
          <a:p>
            <a:fld id="{904ED6ED-07EC-4599-A26A-2C444B151DB6}" type="slidenum">
              <a:rPr lang="en-US" smtClean="0"/>
              <a:t>‹#›</a:t>
            </a:fld>
            <a:endParaRPr lang="en-US"/>
          </a:p>
        </p:txBody>
      </p:sp>
    </p:spTree>
    <p:extLst>
      <p:ext uri="{BB962C8B-B14F-4D97-AF65-F5344CB8AC3E}">
        <p14:creationId xmlns:p14="http://schemas.microsoft.com/office/powerpoint/2010/main" val="225445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1A0CC-29C1-482F-A4EE-2A78E16F0E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8DB2CB-763B-4D89-BACE-6F433959FF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81FDEA-4AFE-40B1-8B69-B17B083A165E}"/>
              </a:ext>
            </a:extLst>
          </p:cNvPr>
          <p:cNvSpPr>
            <a:spLocks noGrp="1"/>
          </p:cNvSpPr>
          <p:nvPr>
            <p:ph type="dt" sz="half" idx="10"/>
          </p:nvPr>
        </p:nvSpPr>
        <p:spPr/>
        <p:txBody>
          <a:bodyPr/>
          <a:lstStyle/>
          <a:p>
            <a:fld id="{49971634-096C-4282-A99E-216BB6FAD9F4}" type="datetimeFigureOut">
              <a:rPr lang="en-US" smtClean="0"/>
              <a:t>11/28/2018</a:t>
            </a:fld>
            <a:endParaRPr lang="en-US"/>
          </a:p>
        </p:txBody>
      </p:sp>
      <p:sp>
        <p:nvSpPr>
          <p:cNvPr id="5" name="Footer Placeholder 4">
            <a:extLst>
              <a:ext uri="{FF2B5EF4-FFF2-40B4-BE49-F238E27FC236}">
                <a16:creationId xmlns:a16="http://schemas.microsoft.com/office/drawing/2014/main" id="{AA63B98D-2E24-4803-BB9C-F853FD26C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58C79-7B75-46C7-ACE2-D0055E41D287}"/>
              </a:ext>
            </a:extLst>
          </p:cNvPr>
          <p:cNvSpPr>
            <a:spLocks noGrp="1"/>
          </p:cNvSpPr>
          <p:nvPr>
            <p:ph type="sldNum" sz="quarter" idx="12"/>
          </p:nvPr>
        </p:nvSpPr>
        <p:spPr/>
        <p:txBody>
          <a:bodyPr/>
          <a:lstStyle/>
          <a:p>
            <a:fld id="{904ED6ED-07EC-4599-A26A-2C444B151DB6}" type="slidenum">
              <a:rPr lang="en-US" smtClean="0"/>
              <a:t>‹#›</a:t>
            </a:fld>
            <a:endParaRPr lang="en-US"/>
          </a:p>
        </p:txBody>
      </p:sp>
    </p:spTree>
    <p:extLst>
      <p:ext uri="{BB962C8B-B14F-4D97-AF65-F5344CB8AC3E}">
        <p14:creationId xmlns:p14="http://schemas.microsoft.com/office/powerpoint/2010/main" val="3390915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8240-11C9-43C1-AC47-6858729AC5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F722F1-1AF7-4718-AD77-00081AB560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B4B73D-E92F-4727-8750-2A0A03132C3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686F8F-1F2C-47F7-B06F-FA136614AD88}"/>
              </a:ext>
            </a:extLst>
          </p:cNvPr>
          <p:cNvSpPr>
            <a:spLocks noGrp="1"/>
          </p:cNvSpPr>
          <p:nvPr>
            <p:ph type="dt" sz="half" idx="10"/>
          </p:nvPr>
        </p:nvSpPr>
        <p:spPr/>
        <p:txBody>
          <a:bodyPr/>
          <a:lstStyle/>
          <a:p>
            <a:fld id="{49971634-096C-4282-A99E-216BB6FAD9F4}" type="datetimeFigureOut">
              <a:rPr lang="en-US" smtClean="0"/>
              <a:t>11/28/2018</a:t>
            </a:fld>
            <a:endParaRPr lang="en-US"/>
          </a:p>
        </p:txBody>
      </p:sp>
      <p:sp>
        <p:nvSpPr>
          <p:cNvPr id="6" name="Footer Placeholder 5">
            <a:extLst>
              <a:ext uri="{FF2B5EF4-FFF2-40B4-BE49-F238E27FC236}">
                <a16:creationId xmlns:a16="http://schemas.microsoft.com/office/drawing/2014/main" id="{5AD16325-ECCA-4CDC-AF77-9E6C61F855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8F23E0-4E88-47AF-B3D6-1D542D9981D9}"/>
              </a:ext>
            </a:extLst>
          </p:cNvPr>
          <p:cNvSpPr>
            <a:spLocks noGrp="1"/>
          </p:cNvSpPr>
          <p:nvPr>
            <p:ph type="sldNum" sz="quarter" idx="12"/>
          </p:nvPr>
        </p:nvSpPr>
        <p:spPr/>
        <p:txBody>
          <a:bodyPr/>
          <a:lstStyle/>
          <a:p>
            <a:fld id="{904ED6ED-07EC-4599-A26A-2C444B151DB6}" type="slidenum">
              <a:rPr lang="en-US" smtClean="0"/>
              <a:t>‹#›</a:t>
            </a:fld>
            <a:endParaRPr lang="en-US"/>
          </a:p>
        </p:txBody>
      </p:sp>
    </p:spTree>
    <p:extLst>
      <p:ext uri="{BB962C8B-B14F-4D97-AF65-F5344CB8AC3E}">
        <p14:creationId xmlns:p14="http://schemas.microsoft.com/office/powerpoint/2010/main" val="370894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3958-57B7-4AE9-BC16-43E2D723E1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4D43E5-7E15-4932-9047-DBFB581557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50E85E8-0B6E-4A6B-8B0A-EA668CC4675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7AE2C9-FC7A-4DBD-BD8E-6187FCF1E7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6C07041-928B-4B83-B043-7FE3ADD743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72DA60-73DC-436A-8A40-FDBE677850B4}"/>
              </a:ext>
            </a:extLst>
          </p:cNvPr>
          <p:cNvSpPr>
            <a:spLocks noGrp="1"/>
          </p:cNvSpPr>
          <p:nvPr>
            <p:ph type="dt" sz="half" idx="10"/>
          </p:nvPr>
        </p:nvSpPr>
        <p:spPr/>
        <p:txBody>
          <a:bodyPr/>
          <a:lstStyle/>
          <a:p>
            <a:fld id="{49971634-096C-4282-A99E-216BB6FAD9F4}" type="datetimeFigureOut">
              <a:rPr lang="en-US" smtClean="0"/>
              <a:t>11/28/2018</a:t>
            </a:fld>
            <a:endParaRPr lang="en-US"/>
          </a:p>
        </p:txBody>
      </p:sp>
      <p:sp>
        <p:nvSpPr>
          <p:cNvPr id="8" name="Footer Placeholder 7">
            <a:extLst>
              <a:ext uri="{FF2B5EF4-FFF2-40B4-BE49-F238E27FC236}">
                <a16:creationId xmlns:a16="http://schemas.microsoft.com/office/drawing/2014/main" id="{7793BF37-6AFE-4AE6-A149-EB63F13753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BB85CA-6CD2-418C-97E1-71C773835382}"/>
              </a:ext>
            </a:extLst>
          </p:cNvPr>
          <p:cNvSpPr>
            <a:spLocks noGrp="1"/>
          </p:cNvSpPr>
          <p:nvPr>
            <p:ph type="sldNum" sz="quarter" idx="12"/>
          </p:nvPr>
        </p:nvSpPr>
        <p:spPr/>
        <p:txBody>
          <a:bodyPr/>
          <a:lstStyle/>
          <a:p>
            <a:fld id="{904ED6ED-07EC-4599-A26A-2C444B151DB6}" type="slidenum">
              <a:rPr lang="en-US" smtClean="0"/>
              <a:t>‹#›</a:t>
            </a:fld>
            <a:endParaRPr lang="en-US"/>
          </a:p>
        </p:txBody>
      </p:sp>
    </p:spTree>
    <p:extLst>
      <p:ext uri="{BB962C8B-B14F-4D97-AF65-F5344CB8AC3E}">
        <p14:creationId xmlns:p14="http://schemas.microsoft.com/office/powerpoint/2010/main" val="328019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5E458-FF2B-4D04-BA00-2B1E0CAF3F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7A80D2-887C-4E58-9E92-9EB981D74AE9}"/>
              </a:ext>
            </a:extLst>
          </p:cNvPr>
          <p:cNvSpPr>
            <a:spLocks noGrp="1"/>
          </p:cNvSpPr>
          <p:nvPr>
            <p:ph type="dt" sz="half" idx="10"/>
          </p:nvPr>
        </p:nvSpPr>
        <p:spPr/>
        <p:txBody>
          <a:bodyPr/>
          <a:lstStyle/>
          <a:p>
            <a:fld id="{49971634-096C-4282-A99E-216BB6FAD9F4}" type="datetimeFigureOut">
              <a:rPr lang="en-US" smtClean="0"/>
              <a:t>11/28/2018</a:t>
            </a:fld>
            <a:endParaRPr lang="en-US"/>
          </a:p>
        </p:txBody>
      </p:sp>
      <p:sp>
        <p:nvSpPr>
          <p:cNvPr id="4" name="Footer Placeholder 3">
            <a:extLst>
              <a:ext uri="{FF2B5EF4-FFF2-40B4-BE49-F238E27FC236}">
                <a16:creationId xmlns:a16="http://schemas.microsoft.com/office/drawing/2014/main" id="{5F21B756-E7A6-40B0-9C45-CA21AB4707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9D1A5F-1B01-4178-9ED1-19847BAFE189}"/>
              </a:ext>
            </a:extLst>
          </p:cNvPr>
          <p:cNvSpPr>
            <a:spLocks noGrp="1"/>
          </p:cNvSpPr>
          <p:nvPr>
            <p:ph type="sldNum" sz="quarter" idx="12"/>
          </p:nvPr>
        </p:nvSpPr>
        <p:spPr/>
        <p:txBody>
          <a:bodyPr/>
          <a:lstStyle/>
          <a:p>
            <a:fld id="{904ED6ED-07EC-4599-A26A-2C444B151DB6}" type="slidenum">
              <a:rPr lang="en-US" smtClean="0"/>
              <a:t>‹#›</a:t>
            </a:fld>
            <a:endParaRPr lang="en-US"/>
          </a:p>
        </p:txBody>
      </p:sp>
    </p:spTree>
    <p:extLst>
      <p:ext uri="{BB962C8B-B14F-4D97-AF65-F5344CB8AC3E}">
        <p14:creationId xmlns:p14="http://schemas.microsoft.com/office/powerpoint/2010/main" val="616450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42C4D2-049D-4BE1-8A57-B80E06042000}"/>
              </a:ext>
            </a:extLst>
          </p:cNvPr>
          <p:cNvSpPr>
            <a:spLocks noGrp="1"/>
          </p:cNvSpPr>
          <p:nvPr>
            <p:ph type="dt" sz="half" idx="10"/>
          </p:nvPr>
        </p:nvSpPr>
        <p:spPr/>
        <p:txBody>
          <a:bodyPr/>
          <a:lstStyle/>
          <a:p>
            <a:fld id="{49971634-096C-4282-A99E-216BB6FAD9F4}" type="datetimeFigureOut">
              <a:rPr lang="en-US" smtClean="0"/>
              <a:t>11/28/2018</a:t>
            </a:fld>
            <a:endParaRPr lang="en-US"/>
          </a:p>
        </p:txBody>
      </p:sp>
      <p:sp>
        <p:nvSpPr>
          <p:cNvPr id="3" name="Footer Placeholder 2">
            <a:extLst>
              <a:ext uri="{FF2B5EF4-FFF2-40B4-BE49-F238E27FC236}">
                <a16:creationId xmlns:a16="http://schemas.microsoft.com/office/drawing/2014/main" id="{7432E3C2-C00E-457D-9CAF-042E56A6C7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7442D4-7DD5-4709-A116-86E275BFC946}"/>
              </a:ext>
            </a:extLst>
          </p:cNvPr>
          <p:cNvSpPr>
            <a:spLocks noGrp="1"/>
          </p:cNvSpPr>
          <p:nvPr>
            <p:ph type="sldNum" sz="quarter" idx="12"/>
          </p:nvPr>
        </p:nvSpPr>
        <p:spPr/>
        <p:txBody>
          <a:bodyPr/>
          <a:lstStyle/>
          <a:p>
            <a:fld id="{904ED6ED-07EC-4599-A26A-2C444B151DB6}" type="slidenum">
              <a:rPr lang="en-US" smtClean="0"/>
              <a:t>‹#›</a:t>
            </a:fld>
            <a:endParaRPr lang="en-US"/>
          </a:p>
        </p:txBody>
      </p:sp>
    </p:spTree>
    <p:extLst>
      <p:ext uri="{BB962C8B-B14F-4D97-AF65-F5344CB8AC3E}">
        <p14:creationId xmlns:p14="http://schemas.microsoft.com/office/powerpoint/2010/main" val="1457575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2111-1E37-4F6E-9B55-CD69B30AEA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44220E-D855-402C-B715-D68329B5D8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F450CB-DD12-4A03-9BFC-BAEF86FAE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18C1DC-91A8-455A-8302-643CA7645F02}"/>
              </a:ext>
            </a:extLst>
          </p:cNvPr>
          <p:cNvSpPr>
            <a:spLocks noGrp="1"/>
          </p:cNvSpPr>
          <p:nvPr>
            <p:ph type="dt" sz="half" idx="10"/>
          </p:nvPr>
        </p:nvSpPr>
        <p:spPr/>
        <p:txBody>
          <a:bodyPr/>
          <a:lstStyle/>
          <a:p>
            <a:fld id="{49971634-096C-4282-A99E-216BB6FAD9F4}" type="datetimeFigureOut">
              <a:rPr lang="en-US" smtClean="0"/>
              <a:t>11/28/2018</a:t>
            </a:fld>
            <a:endParaRPr lang="en-US"/>
          </a:p>
        </p:txBody>
      </p:sp>
      <p:sp>
        <p:nvSpPr>
          <p:cNvPr id="6" name="Footer Placeholder 5">
            <a:extLst>
              <a:ext uri="{FF2B5EF4-FFF2-40B4-BE49-F238E27FC236}">
                <a16:creationId xmlns:a16="http://schemas.microsoft.com/office/drawing/2014/main" id="{FFC0F038-5E42-4448-BC15-D3662E8DF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76676F-B7C7-4CE5-A7EA-CD23FEEB35F1}"/>
              </a:ext>
            </a:extLst>
          </p:cNvPr>
          <p:cNvSpPr>
            <a:spLocks noGrp="1"/>
          </p:cNvSpPr>
          <p:nvPr>
            <p:ph type="sldNum" sz="quarter" idx="12"/>
          </p:nvPr>
        </p:nvSpPr>
        <p:spPr/>
        <p:txBody>
          <a:bodyPr/>
          <a:lstStyle/>
          <a:p>
            <a:fld id="{904ED6ED-07EC-4599-A26A-2C444B151DB6}" type="slidenum">
              <a:rPr lang="en-US" smtClean="0"/>
              <a:t>‹#›</a:t>
            </a:fld>
            <a:endParaRPr lang="en-US"/>
          </a:p>
        </p:txBody>
      </p:sp>
    </p:spTree>
    <p:extLst>
      <p:ext uri="{BB962C8B-B14F-4D97-AF65-F5344CB8AC3E}">
        <p14:creationId xmlns:p14="http://schemas.microsoft.com/office/powerpoint/2010/main" val="627881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2A7A-D03C-4A9E-A9F4-B8410F9235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25CB19-2244-407A-996F-636D48C34D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93FA98-860E-473D-9B37-21A2D4B402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3D1895-D484-4E23-8961-6F372E74EA33}"/>
              </a:ext>
            </a:extLst>
          </p:cNvPr>
          <p:cNvSpPr>
            <a:spLocks noGrp="1"/>
          </p:cNvSpPr>
          <p:nvPr>
            <p:ph type="dt" sz="half" idx="10"/>
          </p:nvPr>
        </p:nvSpPr>
        <p:spPr/>
        <p:txBody>
          <a:bodyPr/>
          <a:lstStyle/>
          <a:p>
            <a:fld id="{49971634-096C-4282-A99E-216BB6FAD9F4}" type="datetimeFigureOut">
              <a:rPr lang="en-US" smtClean="0"/>
              <a:t>11/28/2018</a:t>
            </a:fld>
            <a:endParaRPr lang="en-US"/>
          </a:p>
        </p:txBody>
      </p:sp>
      <p:sp>
        <p:nvSpPr>
          <p:cNvPr id="6" name="Footer Placeholder 5">
            <a:extLst>
              <a:ext uri="{FF2B5EF4-FFF2-40B4-BE49-F238E27FC236}">
                <a16:creationId xmlns:a16="http://schemas.microsoft.com/office/drawing/2014/main" id="{72BB6368-7A32-4EE3-A3A5-B9100F0F7F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A58B3D-848C-403C-AB23-A77467A9D4D3}"/>
              </a:ext>
            </a:extLst>
          </p:cNvPr>
          <p:cNvSpPr>
            <a:spLocks noGrp="1"/>
          </p:cNvSpPr>
          <p:nvPr>
            <p:ph type="sldNum" sz="quarter" idx="12"/>
          </p:nvPr>
        </p:nvSpPr>
        <p:spPr/>
        <p:txBody>
          <a:bodyPr/>
          <a:lstStyle/>
          <a:p>
            <a:fld id="{904ED6ED-07EC-4599-A26A-2C444B151DB6}" type="slidenum">
              <a:rPr lang="en-US" smtClean="0"/>
              <a:t>‹#›</a:t>
            </a:fld>
            <a:endParaRPr lang="en-US"/>
          </a:p>
        </p:txBody>
      </p:sp>
    </p:spTree>
    <p:extLst>
      <p:ext uri="{BB962C8B-B14F-4D97-AF65-F5344CB8AC3E}">
        <p14:creationId xmlns:p14="http://schemas.microsoft.com/office/powerpoint/2010/main" val="1337269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C67895-4B98-458D-8EB8-960855985A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8CEAB0-22F2-43C2-8339-927F1A8F8A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472BC-B47B-4A34-8D3A-73DD5014C7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71634-096C-4282-A99E-216BB6FAD9F4}" type="datetimeFigureOut">
              <a:rPr lang="en-US" smtClean="0"/>
              <a:t>11/28/2018</a:t>
            </a:fld>
            <a:endParaRPr lang="en-US"/>
          </a:p>
        </p:txBody>
      </p:sp>
      <p:sp>
        <p:nvSpPr>
          <p:cNvPr id="5" name="Footer Placeholder 4">
            <a:extLst>
              <a:ext uri="{FF2B5EF4-FFF2-40B4-BE49-F238E27FC236}">
                <a16:creationId xmlns:a16="http://schemas.microsoft.com/office/drawing/2014/main" id="{A0E84840-8801-4F6A-B1D9-B91C54F0F3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A48BB3-750A-4A52-AD84-5060695337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ED6ED-07EC-4599-A26A-2C444B151DB6}" type="slidenum">
              <a:rPr lang="en-US" smtClean="0"/>
              <a:t>‹#›</a:t>
            </a:fld>
            <a:endParaRPr lang="en-US"/>
          </a:p>
        </p:txBody>
      </p:sp>
    </p:spTree>
    <p:extLst>
      <p:ext uri="{BB962C8B-B14F-4D97-AF65-F5344CB8AC3E}">
        <p14:creationId xmlns:p14="http://schemas.microsoft.com/office/powerpoint/2010/main" val="217342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05F6-8C43-438F-AE56-404BB2E824C0}"/>
              </a:ext>
            </a:extLst>
          </p:cNvPr>
          <p:cNvSpPr>
            <a:spLocks noGrp="1"/>
          </p:cNvSpPr>
          <p:nvPr>
            <p:ph type="ctrTitle"/>
          </p:nvPr>
        </p:nvSpPr>
        <p:spPr/>
        <p:txBody>
          <a:bodyPr/>
          <a:lstStyle/>
          <a:p>
            <a:r>
              <a:rPr lang="en-US" dirty="0"/>
              <a:t>MAT344 Combinatorics</a:t>
            </a:r>
            <a:br>
              <a:rPr lang="en-US" dirty="0"/>
            </a:br>
            <a:r>
              <a:rPr lang="en-US" dirty="0"/>
              <a:t>Graph Theory</a:t>
            </a:r>
          </a:p>
        </p:txBody>
      </p:sp>
      <p:sp>
        <p:nvSpPr>
          <p:cNvPr id="3" name="Subtitle 2">
            <a:extLst>
              <a:ext uri="{FF2B5EF4-FFF2-40B4-BE49-F238E27FC236}">
                <a16:creationId xmlns:a16="http://schemas.microsoft.com/office/drawing/2014/main" id="{3B495838-4E16-42C1-80FD-1E4E43AC4668}"/>
              </a:ext>
            </a:extLst>
          </p:cNvPr>
          <p:cNvSpPr>
            <a:spLocks noGrp="1"/>
          </p:cNvSpPr>
          <p:nvPr>
            <p:ph type="subTitle" idx="1"/>
          </p:nvPr>
        </p:nvSpPr>
        <p:spPr/>
        <p:txBody>
          <a:bodyPr/>
          <a:lstStyle/>
          <a:p>
            <a:r>
              <a:rPr lang="en-US" dirty="0"/>
              <a:t>Session 1</a:t>
            </a:r>
          </a:p>
        </p:txBody>
      </p:sp>
    </p:spTree>
    <p:extLst>
      <p:ext uri="{BB962C8B-B14F-4D97-AF65-F5344CB8AC3E}">
        <p14:creationId xmlns:p14="http://schemas.microsoft.com/office/powerpoint/2010/main" val="25080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F24A1-1529-443C-80F3-786B819387D3}"/>
              </a:ext>
            </a:extLst>
          </p:cNvPr>
          <p:cNvSpPr>
            <a:spLocks noGrp="1"/>
          </p:cNvSpPr>
          <p:nvPr>
            <p:ph type="ctrTitle"/>
          </p:nvPr>
        </p:nvSpPr>
        <p:spPr>
          <a:xfrm>
            <a:off x="1524000" y="311330"/>
            <a:ext cx="9144000" cy="666680"/>
          </a:xfrm>
        </p:spPr>
        <p:txBody>
          <a:bodyPr>
            <a:normAutofit/>
          </a:bodyPr>
          <a:lstStyle/>
          <a:p>
            <a:r>
              <a:rPr lang="en-US" sz="2800" dirty="0"/>
              <a:t>Definitions</a:t>
            </a:r>
          </a:p>
        </p:txBody>
      </p:sp>
      <p:sp>
        <p:nvSpPr>
          <p:cNvPr id="3" name="Subtitle 2">
            <a:extLst>
              <a:ext uri="{FF2B5EF4-FFF2-40B4-BE49-F238E27FC236}">
                <a16:creationId xmlns:a16="http://schemas.microsoft.com/office/drawing/2014/main" id="{1BD92FFF-2E70-43FA-BC61-E7FDC4C65FF5}"/>
              </a:ext>
            </a:extLst>
          </p:cNvPr>
          <p:cNvSpPr>
            <a:spLocks noGrp="1"/>
          </p:cNvSpPr>
          <p:nvPr>
            <p:ph type="subTitle" idx="1"/>
          </p:nvPr>
        </p:nvSpPr>
        <p:spPr>
          <a:xfrm>
            <a:off x="1524000" y="1137037"/>
            <a:ext cx="9144000" cy="5470497"/>
          </a:xfrm>
        </p:spPr>
        <p:txBody>
          <a:bodyPr>
            <a:normAutofit/>
          </a:bodyPr>
          <a:lstStyle/>
          <a:p>
            <a:pPr marL="457200" indent="-457200" algn="l">
              <a:buAutoNum type="arabicPeriod"/>
            </a:pPr>
            <a:r>
              <a:rPr lang="en-CA" b="1" dirty="0"/>
              <a:t>Graph</a:t>
            </a:r>
            <a:r>
              <a:rPr lang="en-CA" dirty="0"/>
              <a:t>: A diagram made up from Vertices and Edges that connect some pairs of Vertices.[1]</a:t>
            </a:r>
          </a:p>
          <a:p>
            <a:pPr marL="457200" indent="-457200" algn="l">
              <a:buAutoNum type="arabicPeriod"/>
            </a:pPr>
            <a:r>
              <a:rPr lang="en-CA" b="1" dirty="0"/>
              <a:t>Vertices</a:t>
            </a:r>
            <a:r>
              <a:rPr lang="en-CA" dirty="0"/>
              <a:t> </a:t>
            </a:r>
          </a:p>
          <a:p>
            <a:pPr marL="457200" indent="-457200" algn="l">
              <a:buAutoNum type="arabicPeriod"/>
            </a:pPr>
            <a:r>
              <a:rPr lang="en-CA" dirty="0"/>
              <a:t>An </a:t>
            </a:r>
            <a:r>
              <a:rPr lang="en-CA" b="1" dirty="0"/>
              <a:t>Edge</a:t>
            </a:r>
            <a:r>
              <a:rPr lang="en-CA" dirty="0"/>
              <a:t>: A line that connects a pair of vertices.</a:t>
            </a:r>
          </a:p>
          <a:p>
            <a:pPr marL="457200" indent="-457200" algn="l">
              <a:buAutoNum type="arabicPeriod"/>
            </a:pPr>
            <a:r>
              <a:rPr lang="en-CA" b="1" dirty="0"/>
              <a:t>Degree</a:t>
            </a:r>
            <a:r>
              <a:rPr lang="en-CA" dirty="0"/>
              <a:t> of a Vertex: The number of Edges connected to that vertex</a:t>
            </a:r>
          </a:p>
          <a:p>
            <a:pPr marL="457200" indent="-457200" algn="l">
              <a:buAutoNum type="arabicPeriod"/>
            </a:pPr>
            <a:r>
              <a:rPr lang="en-CA" b="1" dirty="0"/>
              <a:t>Loops</a:t>
            </a:r>
            <a:r>
              <a:rPr lang="en-CA" dirty="0"/>
              <a:t>: Edges that start and end in the same vertex.[1]</a:t>
            </a:r>
          </a:p>
          <a:p>
            <a:pPr marL="457200" indent="-457200" algn="l">
              <a:buAutoNum type="arabicPeriod"/>
            </a:pPr>
            <a:r>
              <a:rPr lang="en-CA" b="1" dirty="0"/>
              <a:t>Simple Graph</a:t>
            </a:r>
            <a:r>
              <a:rPr lang="en-CA" dirty="0"/>
              <a:t>: If a graph G has no </a:t>
            </a:r>
            <a:r>
              <a:rPr lang="en-CA" b="1" dirty="0"/>
              <a:t>loops</a:t>
            </a:r>
            <a:r>
              <a:rPr lang="en-CA" dirty="0"/>
              <a:t>, and has no </a:t>
            </a:r>
            <a:r>
              <a:rPr lang="en-CA" b="1" dirty="0"/>
              <a:t>multiple</a:t>
            </a:r>
            <a:r>
              <a:rPr lang="en-CA" dirty="0"/>
              <a:t> edges between the same pair of vertices, then we will say that G is a simple graph.[1]</a:t>
            </a:r>
          </a:p>
          <a:p>
            <a:pPr marL="457200" indent="-457200" algn="l">
              <a:buAutoNum type="arabicPeriod"/>
            </a:pPr>
            <a:endParaRPr lang="en-CA" dirty="0"/>
          </a:p>
          <a:p>
            <a:endParaRPr lang="en-CA" dirty="0"/>
          </a:p>
        </p:txBody>
      </p:sp>
      <p:pic>
        <p:nvPicPr>
          <p:cNvPr id="1026" name="Picture 2" descr="Image result for graph theory konigsberg bridge problem">
            <a:extLst>
              <a:ext uri="{FF2B5EF4-FFF2-40B4-BE49-F238E27FC236}">
                <a16:creationId xmlns:a16="http://schemas.microsoft.com/office/drawing/2014/main" id="{98835BEA-64B0-4D23-A677-6E7D95BF96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0075" y="3574177"/>
            <a:ext cx="2913325" cy="233066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42FF8166-18A7-4A5B-8E45-9866364933A2}"/>
              </a:ext>
            </a:extLst>
          </p:cNvPr>
          <p:cNvSpPr/>
          <p:nvPr/>
        </p:nvSpPr>
        <p:spPr>
          <a:xfrm>
            <a:off x="3209430" y="1886743"/>
            <a:ext cx="294198" cy="302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impleGraph">
            <a:extLst>
              <a:ext uri="{FF2B5EF4-FFF2-40B4-BE49-F238E27FC236}">
                <a16:creationId xmlns:a16="http://schemas.microsoft.com/office/drawing/2014/main" id="{93FF5BDB-ED91-4E8D-BC49-BA37E2179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065" y="4739507"/>
            <a:ext cx="4285720" cy="1513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337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F24A1-1529-443C-80F3-786B819387D3}"/>
              </a:ext>
            </a:extLst>
          </p:cNvPr>
          <p:cNvSpPr>
            <a:spLocks noGrp="1"/>
          </p:cNvSpPr>
          <p:nvPr>
            <p:ph type="ctrTitle"/>
          </p:nvPr>
        </p:nvSpPr>
        <p:spPr>
          <a:xfrm>
            <a:off x="1524000" y="311330"/>
            <a:ext cx="9144000" cy="666680"/>
          </a:xfrm>
        </p:spPr>
        <p:txBody>
          <a:bodyPr>
            <a:normAutofit/>
          </a:bodyPr>
          <a:lstStyle/>
          <a:p>
            <a:r>
              <a:rPr lang="en-US" sz="2800" dirty="0"/>
              <a:t>Definitions</a:t>
            </a: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1BD92FFF-2E70-43FA-BC61-E7FDC4C65FF5}"/>
                  </a:ext>
                </a:extLst>
              </p:cNvPr>
              <p:cNvSpPr>
                <a:spLocks noGrp="1"/>
              </p:cNvSpPr>
              <p:nvPr>
                <p:ph type="subTitle" idx="1"/>
              </p:nvPr>
            </p:nvSpPr>
            <p:spPr>
              <a:xfrm>
                <a:off x="1524000" y="1137037"/>
                <a:ext cx="9144000" cy="5593963"/>
              </a:xfrm>
            </p:spPr>
            <p:txBody>
              <a:bodyPr>
                <a:normAutofit/>
              </a:bodyPr>
              <a:lstStyle/>
              <a:p>
                <a:pPr marL="457200" indent="-457200" algn="l">
                  <a:buAutoNum type="arabicPeriod"/>
                </a:pPr>
                <a:r>
                  <a:rPr lang="en-CA" dirty="0"/>
                  <a:t>A </a:t>
                </a:r>
                <a:r>
                  <a:rPr lang="en-CA" b="1" dirty="0"/>
                  <a:t>Trail</a:t>
                </a:r>
                <a:r>
                  <a:rPr lang="en-CA" dirty="0"/>
                  <a:t>: A sequence of </a:t>
                </a:r>
                <a:r>
                  <a:rPr lang="en-CA" b="1" dirty="0"/>
                  <a:t>distinct</a:t>
                </a:r>
                <a:r>
                  <a:rPr lang="en-CA" dirty="0"/>
                  <a:t> edges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r>
                      <a:rPr lang="en-US" b="0" i="1" smtClean="0">
                        <a:latin typeface="Cambria Math" panose="02040503050406030204" pitchFamily="18" charset="0"/>
                      </a:rPr>
                      <m:t> </m:t>
                    </m:r>
                  </m:oMath>
                </a14:m>
                <a:r>
                  <a:rPr lang="en-CA" dirty="0"/>
                  <a:t>is called a trail if we can take a continuous walk in our graph. [1,2]</a:t>
                </a:r>
              </a:p>
              <a:p>
                <a:pPr marL="457200" indent="-457200" algn="l">
                  <a:buAutoNum type="arabicPeriod"/>
                </a:pPr>
                <a:r>
                  <a:rPr lang="en-CA" b="1" dirty="0"/>
                  <a:t>Eulerian trail</a:t>
                </a:r>
                <a:r>
                  <a:rPr lang="en-CA" dirty="0"/>
                  <a:t>: If a trail uses all edges of G, then we call it an Eulerian trail.[2]</a:t>
                </a:r>
              </a:p>
              <a:p>
                <a:pPr marL="457200" indent="-457200" algn="l">
                  <a:buAutoNum type="arabicPeriod"/>
                </a:pPr>
                <a:r>
                  <a:rPr lang="en-CA" b="1" dirty="0"/>
                  <a:t>Path: </a:t>
                </a:r>
                <a:r>
                  <a:rPr lang="en-CA" dirty="0"/>
                  <a:t>If a trail does not touch any vertex twice, then we call it a path.[2] </a:t>
                </a:r>
              </a:p>
              <a:p>
                <a:pPr marL="457200" indent="-457200" algn="l">
                  <a:buAutoNum type="arabicPeriod"/>
                </a:pPr>
                <a:r>
                  <a:rPr lang="en-CA" dirty="0"/>
                  <a:t>A </a:t>
                </a:r>
                <a:r>
                  <a:rPr lang="en-CA" b="1" dirty="0"/>
                  <a:t>subgraph</a:t>
                </a:r>
                <a:r>
                  <a:rPr lang="en-CA" dirty="0"/>
                  <a:t> H of a graph G: is a graph whose set of vertices is a subset of the set of vertices of G, and whose set of edges is a subset of the set of edges of G.[2]</a:t>
                </a:r>
              </a:p>
              <a:p>
                <a:pPr marL="457200" indent="-457200" algn="l">
                  <a:buAutoNum type="arabicPeriod"/>
                </a:pPr>
                <a:r>
                  <a:rPr lang="en-CA" b="1" dirty="0"/>
                  <a:t>Connected graph</a:t>
                </a:r>
                <a:r>
                  <a:rPr lang="en-CA" dirty="0"/>
                  <a:t>: for any two vertices x and y in a graph, one can find a path from x to y.[2]</a:t>
                </a:r>
              </a:p>
              <a:p>
                <a:pPr marL="457200" indent="-457200" algn="l">
                  <a:buAutoNum type="arabicPeriod"/>
                </a:pPr>
                <a:r>
                  <a:rPr lang="en-CA" b="1" dirty="0"/>
                  <a:t>Degree sum formula</a:t>
                </a:r>
                <a:r>
                  <a:rPr lang="en-CA" dirty="0"/>
                  <a:t>: In any undirected graph, the number of vertices with odd degree is </a:t>
                </a:r>
                <a:r>
                  <a:rPr lang="en-CA" b="1" dirty="0"/>
                  <a:t>even</a:t>
                </a:r>
                <a:r>
                  <a:rPr lang="en-CA" dirty="0"/>
                  <a:t>.[3]</a:t>
                </a:r>
              </a:p>
              <a:p>
                <a:pPr algn="l"/>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𝑛</m:t>
                          </m:r>
                        </m:sub>
                      </m:sSub>
                      <m:r>
                        <a:rPr lang="en-US" b="0" i="1" smtClean="0">
                          <a:latin typeface="Cambria Math" panose="02040503050406030204" pitchFamily="18" charset="0"/>
                        </a:rPr>
                        <m:t>=2|</m:t>
                      </m:r>
                      <m:r>
                        <a:rPr lang="en-US" b="0" i="1" smtClean="0">
                          <a:latin typeface="Cambria Math" panose="02040503050406030204" pitchFamily="18" charset="0"/>
                        </a:rPr>
                        <m:t>𝐸</m:t>
                      </m:r>
                      <m:r>
                        <a:rPr lang="en-US" b="0" i="1" smtClean="0">
                          <a:latin typeface="Cambria Math" panose="02040503050406030204" pitchFamily="18" charset="0"/>
                        </a:rPr>
                        <m:t>|</m:t>
                      </m:r>
                    </m:oMath>
                  </m:oMathPara>
                </a14:m>
                <a:endParaRPr lang="en-CA" dirty="0"/>
              </a:p>
            </p:txBody>
          </p:sp>
        </mc:Choice>
        <mc:Fallback>
          <p:sp>
            <p:nvSpPr>
              <p:cNvPr id="3" name="Subtitle 2">
                <a:extLst>
                  <a:ext uri="{FF2B5EF4-FFF2-40B4-BE49-F238E27FC236}">
                    <a16:creationId xmlns:a16="http://schemas.microsoft.com/office/drawing/2014/main" id="{1BD92FFF-2E70-43FA-BC61-E7FDC4C65FF5}"/>
                  </a:ext>
                </a:extLst>
              </p:cNvPr>
              <p:cNvSpPr>
                <a:spLocks noGrp="1" noRot="1" noChangeAspect="1" noMove="1" noResize="1" noEditPoints="1" noAdjustHandles="1" noChangeArrowheads="1" noChangeShapeType="1" noTextEdit="1"/>
              </p:cNvSpPr>
              <p:nvPr>
                <p:ph type="subTitle" idx="1"/>
              </p:nvPr>
            </p:nvSpPr>
            <p:spPr>
              <a:xfrm>
                <a:off x="1524000" y="1137037"/>
                <a:ext cx="9144000" cy="5593963"/>
              </a:xfrm>
              <a:blipFill>
                <a:blip r:embed="rId2"/>
                <a:stretch>
                  <a:fillRect l="-1067" t="-1745" r="-1133"/>
                </a:stretch>
              </a:blipFill>
            </p:spPr>
            <p:txBody>
              <a:bodyPr/>
              <a:lstStyle/>
              <a:p>
                <a:r>
                  <a:rPr lang="en-US">
                    <a:noFill/>
                  </a:rPr>
                  <a:t> </a:t>
                </a:r>
              </a:p>
            </p:txBody>
          </p:sp>
        </mc:Fallback>
      </mc:AlternateContent>
      <p:pic>
        <p:nvPicPr>
          <p:cNvPr id="1026" name="Picture 2" descr="Image result for graph theory konigsberg bridge problem">
            <a:extLst>
              <a:ext uri="{FF2B5EF4-FFF2-40B4-BE49-F238E27FC236}">
                <a16:creationId xmlns:a16="http://schemas.microsoft.com/office/drawing/2014/main" id="{98835BEA-64B0-4D23-A677-6E7D95BF9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60075" y="3574177"/>
            <a:ext cx="2913325" cy="233066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sum _{v\in V}\deg(v)=2|E|\,.">
            <a:extLst>
              <a:ext uri="{FF2B5EF4-FFF2-40B4-BE49-F238E27FC236}">
                <a16:creationId xmlns:a16="http://schemas.microsoft.com/office/drawing/2014/main" id="{5CCF864E-5F2E-48A9-9485-51706EDC48D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3694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838B8-491C-438C-B4E3-0F09312CA850}"/>
              </a:ext>
            </a:extLst>
          </p:cNvPr>
          <p:cNvSpPr>
            <a:spLocks noGrp="1"/>
          </p:cNvSpPr>
          <p:nvPr>
            <p:ph type="title"/>
          </p:nvPr>
        </p:nvSpPr>
        <p:spPr/>
        <p:txBody>
          <a:bodyPr/>
          <a:lstStyle/>
          <a:p>
            <a:r>
              <a:rPr lang="en-CA" dirty="0"/>
              <a:t>1. Prove that in any simple graph there are two vertices with the same degree.</a:t>
            </a:r>
            <a:endParaRPr lang="en-US" dirty="0"/>
          </a:p>
        </p:txBody>
      </p:sp>
      <p:sp>
        <p:nvSpPr>
          <p:cNvPr id="3" name="Content Placeholder 2">
            <a:extLst>
              <a:ext uri="{FF2B5EF4-FFF2-40B4-BE49-F238E27FC236}">
                <a16:creationId xmlns:a16="http://schemas.microsoft.com/office/drawing/2014/main" id="{6624C7CB-845A-4292-B75A-3BA687B6271E}"/>
              </a:ext>
            </a:extLst>
          </p:cNvPr>
          <p:cNvSpPr>
            <a:spLocks noGrp="1"/>
          </p:cNvSpPr>
          <p:nvPr>
            <p:ph idx="1"/>
          </p:nvPr>
        </p:nvSpPr>
        <p:spPr>
          <a:xfrm>
            <a:off x="838200" y="1825625"/>
            <a:ext cx="10515600" cy="4667250"/>
          </a:xfrm>
        </p:spPr>
        <p:txBody>
          <a:bodyPr>
            <a:normAutofit fontScale="92500" lnSpcReduction="10000"/>
          </a:bodyPr>
          <a:lstStyle/>
          <a:p>
            <a:r>
              <a:rPr lang="en-CA" dirty="0"/>
              <a:t>Proof by contradiction:</a:t>
            </a:r>
          </a:p>
          <a:p>
            <a:r>
              <a:rPr lang="en-CA" dirty="0"/>
              <a:t>Assume, that given a simple graph of </a:t>
            </a:r>
            <a:r>
              <a:rPr lang="en-CA" b="1" dirty="0"/>
              <a:t>n </a:t>
            </a:r>
            <a:r>
              <a:rPr lang="en-CA" dirty="0"/>
              <a:t>vertices, there does not exist any 2 vertices with the same degrees, i.e. degrees are </a:t>
            </a:r>
            <a:r>
              <a:rPr lang="en-CA" b="1" dirty="0"/>
              <a:t>distinct </a:t>
            </a:r>
            <a:r>
              <a:rPr lang="en-CA" dirty="0"/>
              <a:t>for distinct vertices.</a:t>
            </a:r>
          </a:p>
          <a:p>
            <a:r>
              <a:rPr lang="en-CA" dirty="0"/>
              <a:t>The set of possible distinct degrees for </a:t>
            </a:r>
            <a:r>
              <a:rPr lang="en-CA" b="1" dirty="0"/>
              <a:t>n</a:t>
            </a:r>
            <a:r>
              <a:rPr lang="en-CA" dirty="0"/>
              <a:t> vertices is </a:t>
            </a:r>
            <a:r>
              <a:rPr lang="en-CA" b="1" dirty="0"/>
              <a:t>{0, 1, 2, …, n-1}, </a:t>
            </a:r>
            <a:r>
              <a:rPr lang="en-CA" dirty="0"/>
              <a:t>which is of size n.</a:t>
            </a:r>
            <a:endParaRPr lang="en-CA" b="1" dirty="0"/>
          </a:p>
          <a:p>
            <a:r>
              <a:rPr lang="en-CA" dirty="0"/>
              <a:t>Since we have n vertices and want them to have distinct degrees, we have to use all of the possible distinct degrees.</a:t>
            </a:r>
          </a:p>
          <a:p>
            <a:r>
              <a:rPr lang="en-CA" dirty="0"/>
              <a:t>Considering our graph; now we have a vertex with degree </a:t>
            </a:r>
            <a:r>
              <a:rPr lang="en-CA" b="1" dirty="0"/>
              <a:t>0</a:t>
            </a:r>
            <a:r>
              <a:rPr lang="en-CA" dirty="0"/>
              <a:t> and a vertex with degree </a:t>
            </a:r>
            <a:r>
              <a:rPr lang="en-CA" b="1" dirty="0"/>
              <a:t>n-1</a:t>
            </a:r>
            <a:r>
              <a:rPr lang="en-CA" dirty="0"/>
              <a:t>, which is impossible as the first one is connected to</a:t>
            </a:r>
            <a:r>
              <a:rPr lang="en-CA" b="1" dirty="0"/>
              <a:t> no other vertex</a:t>
            </a:r>
            <a:r>
              <a:rPr lang="en-CA" dirty="0"/>
              <a:t> and the latter is connected to </a:t>
            </a:r>
            <a:r>
              <a:rPr lang="en-CA" b="1" dirty="0"/>
              <a:t>every other vertex</a:t>
            </a:r>
            <a:r>
              <a:rPr lang="en-CA" dirty="0"/>
              <a:t>. </a:t>
            </a:r>
            <a:r>
              <a:rPr lang="en-CA" b="1" dirty="0">
                <a:solidFill>
                  <a:srgbClr val="FF0000"/>
                </a:solidFill>
              </a:rPr>
              <a:t>Contradiction</a:t>
            </a:r>
            <a:r>
              <a:rPr lang="en-CA" dirty="0"/>
              <a:t>.</a:t>
            </a:r>
          </a:p>
          <a:p>
            <a:pPr marL="0" indent="0">
              <a:buNone/>
            </a:pPr>
            <a:endParaRPr lang="en-US" dirty="0"/>
          </a:p>
        </p:txBody>
      </p:sp>
    </p:spTree>
    <p:extLst>
      <p:ext uri="{BB962C8B-B14F-4D97-AF65-F5344CB8AC3E}">
        <p14:creationId xmlns:p14="http://schemas.microsoft.com/office/powerpoint/2010/main" val="123049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8DB2-90A1-4E71-ABEE-26762F37DF03}"/>
              </a:ext>
            </a:extLst>
          </p:cNvPr>
          <p:cNvSpPr>
            <a:spLocks noGrp="1"/>
          </p:cNvSpPr>
          <p:nvPr>
            <p:ph type="title"/>
          </p:nvPr>
        </p:nvSpPr>
        <p:spPr>
          <a:xfrm>
            <a:off x="838200" y="365125"/>
            <a:ext cx="10515600" cy="1296698"/>
          </a:xfrm>
        </p:spPr>
        <p:txBody>
          <a:bodyPr>
            <a:normAutofit/>
          </a:bodyPr>
          <a:lstStyle/>
          <a:p>
            <a:r>
              <a:rPr lang="en-CA" sz="2800" dirty="0"/>
              <a:t>2. Ten players participate in a chess tournament. Eleven games have been played so far. Prove that at least one player has played at least three games.</a:t>
            </a:r>
            <a:endParaRPr lang="en-US" sz="2800" dirty="0"/>
          </a:p>
        </p:txBody>
      </p:sp>
      <p:sp>
        <p:nvSpPr>
          <p:cNvPr id="3" name="Content Placeholder 2">
            <a:extLst>
              <a:ext uri="{FF2B5EF4-FFF2-40B4-BE49-F238E27FC236}">
                <a16:creationId xmlns:a16="http://schemas.microsoft.com/office/drawing/2014/main" id="{70767B6D-F951-4228-82D1-1BF8442190A0}"/>
              </a:ext>
            </a:extLst>
          </p:cNvPr>
          <p:cNvSpPr>
            <a:spLocks noGrp="1"/>
          </p:cNvSpPr>
          <p:nvPr>
            <p:ph idx="1"/>
          </p:nvPr>
        </p:nvSpPr>
        <p:spPr>
          <a:xfrm>
            <a:off x="838200" y="1661823"/>
            <a:ext cx="10515600" cy="4831052"/>
          </a:xfrm>
        </p:spPr>
        <p:txBody>
          <a:bodyPr>
            <a:normAutofit fontScale="85000" lnSpcReduction="10000"/>
          </a:bodyPr>
          <a:lstStyle/>
          <a:p>
            <a:r>
              <a:rPr lang="en-CA" dirty="0"/>
              <a:t>Loops are </a:t>
            </a:r>
            <a:r>
              <a:rPr lang="en-CA" b="1" dirty="0"/>
              <a:t>not</a:t>
            </a:r>
            <a:r>
              <a:rPr lang="en-CA" dirty="0"/>
              <a:t> allowed, as no player plays against him/her self.</a:t>
            </a:r>
          </a:p>
          <a:p>
            <a:r>
              <a:rPr lang="en-CA" dirty="0"/>
              <a:t>Proof by contradiction.</a:t>
            </a:r>
          </a:p>
          <a:p>
            <a:r>
              <a:rPr lang="en-CA" dirty="0"/>
              <a:t>Assume, that it is possible that </a:t>
            </a:r>
            <a:r>
              <a:rPr lang="en-CA" b="1" dirty="0"/>
              <a:t>11 games </a:t>
            </a:r>
            <a:r>
              <a:rPr lang="en-CA" dirty="0"/>
              <a:t>have been played and each player has played </a:t>
            </a:r>
            <a:r>
              <a:rPr lang="en-CA" b="1" dirty="0"/>
              <a:t>at most 2</a:t>
            </a:r>
            <a:r>
              <a:rPr lang="en-CA" dirty="0"/>
              <a:t> games. </a:t>
            </a:r>
          </a:p>
          <a:p>
            <a:r>
              <a:rPr lang="en-CA" dirty="0"/>
              <a:t>Each player is a vertex, and the number of games they have played is the degree of that vertex. </a:t>
            </a:r>
          </a:p>
          <a:p>
            <a:r>
              <a:rPr lang="en-CA" dirty="0"/>
              <a:t>Players who have played a </a:t>
            </a:r>
            <a:r>
              <a:rPr lang="en-CA" b="1" dirty="0"/>
              <a:t>game</a:t>
            </a:r>
            <a:r>
              <a:rPr lang="en-CA" dirty="0"/>
              <a:t> against each other are connected by an edge.</a:t>
            </a:r>
          </a:p>
          <a:p>
            <a:r>
              <a:rPr lang="en-CA" dirty="0"/>
              <a:t>By our assumption the degree of each player is</a:t>
            </a:r>
            <a:r>
              <a:rPr lang="en-CA" b="1" dirty="0"/>
              <a:t> at most 2</a:t>
            </a:r>
            <a:r>
              <a:rPr lang="en-CA" dirty="0"/>
              <a:t>:</a:t>
            </a:r>
          </a:p>
          <a:p>
            <a:pPr algn="ctr"/>
            <a:r>
              <a:rPr lang="en-CA" b="1" dirty="0"/>
              <a:t>d1 &lt;=2</a:t>
            </a:r>
            <a:endParaRPr lang="en-CA" dirty="0"/>
          </a:p>
          <a:p>
            <a:pPr algn="ctr"/>
            <a:r>
              <a:rPr lang="en-CA" b="1" dirty="0"/>
              <a:t>d2&lt;=2</a:t>
            </a:r>
            <a:endParaRPr lang="en-CA" dirty="0"/>
          </a:p>
          <a:p>
            <a:pPr algn="ctr"/>
            <a:r>
              <a:rPr lang="en-CA" b="1" dirty="0"/>
              <a:t>d3&lt;=2</a:t>
            </a:r>
            <a:endParaRPr lang="en-CA" dirty="0"/>
          </a:p>
          <a:p>
            <a:pPr algn="ctr"/>
            <a:r>
              <a:rPr lang="en-CA" b="1" dirty="0"/>
              <a:t>d10&lt;=2</a:t>
            </a:r>
            <a:endParaRPr lang="en-CA" dirty="0"/>
          </a:p>
        </p:txBody>
      </p:sp>
    </p:spTree>
    <p:extLst>
      <p:ext uri="{BB962C8B-B14F-4D97-AF65-F5344CB8AC3E}">
        <p14:creationId xmlns:p14="http://schemas.microsoft.com/office/powerpoint/2010/main" val="3193831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8DB2-90A1-4E71-ABEE-26762F37DF03}"/>
              </a:ext>
            </a:extLst>
          </p:cNvPr>
          <p:cNvSpPr>
            <a:spLocks noGrp="1"/>
          </p:cNvSpPr>
          <p:nvPr>
            <p:ph type="title"/>
          </p:nvPr>
        </p:nvSpPr>
        <p:spPr>
          <a:xfrm>
            <a:off x="838200" y="365125"/>
            <a:ext cx="10515600" cy="1296698"/>
          </a:xfrm>
        </p:spPr>
        <p:txBody>
          <a:bodyPr>
            <a:normAutofit/>
          </a:bodyPr>
          <a:lstStyle/>
          <a:p>
            <a:r>
              <a:rPr lang="en-CA" sz="2800" dirty="0"/>
              <a:t>2. Ten players participate in a chess tournament. Eleven games have been played so far. Prove that at least one player has played at least three games.</a:t>
            </a:r>
            <a:endParaRPr lang="en-US" sz="2800" dirty="0"/>
          </a:p>
        </p:txBody>
      </p:sp>
      <p:sp>
        <p:nvSpPr>
          <p:cNvPr id="3" name="Content Placeholder 2">
            <a:extLst>
              <a:ext uri="{FF2B5EF4-FFF2-40B4-BE49-F238E27FC236}">
                <a16:creationId xmlns:a16="http://schemas.microsoft.com/office/drawing/2014/main" id="{70767B6D-F951-4228-82D1-1BF8442190A0}"/>
              </a:ext>
            </a:extLst>
          </p:cNvPr>
          <p:cNvSpPr>
            <a:spLocks noGrp="1"/>
          </p:cNvSpPr>
          <p:nvPr>
            <p:ph idx="1"/>
          </p:nvPr>
        </p:nvSpPr>
        <p:spPr>
          <a:xfrm>
            <a:off x="838200" y="1661823"/>
            <a:ext cx="10515600" cy="4831052"/>
          </a:xfrm>
        </p:spPr>
        <p:txBody>
          <a:bodyPr>
            <a:normAutofit fontScale="70000" lnSpcReduction="20000"/>
          </a:bodyPr>
          <a:lstStyle/>
          <a:p>
            <a:pPr marL="0" indent="0" algn="ctr">
              <a:buNone/>
            </a:pPr>
            <a:r>
              <a:rPr lang="en-CA" b="1" dirty="0"/>
              <a:t>d1 &lt;=2</a:t>
            </a:r>
            <a:endParaRPr lang="en-CA" dirty="0"/>
          </a:p>
          <a:p>
            <a:pPr marL="0" indent="0" algn="ctr">
              <a:buNone/>
            </a:pPr>
            <a:r>
              <a:rPr lang="en-CA" b="1" dirty="0"/>
              <a:t>d2&lt;=2</a:t>
            </a:r>
            <a:endParaRPr lang="en-CA" dirty="0"/>
          </a:p>
          <a:p>
            <a:pPr marL="0" indent="0" algn="ctr">
              <a:buNone/>
            </a:pPr>
            <a:r>
              <a:rPr lang="en-CA" b="1" dirty="0"/>
              <a:t>d3&lt;=2</a:t>
            </a:r>
          </a:p>
          <a:p>
            <a:pPr marL="0" indent="0" algn="ctr">
              <a:buNone/>
            </a:pPr>
            <a:r>
              <a:rPr lang="en-CA" dirty="0"/>
              <a:t>.</a:t>
            </a:r>
          </a:p>
          <a:p>
            <a:pPr marL="0" indent="0" algn="ctr">
              <a:buNone/>
            </a:pPr>
            <a:r>
              <a:rPr lang="en-CA" dirty="0"/>
              <a:t>.</a:t>
            </a:r>
          </a:p>
          <a:p>
            <a:pPr marL="0" indent="0" algn="ctr">
              <a:buNone/>
            </a:pPr>
            <a:r>
              <a:rPr lang="en-CA" dirty="0"/>
              <a:t>.</a:t>
            </a:r>
          </a:p>
          <a:p>
            <a:pPr marL="0" indent="0" algn="ctr">
              <a:buNone/>
            </a:pPr>
            <a:r>
              <a:rPr lang="en-CA" b="1" dirty="0"/>
              <a:t>d10&lt;=2</a:t>
            </a:r>
          </a:p>
          <a:p>
            <a:pPr marL="0" indent="0" algn="ctr">
              <a:buNone/>
            </a:pPr>
            <a:r>
              <a:rPr lang="en-CA" b="1" dirty="0"/>
              <a:t>Then: d1+d2+d3+...+d10&lt;=20=2x10, then |E| &lt;=10</a:t>
            </a:r>
          </a:p>
          <a:p>
            <a:pPr marL="0" indent="0" algn="ctr">
              <a:buNone/>
            </a:pPr>
            <a:endParaRPr lang="en-CA" b="1" dirty="0"/>
          </a:p>
          <a:p>
            <a:r>
              <a:rPr lang="en-CA" dirty="0"/>
              <a:t>By the degree sum formula, </a:t>
            </a:r>
          </a:p>
          <a:p>
            <a:r>
              <a:rPr lang="en-CA" b="1" dirty="0"/>
              <a:t>the sum of the total number of degrees = 2 x total number of edges.</a:t>
            </a:r>
            <a:endParaRPr lang="en-CA" dirty="0"/>
          </a:p>
          <a:p>
            <a:r>
              <a:rPr lang="en-CA" dirty="0"/>
              <a:t>This implies that the </a:t>
            </a:r>
            <a:r>
              <a:rPr lang="en-CA" b="1" dirty="0"/>
              <a:t>maximum</a:t>
            </a:r>
            <a:r>
              <a:rPr lang="en-CA" dirty="0"/>
              <a:t> number of edges, i.e. games, is </a:t>
            </a:r>
            <a:r>
              <a:rPr lang="en-CA" b="1" dirty="0"/>
              <a:t>10</a:t>
            </a:r>
            <a:r>
              <a:rPr lang="en-CA" dirty="0"/>
              <a:t>, which is a </a:t>
            </a:r>
            <a:r>
              <a:rPr lang="en-CA" b="1" dirty="0">
                <a:solidFill>
                  <a:srgbClr val="FF0000"/>
                </a:solidFill>
              </a:rPr>
              <a:t>contradiction</a:t>
            </a:r>
            <a:r>
              <a:rPr lang="en-CA" dirty="0"/>
              <a:t>.</a:t>
            </a:r>
          </a:p>
          <a:p>
            <a:r>
              <a:rPr lang="en-CA" dirty="0"/>
              <a:t>Therefore; there has to be at least one player who has played at least 3 games.</a:t>
            </a:r>
          </a:p>
        </p:txBody>
      </p:sp>
    </p:spTree>
    <p:extLst>
      <p:ext uri="{BB962C8B-B14F-4D97-AF65-F5344CB8AC3E}">
        <p14:creationId xmlns:p14="http://schemas.microsoft.com/office/powerpoint/2010/main" val="286450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8519-731D-4DCD-BF40-24BE1F86C713}"/>
              </a:ext>
            </a:extLst>
          </p:cNvPr>
          <p:cNvSpPr>
            <a:spLocks noGrp="1"/>
          </p:cNvSpPr>
          <p:nvPr>
            <p:ph type="title"/>
          </p:nvPr>
        </p:nvSpPr>
        <p:spPr>
          <a:xfrm>
            <a:off x="838200" y="365125"/>
            <a:ext cx="10515600" cy="986597"/>
          </a:xfrm>
        </p:spPr>
        <p:txBody>
          <a:bodyPr>
            <a:normAutofit/>
          </a:bodyPr>
          <a:lstStyle/>
          <a:p>
            <a:r>
              <a:rPr lang="en-CA" sz="2500" dirty="0"/>
              <a:t>Let G be a simple regular graph on n vertices such that every vertex has degree 2. Prove that G is the union of disjoint cycles.</a:t>
            </a:r>
            <a:endParaRPr lang="en-US" sz="2500" dirty="0"/>
          </a:p>
        </p:txBody>
      </p:sp>
      <p:sp>
        <p:nvSpPr>
          <p:cNvPr id="3" name="Content Placeholder 2">
            <a:extLst>
              <a:ext uri="{FF2B5EF4-FFF2-40B4-BE49-F238E27FC236}">
                <a16:creationId xmlns:a16="http://schemas.microsoft.com/office/drawing/2014/main" id="{57DEBA6B-14B9-47E5-8AD9-9B94AB06D0D1}"/>
              </a:ext>
            </a:extLst>
          </p:cNvPr>
          <p:cNvSpPr>
            <a:spLocks noGrp="1"/>
          </p:cNvSpPr>
          <p:nvPr>
            <p:ph idx="1"/>
          </p:nvPr>
        </p:nvSpPr>
        <p:spPr>
          <a:xfrm>
            <a:off x="838200" y="1351722"/>
            <a:ext cx="10515600" cy="5231958"/>
          </a:xfrm>
        </p:spPr>
        <p:txBody>
          <a:bodyPr>
            <a:normAutofit fontScale="92500" lnSpcReduction="20000"/>
          </a:bodyPr>
          <a:lstStyle/>
          <a:p>
            <a:pPr marL="0" indent="0">
              <a:buNone/>
            </a:pPr>
            <a:r>
              <a:rPr lang="en-CA" dirty="0"/>
              <a:t>Note: A graph is said to be simple if it has no loops and every pair of vertices has at most one edge between them. A simple graph is said to be regular if every vertex has the same degree</a:t>
            </a:r>
          </a:p>
          <a:p>
            <a:r>
              <a:rPr lang="en-CA" dirty="0"/>
              <a:t>Pick a random vertex </a:t>
            </a:r>
            <a:r>
              <a:rPr lang="en-CA" b="1" dirty="0"/>
              <a:t>v1</a:t>
            </a:r>
            <a:r>
              <a:rPr lang="en-CA" dirty="0"/>
              <a:t> from </a:t>
            </a:r>
            <a:r>
              <a:rPr lang="en-CA" b="1" dirty="0"/>
              <a:t>G</a:t>
            </a:r>
            <a:r>
              <a:rPr lang="en-CA" dirty="0"/>
              <a:t>, and let </a:t>
            </a:r>
            <a:r>
              <a:rPr lang="en-CA" b="1" dirty="0"/>
              <a:t>v1</a:t>
            </a:r>
            <a:r>
              <a:rPr lang="en-CA" dirty="0"/>
              <a:t> be connected to </a:t>
            </a:r>
            <a:r>
              <a:rPr lang="en-CA" b="1" dirty="0"/>
              <a:t>v2</a:t>
            </a:r>
            <a:r>
              <a:rPr lang="en-CA" dirty="0"/>
              <a:t> and </a:t>
            </a:r>
            <a:r>
              <a:rPr lang="en-CA" b="1" dirty="0" err="1"/>
              <a:t>vk</a:t>
            </a:r>
            <a:r>
              <a:rPr lang="en-CA" dirty="0"/>
              <a:t> since the degree of all vertices is 2,</a:t>
            </a:r>
            <a:r>
              <a:rPr lang="en-CA" b="1" dirty="0"/>
              <a:t> G is 2-regular.</a:t>
            </a:r>
            <a:r>
              <a:rPr lang="en-CA" dirty="0"/>
              <a:t> Now, starting from v1 keep going in a direction, to find all the vertices of the </a:t>
            </a:r>
            <a:r>
              <a:rPr lang="en-CA" b="1" dirty="0"/>
              <a:t>current cycle, </a:t>
            </a:r>
            <a:r>
              <a:rPr lang="en-CA" dirty="0"/>
              <a:t>since at some point there is no new vertex to go to, since the degree of the current vertex is 2, we have to go back to one of the vertices that we have already visited. Let that vertex be vi, the only possibility for vi is the initial vertex since it has degree 2 and we have only used one of its edges so far, otherwise if we go to some other vertex that we have visited than the initial one then the degree of that vertex will exceed 2, as we have already used both of its edges. Since all the vertices have degree 2, then the resulting walk is either, v1 -&gt; v2 -&gt; … -&gt; </a:t>
            </a:r>
            <a:r>
              <a:rPr lang="en-CA" dirty="0" err="1"/>
              <a:t>vk</a:t>
            </a:r>
            <a:r>
              <a:rPr lang="en-CA" dirty="0"/>
              <a:t> -&gt; v1, or v1 -&gt; </a:t>
            </a:r>
            <a:r>
              <a:rPr lang="en-CA" dirty="0" err="1"/>
              <a:t>vk</a:t>
            </a:r>
            <a:r>
              <a:rPr lang="en-CA" dirty="0"/>
              <a:t> -&gt; vk-1 -&gt; … -&gt; v2 -&gt; v1. Both of which are the vertices of a </a:t>
            </a:r>
            <a:r>
              <a:rPr lang="en-CA" b="1" dirty="0"/>
              <a:t>connected 2-regular subgraph, cycle. </a:t>
            </a:r>
            <a:r>
              <a:rPr lang="en-CA" dirty="0"/>
              <a:t> </a:t>
            </a:r>
          </a:p>
        </p:txBody>
      </p:sp>
    </p:spTree>
    <p:extLst>
      <p:ext uri="{BB962C8B-B14F-4D97-AF65-F5344CB8AC3E}">
        <p14:creationId xmlns:p14="http://schemas.microsoft.com/office/powerpoint/2010/main" val="95697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6EC12-8EF3-428C-8B06-F72C531F3A92}"/>
              </a:ext>
            </a:extLst>
          </p:cNvPr>
          <p:cNvSpPr>
            <a:spLocks noGrp="1"/>
          </p:cNvSpPr>
          <p:nvPr>
            <p:ph type="title"/>
          </p:nvPr>
        </p:nvSpPr>
        <p:spPr/>
        <p:txBody>
          <a:bodyPr>
            <a:normAutofit/>
          </a:bodyPr>
          <a:lstStyle/>
          <a:p>
            <a:r>
              <a:rPr lang="en-CA" sz="2400" dirty="0"/>
              <a:t>Let G be a simple regular graph on n vertices such that every vertex has degree 2. Prove that G is the union of disjoint cycles.</a:t>
            </a:r>
            <a:endParaRPr lang="en-US" sz="2400" dirty="0"/>
          </a:p>
        </p:txBody>
      </p:sp>
      <p:sp>
        <p:nvSpPr>
          <p:cNvPr id="3" name="Content Placeholder 2">
            <a:extLst>
              <a:ext uri="{FF2B5EF4-FFF2-40B4-BE49-F238E27FC236}">
                <a16:creationId xmlns:a16="http://schemas.microsoft.com/office/drawing/2014/main" id="{23341BA1-3257-4477-B72E-075BE28BF734}"/>
              </a:ext>
            </a:extLst>
          </p:cNvPr>
          <p:cNvSpPr>
            <a:spLocks noGrp="1"/>
          </p:cNvSpPr>
          <p:nvPr>
            <p:ph idx="1"/>
          </p:nvPr>
        </p:nvSpPr>
        <p:spPr/>
        <p:txBody>
          <a:bodyPr/>
          <a:lstStyle/>
          <a:p>
            <a:r>
              <a:rPr lang="en-CA" dirty="0"/>
              <a:t>Now, </a:t>
            </a:r>
            <a:r>
              <a:rPr lang="en-CA" b="1" dirty="0"/>
              <a:t>take out the cycle</a:t>
            </a:r>
            <a:r>
              <a:rPr lang="en-CA" dirty="0"/>
              <a:t> that we found, i.e. v1-v2-...vk-v1, from graph G. </a:t>
            </a:r>
          </a:p>
          <a:p>
            <a:r>
              <a:rPr lang="en-CA" b="1" dirty="0"/>
              <a:t>Repeat</a:t>
            </a:r>
            <a:r>
              <a:rPr lang="en-CA" dirty="0"/>
              <a:t> the process in 1 and 2 to </a:t>
            </a:r>
            <a:r>
              <a:rPr lang="en-CA" b="1" dirty="0"/>
              <a:t>find and remove another cycle.</a:t>
            </a:r>
            <a:endParaRPr lang="en-CA" dirty="0"/>
          </a:p>
          <a:p>
            <a:r>
              <a:rPr lang="en-CA" b="1" dirty="0"/>
              <a:t>Stop</a:t>
            </a:r>
            <a:r>
              <a:rPr lang="en-CA" dirty="0"/>
              <a:t> when there are</a:t>
            </a:r>
            <a:r>
              <a:rPr lang="en-CA" b="1" dirty="0"/>
              <a:t> no more</a:t>
            </a:r>
            <a:r>
              <a:rPr lang="en-CA" dirty="0"/>
              <a:t> vertices left in G to pick.</a:t>
            </a:r>
          </a:p>
          <a:p>
            <a:r>
              <a:rPr lang="en-CA" dirty="0"/>
              <a:t>Following the steps above, we can find all the </a:t>
            </a:r>
            <a:r>
              <a:rPr lang="en-CA" b="1" dirty="0"/>
              <a:t>disjoint</a:t>
            </a:r>
            <a:r>
              <a:rPr lang="en-CA" dirty="0"/>
              <a:t> cycles of the graph G.</a:t>
            </a:r>
            <a:endParaRPr lang="en-US" dirty="0"/>
          </a:p>
        </p:txBody>
      </p:sp>
    </p:spTree>
    <p:extLst>
      <p:ext uri="{BB962C8B-B14F-4D97-AF65-F5344CB8AC3E}">
        <p14:creationId xmlns:p14="http://schemas.microsoft.com/office/powerpoint/2010/main" val="184937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B25D6-4D47-494A-86ED-A28F3536F4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DC0D59-C8C8-4183-8ECC-DBE242A3034B}"/>
              </a:ext>
            </a:extLst>
          </p:cNvPr>
          <p:cNvSpPr>
            <a:spLocks noGrp="1"/>
          </p:cNvSpPr>
          <p:nvPr>
            <p:ph idx="1"/>
          </p:nvPr>
        </p:nvSpPr>
        <p:spPr/>
        <p:txBody>
          <a:bodyPr>
            <a:normAutofit/>
          </a:bodyPr>
          <a:lstStyle/>
          <a:p>
            <a:pPr marL="514350" indent="-514350">
              <a:buFont typeface="+mj-lt"/>
              <a:buAutoNum type="arabicPeriod"/>
            </a:pPr>
            <a:r>
              <a:rPr lang="en-CA" dirty="0" err="1"/>
              <a:t>Miklós</a:t>
            </a:r>
            <a:r>
              <a:rPr lang="en-CA" dirty="0"/>
              <a:t> </a:t>
            </a:r>
            <a:r>
              <a:rPr lang="en-CA" dirty="0" err="1"/>
              <a:t>Bóna</a:t>
            </a:r>
            <a:r>
              <a:rPr lang="en-CA" dirty="0"/>
              <a:t>. A Walk Through </a:t>
            </a:r>
            <a:r>
              <a:rPr lang="en-CA" dirty="0" err="1"/>
              <a:t>Combinatorics:An</a:t>
            </a:r>
            <a:r>
              <a:rPr lang="en-CA" dirty="0"/>
              <a:t> Introduction to Enumeration and Graph Theory (p. 206). World Scientific Publishing Company. Kindle Edition. </a:t>
            </a:r>
          </a:p>
          <a:p>
            <a:pPr marL="514350" indent="-514350">
              <a:buFont typeface="+mj-lt"/>
              <a:buAutoNum type="arabicPeriod"/>
            </a:pPr>
            <a:r>
              <a:rPr lang="en-CA" dirty="0" err="1"/>
              <a:t>Miklós</a:t>
            </a:r>
            <a:r>
              <a:rPr lang="en-CA" dirty="0"/>
              <a:t> </a:t>
            </a:r>
            <a:r>
              <a:rPr lang="en-CA" dirty="0" err="1"/>
              <a:t>Bóna</a:t>
            </a:r>
            <a:r>
              <a:rPr lang="en-CA" dirty="0"/>
              <a:t>. A Walk Through </a:t>
            </a:r>
            <a:r>
              <a:rPr lang="en-CA" dirty="0" err="1"/>
              <a:t>Combinatorics:An</a:t>
            </a:r>
            <a:r>
              <a:rPr lang="en-CA" dirty="0"/>
              <a:t> Introduction to Enumeration and Graph Theory (p. 207). World Scientific Publishing Company. Kindle Edition. </a:t>
            </a:r>
          </a:p>
          <a:p>
            <a:pPr marL="514350" indent="-514350">
              <a:buFont typeface="+mj-lt"/>
              <a:buAutoNum type="arabicPeriod"/>
            </a:pPr>
            <a:r>
              <a:rPr lang="en-CA" dirty="0" err="1"/>
              <a:t>Miklós</a:t>
            </a:r>
            <a:r>
              <a:rPr lang="en-CA" dirty="0"/>
              <a:t> </a:t>
            </a:r>
            <a:r>
              <a:rPr lang="en-CA" dirty="0" err="1"/>
              <a:t>Bóna</a:t>
            </a:r>
            <a:r>
              <a:rPr lang="en-CA" dirty="0"/>
              <a:t>. A Walk Through </a:t>
            </a:r>
            <a:r>
              <a:rPr lang="en-CA" dirty="0" err="1"/>
              <a:t>Combinatorics:An</a:t>
            </a:r>
            <a:r>
              <a:rPr lang="en-CA" dirty="0"/>
              <a:t> Introduction to Enumeration and Graph Theory (p. 209). World Scientific Publishing Company. Kindle Edition. </a:t>
            </a:r>
          </a:p>
          <a:p>
            <a:pPr marL="514350" indent="-514350">
              <a:buFont typeface="+mj-lt"/>
              <a:buAutoNum type="arabicPeriod"/>
            </a:pPr>
            <a:endParaRPr lang="en-CA" dirty="0"/>
          </a:p>
          <a:p>
            <a:pPr marL="514350" indent="-51435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1117484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1145</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MAT344 Combinatorics Graph Theory</vt:lpstr>
      <vt:lpstr>Definitions</vt:lpstr>
      <vt:lpstr>Definitions</vt:lpstr>
      <vt:lpstr>1. Prove that in any simple graph there are two vertices with the same degree.</vt:lpstr>
      <vt:lpstr>2. Ten players participate in a chess tournament. Eleven games have been played so far. Prove that at least one player has played at least three games.</vt:lpstr>
      <vt:lpstr>2. Ten players participate in a chess tournament. Eleven games have been played so far. Prove that at least one player has played at least three games.</vt:lpstr>
      <vt:lpstr>Let G be a simple regular graph on n vertices such that every vertex has degree 2. Prove that G is the union of disjoint cycles.</vt:lpstr>
      <vt:lpstr>Let G be a simple regular graph on n vertices such that every vertex has degree 2. Prove that G is the union of disjoint cycles.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Definitions</dc:title>
  <dc:creator>Arash Gholami</dc:creator>
  <cp:lastModifiedBy>Arash Gholami</cp:lastModifiedBy>
  <cp:revision>14</cp:revision>
  <dcterms:created xsi:type="dcterms:W3CDTF">2018-11-20T02:02:35Z</dcterms:created>
  <dcterms:modified xsi:type="dcterms:W3CDTF">2018-11-28T10:08:53Z</dcterms:modified>
</cp:coreProperties>
</file>