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85" r:id="rId10"/>
    <p:sldId id="258" r:id="rId11"/>
    <p:sldId id="260" r:id="rId12"/>
    <p:sldId id="259" r:id="rId13"/>
    <p:sldId id="261" r:id="rId14"/>
    <p:sldId id="263" r:id="rId15"/>
    <p:sldId id="264" r:id="rId16"/>
    <p:sldId id="262" r:id="rId17"/>
    <p:sldId id="265" r:id="rId18"/>
    <p:sldId id="266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0" r:id="rId30"/>
    <p:sldId id="281" r:id="rId31"/>
    <p:sldId id="282" r:id="rId32"/>
    <p:sldId id="283" r:id="rId33"/>
    <p:sldId id="284" r:id="rId34"/>
    <p:sldId id="278" r:id="rId35"/>
    <p:sldId id="279" r:id="rId36"/>
    <p:sldId id="292" r:id="rId37"/>
    <p:sldId id="293" r:id="rId38"/>
    <p:sldId id="294" r:id="rId39"/>
    <p:sldId id="295" r:id="rId40"/>
    <p:sldId id="296" r:id="rId41"/>
    <p:sldId id="297" r:id="rId42"/>
    <p:sldId id="299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2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6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5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2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1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1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894C-C0E9-4D71-8141-4C62CC4143F7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F720-E3AB-47BE-86A0-C32FA922A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arash-gholami-b4889aaa" TargetMode="External"/><Relationship Id="rId2" Type="http://schemas.openxmlformats.org/officeDocument/2006/relationships/hyperlink" Target="mailto:arash.gholami@mail.utoront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1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8.png"/><Relationship Id="rId4" Type="http://schemas.openxmlformats.org/officeDocument/2006/relationships/image" Target="../media/image240.png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MAT102</a:t>
            </a:r>
            <a:br>
              <a:rPr lang="en-US" dirty="0"/>
            </a:br>
            <a:r>
              <a:rPr lang="en-US" dirty="0"/>
              <a:t>Welcome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872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Arash Gholami </a:t>
            </a:r>
          </a:p>
          <a:p>
            <a:r>
              <a:rPr lang="en-US" sz="3200" dirty="0"/>
              <a:t>Tutorial 1</a:t>
            </a:r>
          </a:p>
          <a:p>
            <a:r>
              <a:rPr lang="en-US" sz="3200" dirty="0"/>
              <a:t>Email: </a:t>
            </a:r>
            <a:r>
              <a:rPr lang="en-US" sz="3200" dirty="0">
                <a:hlinkClick r:id="rId2"/>
              </a:rPr>
              <a:t>arash.gholami@mail.utoronto.ca</a:t>
            </a:r>
            <a:endParaRPr lang="en-US" sz="3200" dirty="0"/>
          </a:p>
          <a:p>
            <a:r>
              <a:rPr lang="en-US" sz="3200" dirty="0">
                <a:hlinkClick r:id="rId3"/>
              </a:rPr>
              <a:t>LinkedIn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24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981"/>
                <a:ext cx="10515600" cy="4809982"/>
              </a:xfrm>
            </p:spPr>
            <p:txBody>
              <a:bodyPr/>
              <a:lstStyle/>
              <a:p>
                <a:pPr algn="ctr"/>
                <a:r>
                  <a:rPr lang="de-DE" dirty="0"/>
                  <a:t>AGM </a:t>
                </a:r>
                <a:r>
                  <a:rPr lang="en-US" dirty="0"/>
                  <a:t>inequality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algn="ctr"/>
                <a:r>
                  <a:rPr lang="en-US" dirty="0"/>
                  <a:t>Substitute for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AGM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num>
                              <m:den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2500,</a:t>
                </a:r>
              </a:p>
              <a:p>
                <a:pPr algn="ctr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2500, (i.e. </a:t>
                </a:r>
                <a:r>
                  <a:rPr lang="en-US" dirty="0" err="1"/>
                  <a:t>x.y</a:t>
                </a:r>
                <a:r>
                  <a:rPr lang="en-US" dirty="0"/>
                  <a:t> maximally can be 2500)</a:t>
                </a:r>
              </a:p>
              <a:p>
                <a:pPr algn="ctr"/>
                <a:r>
                  <a:rPr lang="en-US" dirty="0"/>
                  <a:t>Moreover the equality holds when x = y, </a:t>
                </a:r>
              </a:p>
              <a:p>
                <a:pPr algn="ctr"/>
                <a:r>
                  <a:rPr lang="en-US" dirty="0"/>
                  <a:t>In other words, In order to reach the maximum value, x and y have to be equal.</a:t>
                </a:r>
              </a:p>
              <a:p>
                <a:pPr algn="ctr"/>
                <a:r>
                  <a:rPr lang="en-US" dirty="0"/>
                  <a:t>If x = 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 = 2500</a:t>
                </a:r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981"/>
                <a:ext cx="10515600" cy="4809982"/>
              </a:xfrm>
              <a:blipFill>
                <a:blip r:embed="rId2"/>
                <a:stretch>
                  <a:fillRect l="-464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cont’d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2" y="683491"/>
            <a:ext cx="987637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0879"/>
                <a:ext cx="10515600" cy="4516083"/>
              </a:xfrm>
            </p:spPr>
            <p:txBody>
              <a:bodyPr/>
              <a:lstStyle/>
              <a:p>
                <a:pPr algn="ctr"/>
                <a:r>
                  <a:rPr lang="de-DE" dirty="0"/>
                  <a:t>AGM </a:t>
                </a:r>
                <a:r>
                  <a:rPr lang="en-US" dirty="0"/>
                  <a:t>inequality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algn="ctr"/>
                <a:r>
                  <a:rPr lang="en-US" dirty="0"/>
                  <a:t>Substitute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 in the AGM,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dirty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rad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0879"/>
                <a:ext cx="10515600" cy="4516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437" y="1014549"/>
                <a:ext cx="11767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Given that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sz="3600" b="1" dirty="0"/>
                  <a:t> = 3600, calculate the minimum value for x + y? </a:t>
                </a:r>
                <a:endParaRPr lang="de-DE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7" y="1014549"/>
                <a:ext cx="11767126" cy="646331"/>
              </a:xfrm>
              <a:prstGeom prst="rect">
                <a:avLst/>
              </a:prstGeom>
              <a:blipFill>
                <a:blip r:embed="rId3"/>
                <a:stretch>
                  <a:fillRect l="-1606" t="-14151" r="-1762" b="-34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0879"/>
                <a:ext cx="10515600" cy="4516083"/>
              </a:xfrm>
            </p:spPr>
            <p:txBody>
              <a:bodyPr>
                <a:normAutofit/>
              </a:bodyPr>
              <a:lstStyle/>
              <a:p>
                <a:pPr algn="ctr"/>
                <a:endParaRPr lang="de-DE" dirty="0"/>
              </a:p>
              <a:p>
                <a:pPr algn="ctr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minimally is at least 120)</a:t>
                </a:r>
              </a:p>
              <a:p>
                <a:pPr algn="ctr"/>
                <a:r>
                  <a:rPr lang="en-US" dirty="0"/>
                  <a:t>Moreover the equality holds when x = y, </a:t>
                </a:r>
              </a:p>
              <a:p>
                <a:pPr algn="ctr"/>
                <a:r>
                  <a:rPr lang="en-US" dirty="0"/>
                  <a:t>In other words, In order to reach the minimum value, x and y have to be equal</a:t>
                </a:r>
              </a:p>
              <a:p>
                <a:pPr algn="ctr"/>
                <a:r>
                  <a:rPr lang="en-US" dirty="0"/>
                  <a:t>If x = 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120</a:t>
                </a:r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0879"/>
                <a:ext cx="10515600" cy="4516083"/>
              </a:xfrm>
              <a:blipFill>
                <a:blip r:embed="rId2"/>
                <a:stretch>
                  <a:fillRect l="-232" r="-1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437" y="1014549"/>
                <a:ext cx="11767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Given that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sz="3600" b="1" dirty="0"/>
                  <a:t> = 3600, calculate the minimum value for x + y? </a:t>
                </a:r>
                <a:endParaRPr lang="de-DE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7" y="1014549"/>
                <a:ext cx="11767126" cy="646331"/>
              </a:xfrm>
              <a:prstGeom prst="rect">
                <a:avLst/>
              </a:prstGeom>
              <a:blipFill>
                <a:blip r:embed="rId3"/>
                <a:stretch>
                  <a:fillRect l="-1606" t="-14151" r="-1762" b="-34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8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364"/>
                <a:ext cx="10515600" cy="405259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Perimeter = 2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)=48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de-DE" dirty="0"/>
                  <a:t> </a:t>
                </a:r>
              </a:p>
              <a:p>
                <a:pPr algn="ctr"/>
                <a:r>
                  <a:rPr lang="en-US" dirty="0"/>
                  <a:t>Area =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de-DE" dirty="0"/>
                  <a:t> = 108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de-DE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de-DE" dirty="0"/>
                  <a:t> </a:t>
                </a:r>
              </a:p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&gt; 0, </a:t>
                </a:r>
                <a:r>
                  <a:rPr lang="en-US" dirty="0"/>
                  <a:t>then multiply both sides of the equation by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 smtClean="0">
                        <a:latin typeface="Cambria Math" panose="02040503050406030204" pitchFamily="18" charset="0"/>
                      </a:rPr>
                      <m:t>+108=24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8=</m:t>
                    </m:r>
                  </m:oMath>
                </a14:m>
                <a:r>
                  <a:rPr lang="de-DE" dirty="0"/>
                  <a:t> 0</a:t>
                </a:r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364"/>
                <a:ext cx="10515600" cy="4052598"/>
              </a:xfrm>
              <a:blipFill>
                <a:blip r:embed="rId2"/>
                <a:stretch>
                  <a:fillRect t="-2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924060"/>
            <a:ext cx="10792283" cy="1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364"/>
                <a:ext cx="10515600" cy="4733636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n-US" dirty="0"/>
                  <a:t>So we let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And need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8=</m:t>
                    </m:r>
                  </m:oMath>
                </a14:m>
                <a:r>
                  <a:rPr lang="de-DE" dirty="0"/>
                  <a:t> 0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Note: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/>
                  <a:t>We know that for a quadratic equation in the form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de-DE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The discriminant is </a:t>
                </a:r>
                <a:r>
                  <a:rPr lang="en-US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:r>
                  <a:rPr lang="en-US" dirty="0"/>
                  <a:t>where, 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∆&lt;0</a:t>
                </a:r>
                <a:r>
                  <a:rPr lang="en-US" dirty="0">
                    <a:latin typeface="Calibri" panose="020F0502020204030204" pitchFamily="34" charset="0"/>
                  </a:rPr>
                  <a:t> means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</a:t>
                </a:r>
                <a:r>
                  <a:rPr lang="en-US" dirty="0">
                    <a:latin typeface="Calibri" panose="020F0502020204030204" pitchFamily="34" charset="0"/>
                  </a:rPr>
                  <a:t> real solution,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∆ = 0 </a:t>
                </a:r>
                <a:r>
                  <a:rPr lang="en-US" dirty="0">
                    <a:latin typeface="Calibri" panose="020F0502020204030204" pitchFamily="34" charset="0"/>
                  </a:rPr>
                  <a:t>means exactly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one</a:t>
                </a:r>
                <a:r>
                  <a:rPr lang="en-US" dirty="0">
                    <a:latin typeface="Calibri" panose="020F0502020204030204" pitchFamily="34" charset="0"/>
                  </a:rPr>
                  <a:t> real solution,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</a:rPr>
                  <a:t>and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∆&gt;0</a:t>
                </a:r>
                <a:r>
                  <a:rPr lang="en-US" dirty="0">
                    <a:latin typeface="Calibri" panose="020F0502020204030204" pitchFamily="34" charset="0"/>
                  </a:rPr>
                  <a:t> means exactly </a:t>
                </a:r>
                <a:r>
                  <a:rPr lang="en-US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2 distinct</a:t>
                </a:r>
                <a:r>
                  <a:rPr lang="en-US" dirty="0">
                    <a:latin typeface="Calibri" panose="020F0502020204030204" pitchFamily="34" charset="0"/>
                  </a:rPr>
                  <a:t> real solutions exist for the corresponding quadratic equation.</a:t>
                </a:r>
                <a:endParaRPr lang="en-US" dirty="0"/>
              </a:p>
              <a:p>
                <a:pPr algn="ctr"/>
                <a:r>
                  <a:rPr lang="en-US" dirty="0"/>
                  <a:t>The solutions to the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364"/>
                <a:ext cx="10515600" cy="4733636"/>
              </a:xfrm>
              <a:blipFill>
                <a:blip r:embed="rId2"/>
                <a:stretch>
                  <a:fillRect t="-1030" r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924060"/>
            <a:ext cx="10792283" cy="1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363"/>
                <a:ext cx="10515600" cy="460894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So we let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And need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8=</m:t>
                    </m:r>
                  </m:oMath>
                </a14:m>
                <a:r>
                  <a:rPr lang="de-DE" dirty="0"/>
                  <a:t> 0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  <m:sup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(1)(108) </m:t>
                    </m:r>
                  </m:oMath>
                </a14:m>
                <a:r>
                  <a:rPr lang="en-US" dirty="0"/>
                  <a:t> = 576 – 432 = 144</a:t>
                </a:r>
              </a:p>
              <a:p>
                <a:pPr algn="ctr"/>
                <a:r>
                  <a:rPr lang="en-US" dirty="0"/>
                  <a:t>The solutions to the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(−24)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</m:rad>
                      </m:num>
                      <m:den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 18,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dirty="0"/>
                  <a:t> = 6, therefore</a:t>
                </a:r>
              </a:p>
              <a:p>
                <a:pPr marL="0" indent="0" algn="ctr">
                  <a:buNone/>
                </a:pPr>
                <a:r>
                  <a:rPr lang="en-US" dirty="0"/>
                  <a:t>the dimensions are 6 by 18</a:t>
                </a:r>
              </a:p>
              <a:p>
                <a:pPr algn="ctr"/>
                <a:endParaRPr lang="en-US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363"/>
                <a:ext cx="10515600" cy="4608945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924060"/>
            <a:ext cx="10792283" cy="1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4364"/>
                <a:ext cx="10515600" cy="473363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2200" dirty="0"/>
                  <a:t>Generally for Perimeter p = 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 and Area a =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de-DE" sz="2200" dirty="0"/>
                  <a:t> , </a:t>
                </a:r>
                <a:r>
                  <a:rPr lang="en-US" sz="2200" dirty="0"/>
                  <a:t>we can make a general quadratic equation for the dimensions as follows:</a:t>
                </a:r>
              </a:p>
              <a:p>
                <a:pPr algn="ctr"/>
                <a:r>
                  <a:rPr lang="en-US" sz="2200" dirty="0"/>
                  <a:t>p = 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2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pPr algn="ctr"/>
                <a:r>
                  <a:rPr lang="en-US" sz="2200" dirty="0"/>
                  <a:t>a =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200" dirty="0"/>
              </a:p>
              <a:p>
                <a:pPr algn="ctr"/>
                <a:r>
                  <a:rPr lang="en-US" sz="2200" dirty="0"/>
                  <a:t>Now substitute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2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since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is positive, multiply both sides by </a:t>
                </a:r>
                <a14:m>
                  <m:oMath xmlns:m="http://schemas.openxmlformats.org/officeDocument/2006/math"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2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de-DE" sz="22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2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200" dirty="0"/>
                  <a:t> = 0</a:t>
                </a:r>
              </a:p>
              <a:p>
                <a:pPr algn="ctr"/>
                <a:r>
                  <a:rPr lang="en-US" sz="2200" dirty="0"/>
                  <a:t>Now </a:t>
                </a:r>
                <a:r>
                  <a:rPr lang="en-US" sz="22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200" i="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sz="2200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DE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200" i="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(1)(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- 4a</a:t>
                </a:r>
              </a:p>
              <a:p>
                <a:pPr algn="ctr"/>
                <a:r>
                  <a:rPr lang="en-US" sz="2200" dirty="0"/>
                  <a:t>The solutions to the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20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200" dirty="0"/>
                  <a:t>=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DE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de-DE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2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de-DE" sz="2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200" dirty="0"/>
                              <m:t>− 4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a</m:t>
                            </m:r>
                          </m:e>
                        </m:rad>
                      </m:num>
                      <m:den>
                        <m:r>
                          <a:rPr lang="en-US" sz="22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which only has solutions if </a:t>
                </a:r>
                <a:r>
                  <a:rPr lang="en-US" sz="2200" dirty="0">
                    <a:latin typeface="Calibri" panose="020F0502020204030204" pitchFamily="34" charset="0"/>
                  </a:rPr>
                  <a:t>∆ =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- 4a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/>
                  <a:t> 4a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/>
                  <a:t> 16a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4364"/>
                <a:ext cx="10515600" cy="4733636"/>
              </a:xfrm>
              <a:blipFill>
                <a:blip r:embed="rId2"/>
                <a:stretch>
                  <a:fillRect l="-522" t="-1416" r="-1101" b="-1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924060"/>
            <a:ext cx="10792283" cy="1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4364"/>
            <a:ext cx="10515600" cy="4733636"/>
          </a:xfrm>
        </p:spPr>
        <p:txBody>
          <a:bodyPr>
            <a:noAutofit/>
          </a:bodyPr>
          <a:lstStyle/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Home exercise : </a:t>
            </a:r>
          </a:p>
          <a:p>
            <a:pPr algn="ctr"/>
            <a:r>
              <a:rPr lang="en-US" sz="2200" dirty="0"/>
              <a:t>Given the carpet with perimeter 48 feet, what is the maximum area that the carpet can have?</a:t>
            </a:r>
          </a:p>
          <a:p>
            <a:pPr algn="ctr"/>
            <a:r>
              <a:rPr lang="en-US" sz="2200" dirty="0"/>
              <a:t>Given the carpet with area 108 feet, what is the minimum perimeter that the carpet has?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8" y="924060"/>
            <a:ext cx="10792283" cy="12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de-DE" sz="2400" dirty="0"/>
                  <a:t>AGM </a:t>
                </a:r>
                <a:r>
                  <a:rPr lang="en-US" sz="2400" dirty="0"/>
                  <a:t>inequality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de-DE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de-DE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The left side reaches the maximum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57" y="840327"/>
            <a:ext cx="10472825" cy="11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</p:spPr>
            <p:txBody>
              <a:bodyPr>
                <a:no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B)</a:t>
                </a:r>
              </a:p>
              <a:p>
                <a:pPr algn="ctr"/>
                <a:r>
                  <a:rPr lang="en-US" sz="2400" dirty="0"/>
                  <a:t>As a function of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maximized at the same value  of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𝑎𝑦</m:t>
                        </m:r>
                      </m:e>
                    </m:d>
                  </m:oMath>
                </a14:m>
                <a:r>
                  <a:rPr lang="en-US" sz="2400" dirty="0"/>
                  <a:t> is maximized, since the ratio between these is the constant a.</a:t>
                </a:r>
              </a:p>
              <a:p>
                <a:pPr algn="ctr"/>
                <a:r>
                  <a:rPr lang="en-US" sz="2400" dirty="0"/>
                  <a:t>Now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𝑎𝑦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we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maximized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  <a:p>
                <a:pPr algn="ctr"/>
                <a:r>
                  <a:rPr lang="en-US" sz="2400" dirty="0"/>
                  <a:t>At this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 cont’d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57" y="840327"/>
            <a:ext cx="10472825" cy="11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0945"/>
                <a:ext cx="10515600" cy="4864962"/>
              </a:xfrm>
            </p:spPr>
            <p:txBody>
              <a:bodyPr>
                <a:normAutofit fontScale="625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4400" dirty="0">
                    <a:solidFill>
                      <a:srgbClr val="FF0000"/>
                    </a:solidFill>
                  </a:rPr>
                  <a:t>Note:</a:t>
                </a:r>
                <a:endParaRPr lang="de-DE" sz="4400" dirty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/>
                  <a:t>We know that for a quadratic equation of form </a:t>
                </a:r>
                <a14:m>
                  <m:oMath xmlns:m="http://schemas.openxmlformats.org/officeDocument/2006/math">
                    <m:r>
                      <a:rPr lang="de-DE" sz="44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4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4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4400" i="1" dirty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de-DE" sz="4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4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4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/>
                  <a:t>The discriminant is </a:t>
                </a:r>
                <a:r>
                  <a:rPr lang="en-US" sz="44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sz="4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440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sz="4400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4400" dirty="0"/>
                  <a:t> </a:t>
                </a:r>
                <a:r>
                  <a:rPr lang="en-US" sz="4400" dirty="0"/>
                  <a:t>where,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∆&lt;0</a:t>
                </a:r>
                <a:r>
                  <a:rPr lang="en-US" sz="4400" dirty="0">
                    <a:latin typeface="Calibri" panose="020F0502020204030204" pitchFamily="34" charset="0"/>
                  </a:rPr>
                  <a:t> means </a:t>
                </a:r>
                <a:r>
                  <a:rPr lang="en-US" sz="4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</a:t>
                </a:r>
                <a:r>
                  <a:rPr lang="en-US" sz="4400" dirty="0">
                    <a:latin typeface="Calibri" panose="020F0502020204030204" pitchFamily="34" charset="0"/>
                  </a:rPr>
                  <a:t> real solution,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>
                    <a:latin typeface="Calibri" panose="020F0502020204030204" pitchFamily="34" charset="0"/>
                  </a:rPr>
                  <a:t> </a:t>
                </a:r>
                <a:r>
                  <a:rPr lang="en-US" sz="4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∆ = 0 </a:t>
                </a:r>
                <a:r>
                  <a:rPr lang="en-US" sz="4400" dirty="0">
                    <a:latin typeface="Calibri" panose="020F0502020204030204" pitchFamily="34" charset="0"/>
                  </a:rPr>
                  <a:t>means exactly </a:t>
                </a:r>
                <a:r>
                  <a:rPr lang="en-US" sz="4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one</a:t>
                </a:r>
                <a:r>
                  <a:rPr lang="en-US" sz="4400" dirty="0">
                    <a:latin typeface="Calibri" panose="020F0502020204030204" pitchFamily="34" charset="0"/>
                  </a:rPr>
                  <a:t> real solution,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>
                    <a:latin typeface="Calibri" panose="020F0502020204030204" pitchFamily="34" charset="0"/>
                  </a:rPr>
                  <a:t>and </a:t>
                </a:r>
                <a:r>
                  <a:rPr lang="en-US" sz="4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∆&gt;0</a:t>
                </a:r>
                <a:r>
                  <a:rPr lang="en-US" sz="4400" dirty="0">
                    <a:latin typeface="Calibri" panose="020F0502020204030204" pitchFamily="34" charset="0"/>
                  </a:rPr>
                  <a:t> means exactly </a:t>
                </a:r>
                <a:r>
                  <a:rPr lang="en-US" sz="4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2 distinct</a:t>
                </a:r>
                <a:r>
                  <a:rPr lang="en-US" sz="4400" dirty="0">
                    <a:latin typeface="Calibri" panose="020F0502020204030204" pitchFamily="34" charset="0"/>
                  </a:rPr>
                  <a:t> real solutions exist for the corresponding quadratic equation.</a:t>
                </a:r>
                <a:endParaRPr lang="en-US" sz="4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4400" dirty="0"/>
                  <a:t>The solutions to the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4400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4400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44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0945"/>
                <a:ext cx="10515600" cy="4864962"/>
              </a:xfrm>
              <a:blipFill>
                <a:blip r:embed="rId2"/>
                <a:stretch>
                  <a:fillRect t="-1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0994"/>
            <a:ext cx="11134258" cy="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Rough work: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𝑥𝑢</m:t>
                            </m:r>
                          </m:e>
                        </m:d>
                      </m:e>
                      <m:sup>
                        <m:r>
                          <a:rPr lang="de-D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e>
                        </m:d>
                      </m:e>
                      <m:sup>
                        <m:r>
                          <a:rPr lang="de-D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𝑥𝑢</m:t>
                            </m:r>
                          </m:e>
                        </m:d>
                      </m:e>
                      <m:sup>
                        <m:r>
                          <a:rPr lang="de-D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e>
                        </m:d>
                      </m:e>
                      <m:sup>
                        <m:r>
                          <a:rPr lang="de-D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  <a:blipFill>
                <a:blip r:embed="rId2"/>
                <a:stretch>
                  <a:fillRect l="-928" t="-1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6" y="771503"/>
            <a:ext cx="8611368" cy="1135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8534399" y="3306618"/>
                <a:ext cx="3205019" cy="535709"/>
              </a:xfrm>
              <a:prstGeom prst="homePlate">
                <a:avLst>
                  <a:gd name="adj" fmla="val 604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d>
                            <m:dPr>
                              <m:ctrlPr>
                                <a:rPr lang="de-DE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𝒙𝒖</m:t>
                              </m:r>
                            </m:e>
                          </m:d>
                        </m:e>
                        <m:sup>
                          <m:r>
                            <a:rPr lang="de-DE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𝒚𝒗</m:t>
                              </m:r>
                            </m:e>
                          </m:d>
                        </m:e>
                        <m:sup>
                          <m:r>
                            <a:rPr lang="de-DE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306618"/>
                <a:ext cx="3205019" cy="535709"/>
              </a:xfrm>
              <a:prstGeom prst="homePlate">
                <a:avLst>
                  <a:gd name="adj" fmla="val 604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entagon 7"/>
          <p:cNvSpPr/>
          <p:nvPr/>
        </p:nvSpPr>
        <p:spPr>
          <a:xfrm>
            <a:off x="4843172" y="5136134"/>
            <a:ext cx="2189018" cy="48952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Which is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</a:t>
            </a:r>
            <a:endParaRPr lang="de-DE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Proof( go backwards):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𝑥𝑢</m:t>
                            </m:r>
                          </m:e>
                        </m:d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e>
                        </m:d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𝑥𝑢</m:t>
                            </m:r>
                          </m:e>
                        </m:d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e>
                        </m:d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  <a:blipFill>
                <a:blip r:embed="rId2"/>
                <a:stretch>
                  <a:fillRect l="-928" t="-1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6" y="771503"/>
            <a:ext cx="8611368" cy="1135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4872675" y="4003427"/>
                <a:ext cx="3121891" cy="373807"/>
              </a:xfrm>
              <a:prstGeom prst="homePlate">
                <a:avLst>
                  <a:gd name="adj" fmla="val 604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d>
                            <m:dPr>
                              <m:ctrlPr>
                                <a:rPr lang="de-DE" sz="2800" b="1" i="1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1" i="1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𝒙𝒖</m:t>
                              </m:r>
                            </m:e>
                          </m:d>
                        </m:e>
                        <m:sup>
                          <m:r>
                            <a:rPr lang="de-DE" sz="28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2800" b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28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b="1" i="1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1" i="1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𝒚𝒗</m:t>
                              </m:r>
                            </m:e>
                          </m:d>
                        </m:e>
                        <m:sup>
                          <m:r>
                            <a:rPr lang="de-DE" sz="28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75" y="4003427"/>
                <a:ext cx="3121891" cy="373807"/>
              </a:xfrm>
              <a:prstGeom prst="homePlate">
                <a:avLst>
                  <a:gd name="adj" fmla="val 60465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entagon 7"/>
          <p:cNvSpPr/>
          <p:nvPr/>
        </p:nvSpPr>
        <p:spPr>
          <a:xfrm>
            <a:off x="3679435" y="2526141"/>
            <a:ext cx="2262192" cy="3151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Which is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</a:t>
            </a:r>
            <a:endParaRPr lang="de-DE" sz="2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6096000" y="2526141"/>
            <a:ext cx="1414004" cy="3040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expand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ntagon 5"/>
              <p:cNvSpPr/>
              <p:nvPr/>
            </p:nvSpPr>
            <p:spPr>
              <a:xfrm>
                <a:off x="5374216" y="3518252"/>
                <a:ext cx="1719041" cy="397163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+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sz="2800" b="1" i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𝒙𝒖𝒚𝒗</m:t>
                    </m:r>
                  </m:oMath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6" name="Pentag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16" y="3518252"/>
                <a:ext cx="1719041" cy="397163"/>
              </a:xfrm>
              <a:prstGeom prst="homePlate">
                <a:avLst/>
              </a:prstGeom>
              <a:blipFill>
                <a:blip r:embed="rId5"/>
                <a:stretch>
                  <a:fillRect l="-3860" t="-26866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7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Part b)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de-DE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𝑥𝑢𝑦𝑣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Therefore the equality holds when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𝑦𝑢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055"/>
                <a:ext cx="10515600" cy="4862945"/>
              </a:xfrm>
              <a:blipFill>
                <a:blip r:embed="rId2"/>
                <a:stretch>
                  <a:fillRect l="-928" t="-1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 cont’d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6" y="771503"/>
            <a:ext cx="8611368" cy="113554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5495637" y="2493819"/>
            <a:ext cx="16256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8220366" y="2890982"/>
                <a:ext cx="2466108" cy="44334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DE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de-DE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66" y="2890982"/>
                <a:ext cx="2466108" cy="443345"/>
              </a:xfrm>
              <a:prstGeom prst="homePlate">
                <a:avLst/>
              </a:prstGeom>
              <a:blipFill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4179457" y="3334327"/>
                <a:ext cx="2466108" cy="44334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de-DE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𝒙𝒖𝒚𝒗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457" y="3334327"/>
                <a:ext cx="2466108" cy="443345"/>
              </a:xfrm>
              <a:prstGeom prst="homePlate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019"/>
                <a:ext cx="10515600" cy="517698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Lets check if the inequality holds for 2 cases: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sz="2400" dirty="0">
                    <a:latin typeface="Cambria Math" panose="02040503050406030204" pitchFamily="18" charset="0"/>
                  </a:rPr>
                  <a:t> when nonzero real numbers x and y have the same signs,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2</a:t>
                </a:r>
                <a:r>
                  <a:rPr lang="en-US" sz="2400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sz="2400" dirty="0">
                    <a:latin typeface="Cambria Math" panose="02040503050406030204" pitchFamily="18" charset="0"/>
                  </a:rPr>
                  <a:t> when they have different signs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sz="2400" dirty="0">
                    <a:latin typeface="Cambria Math" panose="02040503050406030204" pitchFamily="18" charset="0"/>
                  </a:rPr>
                  <a:t>)Assume x and y have the same signs,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i.e.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, therefore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which is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True, </a:t>
                </a:r>
                <a:r>
                  <a:rPr lang="en-US" sz="2400" dirty="0"/>
                  <a:t>therefore the inequality holds for all real number pairs x and y when they have the same sign.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019"/>
                <a:ext cx="10515600" cy="5176982"/>
              </a:xfrm>
              <a:blipFill>
                <a:blip r:embed="rId11"/>
                <a:stretch>
                  <a:fillRect l="-812" t="-1649" b="-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6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734637" y="3975882"/>
            <a:ext cx="2064325" cy="4586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Multiply by </a:t>
            </a:r>
            <a:r>
              <a:rPr lang="en-US" sz="2400" dirty="0" err="1"/>
              <a:t>xy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2734637" y="4434483"/>
                <a:ext cx="7753926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𝒊𝒏𝒆𝒒𝒖𝒂𝒍𝒊𝒕𝒚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𝒅𝒐𝒆𝒔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𝒄𝒉𝒂𝒏𝒈𝒆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37" y="4434483"/>
                <a:ext cx="7753926" cy="458601"/>
              </a:xfrm>
              <a:prstGeom prst="homePlate">
                <a:avLst/>
              </a:prstGeom>
              <a:blipFill>
                <a:blip r:embed="rId1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818820"/>
            <a:ext cx="10477285" cy="7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019"/>
                <a:ext cx="10515600" cy="517698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2</a:t>
                </a:r>
                <a:r>
                  <a:rPr lang="en-US" sz="2400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sz="2400" dirty="0">
                    <a:latin typeface="Cambria Math" panose="02040503050406030204" pitchFamily="18" charset="0"/>
                  </a:rPr>
                  <a:t> when they have different signs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Assume x and y have different signs,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 i.e.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, therefore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400" dirty="0"/>
                  <a:t> which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False,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therefore the inequality doesn’t hold for all real number pairs x and y when they have different signs.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019"/>
                <a:ext cx="10515600" cy="5176982"/>
              </a:xfrm>
              <a:blipFill>
                <a:blip r:embed="rId5"/>
                <a:stretch>
                  <a:fillRect l="-812" t="-16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6 cont’d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761271" y="3590142"/>
            <a:ext cx="2064325" cy="4586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Multiply by </a:t>
            </a:r>
            <a:r>
              <a:rPr lang="en-US" sz="2400" dirty="0" err="1"/>
              <a:t>xy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2761271" y="4040209"/>
                <a:ext cx="7846290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𝒊𝒏𝒆𝒒𝒖𝒂𝒍𝒊𝒕𝒚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𝒅𝒐𝒆𝒔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𝒄𝒉𝒂𝒏𝒈𝒆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71" y="4040209"/>
                <a:ext cx="7846290" cy="458601"/>
              </a:xfrm>
              <a:prstGeom prst="homePlate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18820"/>
            <a:ext cx="10477285" cy="7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3151"/>
                <a:ext cx="10515600" cy="460485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Note:</a:t>
                </a:r>
                <a:endParaRPr lang="de-DE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/>
                  <a:t>We know that for a quadratic equation in the form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The discriminant is </a:t>
                </a:r>
                <a:r>
                  <a:rPr lang="en-US" sz="24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400" dirty="0"/>
                  <a:t> </a:t>
                </a:r>
              </a:p>
              <a:p>
                <a:pPr algn="ctr"/>
                <a:r>
                  <a:rPr lang="en-US" sz="2400" dirty="0"/>
                  <a:t>where, 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∆&lt;0</a:t>
                </a:r>
                <a:r>
                  <a:rPr lang="en-US" sz="2400" dirty="0">
                    <a:latin typeface="Calibri" panose="020F0502020204030204" pitchFamily="34" charset="0"/>
                  </a:rPr>
                  <a:t> means 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</a:t>
                </a:r>
                <a:r>
                  <a:rPr lang="en-US" sz="2400" dirty="0">
                    <a:latin typeface="Calibri" panose="020F0502020204030204" pitchFamily="34" charset="0"/>
                  </a:rPr>
                  <a:t> real solution,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∆ = 0 </a:t>
                </a:r>
                <a:r>
                  <a:rPr lang="en-US" sz="2400" dirty="0">
                    <a:latin typeface="Calibri" panose="020F0502020204030204" pitchFamily="34" charset="0"/>
                  </a:rPr>
                  <a:t>means exactly </a:t>
                </a:r>
                <a:r>
                  <a:rPr lang="en-US" sz="2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one</a:t>
                </a:r>
                <a:r>
                  <a:rPr lang="en-US" sz="2400" dirty="0">
                    <a:latin typeface="Calibri" panose="020F0502020204030204" pitchFamily="34" charset="0"/>
                  </a:rPr>
                  <a:t> real solution, and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∆&gt;0</a:t>
                </a:r>
                <a:r>
                  <a:rPr lang="en-US" sz="2400" dirty="0">
                    <a:latin typeface="Calibri" panose="020F0502020204030204" pitchFamily="34" charset="0"/>
                  </a:rPr>
                  <a:t> means exactly </a:t>
                </a:r>
                <a:r>
                  <a:rPr lang="en-US" sz="2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2 distinct</a:t>
                </a:r>
                <a:r>
                  <a:rPr lang="en-US" sz="2400" dirty="0">
                    <a:latin typeface="Calibri" panose="020F0502020204030204" pitchFamily="34" charset="0"/>
                  </a:rPr>
                  <a:t> real solutions 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</a:rPr>
                  <a:t>exist for the corresponding quadratic equation.</a:t>
                </a:r>
                <a:endParaRPr lang="en-US" sz="2400" dirty="0"/>
              </a:p>
              <a:p>
                <a:pPr algn="ctr"/>
                <a:r>
                  <a:rPr lang="en-US" sz="2400" dirty="0"/>
                  <a:t>The solutions to the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3151"/>
                <a:ext cx="10515600" cy="4604850"/>
              </a:xfrm>
              <a:blipFill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7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6364" y="683491"/>
                <a:ext cx="846628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/>
                  <a:t> </a:t>
                </a:r>
                <a:r>
                  <a:rPr lang="en-CA" sz="2400" dirty="0"/>
                  <a:t>where a is a real number. </a:t>
                </a:r>
              </a:p>
              <a:p>
                <a:r>
                  <a:rPr lang="en-CA" sz="2400" dirty="0"/>
                  <a:t>Determine all values of a for which the above </a:t>
                </a:r>
                <a:r>
                  <a:rPr lang="en-US" sz="2400" dirty="0"/>
                  <a:t>equation has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</a:t>
                </a:r>
                <a:r>
                  <a:rPr lang="en-US" sz="2400" b="1" dirty="0"/>
                  <a:t>1 </a:t>
                </a:r>
                <a:r>
                  <a:rPr lang="en-US" sz="2400" dirty="0"/>
                  <a:t>root;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/>
                  <a:t>2 distinct </a:t>
                </a:r>
                <a:r>
                  <a:rPr lang="en-CA" sz="2400" dirty="0"/>
                  <a:t>real roots.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64" y="683491"/>
                <a:ext cx="8466281" cy="1569660"/>
              </a:xfrm>
              <a:prstGeom prst="rect">
                <a:avLst/>
              </a:prstGeom>
              <a:blipFill>
                <a:blip r:embed="rId3"/>
                <a:stretch>
                  <a:fillRect l="-1080" t="-2326" b="-8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3151"/>
                <a:ext cx="10515600" cy="460485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We know that for a quadratic equation in the form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discriminant is </a:t>
                </a:r>
                <a:r>
                  <a:rPr lang="en-US" sz="24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400" dirty="0"/>
                  <a:t> </a:t>
                </a:r>
              </a:p>
              <a:p>
                <a:r>
                  <a:rPr lang="en-US" sz="2400" dirty="0"/>
                  <a:t>Our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CA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24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CA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CA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/>
                  <a:t> , in which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Now let us write the discriminant: </a:t>
                </a:r>
                <a:r>
                  <a:rPr lang="en-US" sz="2400" dirty="0">
                    <a:latin typeface="Calibri" panose="020F0502020204030204" pitchFamily="34" charset="0"/>
                  </a:rPr>
                  <a:t>∆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dirty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CA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+4 </m:t>
                    </m:r>
                  </m:oMath>
                </a14:m>
                <a:endParaRPr lang="en-US" sz="2400" b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2400" dirty="0">
                        <a:latin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Part 1) for the equation to have exactly one root, the discriminant needs to be 0,</a:t>
                </a:r>
              </a:p>
              <a:p>
                <a:r>
                  <a:rPr lang="en-US" sz="2400" dirty="0"/>
                  <a:t>Therefore </a:t>
                </a:r>
                <a:r>
                  <a:rPr lang="en-US" sz="2400" dirty="0">
                    <a:latin typeface="Calibri" panose="020F0502020204030204" pitchFamily="34" charset="0"/>
                  </a:rPr>
                  <a:t>∆ is only zero when a = 2.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</a:rPr>
                  <a:t>Part 2) for the equation to have 2 distinct roots, ∆ needs to be positive, therefore,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libri" panose="020F0502020204030204" pitchFamily="34" charset="0"/>
                      </a:rPr>
                      <m:t>∆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latin typeface="Calibri" panose="020F0502020204030204" pitchFamily="34" charset="0"/>
                  </a:rPr>
                  <a:t>∆ is positive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3151"/>
                <a:ext cx="10515600" cy="4604850"/>
              </a:xfrm>
              <a:blipFill>
                <a:blip r:embed="rId5"/>
                <a:stretch>
                  <a:fillRect l="-812" t="-1854" r="-1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7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7892" y="683491"/>
                <a:ext cx="84847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/>
                  <a:t> </a:t>
                </a:r>
                <a:r>
                  <a:rPr lang="en-CA" sz="2400" dirty="0"/>
                  <a:t>where a is a real number. </a:t>
                </a:r>
              </a:p>
              <a:p>
                <a:r>
                  <a:rPr lang="en-CA" sz="2400" dirty="0"/>
                  <a:t>Determine all values of a for which the above </a:t>
                </a:r>
                <a:r>
                  <a:rPr lang="en-US" sz="2400" dirty="0"/>
                  <a:t>equation has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</a:t>
                </a:r>
                <a:r>
                  <a:rPr lang="en-US" sz="2400" b="1" dirty="0"/>
                  <a:t>1 </a:t>
                </a:r>
                <a:r>
                  <a:rPr lang="en-US" sz="2400" dirty="0"/>
                  <a:t>root;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/>
                  <a:t>2 distinct </a:t>
                </a:r>
                <a:r>
                  <a:rPr lang="en-CA" sz="2400" dirty="0"/>
                  <a:t>real roots.</a:t>
                </a:r>
                <a:endParaRPr lang="de-DE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92" y="683491"/>
                <a:ext cx="8484754" cy="1569660"/>
              </a:xfrm>
              <a:prstGeom prst="rect">
                <a:avLst/>
              </a:prstGeom>
              <a:blipFill>
                <a:blip r:embed="rId3"/>
                <a:stretch>
                  <a:fillRect l="-1078" t="-2326" b="-8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0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5594"/>
                <a:ext cx="10515600" cy="449240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𝑚𝑜𝑡𝑜𝑟𝑐𝑦𝑐𝑙𝑖𝑠𝑡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𝑡𝑟𝑎𝑣𝑒𝑙𝑖𝑛𝑔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𝑚𝑜𝑡𝑜𝑟𝑐𝑦𝑐𝑙𝑖𝑠𝑡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𝑡𝑟𝑎𝑣𝑒𝑙𝑖𝑛𝑔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𝑠𝑡𝑎𝑟𝑡𝑒𝑑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𝑚𝑖𝑙𝑒𝑠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𝑚𝑜𝑡𝑜𝑟𝑐𝑦𝑐𝑙𝑖𝑠𝑡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𝑠𝑡𝑎𝑟𝑡𝑒𝑑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𝑡𝑟𝑎𝑣𝑒𝑙𝑖𝑛𝑔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𝑙𝑎𝑡𝑒𝑟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𝑤𝑎𝑠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𝑡𝑟𝑎𝑣𝑒𝑙𝑖𝑛𝑔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30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𝑚𝑖𝑙𝑒𝑠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+30,   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h𝑒𝑛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 30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+30=35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30=5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𝑒𝑎𝑐h𝑜𝑡h𝑒𝑟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6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5594"/>
                <a:ext cx="10515600" cy="4492406"/>
              </a:xfrm>
              <a:blipFill>
                <a:blip r:embed="rId3"/>
                <a:stretch>
                  <a:fillRect l="-812" t="-1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72390" y="683491"/>
            <a:ext cx="10800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 motorcyclist, traveling 30 miles per hour, leaves Westford heading toward </a:t>
            </a:r>
            <a:r>
              <a:rPr lang="en-CA" sz="2400" dirty="0" err="1"/>
              <a:t>Eastford</a:t>
            </a:r>
            <a:r>
              <a:rPr lang="en-CA" sz="2400" dirty="0"/>
              <a:t>. One hour later another motorcyclist, traveling 35 miles per hour, also leaves Westford heading toward </a:t>
            </a:r>
            <a:r>
              <a:rPr lang="en-CA" sz="2400" dirty="0" err="1"/>
              <a:t>Eastford</a:t>
            </a:r>
            <a:r>
              <a:rPr lang="en-CA" sz="2400" dirty="0"/>
              <a:t>.</a:t>
            </a:r>
          </a:p>
          <a:p>
            <a:r>
              <a:rPr lang="en-CA" sz="2400" dirty="0"/>
              <a:t>When do the two motorcyclists meet?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737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1) Easy but longer:</a:t>
                </a:r>
              </a:p>
              <a:p>
                <a:endParaRPr lang="en-US" b="1" dirty="0"/>
              </a:p>
              <a:p>
                <a:r>
                  <a:rPr lang="en-US" b="1" dirty="0"/>
                  <a:t>Rough work: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𝒘𝒉𝒊𝒄𝒉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𝑻𝒓𝒖𝒆</m:t>
                    </m:r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𝐬𝐢𝐧𝐜𝐞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3915986" y="3537925"/>
                <a:ext cx="3052921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𝒔𝒒𝒖𝒂𝒓𝒆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𝒃𝒐𝒕𝒉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𝒔𝒊𝒅𝒆𝒔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86" y="3537925"/>
                <a:ext cx="3052921" cy="458601"/>
              </a:xfrm>
              <a:prstGeom prst="homePlate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4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ntagon 5"/>
              <p:cNvSpPr/>
              <p:nvPr/>
            </p:nvSpPr>
            <p:spPr>
              <a:xfrm>
                <a:off x="6353211" y="4570845"/>
                <a:ext cx="3785088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Pentag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11" y="4570845"/>
                <a:ext cx="3785088" cy="458601"/>
              </a:xfrm>
              <a:prstGeom prst="homePlate">
                <a:avLst/>
              </a:prstGeom>
              <a:blipFill>
                <a:blip r:embed="rId5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10470776" y="4112243"/>
                <a:ext cx="1433679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𝒆𝒙𝒑𝒂𝒏𝒅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776" y="4112243"/>
                <a:ext cx="1433679" cy="458601"/>
              </a:xfrm>
              <a:prstGeom prst="homePlate">
                <a:avLst/>
              </a:prstGeom>
              <a:blipFill>
                <a:blip r:embed="rId6"/>
                <a:stretch>
                  <a:fillRect l="-5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1170131" y="5029446"/>
                <a:ext cx="3321970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𝒔𝒖𝒃𝒕𝒓𝒂𝒄𝒕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31" y="5029446"/>
                <a:ext cx="3321970" cy="458601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1170131" y="5485122"/>
                <a:ext cx="2663543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𝒅𝒆𝒗𝒊𝒅𝒆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31" y="5485122"/>
                <a:ext cx="2663543" cy="458601"/>
              </a:xfrm>
              <a:prstGeom prst="homePlate">
                <a:avLst/>
              </a:prstGeom>
              <a:blipFill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8181797" y="4112244"/>
                <a:ext cx="2288979" cy="458601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97" y="4112244"/>
                <a:ext cx="2288979" cy="458601"/>
              </a:xfrm>
              <a:prstGeom prst="homePlate">
                <a:avLst>
                  <a:gd name="adj" fmla="val 0"/>
                </a:avLst>
              </a:prstGeom>
              <a:blipFill>
                <a:blip r:embed="rId9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1) Easy but longer:</a:t>
                </a:r>
              </a:p>
              <a:p>
                <a:endParaRPr lang="en-US" b="1" dirty="0"/>
              </a:p>
              <a:p>
                <a:r>
                  <a:rPr lang="en-US" b="1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4295745" y="5360051"/>
                <a:ext cx="3600509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𝒔𝒒𝒖𝒂𝒓𝒆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𝒓𝒐𝒐𝒕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𝒃𝒐𝒕𝒉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𝒔𝒊𝒅𝒆𝒔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45" y="5360051"/>
                <a:ext cx="3600509" cy="458601"/>
              </a:xfrm>
              <a:prstGeom prst="homePlate">
                <a:avLst/>
              </a:prstGeom>
              <a:blipFill>
                <a:blip r:embed="rId3"/>
                <a:stretch>
                  <a:fillRect l="-506" b="-8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4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ntagon 5"/>
              <p:cNvSpPr/>
              <p:nvPr/>
            </p:nvSpPr>
            <p:spPr>
              <a:xfrm>
                <a:off x="6324726" y="4451673"/>
                <a:ext cx="3785088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Pentag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26" y="4451673"/>
                <a:ext cx="3785088" cy="458601"/>
              </a:xfrm>
              <a:prstGeom prst="homePlate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ntagon 6"/>
              <p:cNvSpPr/>
              <p:nvPr/>
            </p:nvSpPr>
            <p:spPr>
              <a:xfrm>
                <a:off x="6324726" y="4905862"/>
                <a:ext cx="1537321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𝒓𝒆𝒘𝒓𝒊𝒕𝒆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Pentag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26" y="4905862"/>
                <a:ext cx="1537321" cy="458601"/>
              </a:xfrm>
              <a:prstGeom prst="homePlat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3784487" y="4451673"/>
                <a:ext cx="2514406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87" y="4451673"/>
                <a:ext cx="2514406" cy="458601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3784487" y="3982183"/>
                <a:ext cx="2663543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𝒎𝒖𝒍𝒕𝒊𝒑𝒚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87" y="3982183"/>
                <a:ext cx="2663543" cy="458601"/>
              </a:xfrm>
              <a:prstGeom prst="homePlate">
                <a:avLst/>
              </a:prstGeom>
              <a:blipFill>
                <a:blip r:embed="rId8"/>
                <a:stretch>
                  <a:fillRect l="-113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7922087" y="5360050"/>
                <a:ext cx="2660096" cy="458601"/>
              </a:xfrm>
              <a:prstGeom prst="homePlate">
                <a:avLst>
                  <a:gd name="adj" fmla="val 638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87" y="5360050"/>
                <a:ext cx="2660096" cy="458601"/>
              </a:xfrm>
              <a:prstGeom prst="homePlate">
                <a:avLst>
                  <a:gd name="adj" fmla="val 63882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5659"/>
                <a:ext cx="10515600" cy="478024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𝑖𝑛𝑖𝑡𝑖𝑎𝑙𝑦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&lt;0,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𝑤h𝑖𝑙𝑠𝑡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5659"/>
                <a:ext cx="10515600" cy="47802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9" y="768205"/>
            <a:ext cx="10819622" cy="11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2) More creative but shorter:</a:t>
                </a:r>
              </a:p>
              <a:p>
                <a:r>
                  <a:rPr lang="en-US" b="1" dirty="0"/>
                  <a:t>By triangular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b="1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400" b="1" dirty="0"/>
                  <a:t> and 2)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Let’s find each of those conjuncts separately 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3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5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2) More creative but shorter:</a:t>
                </a:r>
              </a:p>
              <a:p>
                <a:r>
                  <a:rPr lang="en-US" b="1" dirty="0"/>
                  <a:t>By triangular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𝒖𝒔𝒆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𝒕𝒓𝒊𝒂𝒏𝒈𝒖𝒍𝒂𝒓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𝒊𝒏𝒆𝒒𝒖𝒂𝒍𝒊𝒕𝒚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𝒕𝒘𝒊𝒄𝒆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𝒕𝒓𝒊𝒂𝒏𝒈𝒖𝒍𝒂𝒓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𝒊𝒏𝒆𝒒𝒖𝒂𝒍𝒊𝒕𝒚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400" b="1" dirty="0"/>
                  <a:t> First conjunct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3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2) More creative but shorter:</a:t>
                </a:r>
              </a:p>
              <a:p>
                <a:r>
                  <a:rPr lang="en-US" b="1" dirty="0"/>
                  <a:t>By triangular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𝒖𝒔𝒆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𝒕𝒓𝒊𝒂𝒏𝒈𝒖𝒍𝒂𝒓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𝒊𝒏𝒆𝒒𝒖𝒂𝒍𝒊𝒕𝒚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𝒕𝒘𝒊𝒄𝒆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𝒕𝒓𝒊𝒂𝒏𝒈𝒖𝒍𝒂𝒓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𝒊𝒏𝒆𝒒𝒖𝒂𝒍𝒊𝒕𝒚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→−(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r>
                  <a:rPr lang="en-US" sz="2400" b="1" dirty="0"/>
                  <a:t>second conjunct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3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7069831" y="5795585"/>
                <a:ext cx="2571320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𝒎𝒖𝒍𝒕𝒊𝒑𝒚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31" y="5795585"/>
                <a:ext cx="2571320" cy="458601"/>
              </a:xfrm>
              <a:prstGeom prst="homePlate">
                <a:avLst/>
              </a:prstGeom>
              <a:blipFill>
                <a:blip r:embed="rId4"/>
                <a:stretch>
                  <a:fillRect l="-2824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2 ways to prove this, 1) easy but longer, 2)more creative but shorter.</a:t>
                </a:r>
              </a:p>
              <a:p>
                <a:r>
                  <a:rPr lang="en-US" sz="2400" dirty="0"/>
                  <a:t>2) More creative but shorter:</a:t>
                </a:r>
              </a:p>
              <a:p>
                <a:r>
                  <a:rPr lang="en-US" b="1" dirty="0"/>
                  <a:t>By triangular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𝒇𝒊𝒓𝒔𝒕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𝒔𝒆𝒄𝒐𝒏𝒅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𝒄𝒐𝒏𝒋𝒖𝒏𝒄𝒕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400" b="1" dirty="0"/>
                  <a:t> First conjunct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r>
                  <a:rPr lang="en-US" sz="2400" b="1" dirty="0"/>
                  <a:t>second conjunct</a:t>
                </a:r>
              </a:p>
              <a:p>
                <a:r>
                  <a:rPr lang="en-US" sz="2400" b="1" dirty="0"/>
                  <a:t>Which implies: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→|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647"/>
                <a:ext cx="10515600" cy="5244353"/>
              </a:xfrm>
              <a:blipFill>
                <a:blip r:embed="rId2"/>
                <a:stretch>
                  <a:fillRect l="-1043" t="-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9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Prove that for all real a and b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3491"/>
                <a:ext cx="10800773" cy="1009572"/>
              </a:xfrm>
              <a:prstGeom prst="rect">
                <a:avLst/>
              </a:prstGeom>
              <a:blipFill>
                <a:blip r:embed="rId3"/>
                <a:stretch>
                  <a:fillRect l="-1186" t="-5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7274017" y="4918229"/>
                <a:ext cx="4204810" cy="457068"/>
              </a:xfrm>
              <a:prstGeom prst="homePlate">
                <a:avLst>
                  <a:gd name="adj" fmla="val 65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𝑵𝒐𝒕𝒆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⇔−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17" y="4918229"/>
                <a:ext cx="4204810" cy="457068"/>
              </a:xfrm>
              <a:prstGeom prst="homePlate">
                <a:avLst>
                  <a:gd name="adj" fmla="val 65538"/>
                </a:avLst>
              </a:prstGeo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6"/>
                <a:ext cx="10515600" cy="5325034"/>
              </a:xfrm>
            </p:spPr>
            <p:txBody>
              <a:bodyPr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</a:rPr>
                  <a:t>Rough work: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ra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6"/>
                <a:ext cx="10515600" cy="5325034"/>
              </a:xfrm>
              <a:blipFill>
                <a:blip r:embed="rId2"/>
                <a:stretch>
                  <a:fillRect l="-812" t="-1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10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6027542" y="3052870"/>
                <a:ext cx="1556599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542" y="3052870"/>
                <a:ext cx="1556599" cy="45860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6353" y="683491"/>
                <a:ext cx="10800773" cy="137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positive a and b the following inequality holds true: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53" y="683491"/>
                <a:ext cx="10800773" cy="1371016"/>
              </a:xfrm>
              <a:prstGeom prst="rect">
                <a:avLst/>
              </a:prstGeom>
              <a:blipFill>
                <a:blip r:embed="rId4"/>
                <a:stretch>
                  <a:fillRect l="-903" t="-3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entagon 6"/>
          <p:cNvSpPr/>
          <p:nvPr/>
        </p:nvSpPr>
        <p:spPr>
          <a:xfrm>
            <a:off x="4293450" y="2279396"/>
            <a:ext cx="2555586" cy="4586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Square both sides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3408307" y="3736882"/>
                <a:ext cx="2064325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07" y="3736882"/>
                <a:ext cx="2064325" cy="458601"/>
              </a:xfrm>
              <a:prstGeom prst="homePlate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3877745" y="4195484"/>
                <a:ext cx="7412792" cy="62509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𝒎𝒖𝒍𝒕𝒊𝒑𝒍𝒚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3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𝒊𝒏𝒆𝒒𝒖𝒂𝒍𝒊𝒕𝒚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𝒅𝒐𝒆𝒔</m:t>
                      </m:r>
                      <m:sSup>
                        <m:sSupPr>
                          <m:ctrlPr>
                            <a:rPr lang="en-US" sz="23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3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𝒄𝒉𝒂𝒏𝒈𝒆</m:t>
                      </m:r>
                      <m:r>
                        <a:rPr lang="en-US" sz="23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45" y="4195484"/>
                <a:ext cx="7412792" cy="625092"/>
              </a:xfrm>
              <a:prstGeom prst="homePlate">
                <a:avLst/>
              </a:prstGeom>
              <a:blipFill>
                <a:blip r:embed="rId6"/>
                <a:stretch>
                  <a:fillRect t="-4762" b="-2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entagon 10"/>
              <p:cNvSpPr/>
              <p:nvPr/>
            </p:nvSpPr>
            <p:spPr>
              <a:xfrm>
                <a:off x="4735084" y="4901044"/>
                <a:ext cx="3593128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84" y="4901044"/>
                <a:ext cx="3593128" cy="458601"/>
              </a:xfrm>
              <a:prstGeom prst="homePlate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3998260" y="5818246"/>
                <a:ext cx="3379694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𝒆𝒙𝒑𝒂𝒏𝒅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260" y="5818246"/>
                <a:ext cx="3379694" cy="458601"/>
              </a:xfrm>
              <a:prstGeom prst="homePlate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entagon 12"/>
              <p:cNvSpPr/>
              <p:nvPr/>
            </p:nvSpPr>
            <p:spPr>
              <a:xfrm>
                <a:off x="4968485" y="5359645"/>
                <a:ext cx="2409468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Pentag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85" y="5359645"/>
                <a:ext cx="2409468" cy="458601"/>
              </a:xfrm>
              <a:prstGeom prst="homePlate">
                <a:avLst/>
              </a:prstGeom>
              <a:blipFill>
                <a:blip r:embed="rId9"/>
                <a:stretch>
                  <a:fillRect l="-1759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entagon 13"/>
              <p:cNvSpPr/>
              <p:nvPr/>
            </p:nvSpPr>
            <p:spPr>
              <a:xfrm>
                <a:off x="3998260" y="6276847"/>
                <a:ext cx="6723528" cy="458601"/>
              </a:xfrm>
              <a:prstGeom prst="homePlat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𝒘𝒉𝒊𝒄𝒉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𝒃𝒐𝒕𝒉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Pentag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260" y="6276847"/>
                <a:ext cx="6723528" cy="458601"/>
              </a:xfrm>
              <a:prstGeom prst="homePlate">
                <a:avLst>
                  <a:gd name="adj" fmla="val 0"/>
                </a:avLst>
              </a:prstGeom>
              <a:blipFill>
                <a:blip r:embed="rId10"/>
                <a:stretch>
                  <a:fillRect l="-1629" r="-1086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6"/>
                <a:ext cx="10515600" cy="53250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Proof: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ra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6"/>
                <a:ext cx="10515600" cy="5325034"/>
              </a:xfrm>
              <a:blipFill>
                <a:blip r:embed="rId2"/>
                <a:stretch>
                  <a:fillRect l="-928" t="-1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10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ntagon 8"/>
              <p:cNvSpPr/>
              <p:nvPr/>
            </p:nvSpPr>
            <p:spPr>
              <a:xfrm>
                <a:off x="3958937" y="4552564"/>
                <a:ext cx="2064325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de-DE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" name="Pentag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37" y="4552564"/>
                <a:ext cx="2064325" cy="45860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6353" y="683491"/>
                <a:ext cx="10800773" cy="137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Show that for any positive a and b the following inequality holds true: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53" y="683491"/>
                <a:ext cx="10800773" cy="1371016"/>
              </a:xfrm>
              <a:prstGeom prst="rect">
                <a:avLst/>
              </a:prstGeom>
              <a:blipFill>
                <a:blip r:embed="rId4"/>
                <a:stretch>
                  <a:fillRect l="-903" t="-3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entagon 6"/>
          <p:cNvSpPr/>
          <p:nvPr/>
        </p:nvSpPr>
        <p:spPr>
          <a:xfrm>
            <a:off x="6023263" y="5227487"/>
            <a:ext cx="1318570" cy="458601"/>
          </a:xfrm>
          <a:prstGeom prst="homePlate">
            <a:avLst>
              <a:gd name="adj" fmla="val 63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ntagon 7"/>
              <p:cNvSpPr/>
              <p:nvPr/>
            </p:nvSpPr>
            <p:spPr>
              <a:xfrm>
                <a:off x="3958938" y="3999087"/>
                <a:ext cx="2064325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" name="Pentag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38" y="3999087"/>
                <a:ext cx="2064325" cy="458601"/>
              </a:xfrm>
              <a:prstGeom prst="homePlate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ntagon 9"/>
              <p:cNvSpPr/>
              <p:nvPr/>
            </p:nvSpPr>
            <p:spPr>
              <a:xfrm>
                <a:off x="4602909" y="3395448"/>
                <a:ext cx="7390823" cy="56917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𝒅𝒆𝒗𝒊𝒅𝒆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𝒊𝒏𝒆𝒒𝒖𝒂𝒍𝒊𝒕𝒚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𝒅𝒐𝒆𝒔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𝒄𝒉𝒂𝒏𝒈𝒆</m:t>
                      </m:r>
                      <m:r>
                        <a:rPr lang="en-US" sz="2200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Pentag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09" y="3395448"/>
                <a:ext cx="7390823" cy="569172"/>
              </a:xfrm>
              <a:prstGeom prst="homePlate">
                <a:avLst/>
              </a:prstGeom>
              <a:blipFill>
                <a:blip r:embed="rId6"/>
                <a:stretch>
                  <a:fillRect t="-7368" b="-294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entagon 11"/>
              <p:cNvSpPr/>
              <p:nvPr/>
            </p:nvSpPr>
            <p:spPr>
              <a:xfrm>
                <a:off x="9699812" y="1990007"/>
                <a:ext cx="1536587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𝒆𝒙𝒑𝒂𝒏𝒅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Pentag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812" y="1990007"/>
                <a:ext cx="1536587" cy="458601"/>
              </a:xfrm>
              <a:prstGeom prst="homePlate">
                <a:avLst/>
              </a:prstGeom>
              <a:blipFill>
                <a:blip r:embed="rId7"/>
                <a:stretch>
                  <a:fillRect l="-1176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entagon 13"/>
              <p:cNvSpPr/>
              <p:nvPr/>
            </p:nvSpPr>
            <p:spPr>
              <a:xfrm>
                <a:off x="3958938" y="1990008"/>
                <a:ext cx="5740874" cy="458601"/>
              </a:xfrm>
              <a:prstGeom prst="homePlate">
                <a:avLst>
                  <a:gd name="adj" fmla="val 703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𝒔𝒊𝒏𝒄𝒆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𝒃𝒐𝒕𝒉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Pentag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38" y="1990008"/>
                <a:ext cx="5740874" cy="458601"/>
              </a:xfrm>
              <a:prstGeom prst="homePlate">
                <a:avLst>
                  <a:gd name="adj" fmla="val 70373"/>
                </a:avLst>
              </a:prstGeom>
              <a:blipFill>
                <a:blip r:embed="rId8"/>
                <a:stretch>
                  <a:fillRect l="-529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entagon 14"/>
              <p:cNvSpPr/>
              <p:nvPr/>
            </p:nvSpPr>
            <p:spPr>
              <a:xfrm>
                <a:off x="8029126" y="2457022"/>
                <a:ext cx="1536587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𝒆𝒙𝒑𝒂𝒏𝒅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Pentag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126" y="2457022"/>
                <a:ext cx="1536587" cy="458601"/>
              </a:xfrm>
              <a:prstGeom prst="homePlate">
                <a:avLst/>
              </a:prstGeom>
              <a:blipFill>
                <a:blip r:embed="rId9"/>
                <a:stretch>
                  <a:fillRect l="-1176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entagon 15"/>
              <p:cNvSpPr/>
              <p:nvPr/>
            </p:nvSpPr>
            <p:spPr>
              <a:xfrm>
                <a:off x="4908606" y="2920312"/>
                <a:ext cx="1536587" cy="458601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𝒆𝒙𝒑𝒂𝒏𝒅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Pentag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06" y="2920312"/>
                <a:ext cx="1536587" cy="458601"/>
              </a:xfrm>
              <a:prstGeom prst="homePlate">
                <a:avLst/>
              </a:prstGeom>
              <a:blipFill>
                <a:blip r:embed="rId10"/>
                <a:stretch>
                  <a:fillRect l="-1176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entagon 16"/>
          <p:cNvSpPr/>
          <p:nvPr/>
        </p:nvSpPr>
        <p:spPr>
          <a:xfrm>
            <a:off x="5120351" y="6023244"/>
            <a:ext cx="2492776" cy="562016"/>
          </a:xfrm>
          <a:prstGeom prst="homePlate">
            <a:avLst>
              <a:gd name="adj" fmla="val 63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square root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1785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1821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Objectives: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2800" dirty="0"/>
                  <a:t>The equation has to have 2 distinct real solutions; therefore, the discriminant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2800" dirty="0"/>
                  <a:t>The sum of the squares of the roots must equal 6,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1821653"/>
              </a:xfrm>
              <a:prstGeom prst="rect">
                <a:avLst/>
              </a:prstGeom>
              <a:blipFill>
                <a:blip r:embed="rId3"/>
                <a:stretch>
                  <a:fillRect l="-1119" t="-33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627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+mj-lt"/>
                  <a:buAutoNum type="alphaUcPeriod"/>
                </a:pPr>
                <a:r>
                  <a:rPr lang="en-US" sz="2800" dirty="0"/>
                  <a:t>The equation has to have 2 distinct real solutions; therefore, the discriminant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−4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𝑎𝑐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−4</m:t>
                            </m:r>
                            <m: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−4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16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− 20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 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=16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− 20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&gt;0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4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−5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(4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−5)&gt;0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514350" indent="-51435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&lt;0 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&gt;5/4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1"/>
                <a:endParaRPr lang="en-US" sz="2800" dirty="0"/>
              </a:p>
              <a:p>
                <a:pPr marL="800100" lvl="1" indent="-342900">
                  <a:buFont typeface="+mj-lt"/>
                  <a:buAutoNum type="alphaUcPeriod"/>
                </a:pPr>
                <a:endParaRPr lang="en-US" sz="2800" dirty="0"/>
              </a:p>
              <a:p>
                <a:pPr marL="800100" lvl="1" indent="-342900">
                  <a:buFont typeface="+mj-lt"/>
                  <a:buAutoNum type="alphaUcPeriod"/>
                </a:pPr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6278642"/>
              </a:xfrm>
              <a:prstGeom prst="rect">
                <a:avLst/>
              </a:prstGeom>
              <a:blipFill>
                <a:blip r:embed="rId3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4783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800" dirty="0"/>
                  <a:t>B. The sum of the squares of the roots must equal 6,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sz="2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800100" lvl="1" indent="-342900">
                  <a:buFont typeface="+mj-lt"/>
                  <a:buAutoNum type="alphaU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4783682"/>
              </a:xfrm>
              <a:prstGeom prst="rect">
                <a:avLst/>
              </a:prstGeom>
              <a:blipFill>
                <a:blip r:embed="rId3"/>
                <a:stretch>
                  <a:fillRect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4027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800" dirty="0"/>
                  <a:t>B. The sum of the squares of the roots must equal 6,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ac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ac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ac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4027064"/>
              </a:xfrm>
              <a:prstGeom prst="rect">
                <a:avLst/>
              </a:prstGeo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1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5659"/>
                <a:ext cx="10515600" cy="478024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𝑚𝑎𝑘𝑒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𝑎𝑙𝑤𝑎𝑦𝑠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h𝑎𝑝𝑝𝑒𝑛𝑒𝑑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𝑟𝑒𝑠𝑢𝑙𝑡𝑠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&lt;0→−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≯−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3200" b="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h𝑎𝑝𝑝𝑒𝑛𝑖𝑛𝑔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𝑑𝑜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𝑤𝑜𝑟𝑘𝑠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𝑛𝑜𝑡𝑒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:0&gt;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𝑡𝑟𝑦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=−2,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de-DE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5659"/>
                <a:ext cx="10515600" cy="47802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9" y="768205"/>
            <a:ext cx="10819622" cy="11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3978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800" dirty="0"/>
                  <a:t>B. The sum of the squares of the roots must equal 6,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ac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800" dirty="0"/>
                  <a:t>Plugin the appropriate values in the equation: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(−4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(1)(5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⇒16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⇒8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sz="2800" dirty="0"/>
                  <a:t>Next find the roots for the quadratic equation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3978846"/>
              </a:xfrm>
              <a:prstGeom prst="rect">
                <a:avLst/>
              </a:prstGeom>
              <a:blipFill>
                <a:blip r:embed="rId3"/>
                <a:stretch>
                  <a:fillRect t="-1378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8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For what values of the parameter a, is the sum of squares of two distinct solutions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−4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800" dirty="0"/>
                  <a:t>equal to 6?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683491"/>
                <a:ext cx="11608526" cy="954107"/>
              </a:xfrm>
              <a:prstGeom prst="rect">
                <a:avLst/>
              </a:prstGeom>
              <a:blipFill>
                <a:blip r:embed="rId2"/>
                <a:stretch>
                  <a:fillRect l="-110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216" y="1907176"/>
                <a:ext cx="11443063" cy="4465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/>
                  <a:t>B. The sum of the squares of the roots must equal 6,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Now find the roots for the quadratic equation: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=25+96=121</m:t>
                      </m:r>
                    </m:oMath>
                  </m:oMathPara>
                </a14:m>
                <a:endParaRPr lang="en-US" sz="2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5±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5±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must be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/>
                  <a:t>  for the sum of squares to equal 6. </a:t>
                </a:r>
              </a:p>
              <a:p>
                <a:pPr lvl="1"/>
                <a:r>
                  <a:rPr lang="en-US" sz="2400" dirty="0"/>
                  <a:t>However, since for having 2 distinct Real solutions (part a),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&lt;0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&gt;5/4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the only acceptable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8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" y="1907176"/>
                <a:ext cx="11443063" cy="4465646"/>
              </a:xfrm>
              <a:prstGeom prst="rect">
                <a:avLst/>
              </a:prstGeom>
              <a:blipFill>
                <a:blip r:embed="rId3"/>
                <a:stretch>
                  <a:fillRect t="-956" r="-852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10-0576-462B-857A-A4A3439E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8357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ABA5-34D4-47A7-B8CD-A7A20EB4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20"/>
            <a:ext cx="9144000" cy="330708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</a:t>
            </a:r>
          </a:p>
          <a:p>
            <a:r>
              <a:rPr lang="en-CA" dirty="0"/>
              <a:t>Mathematical Thinking: Problem-solving and Proofs</a:t>
            </a:r>
          </a:p>
          <a:p>
            <a:r>
              <a:rPr lang="en-CA" dirty="0"/>
              <a:t>D'Angelo, J.P.</a:t>
            </a:r>
          </a:p>
          <a:p>
            <a:r>
              <a:rPr lang="en-CA" dirty="0"/>
              <a:t>West, D.B.</a:t>
            </a:r>
          </a:p>
          <a:p>
            <a:r>
              <a:rPr lang="en-CA" dirty="0"/>
              <a:t>9780130144126</a:t>
            </a:r>
          </a:p>
          <a:p>
            <a:r>
              <a:rPr lang="en-CA" dirty="0"/>
              <a:t>https://books.google.ca/books?id=fL6nQgAACAAJ</a:t>
            </a:r>
          </a:p>
          <a:p>
            <a:r>
              <a:rPr lang="en-CA" dirty="0"/>
              <a:t>2000</a:t>
            </a:r>
          </a:p>
          <a:p>
            <a:r>
              <a:rPr lang="en-CA" dirty="0"/>
              <a:t>Prentice Hall</a:t>
            </a:r>
          </a:p>
        </p:txBody>
      </p:sp>
    </p:spTree>
    <p:extLst>
      <p:ext uri="{BB962C8B-B14F-4D97-AF65-F5344CB8AC3E}">
        <p14:creationId xmlns:p14="http://schemas.microsoft.com/office/powerpoint/2010/main" val="29078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82201"/>
                <a:ext cx="10515600" cy="42737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𝑚𝑎𝑡𝑡𝑒𝑟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𝑁𝑂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:endParaRPr lang="de-DE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82201"/>
                <a:ext cx="10515600" cy="4273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3490"/>
            <a:ext cx="10515600" cy="1798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8709"/>
            <a:ext cx="10685742" cy="24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0.4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&gt;0,     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3200" i="1" dirty="0"/>
                  <a:t>.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de-DE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65446"/>
            <a:ext cx="10660059" cy="912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ight Arrow 6"/>
              <p:cNvSpPr/>
              <p:nvPr/>
            </p:nvSpPr>
            <p:spPr>
              <a:xfrm>
                <a:off x="4634144" y="3079436"/>
                <a:ext cx="5220070" cy="506027"/>
              </a:xfrm>
              <a:prstGeom prst="rightArrow">
                <a:avLst>
                  <a:gd name="adj1" fmla="val 100000"/>
                  <a:gd name="adj2" fmla="val 5808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).(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7" name="Righ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144" y="3079436"/>
                <a:ext cx="5220070" cy="506027"/>
              </a:xfrm>
              <a:prstGeom prst="rightArrow">
                <a:avLst>
                  <a:gd name="adj1" fmla="val 100000"/>
                  <a:gd name="adj2" fmla="val 5808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ight Arrow 7"/>
              <p:cNvSpPr/>
              <p:nvPr/>
            </p:nvSpPr>
            <p:spPr>
              <a:xfrm>
                <a:off x="3186810" y="4076330"/>
                <a:ext cx="2981418" cy="506027"/>
              </a:xfrm>
              <a:prstGeom prst="rightArrow">
                <a:avLst>
                  <a:gd name="adj1" fmla="val 100000"/>
                  <a:gd name="adj2" fmla="val 5808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Righ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10" y="4076330"/>
                <a:ext cx="2981418" cy="506027"/>
              </a:xfrm>
              <a:prstGeom prst="rightArrow">
                <a:avLst>
                  <a:gd name="adj1" fmla="val 100000"/>
                  <a:gd name="adj2" fmla="val 5808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6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0.4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&gt;0,     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de-DE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65446"/>
            <a:ext cx="10660059" cy="9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0.5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−1≤0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3200" b="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𝑛𝑒𝑣𝑒𝑟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0,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𝐻𝑜𝑤𝑒𝑣𝑒𝑟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+1≠ 0,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+1&gt;0,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&gt;−1 </m:t>
                    </m:r>
                  </m:oMath>
                </a14:m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en-US" sz="3200" i="1" dirty="0"/>
              </a:p>
              <a:p>
                <a:pPr>
                  <a:lnSpc>
                    <a:spcPct val="120000"/>
                  </a:lnSpc>
                </a:pPr>
                <a:endParaRPr lang="de-DE" sz="3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0284"/>
                <a:ext cx="10515600" cy="4995623"/>
              </a:xfrm>
              <a:blipFill>
                <a:blip r:embed="rId2"/>
                <a:stretch>
                  <a:fillRect l="-870" b="-6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6993" y="763479"/>
                <a:ext cx="8939813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/>
                  <a:t>Determine the set of real solutions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sz="3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 + 1</m:t>
                        </m:r>
                      </m:den>
                    </m:f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i="1" dirty="0">
                        <a:latin typeface="Cambria Math" panose="02040503050406030204" pitchFamily="18" charset="0"/>
                      </a:rPr>
                      <m:t>≤ 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93" y="763479"/>
                <a:ext cx="8939813" cy="751296"/>
              </a:xfrm>
              <a:prstGeom prst="rect">
                <a:avLst/>
              </a:prstGeom>
              <a:blipFill>
                <a:blip r:embed="rId3"/>
                <a:stretch>
                  <a:fillRect l="-1772" t="-1626" b="-130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ntagon 5"/>
          <p:cNvSpPr/>
          <p:nvPr/>
        </p:nvSpPr>
        <p:spPr>
          <a:xfrm>
            <a:off x="2299317" y="1901694"/>
            <a:ext cx="3950563" cy="44201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Subtract</a:t>
            </a:r>
            <a:r>
              <a:rPr lang="en-US" sz="2400" dirty="0"/>
              <a:t> 1 from both sides</a:t>
            </a:r>
            <a:endParaRPr lang="de-DE" sz="2400" dirty="0"/>
          </a:p>
        </p:txBody>
      </p:sp>
      <p:sp>
        <p:nvSpPr>
          <p:cNvPr id="7" name="Pentagon 6"/>
          <p:cNvSpPr/>
          <p:nvPr/>
        </p:nvSpPr>
        <p:spPr>
          <a:xfrm>
            <a:off x="2920383" y="2680967"/>
            <a:ext cx="3329497" cy="4734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Bring -1 in the fraction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442468" y="4142867"/>
            <a:ext cx="2129532" cy="3936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Multiply by -1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34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7627"/>
                <a:ext cx="10515600" cy="4959336"/>
              </a:xfrm>
            </p:spPr>
            <p:txBody>
              <a:bodyPr/>
              <a:lstStyle/>
              <a:p>
                <a:pPr algn="ctr"/>
                <a:endParaRPr lang="de-DE" sz="4400" dirty="0"/>
              </a:p>
              <a:p>
                <a:pPr algn="ctr"/>
                <a:r>
                  <a:rPr lang="de-DE" sz="4400" dirty="0"/>
                  <a:t>AGM </a:t>
                </a:r>
                <a:r>
                  <a:rPr lang="en-US" sz="4400" dirty="0"/>
                  <a:t>inequality</a:t>
                </a:r>
                <a:r>
                  <a:rPr lang="de-DE" sz="4400" dirty="0"/>
                  <a:t>: </a:t>
                </a:r>
                <a14:m>
                  <m:oMath xmlns:m="http://schemas.openxmlformats.org/officeDocument/2006/math"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sz="4400" i="0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4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440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sz="44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4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  <a:p>
                <a:pPr algn="ctr"/>
                <a:r>
                  <a:rPr lang="en-US" sz="4400" dirty="0"/>
                  <a:t>If x = y, then </a:t>
                </a:r>
                <a14:m>
                  <m:oMath xmlns:m="http://schemas.openxmlformats.org/officeDocument/2006/math"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44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4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440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de-DE" sz="44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4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  <a:p>
                <a:pPr algn="ctr"/>
                <a:r>
                  <a:rPr lang="en-US" sz="4400" dirty="0"/>
                  <a:t>Can help us to calculate maximum value for </a:t>
                </a:r>
                <a:r>
                  <a:rPr lang="en-US" sz="4400" dirty="0" err="1"/>
                  <a:t>x.y</a:t>
                </a:r>
                <a:r>
                  <a:rPr lang="en-US" sz="4400" dirty="0"/>
                  <a:t>, as well as minimum value for x + y.</a:t>
                </a:r>
                <a:endParaRPr lang="de-DE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7627"/>
                <a:ext cx="10515600" cy="4959336"/>
              </a:xfrm>
              <a:blipFill>
                <a:blip r:embed="rId2"/>
                <a:stretch>
                  <a:fillRect l="-1101" r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5" y="683491"/>
            <a:ext cx="9875509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3819</Words>
  <Application>Microsoft Office PowerPoint</Application>
  <PresentationFormat>Widescreen</PresentationFormat>
  <Paragraphs>438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MAT102 Welcome</vt:lpstr>
      <vt:lpstr>Example 0.1</vt:lpstr>
      <vt:lpstr>Example 0.2</vt:lpstr>
      <vt:lpstr>Example 0.2 cont’d</vt:lpstr>
      <vt:lpstr>Example 0.3</vt:lpstr>
      <vt:lpstr>Example 0.4</vt:lpstr>
      <vt:lpstr>Example 0.4</vt:lpstr>
      <vt:lpstr>Example 0.5</vt:lpstr>
      <vt:lpstr>Example 1</vt:lpstr>
      <vt:lpstr>Example 1 cont’d</vt:lpstr>
      <vt:lpstr>Example 2</vt:lpstr>
      <vt:lpstr>Example 2 cont’d</vt:lpstr>
      <vt:lpstr>Example 3</vt:lpstr>
      <vt:lpstr>Example 3 cont’d</vt:lpstr>
      <vt:lpstr>Example 3 cont’d</vt:lpstr>
      <vt:lpstr>Example 3 cont’d</vt:lpstr>
      <vt:lpstr>Example 3 cont’d</vt:lpstr>
      <vt:lpstr>Example 4</vt:lpstr>
      <vt:lpstr>Example 4 cont’d</vt:lpstr>
      <vt:lpstr>Example 5</vt:lpstr>
      <vt:lpstr>Example 5 cont’d</vt:lpstr>
      <vt:lpstr>Example 5 cont’d</vt:lpstr>
      <vt:lpstr>Example 6</vt:lpstr>
      <vt:lpstr>Example 6 cont’d</vt:lpstr>
      <vt:lpstr>Example 7</vt:lpstr>
      <vt:lpstr>Example 7 cont’d</vt:lpstr>
      <vt:lpstr>Example 8</vt:lpstr>
      <vt:lpstr>Example 9</vt:lpstr>
      <vt:lpstr>Example 9 cont’d</vt:lpstr>
      <vt:lpstr>Example 9 cont’d</vt:lpstr>
      <vt:lpstr>Example 9 cont’d</vt:lpstr>
      <vt:lpstr>Example 9 cont’d</vt:lpstr>
      <vt:lpstr>Example 9 cont’d</vt:lpstr>
      <vt:lpstr>Example 10</vt:lpstr>
      <vt:lpstr>Example 10</vt:lpstr>
      <vt:lpstr>Example 11</vt:lpstr>
      <vt:lpstr>Example 11 cont’d</vt:lpstr>
      <vt:lpstr>Example 11 cont’d</vt:lpstr>
      <vt:lpstr>Example 11 cont’d</vt:lpstr>
      <vt:lpstr>Example 11 cont’d</vt:lpstr>
      <vt:lpstr>Example 11 cont’d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MAT102 Welcome</dc:title>
  <dc:creator>Arash Gholami</dc:creator>
  <cp:lastModifiedBy>Arash Gholami</cp:lastModifiedBy>
  <cp:revision>74</cp:revision>
  <dcterms:created xsi:type="dcterms:W3CDTF">2016-12-20T07:41:51Z</dcterms:created>
  <dcterms:modified xsi:type="dcterms:W3CDTF">2017-12-30T20:34:43Z</dcterms:modified>
</cp:coreProperties>
</file>