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77" r:id="rId3"/>
    <p:sldId id="278" r:id="rId4"/>
    <p:sldId id="258" r:id="rId5"/>
    <p:sldId id="259" r:id="rId6"/>
    <p:sldId id="260" r:id="rId7"/>
    <p:sldId id="261" r:id="rId8"/>
    <p:sldId id="257"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9"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8" autoAdjust="0"/>
    <p:restoredTop sz="94660"/>
  </p:normalViewPr>
  <p:slideViewPr>
    <p:cSldViewPr snapToGrid="0">
      <p:cViewPr varScale="1">
        <p:scale>
          <a:sx n="73" d="100"/>
          <a:sy n="73" d="100"/>
        </p:scale>
        <p:origin x="2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28T05:09:24.494"/>
    </inkml:context>
    <inkml:brush xml:id="br0">
      <inkml:brushProperty name="width" value="0.14111" units="cm"/>
      <inkml:brushProperty name="height" value="0.14111" units="cm"/>
      <inkml:brushProperty name="color" value="#3165BB"/>
      <inkml:brushProperty name="ignorePressure" value="1"/>
    </inkml:brush>
  </inkml:definitions>
  <inkml:trace contextRef="#ctx0" brushRef="#br0">12655 5661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28T05:11:08.296"/>
    </inkml:context>
    <inkml:brush xml:id="br0">
      <inkml:brushProperty name="width" value="0.14111" units="cm"/>
      <inkml:brushProperty name="height" value="0.14111" units="cm"/>
      <inkml:brushProperty name="color" value="#00B0F0"/>
      <inkml:brushProperty name="ignorePressure" value="1"/>
    </inkml:brush>
  </inkml:definitions>
  <inkml:trace contextRef="#ctx0" brushRef="#br0">12655 5661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28T05:11:09.217"/>
    </inkml:context>
    <inkml:brush xml:id="br0">
      <inkml:brushProperty name="width" value="0.14111" units="cm"/>
      <inkml:brushProperty name="height" value="0.14111" units="cm"/>
      <inkml:brushProperty name="color" value="#00B0F0"/>
      <inkml:brushProperty name="ignorePressure" value="1"/>
    </inkml:brush>
  </inkml:definitions>
  <inkml:trace contextRef="#ctx0" brushRef="#br0">12884 5600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28T05:09:24.494"/>
    </inkml:context>
    <inkml:brush xml:id="br0">
      <inkml:brushProperty name="width" value="0.14111" units="cm"/>
      <inkml:brushProperty name="height" value="0.14111" units="cm"/>
      <inkml:brushProperty name="color" value="#3165BB"/>
      <inkml:brushProperty name="ignorePressure" value="1"/>
    </inkml:brush>
  </inkml:definitions>
  <inkml:trace contextRef="#ctx0" brushRef="#br0">12655 5661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28T05:11:08.296"/>
    </inkml:context>
    <inkml:brush xml:id="br0">
      <inkml:brushProperty name="width" value="0.14111" units="cm"/>
      <inkml:brushProperty name="height" value="0.14111" units="cm"/>
      <inkml:brushProperty name="color" value="#00B0F0"/>
      <inkml:brushProperty name="ignorePressure" value="1"/>
    </inkml:brush>
  </inkml:definitions>
  <inkml:trace contextRef="#ctx0" brushRef="#br0">12655 5661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28T05:11:09.217"/>
    </inkml:context>
    <inkml:brush xml:id="br0">
      <inkml:brushProperty name="width" value="0.14111" units="cm"/>
      <inkml:brushProperty name="height" value="0.14111" units="cm"/>
      <inkml:brushProperty name="color" value="#00B0F0"/>
      <inkml:brushProperty name="ignorePressure" value="1"/>
    </inkml:brush>
  </inkml:definitions>
  <inkml:trace contextRef="#ctx0" brushRef="#br0">12884 5600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2-28T05:23:52.879"/>
    </inkml:context>
    <inkml:brush xml:id="br0">
      <inkml:brushProperty name="width" value="0.14111" units="cm"/>
      <inkml:brushProperty name="height" value="0.14111" units="cm"/>
      <inkml:brushProperty name="color" value="#0070C0"/>
    </inkml:brush>
  </inkml:definitions>
  <inkml:trace contextRef="#ctx0" brushRef="#br0">15508 5693 128,'25'-48'0,"-25"23"0,0 25 0,0 0 0,-25 25 0,-22-3 129,-3 29-129,-22-4 128,22 1-128,3 24 0,-28 1 0,29 0 129,-29-1-129,2 26 385,-24-25-385,24 0 257,-24-26-128,47-22-129,3-3 0,-4 4 0,-21-1 0,-2-3 0,26 3-257,24-25 257,-1-25-257,50 3 257,-1-29-129,49-21 129</inkml:trace>
  <inkml:trace contextRef="#ctx0" brushRef="#br0" timeOffset="399">14827 5791 128,'-121'72'0,"-1"1"0,0-1 0,-25 23 0,26-45 0,73-50 0,48 0 0</inkml:trace>
  <inkml:trace contextRef="#ctx0" brushRef="#br0" timeOffset="-973">15730 6976 128,'0'0'0,"0"0"0,-25 25 0,0-3 0,-25 51 0,3-22 0,-27 21 0,2 0 0,-25 1 0,23-25 0,26 0 257,-26-24-257,27 25 386,22 1-386,0-50 0,0 0 0,25 22 0,0-44 0,25-28-257,0-46 257</inkml:trace>
  <inkml:trace contextRef="#ctx0" brushRef="#br0" timeOffset="-489">15656 6322 128,'0'0'0,"-25"0"0,25 25 0,-47 23 0,-28 24 0,-22 1 386,-49 47-129,2-22-257,44 23 385,-22-24-385,26-24 129,-1-26 128,47-22-257,27-25 0,23-47 0,47-4 0,3-21 0,47-49 0</inkml:trace>
  <inkml:trace contextRef="#ctx0" brushRef="#br0" timeOffset="-1740">15777 7532 128,'0'0'0,"0"0"0,-24 25 0,24 0 0,-48-2 0,23 27 0,-47 23 0,-2-26 0,-23 26 0,25-26 129,-3-22-129,50-25 0,3 0 0,-3 0 0,50-25 0,-3 3 0</inkml:trace>
  <inkml:trace contextRef="#ctx0" brushRef="#br0" timeOffset="1468">15143 4313 128,'-22'0'0,"22"0"0,0 0 0,0 0 0,-25 0 0,0 47 257,1 4-257,-49-4 514,24 1-128,-49 24-386,2 26 514,-26-26-514,-50-24 257,26 24 0,49 2-257,0-24 0,0-2 128,23 24-128,1 1 257,-24 0-257,-2-26 0,-23 26 0,50-23 0,22-28-257,75-70 0,0-24 257,72-26-257,0-47 257</inkml:trace>
  <inkml:trace contextRef="#ctx0" brushRef="#br0" timeOffset="953">15583 4458 128,'-49'47'0,"-23"51"0,-25-26 0,22-24 0,-22 25 0,0-1 514,22 1-514,-47 0 900,26 25-386,-1 22-514,-74 25 385,-23-22-128,22-3-257,50-22 129,50-50-129,0-1 0,22-22 0,25-25 0,25 0-129,0-48 129,50-2 0</inkml:trace>
  <inkml:trace contextRef="#ctx0" brushRef="#br0" timeOffset="1982">14974 3876 128,'0'0'0,"25"0"0,-25 25 0,-25 23 0,-24 49 0,-23-2 514,-26 3-514,-1-25 386,27 0-386,-50-1 0,-25-24 128,26 50 129,-26-1-257,2-1 386,-26 26-386,-26-26 0,-21 26 385,96-49-385,24-25 514,49-23-385,49-25-129,-23 0 0,-1 0 0,-1 22 0,0 3-386,0 0 386,25-25-514,0-50 386,50-22 128,22-1-129,-23-22 129</inkml:trace>
  <inkml:trace contextRef="#ctx0" brushRef="#br0" timeOffset="2426">14146 3949 128,'-24'47'0,"-1"-22"0,0 23 0,-23 25 0,-26-1 0,-23 26 0,0-25 257,-49 24 129,-1-1-386,0 1 257,0 1-257,25-3 257,0 3 0,1 22-257,-24-47 128,46-48-128,77-50 0,44-48 0,28 26 0,21-1 0,-21-2-257,-25 50 257,23-23-257,-48 23 129,24-25 128</inkml:trace>
  <inkml:trace contextRef="#ctx0" brushRef="#br0" timeOffset="2890">13681 4047 128,'-24'0'0,"1"23"0,-2-23 0,-25 24 0,-22 49 0,-24-26 514,-26 52-257,0-1-257,0-3 129,0 3-129,-25-26 642,50 0-385,-2-24-257,2 2 0,-25-2 0,74 0 0,-26-23-128,27 0 128,22-3 0,0-22-129,50-47 129,0-1-128,47-3-386,0-21 514</inkml:trace>
  <inkml:trace contextRef="#ctx0" brushRef="#br0" timeOffset="3241">13219 3804 128,'-49'50'0,"27"-3"0,-29 26 0,2 22 0,-23 28 386,-50 22-129,-51 0-257,5-24 0,-4-24 0,49-49 0,76-23 128,-3-2-128,26-23 0,-1 24 0,25-48 0,0 24-257,25-48 257</inkml:trace>
  <inkml:trace contextRef="#ctx0" brushRef="#br0" timeOffset="3605">12925 3782 128,'-22'47'0,"-28"1"0,-47 2 0,23 20 0,-23 28 257,-24-26-257,-1-24 514,24 25-128,49 0-386,-23-48 128,22 48-128,3-49 0,-3-24 0,50 0 0,25-50 0,47-45 0,3-50 0</inkml:trace>
  <inkml:trace contextRef="#ctx0" brushRef="#br0" timeOffset="3868">12681 3782 128,'-96'73'0,"-26"-1"0,0 23 0,25 26 0,0-24 0,23-24 0,51-73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7AECD160-F852-4F32-9A81-58DF5DE485CA}" type="datetimeFigureOut">
              <a:rPr lang="de-DE" smtClean="0"/>
              <a:t>30.12.2017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E6A98E1-1435-4FED-958B-8A03BE36EE12}" type="slidenum">
              <a:rPr lang="de-DE" smtClean="0"/>
              <a:t>‹#›</a:t>
            </a:fld>
            <a:endParaRPr lang="de-DE"/>
          </a:p>
        </p:txBody>
      </p:sp>
    </p:spTree>
    <p:extLst>
      <p:ext uri="{BB962C8B-B14F-4D97-AF65-F5344CB8AC3E}">
        <p14:creationId xmlns:p14="http://schemas.microsoft.com/office/powerpoint/2010/main" val="181510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7AECD160-F852-4F32-9A81-58DF5DE485CA}" type="datetimeFigureOut">
              <a:rPr lang="de-DE" smtClean="0"/>
              <a:t>30.12.2017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E6A98E1-1435-4FED-958B-8A03BE36EE12}" type="slidenum">
              <a:rPr lang="de-DE" smtClean="0"/>
              <a:t>‹#›</a:t>
            </a:fld>
            <a:endParaRPr lang="de-DE"/>
          </a:p>
        </p:txBody>
      </p:sp>
    </p:spTree>
    <p:extLst>
      <p:ext uri="{BB962C8B-B14F-4D97-AF65-F5344CB8AC3E}">
        <p14:creationId xmlns:p14="http://schemas.microsoft.com/office/powerpoint/2010/main" val="603589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7AECD160-F852-4F32-9A81-58DF5DE485CA}" type="datetimeFigureOut">
              <a:rPr lang="de-DE" smtClean="0"/>
              <a:t>30.12.2017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E6A98E1-1435-4FED-958B-8A03BE36EE12}" type="slidenum">
              <a:rPr lang="de-DE" smtClean="0"/>
              <a:t>‹#›</a:t>
            </a:fld>
            <a:endParaRPr lang="de-DE"/>
          </a:p>
        </p:txBody>
      </p:sp>
    </p:spTree>
    <p:extLst>
      <p:ext uri="{BB962C8B-B14F-4D97-AF65-F5344CB8AC3E}">
        <p14:creationId xmlns:p14="http://schemas.microsoft.com/office/powerpoint/2010/main" val="160748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7AECD160-F852-4F32-9A81-58DF5DE485CA}" type="datetimeFigureOut">
              <a:rPr lang="de-DE" smtClean="0"/>
              <a:t>30.12.2017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E6A98E1-1435-4FED-958B-8A03BE36EE12}" type="slidenum">
              <a:rPr lang="de-DE" smtClean="0"/>
              <a:t>‹#›</a:t>
            </a:fld>
            <a:endParaRPr lang="de-DE"/>
          </a:p>
        </p:txBody>
      </p:sp>
    </p:spTree>
    <p:extLst>
      <p:ext uri="{BB962C8B-B14F-4D97-AF65-F5344CB8AC3E}">
        <p14:creationId xmlns:p14="http://schemas.microsoft.com/office/powerpoint/2010/main" val="3279921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ECD160-F852-4F32-9A81-58DF5DE485CA}" type="datetimeFigureOut">
              <a:rPr lang="de-DE" smtClean="0"/>
              <a:t>30.12.2017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E6A98E1-1435-4FED-958B-8A03BE36EE12}" type="slidenum">
              <a:rPr lang="de-DE" smtClean="0"/>
              <a:t>‹#›</a:t>
            </a:fld>
            <a:endParaRPr lang="de-DE"/>
          </a:p>
        </p:txBody>
      </p:sp>
    </p:spTree>
    <p:extLst>
      <p:ext uri="{BB962C8B-B14F-4D97-AF65-F5344CB8AC3E}">
        <p14:creationId xmlns:p14="http://schemas.microsoft.com/office/powerpoint/2010/main" val="410262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7AECD160-F852-4F32-9A81-58DF5DE485CA}" type="datetimeFigureOut">
              <a:rPr lang="de-DE" smtClean="0"/>
              <a:t>30.12.2017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E6A98E1-1435-4FED-958B-8A03BE36EE12}" type="slidenum">
              <a:rPr lang="de-DE" smtClean="0"/>
              <a:t>‹#›</a:t>
            </a:fld>
            <a:endParaRPr lang="de-DE"/>
          </a:p>
        </p:txBody>
      </p:sp>
    </p:spTree>
    <p:extLst>
      <p:ext uri="{BB962C8B-B14F-4D97-AF65-F5344CB8AC3E}">
        <p14:creationId xmlns:p14="http://schemas.microsoft.com/office/powerpoint/2010/main" val="3832736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7AECD160-F852-4F32-9A81-58DF5DE485CA}" type="datetimeFigureOut">
              <a:rPr lang="de-DE" smtClean="0"/>
              <a:t>30.12.2017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4E6A98E1-1435-4FED-958B-8A03BE36EE12}" type="slidenum">
              <a:rPr lang="de-DE" smtClean="0"/>
              <a:t>‹#›</a:t>
            </a:fld>
            <a:endParaRPr lang="de-DE"/>
          </a:p>
        </p:txBody>
      </p:sp>
    </p:spTree>
    <p:extLst>
      <p:ext uri="{BB962C8B-B14F-4D97-AF65-F5344CB8AC3E}">
        <p14:creationId xmlns:p14="http://schemas.microsoft.com/office/powerpoint/2010/main" val="577384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7AECD160-F852-4F32-9A81-58DF5DE485CA}" type="datetimeFigureOut">
              <a:rPr lang="de-DE" smtClean="0"/>
              <a:t>30.12.2017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4E6A98E1-1435-4FED-958B-8A03BE36EE12}" type="slidenum">
              <a:rPr lang="de-DE" smtClean="0"/>
              <a:t>‹#›</a:t>
            </a:fld>
            <a:endParaRPr lang="de-DE"/>
          </a:p>
        </p:txBody>
      </p:sp>
    </p:spTree>
    <p:extLst>
      <p:ext uri="{BB962C8B-B14F-4D97-AF65-F5344CB8AC3E}">
        <p14:creationId xmlns:p14="http://schemas.microsoft.com/office/powerpoint/2010/main" val="947529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ECD160-F852-4F32-9A81-58DF5DE485CA}" type="datetimeFigureOut">
              <a:rPr lang="de-DE" smtClean="0"/>
              <a:t>30.12.2017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4E6A98E1-1435-4FED-958B-8A03BE36EE12}" type="slidenum">
              <a:rPr lang="de-DE" smtClean="0"/>
              <a:t>‹#›</a:t>
            </a:fld>
            <a:endParaRPr lang="de-DE"/>
          </a:p>
        </p:txBody>
      </p:sp>
    </p:spTree>
    <p:extLst>
      <p:ext uri="{BB962C8B-B14F-4D97-AF65-F5344CB8AC3E}">
        <p14:creationId xmlns:p14="http://schemas.microsoft.com/office/powerpoint/2010/main" val="479691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ECD160-F852-4F32-9A81-58DF5DE485CA}" type="datetimeFigureOut">
              <a:rPr lang="de-DE" smtClean="0"/>
              <a:t>30.12.2017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E6A98E1-1435-4FED-958B-8A03BE36EE12}" type="slidenum">
              <a:rPr lang="de-DE" smtClean="0"/>
              <a:t>‹#›</a:t>
            </a:fld>
            <a:endParaRPr lang="de-DE"/>
          </a:p>
        </p:txBody>
      </p:sp>
    </p:spTree>
    <p:extLst>
      <p:ext uri="{BB962C8B-B14F-4D97-AF65-F5344CB8AC3E}">
        <p14:creationId xmlns:p14="http://schemas.microsoft.com/office/powerpoint/2010/main" val="399533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ECD160-F852-4F32-9A81-58DF5DE485CA}" type="datetimeFigureOut">
              <a:rPr lang="de-DE" smtClean="0"/>
              <a:t>30.12.2017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E6A98E1-1435-4FED-958B-8A03BE36EE12}" type="slidenum">
              <a:rPr lang="de-DE" smtClean="0"/>
              <a:t>‹#›</a:t>
            </a:fld>
            <a:endParaRPr lang="de-DE"/>
          </a:p>
        </p:txBody>
      </p:sp>
    </p:spTree>
    <p:extLst>
      <p:ext uri="{BB962C8B-B14F-4D97-AF65-F5344CB8AC3E}">
        <p14:creationId xmlns:p14="http://schemas.microsoft.com/office/powerpoint/2010/main" val="1049986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CD160-F852-4F32-9A81-58DF5DE485CA}" type="datetimeFigureOut">
              <a:rPr lang="de-DE" smtClean="0"/>
              <a:t>30.12.2017</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A98E1-1435-4FED-958B-8A03BE36EE12}" type="slidenum">
              <a:rPr lang="de-DE" smtClean="0"/>
              <a:t>‹#›</a:t>
            </a:fld>
            <a:endParaRPr lang="de-DE"/>
          </a:p>
        </p:txBody>
      </p:sp>
    </p:spTree>
    <p:extLst>
      <p:ext uri="{BB962C8B-B14F-4D97-AF65-F5344CB8AC3E}">
        <p14:creationId xmlns:p14="http://schemas.microsoft.com/office/powerpoint/2010/main" val="281391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rash.gholami@mail.utoronto.ca"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linkedin.com/in/arash-gholami-b4889aaa/" TargetMode="External"/></Relationships>
</file>

<file path=ppt/slides/_rels/slide10.xml.rels><?xml version="1.0" encoding="UTF-8" standalone="yes"?>
<Relationships xmlns="http://schemas.openxmlformats.org/package/2006/relationships"><Relationship Id="rId7"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6.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5.png"/><Relationship Id="rId1" Type="http://schemas.openxmlformats.org/officeDocument/2006/relationships/slideLayout" Target="../slideLayouts/slideLayout2.xml"/><Relationship Id="rId11" Type="http://schemas.openxmlformats.org/officeDocument/2006/relationships/image" Target="../media/image34.png"/><Relationship Id="rId10" Type="http://schemas.openxmlformats.org/officeDocument/2006/relationships/image" Target="../media/image33.png"/><Relationship Id="rId9"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7.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41.png"/><Relationship Id="rId5" Type="http://schemas.openxmlformats.org/officeDocument/2006/relationships/image" Target="../media/image32.png"/><Relationship Id="rId10" Type="http://schemas.openxmlformats.org/officeDocument/2006/relationships/image" Target="../media/image5.jpg"/><Relationship Id="rId9" Type="http://schemas.openxmlformats.org/officeDocument/2006/relationships/image" Target="../media/image40.png"/></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7.png"/><Relationship Id="rId7"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13" Type="http://schemas.openxmlformats.org/officeDocument/2006/relationships/customXml" Target="../ink/ink3.xml"/><Relationship Id="rId3" Type="http://schemas.openxmlformats.org/officeDocument/2006/relationships/image" Target="../media/image27.png"/><Relationship Id="rId12" Type="http://schemas.openxmlformats.org/officeDocument/2006/relationships/customXml" Target="../ink/ink2.xml"/><Relationship Id="rId1" Type="http://schemas.openxmlformats.org/officeDocument/2006/relationships/slideLayout" Target="../slideLayouts/slideLayout2.xml"/><Relationship Id="rId11" Type="http://schemas.openxmlformats.org/officeDocument/2006/relationships/customXml" Target="../ink/ink1.xml"/><Relationship Id="rId10" Type="http://schemas.openxmlformats.org/officeDocument/2006/relationships/image" Target="../media/image5.jpg"/><Relationship Id="rId9"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customXml" Target="../ink/ink6.xml"/><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customXml" Target="../ink/ink4.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customXml" Target="../ink/ink7.xml"/><Relationship Id="rId4" Type="http://schemas.openxmlformats.org/officeDocument/2006/relationships/image" Target="../media/image5.jpg"/><Relationship Id="rId9" Type="http://schemas.openxmlformats.org/officeDocument/2006/relationships/image" Target="../media/image50.pn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1.emf"/><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7"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emf"/><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emf"/><Relationship Id="rId7"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7"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1524000" y="1122363"/>
                <a:ext cx="9144000" cy="1798390"/>
              </a:xfrm>
            </p:spPr>
            <p:txBody>
              <a:bodyPr/>
              <a:lstStyle/>
              <a:p>
                <a:r>
                  <a:rPr lang="en-US" sz="6600" b="1" dirty="0">
                    <a:latin typeface="Bodoni MT Black" panose="02070A03080606020203" pitchFamily="18" charset="0"/>
                  </a:rPr>
                  <a:t>M</a:t>
                </a:r>
                <a14:m>
                  <m:oMath xmlns:m="http://schemas.openxmlformats.org/officeDocument/2006/math">
                    <m:r>
                      <a:rPr lang="en-US" sz="6600" b="1" i="0" dirty="0" smtClean="0">
                        <a:latin typeface="Cambria Math" panose="02040503050406030204" pitchFamily="18" charset="0"/>
                      </a:rPr>
                      <m:t>𝚫</m:t>
                    </m:r>
                  </m:oMath>
                </a14:m>
                <a:r>
                  <a:rPr lang="en-US" sz="6600" b="1" dirty="0">
                    <a:latin typeface="Bodoni MT Black" panose="02070A03080606020203" pitchFamily="18" charset="0"/>
                  </a:rPr>
                  <a:t>T1100110</a:t>
                </a:r>
                <a:br>
                  <a:rPr lang="en-US" dirty="0"/>
                </a:br>
                <a:r>
                  <a:rPr lang="en-US" sz="1400" b="1" dirty="0"/>
                  <a:t>of course in base 2</a:t>
                </a:r>
                <a:endParaRPr lang="de-DE" sz="1400" b="1" dirty="0"/>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1524000" y="1122363"/>
                <a:ext cx="9144000" cy="1798390"/>
              </a:xfrm>
              <a:blipFill>
                <a:blip r:embed="rId2"/>
                <a:stretch>
                  <a:fillRect b="-15254"/>
                </a:stretch>
              </a:blipFill>
            </p:spPr>
            <p:txBody>
              <a:bodyPr/>
              <a:lstStyle/>
              <a:p>
                <a:r>
                  <a:rPr lang="de-DE">
                    <a:noFill/>
                  </a:rPr>
                  <a:t> </a:t>
                </a:r>
              </a:p>
            </p:txBody>
          </p:sp>
        </mc:Fallback>
      </mc:AlternateContent>
      <p:sp>
        <p:nvSpPr>
          <p:cNvPr id="3" name="Subtitle 2"/>
          <p:cNvSpPr>
            <a:spLocks noGrp="1"/>
          </p:cNvSpPr>
          <p:nvPr>
            <p:ph type="subTitle" idx="1"/>
          </p:nvPr>
        </p:nvSpPr>
        <p:spPr>
          <a:xfrm>
            <a:off x="905164" y="3602037"/>
            <a:ext cx="10215418" cy="3060020"/>
          </a:xfrm>
        </p:spPr>
        <p:txBody>
          <a:bodyPr>
            <a:normAutofit lnSpcReduction="10000"/>
          </a:bodyPr>
          <a:lstStyle/>
          <a:p>
            <a:r>
              <a:rPr lang="EN-US" sz="5100" b="1" dirty="0"/>
              <a:t>Arash Gholami</a:t>
            </a:r>
            <a:endParaRPr lang="EN-US" dirty="0">
              <a:solidFill>
                <a:srgbClr val="000000"/>
              </a:solidFill>
              <a:latin typeface="Calibri"/>
            </a:endParaRPr>
          </a:p>
          <a:p>
            <a:r>
              <a:rPr lang="EN-US" sz="4500"/>
              <a:t>Tutorial </a:t>
            </a:r>
            <a:r>
              <a:rPr lang="en-US" sz="4500"/>
              <a:t>2</a:t>
            </a:r>
            <a:endParaRPr lang="en-US" sz="4500" dirty="0"/>
          </a:p>
          <a:p>
            <a:r>
              <a:rPr lang="EN-US" sz="4800" b="1" dirty="0">
                <a:solidFill>
                  <a:srgbClr val="000000"/>
                </a:solidFill>
              </a:rPr>
              <a:t>Email: </a:t>
            </a:r>
            <a:r>
              <a:rPr lang="EN-US" sz="4800" dirty="0">
                <a:solidFill>
                  <a:srgbClr val="000000"/>
                </a:solidFill>
                <a:hlinkClick r:id="rId3"/>
              </a:rPr>
              <a:t>arash.gholami@mail.utoronto.ca</a:t>
            </a:r>
            <a:endParaRPr lang="en-US" sz="4800" dirty="0">
              <a:solidFill>
                <a:srgbClr val="000000"/>
              </a:solidFill>
            </a:endParaRPr>
          </a:p>
          <a:p>
            <a:r>
              <a:rPr lang="en-US" sz="4800" dirty="0">
                <a:hlinkClick r:id="rId4"/>
              </a:rPr>
              <a:t>LinkedIn</a:t>
            </a:r>
            <a:endParaRPr lang="en-US" sz="4800" dirty="0"/>
          </a:p>
          <a:p>
            <a:endParaRPr lang="EN-US" sz="4500" dirty="0"/>
          </a:p>
        </p:txBody>
      </p:sp>
    </p:spTree>
    <p:extLst>
      <p:ext uri="{BB962C8B-B14F-4D97-AF65-F5344CB8AC3E}">
        <p14:creationId xmlns:p14="http://schemas.microsoft.com/office/powerpoint/2010/main" val="1187041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94326"/>
          </a:xfrm>
        </p:spPr>
        <p:txBody>
          <a:bodyPr/>
          <a:lstStyle/>
          <a:p>
            <a:r>
              <a:rPr lang="en-US" dirty="0"/>
              <a:t>Example 3 cont’d</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41237"/>
                <a:ext cx="5839691" cy="4816764"/>
              </a:xfrm>
            </p:spPr>
            <p:txBody>
              <a:bodyPr>
                <a:normAutofit/>
              </a:bodyPr>
              <a:lstStyle/>
              <a:p>
                <a14:m>
                  <m:oMath xmlns:m="http://schemas.openxmlformats.org/officeDocument/2006/math">
                    <m:r>
                      <a:rPr lang="en-US" b="0" i="1" smtClean="0">
                        <a:latin typeface="Cambria Math" panose="02040503050406030204" pitchFamily="18" charset="0"/>
                      </a:rPr>
                      <m:t>𝑁𝑜𝑤</m:t>
                    </m:r>
                    <m:r>
                      <a:rPr lang="en-US" b="0" i="1" smtClean="0">
                        <a:latin typeface="Cambria Math" panose="02040503050406030204" pitchFamily="18" charset="0"/>
                      </a:rPr>
                      <m:t> </m:t>
                    </m:r>
                    <m:r>
                      <a:rPr lang="en-US" b="0" i="1" smtClean="0">
                        <a:latin typeface="Cambria Math" panose="02040503050406030204" pitchFamily="18" charset="0"/>
                      </a:rPr>
                      <m:t>𝑙𝑒</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𝑐𝑜𝑛𝑠𝑖𝑑𝑒𝑟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−1,4</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−3,5</m:t>
                        </m:r>
                      </m:e>
                    </m:d>
                    <m:r>
                      <a:rPr lang="en-US" b="0" i="1" smtClean="0">
                        <a:latin typeface="Cambria Math" panose="02040503050406030204" pitchFamily="18" charset="0"/>
                      </a:rPr>
                      <m:t>, </m:t>
                    </m:r>
                  </m:oMath>
                </a14:m>
                <a:endParaRPr lang="en-US" b="0" dirty="0"/>
              </a:p>
              <a:p>
                <a:r>
                  <a:rPr lang="en-US" dirty="0"/>
                  <a:t>Note: in a Cartesian product: the first interval or set of elements belong to the domain(i.e. x axis), and the interval after X symbol, belong to codomain(i.e. y axis). </a:t>
                </a:r>
              </a:p>
              <a:p>
                <a:r>
                  <a:rPr lang="en-US" dirty="0"/>
                  <a:t>Therefore T is the cross product of the intervals shown on the graph.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41237"/>
                <a:ext cx="5839691" cy="4816764"/>
              </a:xfrm>
              <a:blipFill>
                <a:blip r:embed="rId5"/>
                <a:stretch>
                  <a:fillRect l="-1881" r="-94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38200" y="818299"/>
                <a:ext cx="10515600" cy="138371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𝐿𝑒𝑡</m:t>
                      </m:r>
                      <m:r>
                        <a:rPr lang="en-US" sz="2800" b="0" i="1" smtClean="0">
                          <a:latin typeface="Cambria Math" panose="02040503050406030204" pitchFamily="18" charset="0"/>
                        </a:rPr>
                        <m:t> </m:t>
                      </m:r>
                      <m:r>
                        <a:rPr lang="en-US" sz="2800" b="0" i="1" smtClean="0">
                          <a:latin typeface="Cambria Math" panose="02040503050406030204" pitchFamily="18" charset="0"/>
                        </a:rPr>
                        <m:t>𝑆</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≤9,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ℝ</m:t>
                              </m:r>
                            </m:e>
                            <m:sup>
                              <m:r>
                                <a:rPr lang="en-US" sz="2800" b="0" i="1" smtClean="0">
                                  <a:latin typeface="Cambria Math" panose="02040503050406030204" pitchFamily="18" charset="0"/>
                                </a:rPr>
                                <m:t>2</m:t>
                              </m:r>
                            </m:sup>
                          </m:sSup>
                        </m:e>
                      </m:d>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−1,4</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−3,5</m:t>
                          </m:r>
                        </m:e>
                      </m:d>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𝑎𝑛𝑑</m:t>
                      </m:r>
                      <m:r>
                        <a:rPr lang="en-US" sz="2800" b="0" i="1" smtClean="0">
                          <a:latin typeface="Cambria Math" panose="02040503050406030204" pitchFamily="18" charset="0"/>
                        </a:rPr>
                        <m:t> </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≥0</m:t>
                          </m:r>
                        </m:e>
                      </m:d>
                      <m:r>
                        <a:rPr lang="en-US" sz="2800" b="0" i="1" smtClean="0">
                          <a:latin typeface="Cambria Math" panose="02040503050406030204" pitchFamily="18" charset="0"/>
                        </a:rPr>
                        <m:t>. </m:t>
                      </m:r>
                      <m:r>
                        <a:rPr lang="en-US" sz="2800" b="0" i="1" smtClean="0">
                          <a:latin typeface="Cambria Math" panose="02040503050406030204" pitchFamily="18" charset="0"/>
                        </a:rPr>
                        <m:t>𝐺𝑟𝑎𝑝h</m:t>
                      </m:r>
                      <m:r>
                        <a:rPr lang="en-US" sz="2800" b="0" i="1" smtClean="0">
                          <a:latin typeface="Cambria Math" panose="02040503050406030204" pitchFamily="18" charset="0"/>
                        </a:rPr>
                        <m:t> </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𝑻</m:t>
                          </m:r>
                          <m:r>
                            <a:rPr lang="en-US" sz="2800" b="1" i="1" smtClean="0">
                              <a:latin typeface="Cambria Math" panose="02040503050406030204" pitchFamily="18" charset="0"/>
                            </a:rPr>
                            <m:t>−</m:t>
                          </m:r>
                          <m:r>
                            <a:rPr lang="en-US" sz="2800" b="1" i="1" smtClean="0">
                              <a:latin typeface="Cambria Math" panose="02040503050406030204" pitchFamily="18" charset="0"/>
                            </a:rPr>
                            <m:t>𝑺</m:t>
                          </m:r>
                        </m:e>
                      </m:d>
                      <m:r>
                        <a:rPr lang="en-US" sz="2800" b="1" i="1" smtClean="0">
                          <a:latin typeface="Cambria Math" panose="02040503050406030204" pitchFamily="18" charset="0"/>
                        </a:rPr>
                        <m:t>∩</m:t>
                      </m:r>
                      <m:r>
                        <a:rPr lang="en-US" sz="2800" b="1" i="1" smtClean="0">
                          <a:latin typeface="Cambria Math" panose="02040503050406030204" pitchFamily="18" charset="0"/>
                        </a:rPr>
                        <m:t>𝑭</m:t>
                      </m:r>
                      <m:r>
                        <a:rPr lang="en-US" sz="2800" b="1" i="1" smtClean="0">
                          <a:latin typeface="Cambria Math" panose="02040503050406030204" pitchFamily="18" charset="0"/>
                        </a:rPr>
                        <m:t> </m:t>
                      </m:r>
                      <m:r>
                        <a:rPr lang="en-US" sz="2800" b="0" i="1" smtClean="0">
                          <a:latin typeface="Cambria Math" panose="02040503050406030204" pitchFamily="18" charset="0"/>
                        </a:rPr>
                        <m:t>𝑜𝑛</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𝑝𝑙𝑎𝑛𝑒</m:t>
                      </m:r>
                      <m:r>
                        <a:rPr lang="en-US" sz="2800" b="0" i="1" smtClean="0">
                          <a:latin typeface="Cambria Math" panose="02040503050406030204" pitchFamily="18" charset="0"/>
                        </a:rPr>
                        <m:t>.</m:t>
                      </m:r>
                    </m:oMath>
                  </m:oMathPara>
                </a14:m>
                <a:endParaRPr lang="en-US" sz="2800" b="0" dirty="0"/>
              </a:p>
              <a:p>
                <a:endParaRPr lang="de-DE"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818299"/>
                <a:ext cx="10515600" cy="1383712"/>
              </a:xfrm>
              <a:prstGeom prst="rect">
                <a:avLst/>
              </a:prstGeom>
              <a:blipFill>
                <a:blip r:embed="rId6"/>
                <a:stretch>
                  <a:fillRect/>
                </a:stretch>
              </a:blipFill>
            </p:spPr>
            <p:txBody>
              <a:bodyPr/>
              <a:lstStyle/>
              <a:p>
                <a:r>
                  <a:rPr lang="de-DE">
                    <a:noFill/>
                  </a:rPr>
                  <a:t> </a:t>
                </a:r>
              </a:p>
            </p:txBody>
          </p:sp>
        </mc:Fallback>
      </mc:AlternateContent>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77891" y="1635036"/>
            <a:ext cx="5048684" cy="5033245"/>
          </a:xfrm>
          <a:prstGeom prst="rect">
            <a:avLst/>
          </a:prstGeom>
        </p:spPr>
      </p:pic>
      <p:cxnSp>
        <p:nvCxnSpPr>
          <p:cNvPr id="6" name="Straight Connector 5"/>
          <p:cNvCxnSpPr/>
          <p:nvPr/>
        </p:nvCxnSpPr>
        <p:spPr>
          <a:xfrm flipV="1">
            <a:off x="8769427" y="4230477"/>
            <a:ext cx="1696597" cy="22034"/>
          </a:xfrm>
          <a:prstGeom prst="line">
            <a:avLst/>
          </a:prstGeom>
          <a:ln w="63500">
            <a:headEnd type="oval"/>
            <a:tailEnd type="oval"/>
          </a:ln>
        </p:spPr>
        <p:style>
          <a:lnRef idx="1">
            <a:schemeClr val="accent1"/>
          </a:lnRef>
          <a:fillRef idx="0">
            <a:schemeClr val="accent1"/>
          </a:fillRef>
          <a:effectRef idx="0">
            <a:schemeClr val="accent1"/>
          </a:effectRef>
          <a:fontRef idx="minor">
            <a:schemeClr val="tx1"/>
          </a:fontRef>
        </p:style>
      </p:cxnSp>
      <p:sp>
        <p:nvSpPr>
          <p:cNvPr id="19" name="Oval 18"/>
          <p:cNvSpPr>
            <a:spLocks noChangeAspect="1"/>
          </p:cNvSpPr>
          <p:nvPr/>
        </p:nvSpPr>
        <p:spPr>
          <a:xfrm>
            <a:off x="8715427" y="4187494"/>
            <a:ext cx="108000" cy="108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20" name="Oval 19"/>
          <p:cNvSpPr>
            <a:spLocks noChangeAspect="1"/>
          </p:cNvSpPr>
          <p:nvPr/>
        </p:nvSpPr>
        <p:spPr>
          <a:xfrm>
            <a:off x="10412024" y="4176477"/>
            <a:ext cx="108000" cy="108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cxnSp>
        <p:nvCxnSpPr>
          <p:cNvPr id="22" name="Straight Connector 21"/>
          <p:cNvCxnSpPr/>
          <p:nvPr/>
        </p:nvCxnSpPr>
        <p:spPr>
          <a:xfrm>
            <a:off x="9110949" y="2522863"/>
            <a:ext cx="11017" cy="2743200"/>
          </a:xfrm>
          <a:prstGeom prst="line">
            <a:avLst/>
          </a:prstGeom>
          <a:ln w="63500">
            <a:solidFill>
              <a:schemeClr val="accent6">
                <a:lumMod val="60000"/>
                <a:lumOff val="40000"/>
              </a:schemeClr>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192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94326"/>
          </a:xfrm>
        </p:spPr>
        <p:txBody>
          <a:bodyPr/>
          <a:lstStyle/>
          <a:p>
            <a:r>
              <a:rPr lang="en-US" dirty="0"/>
              <a:t>Example 3 cont’d</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41237"/>
                <a:ext cx="5839691" cy="4816764"/>
              </a:xfrm>
            </p:spPr>
            <p:txBody>
              <a:bodyPr>
                <a:normAutofit/>
              </a:bodyPr>
              <a:lstStyle/>
              <a:p>
                <a14:m>
                  <m:oMath xmlns:m="http://schemas.openxmlformats.org/officeDocument/2006/math">
                    <m:r>
                      <a:rPr lang="en-US" b="0" i="1" smtClean="0">
                        <a:latin typeface="Cambria Math" panose="02040503050406030204" pitchFamily="18" charset="0"/>
                      </a:rPr>
                      <m:t>𝑁𝑜𝑤</m:t>
                    </m:r>
                    <m:r>
                      <a:rPr lang="en-US" b="0" i="1" smtClean="0">
                        <a:latin typeface="Cambria Math" panose="02040503050406030204" pitchFamily="18" charset="0"/>
                      </a:rPr>
                      <m:t> </m:t>
                    </m:r>
                    <m:r>
                      <a:rPr lang="en-US" b="0" i="1" smtClean="0">
                        <a:latin typeface="Cambria Math" panose="02040503050406030204" pitchFamily="18" charset="0"/>
                      </a:rPr>
                      <m:t>𝑙𝑒</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𝑐𝑜𝑛𝑠𝑖𝑑𝑒𝑟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−1,4</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−3,5</m:t>
                        </m:r>
                      </m:e>
                    </m:d>
                    <m:r>
                      <a:rPr lang="en-US" b="0" i="1" smtClean="0">
                        <a:latin typeface="Cambria Math" panose="02040503050406030204" pitchFamily="18" charset="0"/>
                      </a:rPr>
                      <m:t>, </m:t>
                    </m:r>
                  </m:oMath>
                </a14:m>
                <a:endParaRPr lang="en-US" b="0" dirty="0"/>
              </a:p>
              <a:p>
                <a:r>
                  <a:rPr lang="en-US" dirty="0"/>
                  <a:t>Let’s now see what (</a:t>
                </a:r>
                <a:r>
                  <a:rPr lang="en-US" dirty="0" err="1"/>
                  <a:t>x,y</a:t>
                </a:r>
                <a:r>
                  <a:rPr lang="en-US" dirty="0"/>
                  <a:t>) pairs we need to include.</a:t>
                </a:r>
              </a:p>
              <a:p>
                <a:r>
                  <a:rPr lang="en-US" dirty="0"/>
                  <a:t>Since the domain does contain from  -1 to 4 but excluding -1 and 4, all the point with x=-1, and x=4 are excluded. i.e. all the points that lie on those lines are excluded.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41237"/>
                <a:ext cx="5839691" cy="4816764"/>
              </a:xfrm>
              <a:blipFill>
                <a:blip r:embed="rId2"/>
                <a:stretch>
                  <a:fillRect l="-1881" r="-313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38200" y="818299"/>
                <a:ext cx="10515600" cy="138371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𝐿𝑒𝑡</m:t>
                      </m:r>
                      <m:r>
                        <a:rPr lang="en-US" sz="2800" b="0" i="1" smtClean="0">
                          <a:latin typeface="Cambria Math" panose="02040503050406030204" pitchFamily="18" charset="0"/>
                        </a:rPr>
                        <m:t> </m:t>
                      </m:r>
                      <m:r>
                        <a:rPr lang="en-US" sz="2800" b="0" i="1" smtClean="0">
                          <a:latin typeface="Cambria Math" panose="02040503050406030204" pitchFamily="18" charset="0"/>
                        </a:rPr>
                        <m:t>𝑆</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≤9,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ℝ</m:t>
                              </m:r>
                            </m:e>
                            <m:sup>
                              <m:r>
                                <a:rPr lang="en-US" sz="2800" b="0" i="1" smtClean="0">
                                  <a:latin typeface="Cambria Math" panose="02040503050406030204" pitchFamily="18" charset="0"/>
                                </a:rPr>
                                <m:t>2</m:t>
                              </m:r>
                            </m:sup>
                          </m:sSup>
                        </m:e>
                      </m:d>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−1,4</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−3,5</m:t>
                          </m:r>
                        </m:e>
                      </m:d>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𝑎𝑛𝑑</m:t>
                      </m:r>
                      <m:r>
                        <a:rPr lang="en-US" sz="2800" b="0" i="1" smtClean="0">
                          <a:latin typeface="Cambria Math" panose="02040503050406030204" pitchFamily="18" charset="0"/>
                        </a:rPr>
                        <m:t> </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≥0</m:t>
                          </m:r>
                        </m:e>
                      </m:d>
                      <m:r>
                        <a:rPr lang="en-US" sz="2800" b="0" i="1" smtClean="0">
                          <a:latin typeface="Cambria Math" panose="02040503050406030204" pitchFamily="18" charset="0"/>
                        </a:rPr>
                        <m:t>. </m:t>
                      </m:r>
                      <m:r>
                        <a:rPr lang="en-US" sz="2800" b="0" i="1" smtClean="0">
                          <a:latin typeface="Cambria Math" panose="02040503050406030204" pitchFamily="18" charset="0"/>
                        </a:rPr>
                        <m:t>𝐺𝑟𝑎𝑝h</m:t>
                      </m:r>
                      <m:r>
                        <a:rPr lang="en-US" sz="2800" b="0" i="1" smtClean="0">
                          <a:latin typeface="Cambria Math" panose="02040503050406030204" pitchFamily="18" charset="0"/>
                        </a:rPr>
                        <m:t> </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𝑻</m:t>
                          </m:r>
                          <m:r>
                            <a:rPr lang="en-US" sz="2800" b="1" i="1" smtClean="0">
                              <a:latin typeface="Cambria Math" panose="02040503050406030204" pitchFamily="18" charset="0"/>
                            </a:rPr>
                            <m:t>−</m:t>
                          </m:r>
                          <m:r>
                            <a:rPr lang="en-US" sz="2800" b="1" i="1" smtClean="0">
                              <a:latin typeface="Cambria Math" panose="02040503050406030204" pitchFamily="18" charset="0"/>
                            </a:rPr>
                            <m:t>𝑺</m:t>
                          </m:r>
                        </m:e>
                      </m:d>
                      <m:r>
                        <a:rPr lang="en-US" sz="2800" b="1" i="1" smtClean="0">
                          <a:latin typeface="Cambria Math" panose="02040503050406030204" pitchFamily="18" charset="0"/>
                        </a:rPr>
                        <m:t>∩</m:t>
                      </m:r>
                      <m:r>
                        <a:rPr lang="en-US" sz="2800" b="1" i="1" smtClean="0">
                          <a:latin typeface="Cambria Math" panose="02040503050406030204" pitchFamily="18" charset="0"/>
                        </a:rPr>
                        <m:t>𝑭</m:t>
                      </m:r>
                      <m:r>
                        <a:rPr lang="en-US" sz="2800" b="1" i="1" smtClean="0">
                          <a:latin typeface="Cambria Math" panose="02040503050406030204" pitchFamily="18" charset="0"/>
                        </a:rPr>
                        <m:t> </m:t>
                      </m:r>
                      <m:r>
                        <a:rPr lang="en-US" sz="2800" b="0" i="1" smtClean="0">
                          <a:latin typeface="Cambria Math" panose="02040503050406030204" pitchFamily="18" charset="0"/>
                        </a:rPr>
                        <m:t>𝑜𝑛</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𝑝𝑙𝑎𝑛𝑒</m:t>
                      </m:r>
                      <m:r>
                        <a:rPr lang="en-US" sz="2800" b="0" i="1" smtClean="0">
                          <a:latin typeface="Cambria Math" panose="02040503050406030204" pitchFamily="18" charset="0"/>
                        </a:rPr>
                        <m:t>.</m:t>
                      </m:r>
                    </m:oMath>
                  </m:oMathPara>
                </a14:m>
                <a:endParaRPr lang="en-US" sz="2800" b="0" dirty="0"/>
              </a:p>
              <a:p>
                <a:endParaRPr lang="de-DE"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818299"/>
                <a:ext cx="10515600" cy="1383712"/>
              </a:xfrm>
              <a:prstGeom prst="rect">
                <a:avLst/>
              </a:prstGeom>
              <a:blipFill>
                <a:blip r:embed="rId3"/>
                <a:stretch>
                  <a:fillRect/>
                </a:stretch>
              </a:blipFill>
            </p:spPr>
            <p:txBody>
              <a:bodyPr/>
              <a:lstStyle/>
              <a:p>
                <a:r>
                  <a:rPr lang="de-DE">
                    <a:noFill/>
                  </a:rPr>
                  <a:t> </a:t>
                </a:r>
              </a:p>
            </p:txBody>
          </p:sp>
        </mc:Fallback>
      </mc:AlternateContent>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7891" y="1635036"/>
            <a:ext cx="5048684" cy="5033245"/>
          </a:xfrm>
          <a:prstGeom prst="rect">
            <a:avLst/>
          </a:prstGeom>
        </p:spPr>
      </p:pic>
      <p:cxnSp>
        <p:nvCxnSpPr>
          <p:cNvPr id="6" name="Straight Connector 5"/>
          <p:cNvCxnSpPr/>
          <p:nvPr/>
        </p:nvCxnSpPr>
        <p:spPr>
          <a:xfrm flipV="1">
            <a:off x="8769427" y="4230477"/>
            <a:ext cx="1696597" cy="22034"/>
          </a:xfrm>
          <a:prstGeom prst="line">
            <a:avLst/>
          </a:prstGeom>
          <a:ln w="63500">
            <a:solidFill>
              <a:schemeClr val="accent4">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9" name="Oval 18"/>
          <p:cNvSpPr>
            <a:spLocks noChangeAspect="1"/>
          </p:cNvSpPr>
          <p:nvPr/>
        </p:nvSpPr>
        <p:spPr>
          <a:xfrm>
            <a:off x="8715427" y="4187494"/>
            <a:ext cx="108000" cy="108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20" name="Oval 19"/>
          <p:cNvSpPr>
            <a:spLocks noChangeAspect="1"/>
          </p:cNvSpPr>
          <p:nvPr/>
        </p:nvSpPr>
        <p:spPr>
          <a:xfrm>
            <a:off x="10412024" y="4176477"/>
            <a:ext cx="108000" cy="108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cxnSp>
        <p:nvCxnSpPr>
          <p:cNvPr id="22" name="Straight Connector 21"/>
          <p:cNvCxnSpPr/>
          <p:nvPr/>
        </p:nvCxnSpPr>
        <p:spPr>
          <a:xfrm>
            <a:off x="9110949" y="2522863"/>
            <a:ext cx="11017" cy="2743200"/>
          </a:xfrm>
          <a:prstGeom prst="line">
            <a:avLst/>
          </a:prstGeom>
          <a:ln w="63500">
            <a:solidFill>
              <a:schemeClr val="accent6">
                <a:lumMod val="60000"/>
                <a:lumOff val="4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769427" y="1861851"/>
            <a:ext cx="0" cy="4806430"/>
          </a:xfrm>
          <a:prstGeom prst="line">
            <a:avLst/>
          </a:prstGeom>
          <a:ln w="85725">
            <a:solidFill>
              <a:schemeClr val="accent4">
                <a:lumMod val="75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466024" y="1827262"/>
            <a:ext cx="0" cy="4806430"/>
          </a:xfrm>
          <a:prstGeom prst="line">
            <a:avLst/>
          </a:prstGeom>
          <a:ln w="85725">
            <a:solidFill>
              <a:schemeClr val="accent4">
                <a:lumMod val="75000"/>
                <a:alpha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ight Arrow 7"/>
              <p:cNvSpPr/>
              <p:nvPr/>
            </p:nvSpPr>
            <p:spPr>
              <a:xfrm>
                <a:off x="7293166" y="2041236"/>
                <a:ext cx="1422261" cy="738574"/>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1" i="1" dirty="0" smtClean="0">
                          <a:latin typeface="Cambria Math" panose="02040503050406030204" pitchFamily="18" charset="0"/>
                        </a:rPr>
                        <m:t>=−</m:t>
                      </m:r>
                      <m:r>
                        <a:rPr lang="en-US" sz="2400" b="1" i="1" dirty="0" smtClean="0">
                          <a:latin typeface="Cambria Math" panose="02040503050406030204" pitchFamily="18" charset="0"/>
                        </a:rPr>
                        <m:t>𝟏</m:t>
                      </m:r>
                    </m:oMath>
                  </m:oMathPara>
                </a14:m>
                <a:endParaRPr lang="de-DE" sz="2400" b="1" dirty="0"/>
              </a:p>
            </p:txBody>
          </p:sp>
        </mc:Choice>
        <mc:Fallback xmlns="">
          <p:sp>
            <p:nvSpPr>
              <p:cNvPr id="8" name="Right Arrow 7"/>
              <p:cNvSpPr>
                <a:spLocks noRot="1" noChangeAspect="1" noMove="1" noResize="1" noEditPoints="1" noAdjustHandles="1" noChangeArrowheads="1" noChangeShapeType="1" noTextEdit="1"/>
              </p:cNvSpPr>
              <p:nvPr/>
            </p:nvSpPr>
            <p:spPr>
              <a:xfrm>
                <a:off x="7293166" y="2041236"/>
                <a:ext cx="1422261" cy="738574"/>
              </a:xfrm>
              <a:prstGeom prst="rightArrow">
                <a:avLst/>
              </a:prstGeom>
              <a:blipFill>
                <a:blip r:embed="rId7"/>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Left Arrow 8"/>
              <p:cNvSpPr/>
              <p:nvPr/>
            </p:nvSpPr>
            <p:spPr>
              <a:xfrm>
                <a:off x="10520024" y="2059641"/>
                <a:ext cx="1416586" cy="738574"/>
              </a:xfrm>
              <a:prstGeom prst="lef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𝒙</m:t>
                      </m:r>
                      <m:r>
                        <a:rPr lang="en-US" sz="2400" b="1" i="1" smtClean="0">
                          <a:latin typeface="Cambria Math" panose="02040503050406030204" pitchFamily="18" charset="0"/>
                        </a:rPr>
                        <m:t>=</m:t>
                      </m:r>
                      <m:r>
                        <a:rPr lang="en-US" sz="2400" b="1" i="1" smtClean="0">
                          <a:latin typeface="Cambria Math" panose="02040503050406030204" pitchFamily="18" charset="0"/>
                        </a:rPr>
                        <m:t>𝟒</m:t>
                      </m:r>
                    </m:oMath>
                  </m:oMathPara>
                </a14:m>
                <a:endParaRPr lang="de-DE" sz="2400" b="1" dirty="0"/>
              </a:p>
            </p:txBody>
          </p:sp>
        </mc:Choice>
        <mc:Fallback xmlns="">
          <p:sp>
            <p:nvSpPr>
              <p:cNvPr id="9" name="Left Arrow 8"/>
              <p:cNvSpPr>
                <a:spLocks noRot="1" noChangeAspect="1" noMove="1" noResize="1" noEditPoints="1" noAdjustHandles="1" noChangeArrowheads="1" noChangeShapeType="1" noTextEdit="1"/>
              </p:cNvSpPr>
              <p:nvPr/>
            </p:nvSpPr>
            <p:spPr>
              <a:xfrm>
                <a:off x="10520024" y="2059641"/>
                <a:ext cx="1416586" cy="738574"/>
              </a:xfrm>
              <a:prstGeom prst="leftArrow">
                <a:avLst/>
              </a:prstGeom>
              <a:blipFill>
                <a:blip r:embed="rId8"/>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332165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94326"/>
          </a:xfrm>
        </p:spPr>
        <p:txBody>
          <a:bodyPr/>
          <a:lstStyle/>
          <a:p>
            <a:r>
              <a:rPr lang="en-US" dirty="0"/>
              <a:t>Example 3 cont’d</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41237"/>
                <a:ext cx="5839691" cy="4816764"/>
              </a:xfrm>
            </p:spPr>
            <p:txBody>
              <a:bodyPr>
                <a:normAutofit/>
              </a:bodyPr>
              <a:lstStyle/>
              <a:p>
                <a14:m>
                  <m:oMath xmlns:m="http://schemas.openxmlformats.org/officeDocument/2006/math">
                    <m:r>
                      <a:rPr lang="en-US" b="0" i="1" smtClean="0">
                        <a:latin typeface="Cambria Math" panose="02040503050406030204" pitchFamily="18" charset="0"/>
                      </a:rPr>
                      <m:t>𝑁𝑜𝑤</m:t>
                    </m:r>
                    <m:r>
                      <a:rPr lang="en-US" b="0" i="1" smtClean="0">
                        <a:latin typeface="Cambria Math" panose="02040503050406030204" pitchFamily="18" charset="0"/>
                      </a:rPr>
                      <m:t> </m:t>
                    </m:r>
                    <m:r>
                      <a:rPr lang="en-US" b="0" i="1" smtClean="0">
                        <a:latin typeface="Cambria Math" panose="02040503050406030204" pitchFamily="18" charset="0"/>
                      </a:rPr>
                      <m:t>𝑙𝑒</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𝑐𝑜𝑛𝑠𝑖𝑑𝑒𝑟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−1,4</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−3,5</m:t>
                        </m:r>
                      </m:e>
                    </m:d>
                    <m:r>
                      <a:rPr lang="en-US" b="0" i="1" smtClean="0">
                        <a:latin typeface="Cambria Math" panose="02040503050406030204" pitchFamily="18" charset="0"/>
                      </a:rPr>
                      <m:t>, </m:t>
                    </m:r>
                  </m:oMath>
                </a14:m>
                <a:endParaRPr lang="en-US" b="0" dirty="0"/>
              </a:p>
              <a:p>
                <a:r>
                  <a:rPr lang="en-US" dirty="0"/>
                  <a:t>Let’s now see what (</a:t>
                </a:r>
                <a:r>
                  <a:rPr lang="en-US" dirty="0" err="1"/>
                  <a:t>x,y</a:t>
                </a:r>
                <a:r>
                  <a:rPr lang="en-US" dirty="0"/>
                  <a:t>) pairs we need to include.</a:t>
                </a:r>
              </a:p>
              <a:p>
                <a:r>
                  <a:rPr lang="en-US" dirty="0"/>
                  <a:t>Since the range does contain from -3 to 5, and includes the points -3 and 5 as well, we include all the points with </a:t>
                </a:r>
                <a:r>
                  <a:rPr lang="en-US" dirty="0" err="1"/>
                  <a:t>ys</a:t>
                </a:r>
                <a:r>
                  <a:rPr lang="en-US" dirty="0"/>
                  <a:t> in that interval and also include the points that lie on the lines y=-3 and y=5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41237"/>
                <a:ext cx="5839691" cy="4816764"/>
              </a:xfrm>
              <a:blipFill>
                <a:blip r:embed="rId7"/>
                <a:stretch>
                  <a:fillRect l="-1881" r="-292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38200" y="818299"/>
                <a:ext cx="10515600" cy="138371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𝐿𝑒𝑡</m:t>
                      </m:r>
                      <m:r>
                        <a:rPr lang="en-US" sz="2800" b="0" i="1" smtClean="0">
                          <a:latin typeface="Cambria Math" panose="02040503050406030204" pitchFamily="18" charset="0"/>
                        </a:rPr>
                        <m:t> </m:t>
                      </m:r>
                      <m:r>
                        <a:rPr lang="en-US" sz="2800" b="0" i="1" smtClean="0">
                          <a:latin typeface="Cambria Math" panose="02040503050406030204" pitchFamily="18" charset="0"/>
                        </a:rPr>
                        <m:t>𝑆</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≤9,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ℝ</m:t>
                              </m:r>
                            </m:e>
                            <m:sup>
                              <m:r>
                                <a:rPr lang="en-US" sz="2800" b="0" i="1" smtClean="0">
                                  <a:latin typeface="Cambria Math" panose="02040503050406030204" pitchFamily="18" charset="0"/>
                                </a:rPr>
                                <m:t>2</m:t>
                              </m:r>
                            </m:sup>
                          </m:sSup>
                        </m:e>
                      </m:d>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−1,4</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−3,5</m:t>
                          </m:r>
                        </m:e>
                      </m:d>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𝑎𝑛𝑑</m:t>
                      </m:r>
                      <m:r>
                        <a:rPr lang="en-US" sz="2800" b="0" i="1" smtClean="0">
                          <a:latin typeface="Cambria Math" panose="02040503050406030204" pitchFamily="18" charset="0"/>
                        </a:rPr>
                        <m:t> </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≥0</m:t>
                          </m:r>
                        </m:e>
                      </m:d>
                      <m:r>
                        <a:rPr lang="en-US" sz="2800" b="0" i="1" smtClean="0">
                          <a:latin typeface="Cambria Math" panose="02040503050406030204" pitchFamily="18" charset="0"/>
                        </a:rPr>
                        <m:t>. </m:t>
                      </m:r>
                      <m:r>
                        <a:rPr lang="en-US" sz="2800" b="0" i="1" smtClean="0">
                          <a:latin typeface="Cambria Math" panose="02040503050406030204" pitchFamily="18" charset="0"/>
                        </a:rPr>
                        <m:t>𝐺𝑟𝑎𝑝h</m:t>
                      </m:r>
                      <m:r>
                        <a:rPr lang="en-US" sz="2800" b="0" i="1" smtClean="0">
                          <a:latin typeface="Cambria Math" panose="02040503050406030204" pitchFamily="18" charset="0"/>
                        </a:rPr>
                        <m:t> </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𝑻</m:t>
                          </m:r>
                          <m:r>
                            <a:rPr lang="en-US" sz="2800" b="1" i="1" smtClean="0">
                              <a:latin typeface="Cambria Math" panose="02040503050406030204" pitchFamily="18" charset="0"/>
                            </a:rPr>
                            <m:t>−</m:t>
                          </m:r>
                          <m:r>
                            <a:rPr lang="en-US" sz="2800" b="1" i="1" smtClean="0">
                              <a:latin typeface="Cambria Math" panose="02040503050406030204" pitchFamily="18" charset="0"/>
                            </a:rPr>
                            <m:t>𝑺</m:t>
                          </m:r>
                        </m:e>
                      </m:d>
                      <m:r>
                        <a:rPr lang="en-US" sz="2800" b="1" i="1" smtClean="0">
                          <a:latin typeface="Cambria Math" panose="02040503050406030204" pitchFamily="18" charset="0"/>
                        </a:rPr>
                        <m:t>∩</m:t>
                      </m:r>
                      <m:r>
                        <a:rPr lang="en-US" sz="2800" b="1" i="1" smtClean="0">
                          <a:latin typeface="Cambria Math" panose="02040503050406030204" pitchFamily="18" charset="0"/>
                        </a:rPr>
                        <m:t>𝑭</m:t>
                      </m:r>
                      <m:r>
                        <a:rPr lang="en-US" sz="2800" b="1" i="1" smtClean="0">
                          <a:latin typeface="Cambria Math" panose="02040503050406030204" pitchFamily="18" charset="0"/>
                        </a:rPr>
                        <m:t> </m:t>
                      </m:r>
                      <m:r>
                        <a:rPr lang="en-US" sz="2800" b="0" i="1" smtClean="0">
                          <a:latin typeface="Cambria Math" panose="02040503050406030204" pitchFamily="18" charset="0"/>
                        </a:rPr>
                        <m:t>𝑜𝑛</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𝑝𝑙𝑎𝑛𝑒</m:t>
                      </m:r>
                      <m:r>
                        <a:rPr lang="en-US" sz="2800" b="0" i="1" smtClean="0">
                          <a:latin typeface="Cambria Math" panose="02040503050406030204" pitchFamily="18" charset="0"/>
                        </a:rPr>
                        <m:t>.</m:t>
                      </m:r>
                    </m:oMath>
                  </m:oMathPara>
                </a14:m>
                <a:endParaRPr lang="en-US" sz="2800" b="0" dirty="0"/>
              </a:p>
              <a:p>
                <a:endParaRPr lang="de-DE"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818299"/>
                <a:ext cx="10515600" cy="1383712"/>
              </a:xfrm>
              <a:prstGeom prst="rect">
                <a:avLst/>
              </a:prstGeom>
              <a:blipFill>
                <a:blip r:embed="rId3"/>
                <a:stretch>
                  <a:fillRect/>
                </a:stretch>
              </a:blipFill>
            </p:spPr>
            <p:txBody>
              <a:bodyPr/>
              <a:lstStyle/>
              <a:p>
                <a:r>
                  <a:rPr lang="de-DE">
                    <a:noFill/>
                  </a:rPr>
                  <a:t> </a:t>
                </a:r>
              </a:p>
            </p:txBody>
          </p:sp>
        </mc:Fallback>
      </mc:AlternateContent>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77891" y="1635036"/>
            <a:ext cx="5048684" cy="5033245"/>
          </a:xfrm>
          <a:prstGeom prst="rect">
            <a:avLst/>
          </a:prstGeom>
        </p:spPr>
      </p:pic>
      <p:cxnSp>
        <p:nvCxnSpPr>
          <p:cNvPr id="6" name="Straight Connector 5"/>
          <p:cNvCxnSpPr/>
          <p:nvPr/>
        </p:nvCxnSpPr>
        <p:spPr>
          <a:xfrm flipV="1">
            <a:off x="8769427" y="4230477"/>
            <a:ext cx="1696597" cy="22034"/>
          </a:xfrm>
          <a:prstGeom prst="line">
            <a:avLst/>
          </a:prstGeom>
          <a:ln w="63500">
            <a:solidFill>
              <a:schemeClr val="accent4">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9" name="Oval 18"/>
          <p:cNvSpPr>
            <a:spLocks noChangeAspect="1"/>
          </p:cNvSpPr>
          <p:nvPr/>
        </p:nvSpPr>
        <p:spPr>
          <a:xfrm>
            <a:off x="8715427" y="4187494"/>
            <a:ext cx="108000" cy="108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20" name="Oval 19"/>
          <p:cNvSpPr>
            <a:spLocks noChangeAspect="1"/>
          </p:cNvSpPr>
          <p:nvPr/>
        </p:nvSpPr>
        <p:spPr>
          <a:xfrm>
            <a:off x="10412024" y="4176477"/>
            <a:ext cx="108000" cy="108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cxnSp>
        <p:nvCxnSpPr>
          <p:cNvPr id="22" name="Straight Connector 21"/>
          <p:cNvCxnSpPr/>
          <p:nvPr/>
        </p:nvCxnSpPr>
        <p:spPr>
          <a:xfrm>
            <a:off x="9110949" y="2522863"/>
            <a:ext cx="11017" cy="2743200"/>
          </a:xfrm>
          <a:prstGeom prst="line">
            <a:avLst/>
          </a:prstGeom>
          <a:ln w="63500">
            <a:solidFill>
              <a:schemeClr val="accent6">
                <a:lumMod val="60000"/>
                <a:lumOff val="4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769427" y="1861851"/>
            <a:ext cx="0" cy="4806430"/>
          </a:xfrm>
          <a:prstGeom prst="line">
            <a:avLst/>
          </a:prstGeom>
          <a:ln w="85725">
            <a:solidFill>
              <a:schemeClr val="accent4">
                <a:lumMod val="75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466024" y="1827262"/>
            <a:ext cx="0" cy="4806430"/>
          </a:xfrm>
          <a:prstGeom prst="line">
            <a:avLst/>
          </a:prstGeom>
          <a:ln w="85725">
            <a:solidFill>
              <a:schemeClr val="accent4">
                <a:lumMod val="75000"/>
                <a:alpha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ight Arrow 7"/>
              <p:cNvSpPr/>
              <p:nvPr/>
            </p:nvSpPr>
            <p:spPr>
              <a:xfrm>
                <a:off x="7338987" y="1708034"/>
                <a:ext cx="1422261" cy="738574"/>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1" i="1" dirty="0" smtClean="0">
                          <a:latin typeface="Cambria Math" panose="02040503050406030204" pitchFamily="18" charset="0"/>
                        </a:rPr>
                        <m:t>=−</m:t>
                      </m:r>
                      <m:r>
                        <a:rPr lang="en-US" sz="2400" b="1" i="1" dirty="0" smtClean="0">
                          <a:latin typeface="Cambria Math" panose="02040503050406030204" pitchFamily="18" charset="0"/>
                        </a:rPr>
                        <m:t>𝟏</m:t>
                      </m:r>
                    </m:oMath>
                  </m:oMathPara>
                </a14:m>
                <a:endParaRPr lang="de-DE" sz="2400" b="1" dirty="0"/>
              </a:p>
            </p:txBody>
          </p:sp>
        </mc:Choice>
        <mc:Fallback xmlns="">
          <p:sp>
            <p:nvSpPr>
              <p:cNvPr id="8" name="Right Arrow 7"/>
              <p:cNvSpPr>
                <a:spLocks noRot="1" noChangeAspect="1" noMove="1" noResize="1" noEditPoints="1" noAdjustHandles="1" noChangeArrowheads="1" noChangeShapeType="1" noTextEdit="1"/>
              </p:cNvSpPr>
              <p:nvPr/>
            </p:nvSpPr>
            <p:spPr>
              <a:xfrm>
                <a:off x="7338987" y="1708034"/>
                <a:ext cx="1422261" cy="738574"/>
              </a:xfrm>
              <a:prstGeom prst="rightArrow">
                <a:avLst/>
              </a:prstGeom>
              <a:blipFill>
                <a:blip r:embed="rId9"/>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Left Arrow 8"/>
              <p:cNvSpPr/>
              <p:nvPr/>
            </p:nvSpPr>
            <p:spPr>
              <a:xfrm>
                <a:off x="10526451" y="1777964"/>
                <a:ext cx="1416586" cy="738574"/>
              </a:xfrm>
              <a:prstGeom prst="lef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𝒙</m:t>
                      </m:r>
                      <m:r>
                        <a:rPr lang="en-US" sz="2400" b="1" i="1" smtClean="0">
                          <a:latin typeface="Cambria Math" panose="02040503050406030204" pitchFamily="18" charset="0"/>
                        </a:rPr>
                        <m:t>=</m:t>
                      </m:r>
                      <m:r>
                        <a:rPr lang="en-US" sz="2400" b="1" i="1" smtClean="0">
                          <a:latin typeface="Cambria Math" panose="02040503050406030204" pitchFamily="18" charset="0"/>
                        </a:rPr>
                        <m:t>𝟒</m:t>
                      </m:r>
                    </m:oMath>
                  </m:oMathPara>
                </a14:m>
                <a:endParaRPr lang="de-DE" sz="2400" b="1" dirty="0"/>
              </a:p>
            </p:txBody>
          </p:sp>
        </mc:Choice>
        <mc:Fallback xmlns="">
          <p:sp>
            <p:nvSpPr>
              <p:cNvPr id="9" name="Left Arrow 8"/>
              <p:cNvSpPr>
                <a:spLocks noRot="1" noChangeAspect="1" noMove="1" noResize="1" noEditPoints="1" noAdjustHandles="1" noChangeArrowheads="1" noChangeShapeType="1" noTextEdit="1"/>
              </p:cNvSpPr>
              <p:nvPr/>
            </p:nvSpPr>
            <p:spPr>
              <a:xfrm>
                <a:off x="10526451" y="1777964"/>
                <a:ext cx="1416586" cy="738574"/>
              </a:xfrm>
              <a:prstGeom prst="leftArrow">
                <a:avLst/>
              </a:prstGeom>
              <a:blipFill>
                <a:blip r:embed="rId10"/>
                <a:stretch>
                  <a:fillRect/>
                </a:stretch>
              </a:blipFill>
            </p:spPr>
            <p:txBody>
              <a:bodyPr/>
              <a:lstStyle/>
              <a:p>
                <a:r>
                  <a:rPr lang="de-DE">
                    <a:noFill/>
                  </a:rPr>
                  <a:t> </a:t>
                </a:r>
              </a:p>
            </p:txBody>
          </p:sp>
        </mc:Fallback>
      </mc:AlternateContent>
      <p:cxnSp>
        <p:nvCxnSpPr>
          <p:cNvPr id="11" name="Straight Connector 10"/>
          <p:cNvCxnSpPr/>
          <p:nvPr/>
        </p:nvCxnSpPr>
        <p:spPr>
          <a:xfrm>
            <a:off x="6677891" y="5266063"/>
            <a:ext cx="4834736" cy="0"/>
          </a:xfrm>
          <a:prstGeom prst="line">
            <a:avLst/>
          </a:prstGeom>
          <a:ln w="85725">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4598" y="2522863"/>
            <a:ext cx="4834736" cy="0"/>
          </a:xfrm>
          <a:prstGeom prst="line">
            <a:avLst/>
          </a:prstGeom>
          <a:ln w="85725">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ight Arrow 22"/>
              <p:cNvSpPr/>
              <p:nvPr/>
            </p:nvSpPr>
            <p:spPr>
              <a:xfrm>
                <a:off x="5220994" y="2147273"/>
                <a:ext cx="1422261" cy="738574"/>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1" i="1" dirty="0" smtClean="0">
                          <a:latin typeface="Cambria Math" panose="02040503050406030204" pitchFamily="18" charset="0"/>
                        </a:rPr>
                        <m:t>=</m:t>
                      </m:r>
                      <m:r>
                        <a:rPr lang="en-US" sz="2400" b="1" i="1" dirty="0" smtClean="0">
                          <a:latin typeface="Cambria Math" panose="02040503050406030204" pitchFamily="18" charset="0"/>
                        </a:rPr>
                        <m:t>𝟓</m:t>
                      </m:r>
                    </m:oMath>
                  </m:oMathPara>
                </a14:m>
                <a:endParaRPr lang="de-DE" sz="2400" b="1" dirty="0"/>
              </a:p>
            </p:txBody>
          </p:sp>
        </mc:Choice>
        <mc:Fallback xmlns="">
          <p:sp>
            <p:nvSpPr>
              <p:cNvPr id="23" name="Right Arrow 22"/>
              <p:cNvSpPr>
                <a:spLocks noRot="1" noChangeAspect="1" noMove="1" noResize="1" noEditPoints="1" noAdjustHandles="1" noChangeArrowheads="1" noChangeShapeType="1" noTextEdit="1"/>
              </p:cNvSpPr>
              <p:nvPr/>
            </p:nvSpPr>
            <p:spPr>
              <a:xfrm>
                <a:off x="5220994" y="2147273"/>
                <a:ext cx="1422261" cy="738574"/>
              </a:xfrm>
              <a:prstGeom prst="rightArrow">
                <a:avLst/>
              </a:prstGeom>
              <a:blipFill>
                <a:blip r:embed="rId11"/>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Left Arrow 23"/>
              <p:cNvSpPr/>
              <p:nvPr/>
            </p:nvSpPr>
            <p:spPr>
              <a:xfrm>
                <a:off x="10664328" y="4896776"/>
                <a:ext cx="1422301" cy="738574"/>
              </a:xfrm>
              <a:prstGeom prst="lef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𝒚</m:t>
                      </m:r>
                      <m:r>
                        <a:rPr lang="en-US" sz="2400" b="1" i="1" smtClean="0">
                          <a:latin typeface="Cambria Math" panose="02040503050406030204" pitchFamily="18" charset="0"/>
                        </a:rPr>
                        <m:t>=−</m:t>
                      </m:r>
                      <m:r>
                        <a:rPr lang="en-US" sz="2400" b="1" i="1" smtClean="0">
                          <a:latin typeface="Cambria Math" panose="02040503050406030204" pitchFamily="18" charset="0"/>
                        </a:rPr>
                        <m:t>𝟑</m:t>
                      </m:r>
                    </m:oMath>
                  </m:oMathPara>
                </a14:m>
                <a:endParaRPr lang="de-DE" sz="2400" b="1" dirty="0"/>
              </a:p>
            </p:txBody>
          </p:sp>
        </mc:Choice>
        <mc:Fallback xmlns="">
          <p:sp>
            <p:nvSpPr>
              <p:cNvPr id="24" name="Left Arrow 23"/>
              <p:cNvSpPr>
                <a:spLocks noRot="1" noChangeAspect="1" noMove="1" noResize="1" noEditPoints="1" noAdjustHandles="1" noChangeArrowheads="1" noChangeShapeType="1" noTextEdit="1"/>
              </p:cNvSpPr>
              <p:nvPr/>
            </p:nvSpPr>
            <p:spPr>
              <a:xfrm>
                <a:off x="10664328" y="4896776"/>
                <a:ext cx="1422301" cy="738574"/>
              </a:xfrm>
              <a:prstGeom prst="leftArrow">
                <a:avLst/>
              </a:prstGeom>
              <a:blipFill>
                <a:blip r:embed="rId12"/>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59132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94326"/>
          </a:xfrm>
        </p:spPr>
        <p:txBody>
          <a:bodyPr/>
          <a:lstStyle/>
          <a:p>
            <a:r>
              <a:rPr lang="en-US" dirty="0"/>
              <a:t>Example 3 cont’d</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41237"/>
                <a:ext cx="5839691" cy="4816764"/>
              </a:xfrm>
            </p:spPr>
            <p:txBody>
              <a:bodyPr>
                <a:normAutofit/>
              </a:bodyPr>
              <a:lstStyle/>
              <a:p>
                <a14:m>
                  <m:oMath xmlns:m="http://schemas.openxmlformats.org/officeDocument/2006/math">
                    <m:r>
                      <a:rPr lang="en-US" b="0" i="1" smtClean="0">
                        <a:latin typeface="Cambria Math" panose="02040503050406030204" pitchFamily="18" charset="0"/>
                      </a:rPr>
                      <m:t>𝑁𝑜𝑤</m:t>
                    </m:r>
                    <m:r>
                      <a:rPr lang="en-US" b="0" i="1" smtClean="0">
                        <a:latin typeface="Cambria Math" panose="02040503050406030204" pitchFamily="18" charset="0"/>
                      </a:rPr>
                      <m:t> </m:t>
                    </m:r>
                    <m:r>
                      <a:rPr lang="en-US" b="0" i="1" smtClean="0">
                        <a:latin typeface="Cambria Math" panose="02040503050406030204" pitchFamily="18" charset="0"/>
                      </a:rPr>
                      <m:t>𝑙𝑒</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𝑐𝑜𝑛𝑠𝑖𝑑𝑒𝑟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−1,4</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−3,5</m:t>
                        </m:r>
                      </m:e>
                    </m:d>
                    <m:r>
                      <a:rPr lang="en-US" b="0" i="1" smtClean="0">
                        <a:latin typeface="Cambria Math" panose="02040503050406030204" pitchFamily="18" charset="0"/>
                      </a:rPr>
                      <m:t>, </m:t>
                    </m:r>
                  </m:oMath>
                </a14:m>
                <a:endParaRPr lang="en-US" b="0" dirty="0"/>
              </a:p>
              <a:p>
                <a:r>
                  <a:rPr lang="en-US" dirty="0"/>
                  <a:t>Let’s now see what (</a:t>
                </a:r>
                <a:r>
                  <a:rPr lang="en-US" dirty="0" err="1"/>
                  <a:t>x,y</a:t>
                </a:r>
                <a:r>
                  <a:rPr lang="en-US" dirty="0"/>
                  <a:t>) pairs we need to include.</a:t>
                </a:r>
              </a:p>
              <a:p>
                <a:r>
                  <a:rPr lang="en-US" dirty="0"/>
                  <a:t>So in summary, we include all the points with </a:t>
                </a:r>
                <a:r>
                  <a:rPr lang="en-US" dirty="0" err="1"/>
                  <a:t>Xs</a:t>
                </a:r>
                <a:r>
                  <a:rPr lang="en-US" dirty="0"/>
                  <a:t> in the interval (-1,4), and with Ys in the interval (-3,5) therefore, the square is the region. But we still need to decide for the borders and the sides.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41237"/>
                <a:ext cx="5839691" cy="4816764"/>
              </a:xfrm>
              <a:blipFill>
                <a:blip r:embed="rId2"/>
                <a:stretch>
                  <a:fillRect l="-188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38200" y="818299"/>
                <a:ext cx="10515600" cy="138371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𝐿𝑒𝑡</m:t>
                      </m:r>
                      <m:r>
                        <a:rPr lang="en-US" sz="2800" b="0" i="1" smtClean="0">
                          <a:latin typeface="Cambria Math" panose="02040503050406030204" pitchFamily="18" charset="0"/>
                        </a:rPr>
                        <m:t> </m:t>
                      </m:r>
                      <m:r>
                        <a:rPr lang="en-US" sz="2800" b="0" i="1" smtClean="0">
                          <a:latin typeface="Cambria Math" panose="02040503050406030204" pitchFamily="18" charset="0"/>
                        </a:rPr>
                        <m:t>𝑆</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≤9,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ℝ</m:t>
                              </m:r>
                            </m:e>
                            <m:sup>
                              <m:r>
                                <a:rPr lang="en-US" sz="2800" b="0" i="1" smtClean="0">
                                  <a:latin typeface="Cambria Math" panose="02040503050406030204" pitchFamily="18" charset="0"/>
                                </a:rPr>
                                <m:t>2</m:t>
                              </m:r>
                            </m:sup>
                          </m:sSup>
                        </m:e>
                      </m:d>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−1,4</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−3,5</m:t>
                          </m:r>
                        </m:e>
                      </m:d>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𝑎𝑛𝑑</m:t>
                      </m:r>
                      <m:r>
                        <a:rPr lang="en-US" sz="2800" b="0" i="1" smtClean="0">
                          <a:latin typeface="Cambria Math" panose="02040503050406030204" pitchFamily="18" charset="0"/>
                        </a:rPr>
                        <m:t> </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≥0</m:t>
                          </m:r>
                        </m:e>
                      </m:d>
                      <m:r>
                        <a:rPr lang="en-US" sz="2800" b="0" i="1" smtClean="0">
                          <a:latin typeface="Cambria Math" panose="02040503050406030204" pitchFamily="18" charset="0"/>
                        </a:rPr>
                        <m:t>. </m:t>
                      </m:r>
                      <m:r>
                        <a:rPr lang="en-US" sz="2800" b="0" i="1" smtClean="0">
                          <a:latin typeface="Cambria Math" panose="02040503050406030204" pitchFamily="18" charset="0"/>
                        </a:rPr>
                        <m:t>𝐺𝑟𝑎𝑝h</m:t>
                      </m:r>
                      <m:r>
                        <a:rPr lang="en-US" sz="2800" b="0" i="1" smtClean="0">
                          <a:latin typeface="Cambria Math" panose="02040503050406030204" pitchFamily="18" charset="0"/>
                        </a:rPr>
                        <m:t> </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𝑻</m:t>
                          </m:r>
                          <m:r>
                            <a:rPr lang="en-US" sz="2800" b="1" i="1" smtClean="0">
                              <a:latin typeface="Cambria Math" panose="02040503050406030204" pitchFamily="18" charset="0"/>
                            </a:rPr>
                            <m:t>−</m:t>
                          </m:r>
                          <m:r>
                            <a:rPr lang="en-US" sz="2800" b="1" i="1" smtClean="0">
                              <a:latin typeface="Cambria Math" panose="02040503050406030204" pitchFamily="18" charset="0"/>
                            </a:rPr>
                            <m:t>𝑺</m:t>
                          </m:r>
                        </m:e>
                      </m:d>
                      <m:r>
                        <a:rPr lang="en-US" sz="2800" b="1" i="1" smtClean="0">
                          <a:latin typeface="Cambria Math" panose="02040503050406030204" pitchFamily="18" charset="0"/>
                        </a:rPr>
                        <m:t>∩</m:t>
                      </m:r>
                      <m:r>
                        <a:rPr lang="en-US" sz="2800" b="1" i="1" smtClean="0">
                          <a:latin typeface="Cambria Math" panose="02040503050406030204" pitchFamily="18" charset="0"/>
                        </a:rPr>
                        <m:t>𝑭</m:t>
                      </m:r>
                      <m:r>
                        <a:rPr lang="en-US" sz="2800" b="1" i="1" smtClean="0">
                          <a:latin typeface="Cambria Math" panose="02040503050406030204" pitchFamily="18" charset="0"/>
                        </a:rPr>
                        <m:t> </m:t>
                      </m:r>
                      <m:r>
                        <a:rPr lang="en-US" sz="2800" b="0" i="1" smtClean="0">
                          <a:latin typeface="Cambria Math" panose="02040503050406030204" pitchFamily="18" charset="0"/>
                        </a:rPr>
                        <m:t>𝑜𝑛</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𝑝𝑙𝑎𝑛𝑒</m:t>
                      </m:r>
                      <m:r>
                        <a:rPr lang="en-US" sz="2800" b="0" i="1" smtClean="0">
                          <a:latin typeface="Cambria Math" panose="02040503050406030204" pitchFamily="18" charset="0"/>
                        </a:rPr>
                        <m:t>.</m:t>
                      </m:r>
                    </m:oMath>
                  </m:oMathPara>
                </a14:m>
                <a:endParaRPr lang="en-US" sz="2800" b="0" dirty="0"/>
              </a:p>
              <a:p>
                <a:endParaRPr lang="de-DE"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818299"/>
                <a:ext cx="10515600" cy="1383712"/>
              </a:xfrm>
              <a:prstGeom prst="rect">
                <a:avLst/>
              </a:prstGeom>
              <a:blipFill>
                <a:blip r:embed="rId3"/>
                <a:stretch>
                  <a:fillRect/>
                </a:stretch>
              </a:blipFill>
            </p:spPr>
            <p:txBody>
              <a:bodyPr/>
              <a:lstStyle/>
              <a:p>
                <a:r>
                  <a:rPr lang="de-DE">
                    <a:noFill/>
                  </a:rPr>
                  <a:t> </a:t>
                </a:r>
              </a:p>
            </p:txBody>
          </p:sp>
        </mc:Fallback>
      </mc:AlternateContent>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7891" y="1635036"/>
            <a:ext cx="5048684" cy="5033245"/>
          </a:xfrm>
          <a:prstGeom prst="rect">
            <a:avLst/>
          </a:prstGeom>
        </p:spPr>
      </p:pic>
      <p:cxnSp>
        <p:nvCxnSpPr>
          <p:cNvPr id="6" name="Straight Connector 5"/>
          <p:cNvCxnSpPr/>
          <p:nvPr/>
        </p:nvCxnSpPr>
        <p:spPr>
          <a:xfrm flipV="1">
            <a:off x="8769427" y="4230477"/>
            <a:ext cx="1696597" cy="22034"/>
          </a:xfrm>
          <a:prstGeom prst="line">
            <a:avLst/>
          </a:prstGeom>
          <a:ln w="63500">
            <a:solidFill>
              <a:schemeClr val="accent4">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9" name="Oval 18"/>
          <p:cNvSpPr>
            <a:spLocks noChangeAspect="1"/>
          </p:cNvSpPr>
          <p:nvPr/>
        </p:nvSpPr>
        <p:spPr>
          <a:xfrm>
            <a:off x="8715427" y="4187494"/>
            <a:ext cx="108000" cy="108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20" name="Oval 19"/>
          <p:cNvSpPr>
            <a:spLocks noChangeAspect="1"/>
          </p:cNvSpPr>
          <p:nvPr/>
        </p:nvSpPr>
        <p:spPr>
          <a:xfrm>
            <a:off x="10412024" y="4176477"/>
            <a:ext cx="108000" cy="108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cxnSp>
        <p:nvCxnSpPr>
          <p:cNvPr id="22" name="Straight Connector 21"/>
          <p:cNvCxnSpPr/>
          <p:nvPr/>
        </p:nvCxnSpPr>
        <p:spPr>
          <a:xfrm>
            <a:off x="9110949" y="2522863"/>
            <a:ext cx="11017" cy="2743200"/>
          </a:xfrm>
          <a:prstGeom prst="line">
            <a:avLst/>
          </a:prstGeom>
          <a:ln w="63500">
            <a:solidFill>
              <a:schemeClr val="accent6">
                <a:lumMod val="60000"/>
                <a:lumOff val="4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769427" y="1861851"/>
            <a:ext cx="0" cy="4806430"/>
          </a:xfrm>
          <a:prstGeom prst="line">
            <a:avLst/>
          </a:prstGeom>
          <a:ln w="85725">
            <a:solidFill>
              <a:schemeClr val="accent4">
                <a:lumMod val="75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466024" y="1827262"/>
            <a:ext cx="0" cy="4806430"/>
          </a:xfrm>
          <a:prstGeom prst="line">
            <a:avLst/>
          </a:prstGeom>
          <a:ln w="85725">
            <a:solidFill>
              <a:schemeClr val="accent4">
                <a:lumMod val="75000"/>
                <a:alpha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ight Arrow 7"/>
              <p:cNvSpPr/>
              <p:nvPr/>
            </p:nvSpPr>
            <p:spPr>
              <a:xfrm>
                <a:off x="7338987" y="1708034"/>
                <a:ext cx="1422261" cy="738574"/>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1" i="1" dirty="0" smtClean="0">
                          <a:latin typeface="Cambria Math" panose="02040503050406030204" pitchFamily="18" charset="0"/>
                        </a:rPr>
                        <m:t>=−</m:t>
                      </m:r>
                      <m:r>
                        <a:rPr lang="en-US" sz="2400" b="1" i="1" dirty="0" smtClean="0">
                          <a:latin typeface="Cambria Math" panose="02040503050406030204" pitchFamily="18" charset="0"/>
                        </a:rPr>
                        <m:t>𝟏</m:t>
                      </m:r>
                    </m:oMath>
                  </m:oMathPara>
                </a14:m>
                <a:endParaRPr lang="de-DE" sz="2400" b="1" dirty="0"/>
              </a:p>
            </p:txBody>
          </p:sp>
        </mc:Choice>
        <mc:Fallback xmlns="">
          <p:sp>
            <p:nvSpPr>
              <p:cNvPr id="8" name="Right Arrow 7"/>
              <p:cNvSpPr>
                <a:spLocks noRot="1" noChangeAspect="1" noMove="1" noResize="1" noEditPoints="1" noAdjustHandles="1" noChangeArrowheads="1" noChangeShapeType="1" noTextEdit="1"/>
              </p:cNvSpPr>
              <p:nvPr/>
            </p:nvSpPr>
            <p:spPr>
              <a:xfrm>
                <a:off x="7338987" y="1708034"/>
                <a:ext cx="1422261" cy="738574"/>
              </a:xfrm>
              <a:prstGeom prst="rightArrow">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Left Arrow 8"/>
              <p:cNvSpPr/>
              <p:nvPr/>
            </p:nvSpPr>
            <p:spPr>
              <a:xfrm>
                <a:off x="10526451" y="1777964"/>
                <a:ext cx="1416586" cy="738574"/>
              </a:xfrm>
              <a:prstGeom prst="lef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𝒙</m:t>
                      </m:r>
                      <m:r>
                        <a:rPr lang="en-US" sz="2400" b="1" i="1" smtClean="0">
                          <a:latin typeface="Cambria Math" panose="02040503050406030204" pitchFamily="18" charset="0"/>
                        </a:rPr>
                        <m:t>=</m:t>
                      </m:r>
                      <m:r>
                        <a:rPr lang="en-US" sz="2400" b="1" i="1" smtClean="0">
                          <a:latin typeface="Cambria Math" panose="02040503050406030204" pitchFamily="18" charset="0"/>
                        </a:rPr>
                        <m:t>𝟒</m:t>
                      </m:r>
                    </m:oMath>
                  </m:oMathPara>
                </a14:m>
                <a:endParaRPr lang="de-DE" sz="2400" b="1" dirty="0"/>
              </a:p>
            </p:txBody>
          </p:sp>
        </mc:Choice>
        <mc:Fallback xmlns="">
          <p:sp>
            <p:nvSpPr>
              <p:cNvPr id="9" name="Left Arrow 8"/>
              <p:cNvSpPr>
                <a:spLocks noRot="1" noChangeAspect="1" noMove="1" noResize="1" noEditPoints="1" noAdjustHandles="1" noChangeArrowheads="1" noChangeShapeType="1" noTextEdit="1"/>
              </p:cNvSpPr>
              <p:nvPr/>
            </p:nvSpPr>
            <p:spPr>
              <a:xfrm>
                <a:off x="10526451" y="1777964"/>
                <a:ext cx="1416586" cy="738574"/>
              </a:xfrm>
              <a:prstGeom prst="leftArrow">
                <a:avLst/>
              </a:prstGeom>
              <a:blipFill>
                <a:blip r:embed="rId6"/>
                <a:stretch>
                  <a:fillRect/>
                </a:stretch>
              </a:blipFill>
            </p:spPr>
            <p:txBody>
              <a:bodyPr/>
              <a:lstStyle/>
              <a:p>
                <a:r>
                  <a:rPr lang="de-DE">
                    <a:noFill/>
                  </a:rPr>
                  <a:t> </a:t>
                </a:r>
              </a:p>
            </p:txBody>
          </p:sp>
        </mc:Fallback>
      </mc:AlternateContent>
      <p:cxnSp>
        <p:nvCxnSpPr>
          <p:cNvPr id="11" name="Straight Connector 10"/>
          <p:cNvCxnSpPr/>
          <p:nvPr/>
        </p:nvCxnSpPr>
        <p:spPr>
          <a:xfrm>
            <a:off x="6677891" y="5266063"/>
            <a:ext cx="4834736" cy="0"/>
          </a:xfrm>
          <a:prstGeom prst="line">
            <a:avLst/>
          </a:prstGeom>
          <a:ln w="85725">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4598" y="2522863"/>
            <a:ext cx="4834736" cy="0"/>
          </a:xfrm>
          <a:prstGeom prst="line">
            <a:avLst/>
          </a:prstGeom>
          <a:ln w="85725">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ight Arrow 22"/>
              <p:cNvSpPr/>
              <p:nvPr/>
            </p:nvSpPr>
            <p:spPr>
              <a:xfrm>
                <a:off x="5220994" y="2147273"/>
                <a:ext cx="1422261" cy="738574"/>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1" i="1" dirty="0" smtClean="0">
                          <a:latin typeface="Cambria Math" panose="02040503050406030204" pitchFamily="18" charset="0"/>
                        </a:rPr>
                        <m:t>=</m:t>
                      </m:r>
                      <m:r>
                        <a:rPr lang="en-US" sz="2400" b="1" i="1" dirty="0" smtClean="0">
                          <a:latin typeface="Cambria Math" panose="02040503050406030204" pitchFamily="18" charset="0"/>
                        </a:rPr>
                        <m:t>𝟓</m:t>
                      </m:r>
                    </m:oMath>
                  </m:oMathPara>
                </a14:m>
                <a:endParaRPr lang="de-DE" sz="2400" b="1" dirty="0"/>
              </a:p>
            </p:txBody>
          </p:sp>
        </mc:Choice>
        <mc:Fallback xmlns="">
          <p:sp>
            <p:nvSpPr>
              <p:cNvPr id="23" name="Right Arrow 22"/>
              <p:cNvSpPr>
                <a:spLocks noRot="1" noChangeAspect="1" noMove="1" noResize="1" noEditPoints="1" noAdjustHandles="1" noChangeArrowheads="1" noChangeShapeType="1" noTextEdit="1"/>
              </p:cNvSpPr>
              <p:nvPr/>
            </p:nvSpPr>
            <p:spPr>
              <a:xfrm>
                <a:off x="5220994" y="2147273"/>
                <a:ext cx="1422261" cy="738574"/>
              </a:xfrm>
              <a:prstGeom prst="rightArrow">
                <a:avLst/>
              </a:prstGeom>
              <a:blipFill>
                <a:blip r:embed="rId7"/>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Left Arrow 23"/>
              <p:cNvSpPr/>
              <p:nvPr/>
            </p:nvSpPr>
            <p:spPr>
              <a:xfrm>
                <a:off x="10664328" y="4896776"/>
                <a:ext cx="1422301" cy="738574"/>
              </a:xfrm>
              <a:prstGeom prst="lef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𝒚</m:t>
                      </m:r>
                      <m:r>
                        <a:rPr lang="en-US" sz="2400" b="1" i="1" smtClean="0">
                          <a:latin typeface="Cambria Math" panose="02040503050406030204" pitchFamily="18" charset="0"/>
                        </a:rPr>
                        <m:t>=−</m:t>
                      </m:r>
                      <m:r>
                        <a:rPr lang="en-US" sz="2400" b="1" i="1" smtClean="0">
                          <a:latin typeface="Cambria Math" panose="02040503050406030204" pitchFamily="18" charset="0"/>
                        </a:rPr>
                        <m:t>𝟑</m:t>
                      </m:r>
                    </m:oMath>
                  </m:oMathPara>
                </a14:m>
                <a:endParaRPr lang="de-DE" sz="2400" b="1" dirty="0"/>
              </a:p>
            </p:txBody>
          </p:sp>
        </mc:Choice>
        <mc:Fallback xmlns="">
          <p:sp>
            <p:nvSpPr>
              <p:cNvPr id="24" name="Left Arrow 23"/>
              <p:cNvSpPr>
                <a:spLocks noRot="1" noChangeAspect="1" noMove="1" noResize="1" noEditPoints="1" noAdjustHandles="1" noChangeArrowheads="1" noChangeShapeType="1" noTextEdit="1"/>
              </p:cNvSpPr>
              <p:nvPr/>
            </p:nvSpPr>
            <p:spPr>
              <a:xfrm>
                <a:off x="10664328" y="4896776"/>
                <a:ext cx="1422301" cy="738574"/>
              </a:xfrm>
              <a:prstGeom prst="leftArrow">
                <a:avLst/>
              </a:prstGeom>
              <a:blipFill>
                <a:blip r:embed="rId8"/>
                <a:stretch>
                  <a:fillRect/>
                </a:stretch>
              </a:blipFill>
            </p:spPr>
            <p:txBody>
              <a:bodyPr/>
              <a:lstStyle/>
              <a:p>
                <a:r>
                  <a:rPr lang="de-DE">
                    <a:noFill/>
                  </a:rPr>
                  <a:t> </a:t>
                </a:r>
              </a:p>
            </p:txBody>
          </p:sp>
        </mc:Fallback>
      </mc:AlternateContent>
      <p:sp>
        <p:nvSpPr>
          <p:cNvPr id="5" name="Rectangle 4"/>
          <p:cNvSpPr/>
          <p:nvPr/>
        </p:nvSpPr>
        <p:spPr>
          <a:xfrm>
            <a:off x="8804064" y="2569277"/>
            <a:ext cx="1642597" cy="2650373"/>
          </a:xfrm>
          <a:prstGeom prst="rect">
            <a:avLst/>
          </a:prstGeom>
          <a:solidFill>
            <a:schemeClr val="accent1">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2543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94326"/>
          </a:xfrm>
        </p:spPr>
        <p:txBody>
          <a:bodyPr/>
          <a:lstStyle/>
          <a:p>
            <a:r>
              <a:rPr lang="en-US" dirty="0"/>
              <a:t>Example 3 cont’d</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1524" y="1777964"/>
                <a:ext cx="6336368" cy="5080037"/>
              </a:xfrm>
            </p:spPr>
            <p:txBody>
              <a:bodyPr>
                <a:normAutofit fontScale="70000" lnSpcReduction="20000"/>
              </a:bodyPr>
              <a:lstStyle/>
              <a:p>
                <a14:m>
                  <m:oMath xmlns:m="http://schemas.openxmlformats.org/officeDocument/2006/math">
                    <m:r>
                      <a:rPr lang="en-US" b="0" i="1" smtClean="0">
                        <a:latin typeface="Cambria Math" panose="02040503050406030204" pitchFamily="18" charset="0"/>
                      </a:rPr>
                      <m:t>𝑁𝑜𝑤</m:t>
                    </m:r>
                    <m:r>
                      <a:rPr lang="en-US" b="0" i="1" smtClean="0">
                        <a:latin typeface="Cambria Math" panose="02040503050406030204" pitchFamily="18" charset="0"/>
                      </a:rPr>
                      <m:t> </m:t>
                    </m:r>
                    <m:r>
                      <a:rPr lang="en-US" b="0" i="1" smtClean="0">
                        <a:latin typeface="Cambria Math" panose="02040503050406030204" pitchFamily="18" charset="0"/>
                      </a:rPr>
                      <m:t>𝑙𝑒</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𝑐𝑜𝑛𝑠𝑖𝑑𝑒𝑟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−1,4</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−3,5</m:t>
                        </m:r>
                      </m:e>
                    </m:d>
                    <m:r>
                      <a:rPr lang="en-US" b="0" i="1" smtClean="0">
                        <a:latin typeface="Cambria Math" panose="02040503050406030204" pitchFamily="18" charset="0"/>
                      </a:rPr>
                      <m:t>, </m:t>
                    </m:r>
                  </m:oMath>
                </a14:m>
                <a:endParaRPr lang="en-US" b="0" dirty="0"/>
              </a:p>
              <a:p>
                <a:r>
                  <a:rPr lang="en-US" dirty="0"/>
                  <a:t>Let’s now see what (</a:t>
                </a:r>
                <a:r>
                  <a:rPr lang="en-US" dirty="0" err="1"/>
                  <a:t>x,y</a:t>
                </a:r>
                <a:r>
                  <a:rPr lang="en-US" dirty="0"/>
                  <a:t>) pairs we need to include.</a:t>
                </a:r>
              </a:p>
              <a:p>
                <a:r>
                  <a:rPr lang="en-US" dirty="0"/>
                  <a:t>First lets consider borders.</a:t>
                </a:r>
              </a:p>
              <a:p>
                <a:r>
                  <a:rPr lang="en-US" dirty="0"/>
                  <a:t>(-1, 5), (-1, -3), (4, 5), (4, -3)</a:t>
                </a:r>
              </a:p>
              <a:p>
                <a:r>
                  <a:rPr lang="en-US" dirty="0"/>
                  <a:t>Should we include (-1, 5)?</a:t>
                </a:r>
              </a:p>
              <a:p>
                <a:r>
                  <a:rPr lang="en-US" dirty="0"/>
                  <a:t>No since x=-1 is not included</a:t>
                </a:r>
              </a:p>
              <a:p>
                <a:r>
                  <a:rPr lang="en-US" dirty="0"/>
                  <a:t>Should we include (-1, -3)?</a:t>
                </a:r>
              </a:p>
              <a:p>
                <a:r>
                  <a:rPr lang="en-US" dirty="0"/>
                  <a:t>No since x=-1 is not included</a:t>
                </a:r>
              </a:p>
              <a:p>
                <a:r>
                  <a:rPr lang="en-US" dirty="0"/>
                  <a:t>Should we include (4, 5)? </a:t>
                </a:r>
              </a:p>
              <a:p>
                <a:r>
                  <a:rPr lang="en-US" dirty="0"/>
                  <a:t>No since x=4 is not included</a:t>
                </a:r>
              </a:p>
              <a:p>
                <a:r>
                  <a:rPr lang="en-US" dirty="0"/>
                  <a:t>Should we include (4, -3)?</a:t>
                </a:r>
              </a:p>
              <a:p>
                <a:r>
                  <a:rPr lang="en-US" dirty="0"/>
                  <a:t>No since x=4 is not included</a:t>
                </a:r>
              </a:p>
              <a:p>
                <a:r>
                  <a:rPr lang="en-US" dirty="0"/>
                  <a:t>As the result all those points are excluded</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1524" y="1777964"/>
                <a:ext cx="6336368" cy="5080037"/>
              </a:xfrm>
              <a:blipFill>
                <a:blip r:embed="rId9"/>
                <a:stretch>
                  <a:fillRect l="-866" t="-108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38200" y="818299"/>
                <a:ext cx="10515600" cy="138371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𝐿𝑒𝑡</m:t>
                      </m:r>
                      <m:r>
                        <a:rPr lang="en-US" sz="2800" b="0" i="1" smtClean="0">
                          <a:latin typeface="Cambria Math" panose="02040503050406030204" pitchFamily="18" charset="0"/>
                        </a:rPr>
                        <m:t> </m:t>
                      </m:r>
                      <m:r>
                        <a:rPr lang="en-US" sz="2800" b="0" i="1" smtClean="0">
                          <a:latin typeface="Cambria Math" panose="02040503050406030204" pitchFamily="18" charset="0"/>
                        </a:rPr>
                        <m:t>𝑆</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≤9,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ℝ</m:t>
                              </m:r>
                            </m:e>
                            <m:sup>
                              <m:r>
                                <a:rPr lang="en-US" sz="2800" b="0" i="1" smtClean="0">
                                  <a:latin typeface="Cambria Math" panose="02040503050406030204" pitchFamily="18" charset="0"/>
                                </a:rPr>
                                <m:t>2</m:t>
                              </m:r>
                            </m:sup>
                          </m:sSup>
                        </m:e>
                      </m:d>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−1,4</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−3,5</m:t>
                          </m:r>
                        </m:e>
                      </m:d>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𝑎𝑛𝑑</m:t>
                      </m:r>
                      <m:r>
                        <a:rPr lang="en-US" sz="2800" b="0" i="1" smtClean="0">
                          <a:latin typeface="Cambria Math" panose="02040503050406030204" pitchFamily="18" charset="0"/>
                        </a:rPr>
                        <m:t> </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≥0</m:t>
                          </m:r>
                        </m:e>
                      </m:d>
                      <m:r>
                        <a:rPr lang="en-US" sz="2800" b="0" i="1" smtClean="0">
                          <a:latin typeface="Cambria Math" panose="02040503050406030204" pitchFamily="18" charset="0"/>
                        </a:rPr>
                        <m:t>. </m:t>
                      </m:r>
                      <m:r>
                        <a:rPr lang="en-US" sz="2800" b="0" i="1" smtClean="0">
                          <a:latin typeface="Cambria Math" panose="02040503050406030204" pitchFamily="18" charset="0"/>
                        </a:rPr>
                        <m:t>𝐺𝑟𝑎𝑝h</m:t>
                      </m:r>
                      <m:r>
                        <a:rPr lang="en-US" sz="2800" b="0" i="1" smtClean="0">
                          <a:latin typeface="Cambria Math" panose="02040503050406030204" pitchFamily="18" charset="0"/>
                        </a:rPr>
                        <m:t> </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𝑻</m:t>
                          </m:r>
                          <m:r>
                            <a:rPr lang="en-US" sz="2800" b="1" i="1" smtClean="0">
                              <a:latin typeface="Cambria Math" panose="02040503050406030204" pitchFamily="18" charset="0"/>
                            </a:rPr>
                            <m:t>−</m:t>
                          </m:r>
                          <m:r>
                            <a:rPr lang="en-US" sz="2800" b="1" i="1" smtClean="0">
                              <a:latin typeface="Cambria Math" panose="02040503050406030204" pitchFamily="18" charset="0"/>
                            </a:rPr>
                            <m:t>𝑺</m:t>
                          </m:r>
                        </m:e>
                      </m:d>
                      <m:r>
                        <a:rPr lang="en-US" sz="2800" b="1" i="1" smtClean="0">
                          <a:latin typeface="Cambria Math" panose="02040503050406030204" pitchFamily="18" charset="0"/>
                        </a:rPr>
                        <m:t>∩</m:t>
                      </m:r>
                      <m:r>
                        <a:rPr lang="en-US" sz="2800" b="1" i="1" smtClean="0">
                          <a:latin typeface="Cambria Math" panose="02040503050406030204" pitchFamily="18" charset="0"/>
                        </a:rPr>
                        <m:t>𝑭</m:t>
                      </m:r>
                      <m:r>
                        <a:rPr lang="en-US" sz="2800" b="1" i="1" smtClean="0">
                          <a:latin typeface="Cambria Math" panose="02040503050406030204" pitchFamily="18" charset="0"/>
                        </a:rPr>
                        <m:t> </m:t>
                      </m:r>
                      <m:r>
                        <a:rPr lang="en-US" sz="2800" b="0" i="1" smtClean="0">
                          <a:latin typeface="Cambria Math" panose="02040503050406030204" pitchFamily="18" charset="0"/>
                        </a:rPr>
                        <m:t>𝑜𝑛</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𝑝𝑙𝑎𝑛𝑒</m:t>
                      </m:r>
                      <m:r>
                        <a:rPr lang="en-US" sz="2800" b="0" i="1" smtClean="0">
                          <a:latin typeface="Cambria Math" panose="02040503050406030204" pitchFamily="18" charset="0"/>
                        </a:rPr>
                        <m:t>.</m:t>
                      </m:r>
                    </m:oMath>
                  </m:oMathPara>
                </a14:m>
                <a:endParaRPr lang="en-US" sz="2800" b="0" dirty="0"/>
              </a:p>
              <a:p>
                <a:endParaRPr lang="de-DE"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818299"/>
                <a:ext cx="10515600" cy="1383712"/>
              </a:xfrm>
              <a:prstGeom prst="rect">
                <a:avLst/>
              </a:prstGeom>
              <a:blipFill>
                <a:blip r:embed="rId3"/>
                <a:stretch>
                  <a:fillRect/>
                </a:stretch>
              </a:blipFill>
            </p:spPr>
            <p:txBody>
              <a:bodyPr/>
              <a:lstStyle/>
              <a:p>
                <a:r>
                  <a:rPr lang="de-DE">
                    <a:noFill/>
                  </a:rPr>
                  <a:t> </a:t>
                </a:r>
              </a:p>
            </p:txBody>
          </p:sp>
        </mc:Fallback>
      </mc:AlternateContent>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77891" y="1635036"/>
            <a:ext cx="5048684" cy="5033245"/>
          </a:xfrm>
          <a:prstGeom prst="rect">
            <a:avLst/>
          </a:prstGeom>
        </p:spPr>
      </p:pic>
      <p:cxnSp>
        <p:nvCxnSpPr>
          <p:cNvPr id="6" name="Straight Connector 5"/>
          <p:cNvCxnSpPr/>
          <p:nvPr/>
        </p:nvCxnSpPr>
        <p:spPr>
          <a:xfrm flipV="1">
            <a:off x="8769427" y="4230477"/>
            <a:ext cx="1696597" cy="22034"/>
          </a:xfrm>
          <a:prstGeom prst="line">
            <a:avLst/>
          </a:prstGeom>
          <a:ln w="63500">
            <a:solidFill>
              <a:schemeClr val="accent4">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9" name="Oval 18"/>
          <p:cNvSpPr>
            <a:spLocks noChangeAspect="1"/>
          </p:cNvSpPr>
          <p:nvPr/>
        </p:nvSpPr>
        <p:spPr>
          <a:xfrm>
            <a:off x="8715427" y="4187494"/>
            <a:ext cx="108000" cy="108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20" name="Oval 19"/>
          <p:cNvSpPr>
            <a:spLocks noChangeAspect="1"/>
          </p:cNvSpPr>
          <p:nvPr/>
        </p:nvSpPr>
        <p:spPr>
          <a:xfrm>
            <a:off x="10412024" y="4176477"/>
            <a:ext cx="108000" cy="108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cxnSp>
        <p:nvCxnSpPr>
          <p:cNvPr id="22" name="Straight Connector 21"/>
          <p:cNvCxnSpPr/>
          <p:nvPr/>
        </p:nvCxnSpPr>
        <p:spPr>
          <a:xfrm>
            <a:off x="9110949" y="2522863"/>
            <a:ext cx="11017" cy="2743200"/>
          </a:xfrm>
          <a:prstGeom prst="line">
            <a:avLst/>
          </a:prstGeom>
          <a:ln w="63500">
            <a:solidFill>
              <a:schemeClr val="accent6">
                <a:lumMod val="60000"/>
                <a:lumOff val="4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769427" y="1861851"/>
            <a:ext cx="0" cy="4806430"/>
          </a:xfrm>
          <a:prstGeom prst="line">
            <a:avLst/>
          </a:prstGeom>
          <a:ln w="85725">
            <a:solidFill>
              <a:schemeClr val="accent4">
                <a:lumMod val="75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466024" y="1827262"/>
            <a:ext cx="0" cy="4806430"/>
          </a:xfrm>
          <a:prstGeom prst="line">
            <a:avLst/>
          </a:prstGeom>
          <a:ln w="85725">
            <a:solidFill>
              <a:schemeClr val="accent4">
                <a:lumMod val="75000"/>
                <a:alpha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ight Arrow 7"/>
              <p:cNvSpPr/>
              <p:nvPr/>
            </p:nvSpPr>
            <p:spPr>
              <a:xfrm>
                <a:off x="7338987" y="1708034"/>
                <a:ext cx="1422261" cy="738574"/>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1" i="1" dirty="0" smtClean="0">
                          <a:latin typeface="Cambria Math" panose="02040503050406030204" pitchFamily="18" charset="0"/>
                        </a:rPr>
                        <m:t>=−</m:t>
                      </m:r>
                      <m:r>
                        <a:rPr lang="en-US" sz="2400" b="1" i="1" dirty="0" smtClean="0">
                          <a:latin typeface="Cambria Math" panose="02040503050406030204" pitchFamily="18" charset="0"/>
                        </a:rPr>
                        <m:t>𝟏</m:t>
                      </m:r>
                    </m:oMath>
                  </m:oMathPara>
                </a14:m>
                <a:endParaRPr lang="de-DE" sz="2400" b="1" dirty="0"/>
              </a:p>
            </p:txBody>
          </p:sp>
        </mc:Choice>
        <mc:Fallback xmlns="">
          <p:sp>
            <p:nvSpPr>
              <p:cNvPr id="8" name="Right Arrow 7"/>
              <p:cNvSpPr>
                <a:spLocks noRot="1" noChangeAspect="1" noMove="1" noResize="1" noEditPoints="1" noAdjustHandles="1" noChangeArrowheads="1" noChangeShapeType="1" noTextEdit="1"/>
              </p:cNvSpPr>
              <p:nvPr/>
            </p:nvSpPr>
            <p:spPr>
              <a:xfrm>
                <a:off x="7338987" y="1708034"/>
                <a:ext cx="1422261" cy="738574"/>
              </a:xfrm>
              <a:prstGeom prst="rightArrow">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Left Arrow 8"/>
              <p:cNvSpPr/>
              <p:nvPr/>
            </p:nvSpPr>
            <p:spPr>
              <a:xfrm>
                <a:off x="10526451" y="1777964"/>
                <a:ext cx="1416586" cy="738574"/>
              </a:xfrm>
              <a:prstGeom prst="lef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𝒙</m:t>
                      </m:r>
                      <m:r>
                        <a:rPr lang="en-US" sz="2400" b="1" i="1" smtClean="0">
                          <a:latin typeface="Cambria Math" panose="02040503050406030204" pitchFamily="18" charset="0"/>
                        </a:rPr>
                        <m:t>=</m:t>
                      </m:r>
                      <m:r>
                        <a:rPr lang="en-US" sz="2400" b="1" i="1" smtClean="0">
                          <a:latin typeface="Cambria Math" panose="02040503050406030204" pitchFamily="18" charset="0"/>
                        </a:rPr>
                        <m:t>𝟒</m:t>
                      </m:r>
                    </m:oMath>
                  </m:oMathPara>
                </a14:m>
                <a:endParaRPr lang="de-DE" sz="2400" b="1" dirty="0"/>
              </a:p>
            </p:txBody>
          </p:sp>
        </mc:Choice>
        <mc:Fallback xmlns="">
          <p:sp>
            <p:nvSpPr>
              <p:cNvPr id="9" name="Left Arrow 8"/>
              <p:cNvSpPr>
                <a:spLocks noRot="1" noChangeAspect="1" noMove="1" noResize="1" noEditPoints="1" noAdjustHandles="1" noChangeArrowheads="1" noChangeShapeType="1" noTextEdit="1"/>
              </p:cNvSpPr>
              <p:nvPr/>
            </p:nvSpPr>
            <p:spPr>
              <a:xfrm>
                <a:off x="10526451" y="1777964"/>
                <a:ext cx="1416586" cy="738574"/>
              </a:xfrm>
              <a:prstGeom prst="leftArrow">
                <a:avLst/>
              </a:prstGeom>
              <a:blipFill>
                <a:blip r:embed="rId6"/>
                <a:stretch>
                  <a:fillRect/>
                </a:stretch>
              </a:blipFill>
            </p:spPr>
            <p:txBody>
              <a:bodyPr/>
              <a:lstStyle/>
              <a:p>
                <a:r>
                  <a:rPr lang="de-DE">
                    <a:noFill/>
                  </a:rPr>
                  <a:t> </a:t>
                </a:r>
              </a:p>
            </p:txBody>
          </p:sp>
        </mc:Fallback>
      </mc:AlternateContent>
      <p:cxnSp>
        <p:nvCxnSpPr>
          <p:cNvPr id="11" name="Straight Connector 10"/>
          <p:cNvCxnSpPr/>
          <p:nvPr/>
        </p:nvCxnSpPr>
        <p:spPr>
          <a:xfrm>
            <a:off x="6677891" y="5266063"/>
            <a:ext cx="4834736" cy="0"/>
          </a:xfrm>
          <a:prstGeom prst="line">
            <a:avLst/>
          </a:prstGeom>
          <a:ln w="85725">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4598" y="2522863"/>
            <a:ext cx="4834736" cy="0"/>
          </a:xfrm>
          <a:prstGeom prst="line">
            <a:avLst/>
          </a:prstGeom>
          <a:ln w="85725">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ight Arrow 22"/>
              <p:cNvSpPr/>
              <p:nvPr/>
            </p:nvSpPr>
            <p:spPr>
              <a:xfrm>
                <a:off x="5890019" y="2147251"/>
                <a:ext cx="1422261" cy="738574"/>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1" i="1" dirty="0" smtClean="0">
                          <a:latin typeface="Cambria Math" panose="02040503050406030204" pitchFamily="18" charset="0"/>
                        </a:rPr>
                        <m:t>=</m:t>
                      </m:r>
                      <m:r>
                        <a:rPr lang="en-US" sz="2400" b="1" i="1" dirty="0" smtClean="0">
                          <a:latin typeface="Cambria Math" panose="02040503050406030204" pitchFamily="18" charset="0"/>
                        </a:rPr>
                        <m:t>𝟓</m:t>
                      </m:r>
                    </m:oMath>
                  </m:oMathPara>
                </a14:m>
                <a:endParaRPr lang="de-DE" sz="2400" b="1" dirty="0"/>
              </a:p>
            </p:txBody>
          </p:sp>
        </mc:Choice>
        <mc:Fallback xmlns="">
          <p:sp>
            <p:nvSpPr>
              <p:cNvPr id="23" name="Right Arrow 22"/>
              <p:cNvSpPr>
                <a:spLocks noRot="1" noChangeAspect="1" noMove="1" noResize="1" noEditPoints="1" noAdjustHandles="1" noChangeArrowheads="1" noChangeShapeType="1" noTextEdit="1"/>
              </p:cNvSpPr>
              <p:nvPr/>
            </p:nvSpPr>
            <p:spPr>
              <a:xfrm>
                <a:off x="5890019" y="2147251"/>
                <a:ext cx="1422261" cy="738574"/>
              </a:xfrm>
              <a:prstGeom prst="rightArrow">
                <a:avLst/>
              </a:prstGeom>
              <a:blipFill>
                <a:blip r:embed="rId11"/>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Left Arrow 23"/>
              <p:cNvSpPr/>
              <p:nvPr/>
            </p:nvSpPr>
            <p:spPr>
              <a:xfrm>
                <a:off x="10664328" y="4896776"/>
                <a:ext cx="1422301" cy="738574"/>
              </a:xfrm>
              <a:prstGeom prst="lef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𝒚</m:t>
                      </m:r>
                      <m:r>
                        <a:rPr lang="en-US" sz="2400" b="1" i="1" smtClean="0">
                          <a:latin typeface="Cambria Math" panose="02040503050406030204" pitchFamily="18" charset="0"/>
                        </a:rPr>
                        <m:t>=−</m:t>
                      </m:r>
                      <m:r>
                        <a:rPr lang="en-US" sz="2400" b="1" i="1" smtClean="0">
                          <a:latin typeface="Cambria Math" panose="02040503050406030204" pitchFamily="18" charset="0"/>
                        </a:rPr>
                        <m:t>𝟑</m:t>
                      </m:r>
                    </m:oMath>
                  </m:oMathPara>
                </a14:m>
                <a:endParaRPr lang="de-DE" sz="2400" b="1" dirty="0"/>
              </a:p>
            </p:txBody>
          </p:sp>
        </mc:Choice>
        <mc:Fallback xmlns="">
          <p:sp>
            <p:nvSpPr>
              <p:cNvPr id="24" name="Left Arrow 23"/>
              <p:cNvSpPr>
                <a:spLocks noRot="1" noChangeAspect="1" noMove="1" noResize="1" noEditPoints="1" noAdjustHandles="1" noChangeArrowheads="1" noChangeShapeType="1" noTextEdit="1"/>
              </p:cNvSpPr>
              <p:nvPr/>
            </p:nvSpPr>
            <p:spPr>
              <a:xfrm>
                <a:off x="10664328" y="4896776"/>
                <a:ext cx="1422301" cy="738574"/>
              </a:xfrm>
              <a:prstGeom prst="leftArrow">
                <a:avLst/>
              </a:prstGeom>
              <a:blipFill>
                <a:blip r:embed="rId8"/>
                <a:stretch>
                  <a:fillRect/>
                </a:stretch>
              </a:blipFill>
            </p:spPr>
            <p:txBody>
              <a:bodyPr/>
              <a:lstStyle/>
              <a:p>
                <a:r>
                  <a:rPr lang="de-DE">
                    <a:noFill/>
                  </a:rPr>
                  <a:t> </a:t>
                </a:r>
              </a:p>
            </p:txBody>
          </p:sp>
        </mc:Fallback>
      </mc:AlternateContent>
      <p:sp>
        <p:nvSpPr>
          <p:cNvPr id="5" name="Rectangle 4"/>
          <p:cNvSpPr/>
          <p:nvPr/>
        </p:nvSpPr>
        <p:spPr>
          <a:xfrm>
            <a:off x="8804064" y="2569277"/>
            <a:ext cx="1642597" cy="2650373"/>
          </a:xfrm>
          <a:prstGeom prst="rect">
            <a:avLst/>
          </a:prstGeom>
          <a:solidFill>
            <a:schemeClr val="accent1">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Oval 20"/>
          <p:cNvSpPr>
            <a:spLocks noChangeAspect="1"/>
          </p:cNvSpPr>
          <p:nvPr/>
        </p:nvSpPr>
        <p:spPr>
          <a:xfrm>
            <a:off x="8653248" y="2428826"/>
            <a:ext cx="216000" cy="216000"/>
          </a:xfrm>
          <a:prstGeom prst="ellipse">
            <a:avLst/>
          </a:prstGeom>
          <a:ln w="50800"/>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25" name="Oval 24"/>
          <p:cNvSpPr>
            <a:spLocks noChangeAspect="1"/>
          </p:cNvSpPr>
          <p:nvPr/>
        </p:nvSpPr>
        <p:spPr>
          <a:xfrm>
            <a:off x="10358024" y="2411701"/>
            <a:ext cx="216000" cy="216000"/>
          </a:xfrm>
          <a:prstGeom prst="ellipse">
            <a:avLst/>
          </a:prstGeom>
          <a:ln w="50800"/>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26" name="Oval 25"/>
          <p:cNvSpPr>
            <a:spLocks noChangeAspect="1"/>
          </p:cNvSpPr>
          <p:nvPr/>
        </p:nvSpPr>
        <p:spPr>
          <a:xfrm>
            <a:off x="8661427" y="5127633"/>
            <a:ext cx="216000" cy="216000"/>
          </a:xfrm>
          <a:prstGeom prst="ellipse">
            <a:avLst/>
          </a:prstGeom>
          <a:ln w="50800"/>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27" name="Oval 26"/>
          <p:cNvSpPr>
            <a:spLocks noChangeAspect="1"/>
          </p:cNvSpPr>
          <p:nvPr/>
        </p:nvSpPr>
        <p:spPr>
          <a:xfrm>
            <a:off x="10358024" y="5125186"/>
            <a:ext cx="216000" cy="216000"/>
          </a:xfrm>
          <a:prstGeom prst="ellipse">
            <a:avLst/>
          </a:prstGeom>
          <a:ln w="50800"/>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231023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94326"/>
          </a:xfrm>
        </p:spPr>
        <p:txBody>
          <a:bodyPr/>
          <a:lstStyle/>
          <a:p>
            <a:r>
              <a:rPr lang="en-US" dirty="0"/>
              <a:t>Example 3 cont’d</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1524" y="1777964"/>
                <a:ext cx="6336368" cy="5080037"/>
              </a:xfrm>
            </p:spPr>
            <p:txBody>
              <a:bodyPr>
                <a:normAutofit fontScale="70000" lnSpcReduction="20000"/>
              </a:bodyPr>
              <a:lstStyle/>
              <a:p>
                <a14:m>
                  <m:oMath xmlns:m="http://schemas.openxmlformats.org/officeDocument/2006/math">
                    <m:r>
                      <a:rPr lang="en-US" b="0" i="1" smtClean="0">
                        <a:latin typeface="Cambria Math" panose="02040503050406030204" pitchFamily="18" charset="0"/>
                      </a:rPr>
                      <m:t>𝑁𝑜𝑤</m:t>
                    </m:r>
                    <m:r>
                      <a:rPr lang="en-US" b="0" i="1" smtClean="0">
                        <a:latin typeface="Cambria Math" panose="02040503050406030204" pitchFamily="18" charset="0"/>
                      </a:rPr>
                      <m:t> </m:t>
                    </m:r>
                    <m:r>
                      <a:rPr lang="en-US" b="0" i="1" smtClean="0">
                        <a:latin typeface="Cambria Math" panose="02040503050406030204" pitchFamily="18" charset="0"/>
                      </a:rPr>
                      <m:t>𝑙𝑒</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𝑐𝑜𝑛𝑠𝑖𝑑𝑒𝑟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−1,4</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−3,5</m:t>
                        </m:r>
                      </m:e>
                    </m:d>
                    <m:r>
                      <a:rPr lang="en-US" b="0" i="1" smtClean="0">
                        <a:latin typeface="Cambria Math" panose="02040503050406030204" pitchFamily="18" charset="0"/>
                      </a:rPr>
                      <m:t>, </m:t>
                    </m:r>
                  </m:oMath>
                </a14:m>
                <a:endParaRPr lang="en-US" b="0" dirty="0"/>
              </a:p>
              <a:p>
                <a:r>
                  <a:rPr lang="en-US" dirty="0"/>
                  <a:t>Let’s now see what (</a:t>
                </a:r>
                <a:r>
                  <a:rPr lang="en-US" dirty="0" err="1"/>
                  <a:t>x,y</a:t>
                </a:r>
                <a:r>
                  <a:rPr lang="en-US" dirty="0"/>
                  <a:t>) pairs we need to include.</a:t>
                </a:r>
              </a:p>
              <a:p>
                <a:r>
                  <a:rPr lang="en-US" dirty="0"/>
                  <a:t>At last let’s consider which sides we need to include.</a:t>
                </a:r>
              </a:p>
              <a:p>
                <a:r>
                  <a:rPr lang="en-US" dirty="0"/>
                  <a:t>We have the following sides:</a:t>
                </a:r>
              </a:p>
              <a:p>
                <a:r>
                  <a:rPr lang="en-US" dirty="0"/>
                  <a:t>X=-1, X=4, Y=-3, Y=5</a:t>
                </a:r>
              </a:p>
              <a:p>
                <a:r>
                  <a:rPr lang="en-US" dirty="0"/>
                  <a:t>Should we include X=-1?</a:t>
                </a:r>
              </a:p>
              <a:p>
                <a:r>
                  <a:rPr lang="en-US" dirty="0"/>
                  <a:t>No since the domain interval is open.</a:t>
                </a:r>
              </a:p>
              <a:p>
                <a:r>
                  <a:rPr lang="en-US" dirty="0"/>
                  <a:t>Should we include X=4?</a:t>
                </a:r>
              </a:p>
              <a:p>
                <a:r>
                  <a:rPr lang="en-US" dirty="0"/>
                  <a:t>No since the domain Interval is open.</a:t>
                </a:r>
              </a:p>
              <a:p>
                <a:r>
                  <a:rPr lang="en-US" dirty="0"/>
                  <a:t>Should we include Y=-3?</a:t>
                </a:r>
              </a:p>
              <a:p>
                <a:r>
                  <a:rPr lang="en-US" dirty="0"/>
                  <a:t>Yes since the range interval is closed.</a:t>
                </a:r>
              </a:p>
              <a:p>
                <a:r>
                  <a:rPr lang="en-US" dirty="0"/>
                  <a:t>Should we include Y=5?</a:t>
                </a:r>
              </a:p>
              <a:p>
                <a:r>
                  <a:rPr lang="en-US" dirty="0"/>
                  <a:t>Yes since the range interval is closed.</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1524" y="1777964"/>
                <a:ext cx="6336368" cy="5080037"/>
              </a:xfrm>
              <a:blipFill>
                <a:blip r:embed="rId2"/>
                <a:stretch>
                  <a:fillRect l="-866" t="-108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38200" y="818299"/>
                <a:ext cx="10515600" cy="138371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𝐿𝑒𝑡</m:t>
                      </m:r>
                      <m:r>
                        <a:rPr lang="en-US" sz="2800" b="0" i="1" smtClean="0">
                          <a:latin typeface="Cambria Math" panose="02040503050406030204" pitchFamily="18" charset="0"/>
                        </a:rPr>
                        <m:t> </m:t>
                      </m:r>
                      <m:r>
                        <a:rPr lang="en-US" sz="2800" b="0" i="1" smtClean="0">
                          <a:latin typeface="Cambria Math" panose="02040503050406030204" pitchFamily="18" charset="0"/>
                        </a:rPr>
                        <m:t>𝑆</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≤9,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ℝ</m:t>
                              </m:r>
                            </m:e>
                            <m:sup>
                              <m:r>
                                <a:rPr lang="en-US" sz="2800" b="0" i="1" smtClean="0">
                                  <a:latin typeface="Cambria Math" panose="02040503050406030204" pitchFamily="18" charset="0"/>
                                </a:rPr>
                                <m:t>2</m:t>
                              </m:r>
                            </m:sup>
                          </m:sSup>
                        </m:e>
                      </m:d>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−1,4</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−3,5</m:t>
                          </m:r>
                        </m:e>
                      </m:d>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𝑎𝑛𝑑</m:t>
                      </m:r>
                      <m:r>
                        <a:rPr lang="en-US" sz="2800" b="0" i="1" smtClean="0">
                          <a:latin typeface="Cambria Math" panose="02040503050406030204" pitchFamily="18" charset="0"/>
                        </a:rPr>
                        <m:t> </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≥0</m:t>
                          </m:r>
                        </m:e>
                      </m:d>
                      <m:r>
                        <a:rPr lang="en-US" sz="2800" b="0" i="1" smtClean="0">
                          <a:latin typeface="Cambria Math" panose="02040503050406030204" pitchFamily="18" charset="0"/>
                        </a:rPr>
                        <m:t>. </m:t>
                      </m:r>
                      <m:r>
                        <a:rPr lang="en-US" sz="2800" b="0" i="1" smtClean="0">
                          <a:latin typeface="Cambria Math" panose="02040503050406030204" pitchFamily="18" charset="0"/>
                        </a:rPr>
                        <m:t>𝐺𝑟𝑎𝑝h</m:t>
                      </m:r>
                      <m:r>
                        <a:rPr lang="en-US" sz="2800" b="0" i="1" smtClean="0">
                          <a:latin typeface="Cambria Math" panose="02040503050406030204" pitchFamily="18" charset="0"/>
                        </a:rPr>
                        <m:t> </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𝑻</m:t>
                          </m:r>
                          <m:r>
                            <a:rPr lang="en-US" sz="2800" b="1" i="1" smtClean="0">
                              <a:latin typeface="Cambria Math" panose="02040503050406030204" pitchFamily="18" charset="0"/>
                            </a:rPr>
                            <m:t>−</m:t>
                          </m:r>
                          <m:r>
                            <a:rPr lang="en-US" sz="2800" b="1" i="1" smtClean="0">
                              <a:latin typeface="Cambria Math" panose="02040503050406030204" pitchFamily="18" charset="0"/>
                            </a:rPr>
                            <m:t>𝑺</m:t>
                          </m:r>
                        </m:e>
                      </m:d>
                      <m:r>
                        <a:rPr lang="en-US" sz="2800" b="1" i="1" smtClean="0">
                          <a:latin typeface="Cambria Math" panose="02040503050406030204" pitchFamily="18" charset="0"/>
                        </a:rPr>
                        <m:t>∩</m:t>
                      </m:r>
                      <m:r>
                        <a:rPr lang="en-US" sz="2800" b="1" i="1" smtClean="0">
                          <a:latin typeface="Cambria Math" panose="02040503050406030204" pitchFamily="18" charset="0"/>
                        </a:rPr>
                        <m:t>𝑭</m:t>
                      </m:r>
                      <m:r>
                        <a:rPr lang="en-US" sz="2800" b="1" i="1" smtClean="0">
                          <a:latin typeface="Cambria Math" panose="02040503050406030204" pitchFamily="18" charset="0"/>
                        </a:rPr>
                        <m:t> </m:t>
                      </m:r>
                      <m:r>
                        <a:rPr lang="en-US" sz="2800" b="0" i="1" smtClean="0">
                          <a:latin typeface="Cambria Math" panose="02040503050406030204" pitchFamily="18" charset="0"/>
                        </a:rPr>
                        <m:t>𝑜𝑛</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𝑝𝑙𝑎𝑛𝑒</m:t>
                      </m:r>
                      <m:r>
                        <a:rPr lang="en-US" sz="2800" b="0" i="1" smtClean="0">
                          <a:latin typeface="Cambria Math" panose="02040503050406030204" pitchFamily="18" charset="0"/>
                        </a:rPr>
                        <m:t>.</m:t>
                      </m:r>
                    </m:oMath>
                  </m:oMathPara>
                </a14:m>
                <a:endParaRPr lang="en-US" sz="2800" b="0" dirty="0"/>
              </a:p>
              <a:p>
                <a:endParaRPr lang="de-DE"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818299"/>
                <a:ext cx="10515600" cy="1383712"/>
              </a:xfrm>
              <a:prstGeom prst="rect">
                <a:avLst/>
              </a:prstGeom>
              <a:blipFill>
                <a:blip r:embed="rId3"/>
                <a:stretch>
                  <a:fillRect/>
                </a:stretch>
              </a:blipFill>
            </p:spPr>
            <p:txBody>
              <a:bodyPr/>
              <a:lstStyle/>
              <a:p>
                <a:r>
                  <a:rPr lang="de-DE">
                    <a:noFill/>
                  </a:rPr>
                  <a:t> </a:t>
                </a:r>
              </a:p>
            </p:txBody>
          </p:sp>
        </mc:Fallback>
      </mc:AlternateContent>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7891" y="1635036"/>
            <a:ext cx="5048684" cy="5033245"/>
          </a:xfrm>
          <a:prstGeom prst="rect">
            <a:avLst/>
          </a:prstGeom>
        </p:spPr>
      </p:pic>
      <p:cxnSp>
        <p:nvCxnSpPr>
          <p:cNvPr id="6" name="Straight Connector 5"/>
          <p:cNvCxnSpPr/>
          <p:nvPr/>
        </p:nvCxnSpPr>
        <p:spPr>
          <a:xfrm flipV="1">
            <a:off x="8769427" y="4230477"/>
            <a:ext cx="1696597" cy="22034"/>
          </a:xfrm>
          <a:prstGeom prst="line">
            <a:avLst/>
          </a:prstGeom>
          <a:ln w="63500">
            <a:solidFill>
              <a:schemeClr val="accent4">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9" name="Oval 18"/>
          <p:cNvSpPr>
            <a:spLocks noChangeAspect="1"/>
          </p:cNvSpPr>
          <p:nvPr/>
        </p:nvSpPr>
        <p:spPr>
          <a:xfrm>
            <a:off x="8715427" y="4187494"/>
            <a:ext cx="108000" cy="108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20" name="Oval 19"/>
          <p:cNvSpPr>
            <a:spLocks noChangeAspect="1"/>
          </p:cNvSpPr>
          <p:nvPr/>
        </p:nvSpPr>
        <p:spPr>
          <a:xfrm>
            <a:off x="10412024" y="4176477"/>
            <a:ext cx="108000" cy="108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cxnSp>
        <p:nvCxnSpPr>
          <p:cNvPr id="22" name="Straight Connector 21"/>
          <p:cNvCxnSpPr/>
          <p:nvPr/>
        </p:nvCxnSpPr>
        <p:spPr>
          <a:xfrm>
            <a:off x="9110949" y="2522863"/>
            <a:ext cx="11017" cy="2743200"/>
          </a:xfrm>
          <a:prstGeom prst="line">
            <a:avLst/>
          </a:prstGeom>
          <a:ln w="63500">
            <a:solidFill>
              <a:schemeClr val="accent6">
                <a:lumMod val="60000"/>
                <a:lumOff val="4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769427" y="1861851"/>
            <a:ext cx="0" cy="4806430"/>
          </a:xfrm>
          <a:prstGeom prst="line">
            <a:avLst/>
          </a:prstGeom>
          <a:ln w="85725">
            <a:solidFill>
              <a:schemeClr val="accent4">
                <a:lumMod val="75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466024" y="1827262"/>
            <a:ext cx="0" cy="4806430"/>
          </a:xfrm>
          <a:prstGeom prst="line">
            <a:avLst/>
          </a:prstGeom>
          <a:ln w="85725">
            <a:solidFill>
              <a:schemeClr val="accent4">
                <a:lumMod val="75000"/>
                <a:alpha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ight Arrow 7"/>
              <p:cNvSpPr/>
              <p:nvPr/>
            </p:nvSpPr>
            <p:spPr>
              <a:xfrm>
                <a:off x="7338987" y="1708034"/>
                <a:ext cx="1422261" cy="738574"/>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1" i="1" dirty="0" smtClean="0">
                          <a:latin typeface="Cambria Math" panose="02040503050406030204" pitchFamily="18" charset="0"/>
                        </a:rPr>
                        <m:t>=−</m:t>
                      </m:r>
                      <m:r>
                        <a:rPr lang="en-US" sz="2400" b="1" i="1" dirty="0" smtClean="0">
                          <a:latin typeface="Cambria Math" panose="02040503050406030204" pitchFamily="18" charset="0"/>
                        </a:rPr>
                        <m:t>𝟏</m:t>
                      </m:r>
                    </m:oMath>
                  </m:oMathPara>
                </a14:m>
                <a:endParaRPr lang="de-DE" sz="2400" b="1" dirty="0"/>
              </a:p>
            </p:txBody>
          </p:sp>
        </mc:Choice>
        <mc:Fallback xmlns="">
          <p:sp>
            <p:nvSpPr>
              <p:cNvPr id="8" name="Right Arrow 7"/>
              <p:cNvSpPr>
                <a:spLocks noRot="1" noChangeAspect="1" noMove="1" noResize="1" noEditPoints="1" noAdjustHandles="1" noChangeArrowheads="1" noChangeShapeType="1" noTextEdit="1"/>
              </p:cNvSpPr>
              <p:nvPr/>
            </p:nvSpPr>
            <p:spPr>
              <a:xfrm>
                <a:off x="7338987" y="1708034"/>
                <a:ext cx="1422261" cy="738574"/>
              </a:xfrm>
              <a:prstGeom prst="rightArrow">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Left Arrow 8"/>
              <p:cNvSpPr/>
              <p:nvPr/>
            </p:nvSpPr>
            <p:spPr>
              <a:xfrm>
                <a:off x="10526451" y="1777964"/>
                <a:ext cx="1416586" cy="738574"/>
              </a:xfrm>
              <a:prstGeom prst="lef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𝒙</m:t>
                      </m:r>
                      <m:r>
                        <a:rPr lang="en-US" sz="2400" b="1" i="1" smtClean="0">
                          <a:latin typeface="Cambria Math" panose="02040503050406030204" pitchFamily="18" charset="0"/>
                        </a:rPr>
                        <m:t>=</m:t>
                      </m:r>
                      <m:r>
                        <a:rPr lang="en-US" sz="2400" b="1" i="1" smtClean="0">
                          <a:latin typeface="Cambria Math" panose="02040503050406030204" pitchFamily="18" charset="0"/>
                        </a:rPr>
                        <m:t>𝟒</m:t>
                      </m:r>
                    </m:oMath>
                  </m:oMathPara>
                </a14:m>
                <a:endParaRPr lang="de-DE" sz="2400" b="1" dirty="0"/>
              </a:p>
            </p:txBody>
          </p:sp>
        </mc:Choice>
        <mc:Fallback xmlns="">
          <p:sp>
            <p:nvSpPr>
              <p:cNvPr id="9" name="Left Arrow 8"/>
              <p:cNvSpPr>
                <a:spLocks noRot="1" noChangeAspect="1" noMove="1" noResize="1" noEditPoints="1" noAdjustHandles="1" noChangeArrowheads="1" noChangeShapeType="1" noTextEdit="1"/>
              </p:cNvSpPr>
              <p:nvPr/>
            </p:nvSpPr>
            <p:spPr>
              <a:xfrm>
                <a:off x="10526451" y="1777964"/>
                <a:ext cx="1416586" cy="738574"/>
              </a:xfrm>
              <a:prstGeom prst="leftArrow">
                <a:avLst/>
              </a:prstGeom>
              <a:blipFill>
                <a:blip r:embed="rId6"/>
                <a:stretch>
                  <a:fillRect/>
                </a:stretch>
              </a:blipFill>
            </p:spPr>
            <p:txBody>
              <a:bodyPr/>
              <a:lstStyle/>
              <a:p>
                <a:r>
                  <a:rPr lang="de-DE">
                    <a:noFill/>
                  </a:rPr>
                  <a:t> </a:t>
                </a:r>
              </a:p>
            </p:txBody>
          </p:sp>
        </mc:Fallback>
      </mc:AlternateContent>
      <p:cxnSp>
        <p:nvCxnSpPr>
          <p:cNvPr id="11" name="Straight Connector 10"/>
          <p:cNvCxnSpPr/>
          <p:nvPr/>
        </p:nvCxnSpPr>
        <p:spPr>
          <a:xfrm>
            <a:off x="6677891" y="5266063"/>
            <a:ext cx="4834736" cy="0"/>
          </a:xfrm>
          <a:prstGeom prst="line">
            <a:avLst/>
          </a:prstGeom>
          <a:ln w="85725">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4598" y="2522863"/>
            <a:ext cx="4834736" cy="0"/>
          </a:xfrm>
          <a:prstGeom prst="line">
            <a:avLst/>
          </a:prstGeom>
          <a:ln w="85725">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ight Arrow 22"/>
              <p:cNvSpPr/>
              <p:nvPr/>
            </p:nvSpPr>
            <p:spPr>
              <a:xfrm>
                <a:off x="5890019" y="2147251"/>
                <a:ext cx="1422261" cy="738574"/>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1" i="1" dirty="0" smtClean="0">
                          <a:latin typeface="Cambria Math" panose="02040503050406030204" pitchFamily="18" charset="0"/>
                        </a:rPr>
                        <m:t>=</m:t>
                      </m:r>
                      <m:r>
                        <a:rPr lang="en-US" sz="2400" b="1" i="1" dirty="0" smtClean="0">
                          <a:latin typeface="Cambria Math" panose="02040503050406030204" pitchFamily="18" charset="0"/>
                        </a:rPr>
                        <m:t>𝟓</m:t>
                      </m:r>
                    </m:oMath>
                  </m:oMathPara>
                </a14:m>
                <a:endParaRPr lang="de-DE" sz="2400" b="1" dirty="0"/>
              </a:p>
            </p:txBody>
          </p:sp>
        </mc:Choice>
        <mc:Fallback xmlns="">
          <p:sp>
            <p:nvSpPr>
              <p:cNvPr id="23" name="Right Arrow 22"/>
              <p:cNvSpPr>
                <a:spLocks noRot="1" noChangeAspect="1" noMove="1" noResize="1" noEditPoints="1" noAdjustHandles="1" noChangeArrowheads="1" noChangeShapeType="1" noTextEdit="1"/>
              </p:cNvSpPr>
              <p:nvPr/>
            </p:nvSpPr>
            <p:spPr>
              <a:xfrm>
                <a:off x="5890019" y="2147251"/>
                <a:ext cx="1422261" cy="738574"/>
              </a:xfrm>
              <a:prstGeom prst="rightArrow">
                <a:avLst/>
              </a:prstGeom>
              <a:blipFill>
                <a:blip r:embed="rId7"/>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Left Arrow 23"/>
              <p:cNvSpPr/>
              <p:nvPr/>
            </p:nvSpPr>
            <p:spPr>
              <a:xfrm>
                <a:off x="10664328" y="4896776"/>
                <a:ext cx="1422301" cy="738574"/>
              </a:xfrm>
              <a:prstGeom prst="lef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𝒚</m:t>
                      </m:r>
                      <m:r>
                        <a:rPr lang="en-US" sz="2400" b="1" i="1" smtClean="0">
                          <a:latin typeface="Cambria Math" panose="02040503050406030204" pitchFamily="18" charset="0"/>
                        </a:rPr>
                        <m:t>=−</m:t>
                      </m:r>
                      <m:r>
                        <a:rPr lang="en-US" sz="2400" b="1" i="1" smtClean="0">
                          <a:latin typeface="Cambria Math" panose="02040503050406030204" pitchFamily="18" charset="0"/>
                        </a:rPr>
                        <m:t>𝟑</m:t>
                      </m:r>
                    </m:oMath>
                  </m:oMathPara>
                </a14:m>
                <a:endParaRPr lang="de-DE" sz="2400" b="1" dirty="0"/>
              </a:p>
            </p:txBody>
          </p:sp>
        </mc:Choice>
        <mc:Fallback xmlns="">
          <p:sp>
            <p:nvSpPr>
              <p:cNvPr id="24" name="Left Arrow 23"/>
              <p:cNvSpPr>
                <a:spLocks noRot="1" noChangeAspect="1" noMove="1" noResize="1" noEditPoints="1" noAdjustHandles="1" noChangeArrowheads="1" noChangeShapeType="1" noTextEdit="1"/>
              </p:cNvSpPr>
              <p:nvPr/>
            </p:nvSpPr>
            <p:spPr>
              <a:xfrm>
                <a:off x="10664328" y="4896776"/>
                <a:ext cx="1422301" cy="738574"/>
              </a:xfrm>
              <a:prstGeom prst="leftArrow">
                <a:avLst/>
              </a:prstGeom>
              <a:blipFill>
                <a:blip r:embed="rId8"/>
                <a:stretch>
                  <a:fillRect/>
                </a:stretch>
              </a:blipFill>
            </p:spPr>
            <p:txBody>
              <a:bodyPr/>
              <a:lstStyle/>
              <a:p>
                <a:r>
                  <a:rPr lang="de-DE">
                    <a:noFill/>
                  </a:rPr>
                  <a:t> </a:t>
                </a:r>
              </a:p>
            </p:txBody>
          </p:sp>
        </mc:Fallback>
      </mc:AlternateContent>
      <p:sp>
        <p:nvSpPr>
          <p:cNvPr id="5" name="Rectangle 4"/>
          <p:cNvSpPr/>
          <p:nvPr/>
        </p:nvSpPr>
        <p:spPr>
          <a:xfrm>
            <a:off x="8804064" y="2569277"/>
            <a:ext cx="1642597" cy="2650373"/>
          </a:xfrm>
          <a:prstGeom prst="rect">
            <a:avLst/>
          </a:prstGeom>
          <a:solidFill>
            <a:schemeClr val="accent1">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Oval 20"/>
          <p:cNvSpPr>
            <a:spLocks noChangeAspect="1"/>
          </p:cNvSpPr>
          <p:nvPr/>
        </p:nvSpPr>
        <p:spPr>
          <a:xfrm>
            <a:off x="8653248" y="2428826"/>
            <a:ext cx="216000" cy="216000"/>
          </a:xfrm>
          <a:prstGeom prst="ellipse">
            <a:avLst/>
          </a:prstGeom>
          <a:ln w="50800"/>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25" name="Oval 24"/>
          <p:cNvSpPr>
            <a:spLocks noChangeAspect="1"/>
          </p:cNvSpPr>
          <p:nvPr/>
        </p:nvSpPr>
        <p:spPr>
          <a:xfrm>
            <a:off x="10358024" y="2411701"/>
            <a:ext cx="216000" cy="216000"/>
          </a:xfrm>
          <a:prstGeom prst="ellipse">
            <a:avLst/>
          </a:prstGeom>
          <a:ln w="50800"/>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26" name="Oval 25"/>
          <p:cNvSpPr>
            <a:spLocks noChangeAspect="1"/>
          </p:cNvSpPr>
          <p:nvPr/>
        </p:nvSpPr>
        <p:spPr>
          <a:xfrm>
            <a:off x="8661427" y="5127633"/>
            <a:ext cx="216000" cy="216000"/>
          </a:xfrm>
          <a:prstGeom prst="ellipse">
            <a:avLst/>
          </a:prstGeom>
          <a:ln w="50800"/>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27" name="Oval 26"/>
          <p:cNvSpPr>
            <a:spLocks noChangeAspect="1"/>
          </p:cNvSpPr>
          <p:nvPr/>
        </p:nvSpPr>
        <p:spPr>
          <a:xfrm>
            <a:off x="10358024" y="5125186"/>
            <a:ext cx="216000" cy="216000"/>
          </a:xfrm>
          <a:prstGeom prst="ellipse">
            <a:avLst/>
          </a:prstGeom>
          <a:ln w="50800"/>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cxnSp>
        <p:nvCxnSpPr>
          <p:cNvPr id="17" name="Straight Connector 16"/>
          <p:cNvCxnSpPr>
            <a:stCxn id="21" idx="6"/>
            <a:endCxn id="25" idx="2"/>
          </p:cNvCxnSpPr>
          <p:nvPr/>
        </p:nvCxnSpPr>
        <p:spPr>
          <a:xfrm flipV="1">
            <a:off x="8869248" y="2519701"/>
            <a:ext cx="1488776" cy="17125"/>
          </a:xfrm>
          <a:prstGeom prst="line">
            <a:avLst/>
          </a:prstGeom>
          <a:ln w="92075"/>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7" idx="2"/>
            <a:endCxn id="26" idx="6"/>
          </p:cNvCxnSpPr>
          <p:nvPr/>
        </p:nvCxnSpPr>
        <p:spPr>
          <a:xfrm flipH="1">
            <a:off x="8877427" y="5233186"/>
            <a:ext cx="1480597" cy="2447"/>
          </a:xfrm>
          <a:prstGeom prst="line">
            <a:avLst/>
          </a:prstGeom>
          <a:ln w="92075"/>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1" idx="4"/>
            <a:endCxn id="26" idx="0"/>
          </p:cNvCxnSpPr>
          <p:nvPr/>
        </p:nvCxnSpPr>
        <p:spPr>
          <a:xfrm>
            <a:off x="8761248" y="2644826"/>
            <a:ext cx="8179" cy="2482807"/>
          </a:xfrm>
          <a:prstGeom prst="line">
            <a:avLst/>
          </a:prstGeom>
          <a:ln w="92075">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5" idx="4"/>
            <a:endCxn id="27" idx="0"/>
          </p:cNvCxnSpPr>
          <p:nvPr/>
        </p:nvCxnSpPr>
        <p:spPr>
          <a:xfrm>
            <a:off x="10466024" y="2627701"/>
            <a:ext cx="0" cy="2497485"/>
          </a:xfrm>
          <a:prstGeom prst="line">
            <a:avLst/>
          </a:prstGeom>
          <a:ln w="92075">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46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94326"/>
          </a:xfrm>
        </p:spPr>
        <p:txBody>
          <a:bodyPr/>
          <a:lstStyle/>
          <a:p>
            <a:r>
              <a:rPr lang="en-US" dirty="0"/>
              <a:t>Example 3 cont’d</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1524" y="1777964"/>
                <a:ext cx="6336368" cy="5080037"/>
              </a:xfrm>
            </p:spPr>
            <p:txBody>
              <a:bodyPr>
                <a:normAutofit/>
              </a:bodyPr>
              <a:lstStyle/>
              <a:p>
                <a14:m>
                  <m:oMath xmlns:m="http://schemas.openxmlformats.org/officeDocument/2006/math">
                    <m:r>
                      <a:rPr lang="en-US" b="0" i="1" smtClean="0">
                        <a:latin typeface="Cambria Math" panose="02040503050406030204" pitchFamily="18" charset="0"/>
                      </a:rPr>
                      <m:t>𝑁𝑜𝑤</m:t>
                    </m:r>
                    <m:r>
                      <a:rPr lang="en-US" b="0" i="1" smtClean="0">
                        <a:latin typeface="Cambria Math" panose="02040503050406030204" pitchFamily="18" charset="0"/>
                      </a:rPr>
                      <m:t> </m:t>
                    </m:r>
                    <m:r>
                      <a:rPr lang="en-US" b="0" i="1" smtClean="0">
                        <a:latin typeface="Cambria Math" panose="02040503050406030204" pitchFamily="18" charset="0"/>
                      </a:rPr>
                      <m:t>𝑙𝑒</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𝑐𝑜𝑛𝑠𝑖𝑑𝑒𝑟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−1,4</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−3,5</m:t>
                        </m:r>
                      </m:e>
                    </m:d>
                    <m:r>
                      <a:rPr lang="en-US" b="0" i="1" smtClean="0">
                        <a:latin typeface="Cambria Math" panose="02040503050406030204" pitchFamily="18" charset="0"/>
                      </a:rPr>
                      <m:t>, </m:t>
                    </m:r>
                  </m:oMath>
                </a14:m>
                <a:endParaRPr lang="en-US" b="0" dirty="0"/>
              </a:p>
              <a:p>
                <a:r>
                  <a:rPr lang="en-US" dirty="0"/>
                  <a:t>So the region for T is as follows.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1524" y="1777964"/>
                <a:ext cx="6336368" cy="5080037"/>
              </a:xfrm>
              <a:blipFill>
                <a:blip r:embed="rId2"/>
                <a:stretch>
                  <a:fillRect l="-173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38200" y="818299"/>
                <a:ext cx="10515600" cy="138371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𝐿𝑒𝑡</m:t>
                      </m:r>
                      <m:r>
                        <a:rPr lang="en-US" sz="2800" b="0" i="1" smtClean="0">
                          <a:latin typeface="Cambria Math" panose="02040503050406030204" pitchFamily="18" charset="0"/>
                        </a:rPr>
                        <m:t> </m:t>
                      </m:r>
                      <m:r>
                        <a:rPr lang="en-US" sz="2800" b="0" i="1" smtClean="0">
                          <a:latin typeface="Cambria Math" panose="02040503050406030204" pitchFamily="18" charset="0"/>
                        </a:rPr>
                        <m:t>𝑆</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≤9,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ℝ</m:t>
                              </m:r>
                            </m:e>
                            <m:sup>
                              <m:r>
                                <a:rPr lang="en-US" sz="2800" b="0" i="1" smtClean="0">
                                  <a:latin typeface="Cambria Math" panose="02040503050406030204" pitchFamily="18" charset="0"/>
                                </a:rPr>
                                <m:t>2</m:t>
                              </m:r>
                            </m:sup>
                          </m:sSup>
                        </m:e>
                      </m:d>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−1,4</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−3,5</m:t>
                          </m:r>
                        </m:e>
                      </m:d>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𝑎𝑛𝑑</m:t>
                      </m:r>
                      <m:r>
                        <a:rPr lang="en-US" sz="2800" b="0" i="1" smtClean="0">
                          <a:latin typeface="Cambria Math" panose="02040503050406030204" pitchFamily="18" charset="0"/>
                        </a:rPr>
                        <m:t> </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≥0</m:t>
                          </m:r>
                        </m:e>
                      </m:d>
                      <m:r>
                        <a:rPr lang="en-US" sz="2800" b="0" i="1" smtClean="0">
                          <a:latin typeface="Cambria Math" panose="02040503050406030204" pitchFamily="18" charset="0"/>
                        </a:rPr>
                        <m:t>. </m:t>
                      </m:r>
                      <m:r>
                        <a:rPr lang="en-US" sz="2800" b="0" i="1" smtClean="0">
                          <a:latin typeface="Cambria Math" panose="02040503050406030204" pitchFamily="18" charset="0"/>
                        </a:rPr>
                        <m:t>𝐺𝑟𝑎𝑝h</m:t>
                      </m:r>
                      <m:r>
                        <a:rPr lang="en-US" sz="2800" b="0" i="1" smtClean="0">
                          <a:latin typeface="Cambria Math" panose="02040503050406030204" pitchFamily="18" charset="0"/>
                        </a:rPr>
                        <m:t> </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𝑻</m:t>
                          </m:r>
                          <m:r>
                            <a:rPr lang="en-US" sz="2800" b="1" i="1" smtClean="0">
                              <a:latin typeface="Cambria Math" panose="02040503050406030204" pitchFamily="18" charset="0"/>
                            </a:rPr>
                            <m:t>−</m:t>
                          </m:r>
                          <m:r>
                            <a:rPr lang="en-US" sz="2800" b="1" i="1" smtClean="0">
                              <a:latin typeface="Cambria Math" panose="02040503050406030204" pitchFamily="18" charset="0"/>
                            </a:rPr>
                            <m:t>𝑺</m:t>
                          </m:r>
                        </m:e>
                      </m:d>
                      <m:r>
                        <a:rPr lang="en-US" sz="2800" b="1" i="1" smtClean="0">
                          <a:latin typeface="Cambria Math" panose="02040503050406030204" pitchFamily="18" charset="0"/>
                        </a:rPr>
                        <m:t>∩</m:t>
                      </m:r>
                      <m:r>
                        <a:rPr lang="en-US" sz="2800" b="1" i="1" smtClean="0">
                          <a:latin typeface="Cambria Math" panose="02040503050406030204" pitchFamily="18" charset="0"/>
                        </a:rPr>
                        <m:t>𝑭</m:t>
                      </m:r>
                      <m:r>
                        <a:rPr lang="en-US" sz="2800" b="1" i="1" smtClean="0">
                          <a:latin typeface="Cambria Math" panose="02040503050406030204" pitchFamily="18" charset="0"/>
                        </a:rPr>
                        <m:t> </m:t>
                      </m:r>
                      <m:r>
                        <a:rPr lang="en-US" sz="2800" b="0" i="1" smtClean="0">
                          <a:latin typeface="Cambria Math" panose="02040503050406030204" pitchFamily="18" charset="0"/>
                        </a:rPr>
                        <m:t>𝑜𝑛</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𝑝𝑙𝑎𝑛𝑒</m:t>
                      </m:r>
                      <m:r>
                        <a:rPr lang="en-US" sz="2800" b="0" i="1" smtClean="0">
                          <a:latin typeface="Cambria Math" panose="02040503050406030204" pitchFamily="18" charset="0"/>
                        </a:rPr>
                        <m:t>.</m:t>
                      </m:r>
                    </m:oMath>
                  </m:oMathPara>
                </a14:m>
                <a:endParaRPr lang="en-US" sz="2800" b="0" dirty="0"/>
              </a:p>
              <a:p>
                <a:endParaRPr lang="de-DE"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818299"/>
                <a:ext cx="10515600" cy="1383712"/>
              </a:xfrm>
              <a:prstGeom prst="rect">
                <a:avLst/>
              </a:prstGeom>
              <a:blipFill>
                <a:blip r:embed="rId3"/>
                <a:stretch>
                  <a:fillRect/>
                </a:stretch>
              </a:blipFill>
            </p:spPr>
            <p:txBody>
              <a:bodyPr/>
              <a:lstStyle/>
              <a:p>
                <a:r>
                  <a:rPr lang="de-DE">
                    <a:noFill/>
                  </a:rPr>
                  <a:t> </a:t>
                </a:r>
              </a:p>
            </p:txBody>
          </p:sp>
        </mc:Fallback>
      </mc:AlternateContent>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7892" y="1659854"/>
            <a:ext cx="5048684" cy="5033245"/>
          </a:xfrm>
          <a:prstGeom prst="rect">
            <a:avLst/>
          </a:prstGeom>
        </p:spPr>
      </p:pic>
      <p:sp>
        <p:nvSpPr>
          <p:cNvPr id="19" name="Oval 18"/>
          <p:cNvSpPr>
            <a:spLocks noChangeAspect="1"/>
          </p:cNvSpPr>
          <p:nvPr/>
        </p:nvSpPr>
        <p:spPr>
          <a:xfrm>
            <a:off x="8715427" y="4187494"/>
            <a:ext cx="108000" cy="108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20" name="Oval 19"/>
          <p:cNvSpPr>
            <a:spLocks noChangeAspect="1"/>
          </p:cNvSpPr>
          <p:nvPr/>
        </p:nvSpPr>
        <p:spPr>
          <a:xfrm>
            <a:off x="10412024" y="4176477"/>
            <a:ext cx="108000" cy="108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5" name="Rectangle 4"/>
          <p:cNvSpPr/>
          <p:nvPr/>
        </p:nvSpPr>
        <p:spPr>
          <a:xfrm>
            <a:off x="8805269" y="2568135"/>
            <a:ext cx="1642597" cy="2650373"/>
          </a:xfrm>
          <a:prstGeom prst="rect">
            <a:avLst/>
          </a:prstGeom>
          <a:solidFill>
            <a:schemeClr val="accent1">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Oval 20"/>
          <p:cNvSpPr>
            <a:spLocks noChangeAspect="1"/>
          </p:cNvSpPr>
          <p:nvPr/>
        </p:nvSpPr>
        <p:spPr>
          <a:xfrm>
            <a:off x="8653248" y="2428826"/>
            <a:ext cx="216000" cy="216000"/>
          </a:xfrm>
          <a:prstGeom prst="ellipse">
            <a:avLst/>
          </a:prstGeom>
          <a:ln w="50800"/>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25" name="Oval 24"/>
          <p:cNvSpPr>
            <a:spLocks noChangeAspect="1"/>
          </p:cNvSpPr>
          <p:nvPr/>
        </p:nvSpPr>
        <p:spPr>
          <a:xfrm>
            <a:off x="10358024" y="2411701"/>
            <a:ext cx="216000" cy="216000"/>
          </a:xfrm>
          <a:prstGeom prst="ellipse">
            <a:avLst/>
          </a:prstGeom>
          <a:ln w="50800"/>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26" name="Oval 25"/>
          <p:cNvSpPr>
            <a:spLocks noChangeAspect="1"/>
          </p:cNvSpPr>
          <p:nvPr/>
        </p:nvSpPr>
        <p:spPr>
          <a:xfrm>
            <a:off x="8661427" y="5127633"/>
            <a:ext cx="216000" cy="216000"/>
          </a:xfrm>
          <a:prstGeom prst="ellipse">
            <a:avLst/>
          </a:prstGeom>
          <a:ln w="50800"/>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27" name="Oval 26"/>
          <p:cNvSpPr>
            <a:spLocks noChangeAspect="1"/>
          </p:cNvSpPr>
          <p:nvPr/>
        </p:nvSpPr>
        <p:spPr>
          <a:xfrm>
            <a:off x="10358024" y="5125186"/>
            <a:ext cx="216000" cy="216000"/>
          </a:xfrm>
          <a:prstGeom prst="ellipse">
            <a:avLst/>
          </a:prstGeom>
          <a:ln w="50800"/>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cxnSp>
        <p:nvCxnSpPr>
          <p:cNvPr id="17" name="Straight Connector 16"/>
          <p:cNvCxnSpPr>
            <a:stCxn id="21" idx="6"/>
            <a:endCxn id="25" idx="2"/>
          </p:cNvCxnSpPr>
          <p:nvPr/>
        </p:nvCxnSpPr>
        <p:spPr>
          <a:xfrm flipV="1">
            <a:off x="8869248" y="2519701"/>
            <a:ext cx="1488776" cy="17125"/>
          </a:xfrm>
          <a:prstGeom prst="line">
            <a:avLst/>
          </a:prstGeom>
          <a:ln w="92075"/>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7" idx="2"/>
            <a:endCxn id="26" idx="6"/>
          </p:cNvCxnSpPr>
          <p:nvPr/>
        </p:nvCxnSpPr>
        <p:spPr>
          <a:xfrm flipH="1">
            <a:off x="8877427" y="5233186"/>
            <a:ext cx="1480597" cy="2447"/>
          </a:xfrm>
          <a:prstGeom prst="line">
            <a:avLst/>
          </a:prstGeom>
          <a:ln w="92075"/>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1" idx="4"/>
            <a:endCxn id="26" idx="0"/>
          </p:cNvCxnSpPr>
          <p:nvPr/>
        </p:nvCxnSpPr>
        <p:spPr>
          <a:xfrm>
            <a:off x="8761248" y="2644826"/>
            <a:ext cx="8179" cy="2482807"/>
          </a:xfrm>
          <a:prstGeom prst="line">
            <a:avLst/>
          </a:prstGeom>
          <a:ln w="92075">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5" idx="4"/>
            <a:endCxn id="27" idx="0"/>
          </p:cNvCxnSpPr>
          <p:nvPr/>
        </p:nvCxnSpPr>
        <p:spPr>
          <a:xfrm>
            <a:off x="10466024" y="2627701"/>
            <a:ext cx="0" cy="2497485"/>
          </a:xfrm>
          <a:prstGeom prst="line">
            <a:avLst/>
          </a:prstGeom>
          <a:ln w="92075">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93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94326"/>
          </a:xfrm>
        </p:spPr>
        <p:txBody>
          <a:bodyPr/>
          <a:lstStyle/>
          <a:p>
            <a:r>
              <a:rPr lang="en-US" dirty="0"/>
              <a:t>Example 3 cont’d</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1524" y="1777964"/>
                <a:ext cx="6336368" cy="5080037"/>
              </a:xfrm>
            </p:spPr>
            <p:txBody>
              <a:bodyPr>
                <a:normAutofit/>
              </a:bodyPr>
              <a:lstStyle/>
              <a:p>
                <a14:m>
                  <m:oMath xmlns:m="http://schemas.openxmlformats.org/officeDocument/2006/math">
                    <m:r>
                      <a:rPr lang="en-US" b="0" i="1" smtClean="0">
                        <a:latin typeface="Cambria Math" panose="02040503050406030204" pitchFamily="18" charset="0"/>
                      </a:rPr>
                      <m:t>𝑁𝑜𝑤</m:t>
                    </m:r>
                    <m:r>
                      <a:rPr lang="en-US" b="0" i="1" smtClean="0">
                        <a:latin typeface="Cambria Math" panose="02040503050406030204" pitchFamily="18" charset="0"/>
                      </a:rPr>
                      <m:t> </m:t>
                    </m:r>
                    <m:r>
                      <a:rPr lang="en-US" b="0" i="1" smtClean="0">
                        <a:latin typeface="Cambria Math" panose="02040503050406030204" pitchFamily="18" charset="0"/>
                      </a:rPr>
                      <m:t>𝑙𝑒</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𝑐𝑜𝑛𝑠𝑖𝑑𝑒𝑟</m:t>
                    </m:r>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m:t>
                    </m:r>
                  </m:oMath>
                </a14:m>
                <a:endParaRPr lang="en-US" b="0" dirty="0"/>
              </a:p>
              <a:p>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≥0</m:t>
                        </m:r>
                      </m:e>
                    </m:d>
                  </m:oMath>
                </a14:m>
                <a:r>
                  <a:rPr lang="en-US" dirty="0"/>
                  <a:t>.</a:t>
                </a:r>
              </a:p>
              <a:p>
                <a:r>
                  <a:rPr lang="en-US" dirty="0"/>
                  <a:t>It is basically all the points with nonnegative </a:t>
                </a:r>
                <a:r>
                  <a:rPr lang="en-US" dirty="0" err="1"/>
                  <a:t>Xs</a:t>
                </a:r>
                <a:r>
                  <a:rPr lang="en-US" dirty="0"/>
                  <a:t> and nonnegative Ys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1524" y="1777964"/>
                <a:ext cx="6336368" cy="5080037"/>
              </a:xfrm>
              <a:blipFill>
                <a:blip r:embed="rId2"/>
                <a:stretch>
                  <a:fillRect l="-173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38200" y="818299"/>
                <a:ext cx="10515600" cy="138371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𝐿𝑒𝑡</m:t>
                      </m:r>
                      <m:r>
                        <a:rPr lang="en-US" sz="2800" b="0" i="1" smtClean="0">
                          <a:latin typeface="Cambria Math" panose="02040503050406030204" pitchFamily="18" charset="0"/>
                        </a:rPr>
                        <m:t> </m:t>
                      </m:r>
                      <m:r>
                        <a:rPr lang="en-US" sz="2800" b="0" i="1" smtClean="0">
                          <a:latin typeface="Cambria Math" panose="02040503050406030204" pitchFamily="18" charset="0"/>
                        </a:rPr>
                        <m:t>𝑆</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≤9,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ℝ</m:t>
                              </m:r>
                            </m:e>
                            <m:sup>
                              <m:r>
                                <a:rPr lang="en-US" sz="2800" b="0" i="1" smtClean="0">
                                  <a:latin typeface="Cambria Math" panose="02040503050406030204" pitchFamily="18" charset="0"/>
                                </a:rPr>
                                <m:t>2</m:t>
                              </m:r>
                            </m:sup>
                          </m:sSup>
                        </m:e>
                      </m:d>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−1,4</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−3,5</m:t>
                          </m:r>
                        </m:e>
                      </m:d>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𝑎𝑛𝑑</m:t>
                      </m:r>
                      <m:r>
                        <a:rPr lang="en-US" sz="2800" b="0" i="1" smtClean="0">
                          <a:latin typeface="Cambria Math" panose="02040503050406030204" pitchFamily="18" charset="0"/>
                        </a:rPr>
                        <m:t> </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≥0</m:t>
                          </m:r>
                        </m:e>
                      </m:d>
                      <m:r>
                        <a:rPr lang="en-US" sz="2800" b="0" i="1" smtClean="0">
                          <a:latin typeface="Cambria Math" panose="02040503050406030204" pitchFamily="18" charset="0"/>
                        </a:rPr>
                        <m:t>. </m:t>
                      </m:r>
                      <m:r>
                        <a:rPr lang="en-US" sz="2800" b="0" i="1" smtClean="0">
                          <a:latin typeface="Cambria Math" panose="02040503050406030204" pitchFamily="18" charset="0"/>
                        </a:rPr>
                        <m:t>𝐺𝑟𝑎𝑝h</m:t>
                      </m:r>
                      <m:r>
                        <a:rPr lang="en-US" sz="2800" b="0" i="1" smtClean="0">
                          <a:latin typeface="Cambria Math" panose="02040503050406030204" pitchFamily="18" charset="0"/>
                        </a:rPr>
                        <m:t> </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𝑻</m:t>
                          </m:r>
                          <m:r>
                            <a:rPr lang="en-US" sz="2800" b="1" i="1" smtClean="0">
                              <a:latin typeface="Cambria Math" panose="02040503050406030204" pitchFamily="18" charset="0"/>
                            </a:rPr>
                            <m:t>−</m:t>
                          </m:r>
                          <m:r>
                            <a:rPr lang="en-US" sz="2800" b="1" i="1" smtClean="0">
                              <a:latin typeface="Cambria Math" panose="02040503050406030204" pitchFamily="18" charset="0"/>
                            </a:rPr>
                            <m:t>𝑺</m:t>
                          </m:r>
                        </m:e>
                      </m:d>
                      <m:r>
                        <a:rPr lang="en-US" sz="2800" b="1" i="1" smtClean="0">
                          <a:latin typeface="Cambria Math" panose="02040503050406030204" pitchFamily="18" charset="0"/>
                        </a:rPr>
                        <m:t>∩</m:t>
                      </m:r>
                      <m:r>
                        <a:rPr lang="en-US" sz="2800" b="1" i="1" smtClean="0">
                          <a:latin typeface="Cambria Math" panose="02040503050406030204" pitchFamily="18" charset="0"/>
                        </a:rPr>
                        <m:t>𝑭</m:t>
                      </m:r>
                      <m:r>
                        <a:rPr lang="en-US" sz="2800" b="1" i="1" smtClean="0">
                          <a:latin typeface="Cambria Math" panose="02040503050406030204" pitchFamily="18" charset="0"/>
                        </a:rPr>
                        <m:t> </m:t>
                      </m:r>
                      <m:r>
                        <a:rPr lang="en-US" sz="2800" b="0" i="1" smtClean="0">
                          <a:latin typeface="Cambria Math" panose="02040503050406030204" pitchFamily="18" charset="0"/>
                        </a:rPr>
                        <m:t>𝑜𝑛</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𝑝𝑙𝑎𝑛𝑒</m:t>
                      </m:r>
                      <m:r>
                        <a:rPr lang="en-US" sz="2800" b="0" i="1" smtClean="0">
                          <a:latin typeface="Cambria Math" panose="02040503050406030204" pitchFamily="18" charset="0"/>
                        </a:rPr>
                        <m:t>.</m:t>
                      </m:r>
                    </m:oMath>
                  </m:oMathPara>
                </a14:m>
                <a:endParaRPr lang="en-US" sz="2800" b="0" dirty="0"/>
              </a:p>
              <a:p>
                <a:endParaRPr lang="de-DE"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818299"/>
                <a:ext cx="10515600" cy="1383712"/>
              </a:xfrm>
              <a:prstGeom prst="rect">
                <a:avLst/>
              </a:prstGeom>
              <a:blipFill>
                <a:blip r:embed="rId3"/>
                <a:stretch>
                  <a:fillRect/>
                </a:stretch>
              </a:blipFill>
            </p:spPr>
            <p:txBody>
              <a:bodyPr/>
              <a:lstStyle/>
              <a:p>
                <a:r>
                  <a:rPr lang="de-DE">
                    <a:noFill/>
                  </a:rPr>
                  <a:t> </a:t>
                </a:r>
              </a:p>
            </p:txBody>
          </p:sp>
        </mc:Fallback>
      </mc:AlternateContent>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7891" y="1635036"/>
            <a:ext cx="5048684" cy="5033245"/>
          </a:xfrm>
          <a:prstGeom prst="rect">
            <a:avLst/>
          </a:prstGeom>
        </p:spPr>
      </p:pic>
      <p:sp>
        <p:nvSpPr>
          <p:cNvPr id="6" name="Rectangle 5"/>
          <p:cNvSpPr/>
          <p:nvPr/>
        </p:nvSpPr>
        <p:spPr>
          <a:xfrm>
            <a:off x="9121966" y="1828800"/>
            <a:ext cx="2368627" cy="2423711"/>
          </a:xfrm>
          <a:prstGeom prst="rect">
            <a:avLst/>
          </a:prstGeom>
          <a:solidFill>
            <a:schemeClr val="accent1">
              <a:alpha val="49000"/>
            </a:schemeClr>
          </a:solidFill>
          <a:ln w="76200">
            <a:solidFill>
              <a:schemeClr val="accent1">
                <a:shade val="50000"/>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8746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94326"/>
          </a:xfrm>
        </p:spPr>
        <p:txBody>
          <a:bodyPr/>
          <a:lstStyle/>
          <a:p>
            <a:r>
              <a:rPr lang="en-US" dirty="0"/>
              <a:t>Example 3 cont’d</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1524" y="1777964"/>
                <a:ext cx="6336368" cy="5080037"/>
              </a:xfrm>
            </p:spPr>
            <p:txBody>
              <a:bodyPr>
                <a:normAutofit/>
              </a:bodyPr>
              <a:lstStyle/>
              <a:p>
                <a14:m>
                  <m:oMath xmlns:m="http://schemas.openxmlformats.org/officeDocument/2006/math">
                    <m:r>
                      <a:rPr lang="en-US" b="0" i="1" smtClean="0">
                        <a:latin typeface="Cambria Math" panose="02040503050406030204" pitchFamily="18" charset="0"/>
                      </a:rPr>
                      <m:t>𝑁𝑜𝑤</m:t>
                    </m:r>
                    <m:r>
                      <a:rPr lang="en-US" b="0" i="1" smtClean="0">
                        <a:latin typeface="Cambria Math" panose="02040503050406030204" pitchFamily="18" charset="0"/>
                      </a:rPr>
                      <m:t> </m:t>
                    </m:r>
                    <m:r>
                      <a:rPr lang="en-US" b="0" i="1" smtClean="0">
                        <a:latin typeface="Cambria Math" panose="02040503050406030204" pitchFamily="18" charset="0"/>
                      </a:rPr>
                      <m:t>𝑙𝑒</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𝑐𝑜𝑛𝑠𝑖𝑑𝑒𝑟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b="0" dirty="0"/>
              </a:p>
              <a:p>
                <a:r>
                  <a:rPr lang="en-US" b="0" dirty="0"/>
                  <a:t>It means all the points that are within T but are not in S, i.e. if a point is </a:t>
                </a:r>
                <a:r>
                  <a:rPr lang="en-US" dirty="0"/>
                  <a:t>within or on the circle with R=3 it is excluded.</a:t>
                </a:r>
              </a:p>
              <a:p>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1524" y="1777964"/>
                <a:ext cx="6336368" cy="5080037"/>
              </a:xfrm>
              <a:blipFill>
                <a:blip r:embed="rId9"/>
                <a:stretch>
                  <a:fillRect l="-1732" r="-240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38200" y="818299"/>
                <a:ext cx="10515600" cy="138371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𝐿𝑒𝑡</m:t>
                      </m:r>
                      <m:r>
                        <a:rPr lang="en-US" sz="2800" b="0" i="1" smtClean="0">
                          <a:latin typeface="Cambria Math" panose="02040503050406030204" pitchFamily="18" charset="0"/>
                        </a:rPr>
                        <m:t> </m:t>
                      </m:r>
                      <m:r>
                        <a:rPr lang="en-US" sz="2800" b="0" i="1" smtClean="0">
                          <a:latin typeface="Cambria Math" panose="02040503050406030204" pitchFamily="18" charset="0"/>
                        </a:rPr>
                        <m:t>𝑆</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≤9,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ℝ</m:t>
                              </m:r>
                            </m:e>
                            <m:sup>
                              <m:r>
                                <a:rPr lang="en-US" sz="2800" b="0" i="1" smtClean="0">
                                  <a:latin typeface="Cambria Math" panose="02040503050406030204" pitchFamily="18" charset="0"/>
                                </a:rPr>
                                <m:t>2</m:t>
                              </m:r>
                            </m:sup>
                          </m:sSup>
                        </m:e>
                      </m:d>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−1,4</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−3,5</m:t>
                          </m:r>
                        </m:e>
                      </m:d>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𝑎𝑛𝑑</m:t>
                      </m:r>
                      <m:r>
                        <a:rPr lang="en-US" sz="2800" b="0" i="1" smtClean="0">
                          <a:latin typeface="Cambria Math" panose="02040503050406030204" pitchFamily="18" charset="0"/>
                        </a:rPr>
                        <m:t> </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≥0</m:t>
                          </m:r>
                        </m:e>
                      </m:d>
                      <m:r>
                        <a:rPr lang="en-US" sz="2800" b="0" i="1" smtClean="0">
                          <a:latin typeface="Cambria Math" panose="02040503050406030204" pitchFamily="18" charset="0"/>
                        </a:rPr>
                        <m:t>. </m:t>
                      </m:r>
                      <m:r>
                        <a:rPr lang="en-US" sz="2800" b="0" i="1" smtClean="0">
                          <a:latin typeface="Cambria Math" panose="02040503050406030204" pitchFamily="18" charset="0"/>
                        </a:rPr>
                        <m:t>𝐺𝑟𝑎𝑝h</m:t>
                      </m:r>
                      <m:r>
                        <a:rPr lang="en-US" sz="2800" b="0" i="1" smtClean="0">
                          <a:latin typeface="Cambria Math" panose="02040503050406030204" pitchFamily="18" charset="0"/>
                        </a:rPr>
                        <m:t> </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𝑻</m:t>
                          </m:r>
                          <m:r>
                            <a:rPr lang="en-US" sz="2800" b="1" i="1" smtClean="0">
                              <a:latin typeface="Cambria Math" panose="02040503050406030204" pitchFamily="18" charset="0"/>
                            </a:rPr>
                            <m:t>−</m:t>
                          </m:r>
                          <m:r>
                            <a:rPr lang="en-US" sz="2800" b="1" i="1" smtClean="0">
                              <a:latin typeface="Cambria Math" panose="02040503050406030204" pitchFamily="18" charset="0"/>
                            </a:rPr>
                            <m:t>𝑺</m:t>
                          </m:r>
                        </m:e>
                      </m:d>
                      <m:r>
                        <a:rPr lang="en-US" sz="2800" b="1" i="1" smtClean="0">
                          <a:latin typeface="Cambria Math" panose="02040503050406030204" pitchFamily="18" charset="0"/>
                        </a:rPr>
                        <m:t>∩</m:t>
                      </m:r>
                      <m:r>
                        <a:rPr lang="en-US" sz="2800" b="1" i="1" smtClean="0">
                          <a:latin typeface="Cambria Math" panose="02040503050406030204" pitchFamily="18" charset="0"/>
                        </a:rPr>
                        <m:t>𝑭</m:t>
                      </m:r>
                      <m:r>
                        <a:rPr lang="en-US" sz="2800" b="1" i="1" smtClean="0">
                          <a:latin typeface="Cambria Math" panose="02040503050406030204" pitchFamily="18" charset="0"/>
                        </a:rPr>
                        <m:t> </m:t>
                      </m:r>
                      <m:r>
                        <a:rPr lang="en-US" sz="2800" b="0" i="1" smtClean="0">
                          <a:latin typeface="Cambria Math" panose="02040503050406030204" pitchFamily="18" charset="0"/>
                        </a:rPr>
                        <m:t>𝑜𝑛</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𝑝𝑙𝑎𝑛𝑒</m:t>
                      </m:r>
                      <m:r>
                        <a:rPr lang="en-US" sz="2800" b="0" i="1" smtClean="0">
                          <a:latin typeface="Cambria Math" panose="02040503050406030204" pitchFamily="18" charset="0"/>
                        </a:rPr>
                        <m:t>.</m:t>
                      </m:r>
                    </m:oMath>
                  </m:oMathPara>
                </a14:m>
                <a:endParaRPr lang="en-US" sz="2800" b="0" dirty="0"/>
              </a:p>
              <a:p>
                <a:endParaRPr lang="de-DE"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818299"/>
                <a:ext cx="10515600" cy="1383712"/>
              </a:xfrm>
              <a:prstGeom prst="rect">
                <a:avLst/>
              </a:prstGeom>
              <a:blipFill>
                <a:blip r:embed="rId3"/>
                <a:stretch>
                  <a:fillRect/>
                </a:stretch>
              </a:blipFill>
            </p:spPr>
            <p:txBody>
              <a:bodyPr/>
              <a:lstStyle/>
              <a:p>
                <a:r>
                  <a:rPr lang="de-DE">
                    <a:noFill/>
                  </a:rPr>
                  <a:t> </a:t>
                </a:r>
              </a:p>
            </p:txBody>
          </p:sp>
        </mc:Fallback>
      </mc:AlternateContent>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77891" y="1635036"/>
            <a:ext cx="5048684" cy="5033245"/>
          </a:xfrm>
          <a:prstGeom prst="rect">
            <a:avLst/>
          </a:prstGeom>
        </p:spPr>
      </p:pic>
      <p:sp>
        <p:nvSpPr>
          <p:cNvPr id="7" name="Oval 6"/>
          <p:cNvSpPr>
            <a:spLocks noChangeAspect="1"/>
          </p:cNvSpPr>
          <p:nvPr/>
        </p:nvSpPr>
        <p:spPr>
          <a:xfrm>
            <a:off x="8715427" y="4187494"/>
            <a:ext cx="108000" cy="108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8" name="Oval 7"/>
          <p:cNvSpPr>
            <a:spLocks noChangeAspect="1"/>
          </p:cNvSpPr>
          <p:nvPr/>
        </p:nvSpPr>
        <p:spPr>
          <a:xfrm>
            <a:off x="10412024" y="4176477"/>
            <a:ext cx="108000" cy="108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9" name="Rectangle 8"/>
          <p:cNvSpPr/>
          <p:nvPr/>
        </p:nvSpPr>
        <p:spPr>
          <a:xfrm>
            <a:off x="8805269" y="2568135"/>
            <a:ext cx="1642597" cy="2650373"/>
          </a:xfrm>
          <a:prstGeom prst="rect">
            <a:avLst/>
          </a:prstGeom>
          <a:solidFill>
            <a:schemeClr val="accent1">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Oval 10"/>
          <p:cNvSpPr>
            <a:spLocks noChangeAspect="1"/>
          </p:cNvSpPr>
          <p:nvPr/>
        </p:nvSpPr>
        <p:spPr>
          <a:xfrm>
            <a:off x="8653248" y="2428826"/>
            <a:ext cx="216000" cy="216000"/>
          </a:xfrm>
          <a:prstGeom prst="ellipse">
            <a:avLst/>
          </a:prstGeom>
          <a:ln w="50800"/>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2" name="Oval 11"/>
          <p:cNvSpPr>
            <a:spLocks noChangeAspect="1"/>
          </p:cNvSpPr>
          <p:nvPr/>
        </p:nvSpPr>
        <p:spPr>
          <a:xfrm>
            <a:off x="10358024" y="2411701"/>
            <a:ext cx="216000" cy="216000"/>
          </a:xfrm>
          <a:prstGeom prst="ellipse">
            <a:avLst/>
          </a:prstGeom>
          <a:ln w="50800"/>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3" name="Oval 12"/>
          <p:cNvSpPr>
            <a:spLocks noChangeAspect="1"/>
          </p:cNvSpPr>
          <p:nvPr/>
        </p:nvSpPr>
        <p:spPr>
          <a:xfrm>
            <a:off x="8661427" y="5127633"/>
            <a:ext cx="216000" cy="216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4" name="Oval 13"/>
          <p:cNvSpPr>
            <a:spLocks noChangeAspect="1"/>
          </p:cNvSpPr>
          <p:nvPr/>
        </p:nvSpPr>
        <p:spPr>
          <a:xfrm>
            <a:off x="10358024" y="5125186"/>
            <a:ext cx="216000" cy="216000"/>
          </a:xfrm>
          <a:prstGeom prst="ellipse">
            <a:avLst/>
          </a:prstGeom>
          <a:ln w="50800"/>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cxnSp>
        <p:nvCxnSpPr>
          <p:cNvPr id="15" name="Straight Connector 14"/>
          <p:cNvCxnSpPr>
            <a:stCxn id="11" idx="6"/>
            <a:endCxn id="12" idx="2"/>
          </p:cNvCxnSpPr>
          <p:nvPr/>
        </p:nvCxnSpPr>
        <p:spPr>
          <a:xfrm flipV="1">
            <a:off x="8869248" y="2519701"/>
            <a:ext cx="1488776" cy="17125"/>
          </a:xfrm>
          <a:prstGeom prst="line">
            <a:avLst/>
          </a:prstGeom>
          <a:ln w="920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4" idx="2"/>
            <a:endCxn id="13" idx="6"/>
          </p:cNvCxnSpPr>
          <p:nvPr/>
        </p:nvCxnSpPr>
        <p:spPr>
          <a:xfrm flipH="1">
            <a:off x="8877427" y="5233186"/>
            <a:ext cx="1480597" cy="2447"/>
          </a:xfrm>
          <a:prstGeom prst="line">
            <a:avLst/>
          </a:prstGeom>
          <a:ln w="920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4"/>
            <a:endCxn id="13" idx="0"/>
          </p:cNvCxnSpPr>
          <p:nvPr/>
        </p:nvCxnSpPr>
        <p:spPr>
          <a:xfrm>
            <a:off x="8761248" y="2644826"/>
            <a:ext cx="8179" cy="2482807"/>
          </a:xfrm>
          <a:prstGeom prst="line">
            <a:avLst/>
          </a:prstGeom>
          <a:ln w="92075">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2" idx="4"/>
            <a:endCxn id="14" idx="0"/>
          </p:cNvCxnSpPr>
          <p:nvPr/>
        </p:nvCxnSpPr>
        <p:spPr>
          <a:xfrm>
            <a:off x="10466024" y="2627701"/>
            <a:ext cx="0" cy="2497485"/>
          </a:xfrm>
          <a:prstGeom prst="line">
            <a:avLst/>
          </a:prstGeom>
          <a:ln w="92075">
            <a:prstDash val="sysDot"/>
          </a:ln>
        </p:spPr>
        <p:style>
          <a:lnRef idx="1">
            <a:schemeClr val="accent1"/>
          </a:lnRef>
          <a:fillRef idx="0">
            <a:schemeClr val="accent1"/>
          </a:fillRef>
          <a:effectRef idx="0">
            <a:schemeClr val="accent1"/>
          </a:effectRef>
          <a:fontRef idx="minor">
            <a:schemeClr val="tx1"/>
          </a:fontRef>
        </p:style>
      </p:cxnSp>
      <p:sp>
        <p:nvSpPr>
          <p:cNvPr id="19" name="Oval 18"/>
          <p:cNvSpPr>
            <a:spLocks noChangeAspect="1"/>
          </p:cNvSpPr>
          <p:nvPr/>
        </p:nvSpPr>
        <p:spPr>
          <a:xfrm>
            <a:off x="8090082" y="3225895"/>
            <a:ext cx="2052000" cy="2052000"/>
          </a:xfrm>
          <a:prstGeom prst="ellipse">
            <a:avLst/>
          </a:prstGeom>
          <a:solidFill>
            <a:schemeClr val="accent2"/>
          </a:solidFill>
          <a:ln w="952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mc:AlternateContent xmlns:mc="http://schemas.openxmlformats.org/markup-compatibility/2006" xmlns:p14="http://schemas.microsoft.com/office/powerpoint/2010/main">
        <mc:Choice Requires="p14">
          <p:contentPart p14:bwMode="auto" r:id="rId11">
            <p14:nvContentPartPr>
              <p14:cNvPr id="22" name="Ink 21"/>
              <p14:cNvContentPartPr/>
              <p14:nvPr/>
            </p14:nvContentPartPr>
            <p14:xfrm>
              <a:off x="8779654" y="3282706"/>
              <a:ext cx="360" cy="0"/>
            </p14:xfrm>
          </p:contentPart>
        </mc:Choice>
        <mc:Fallback xmlns="">
          <p:pic>
            <p:nvPicPr>
              <p:cNvPr id="22" name="Ink 21"/>
              <p:cNvPicPr/>
              <p:nvPr/>
            </p:nvPicPr>
            <p:blipFill/>
            <p:spPr/>
          </p:pic>
        </mc:Fallback>
      </mc:AlternateContent>
      <mc:AlternateContent xmlns:mc="http://schemas.openxmlformats.org/markup-compatibility/2006" xmlns:p14="http://schemas.microsoft.com/office/powerpoint/2010/main">
        <mc:Choice Requires="p14">
          <p:contentPart p14:bwMode="auto" r:id="rId12">
            <p14:nvContentPartPr>
              <p14:cNvPr id="37" name="Ink 36"/>
              <p14:cNvContentPartPr/>
              <p14:nvPr/>
            </p14:nvContentPartPr>
            <p14:xfrm>
              <a:off x="8779654" y="3282706"/>
              <a:ext cx="360" cy="0"/>
            </p14:xfrm>
          </p:contentPart>
        </mc:Choice>
        <mc:Fallback xmlns="">
          <p:pic>
            <p:nvPicPr>
              <p:cNvPr id="37" name="Ink 36"/>
              <p:cNvPicPr/>
              <p:nvPr/>
            </p:nvPicPr>
            <p:blipFill/>
            <p:spPr/>
          </p:pic>
        </mc:Fallback>
      </mc:AlternateContent>
      <mc:AlternateContent xmlns:mc="http://schemas.openxmlformats.org/markup-compatibility/2006" xmlns:p14="http://schemas.microsoft.com/office/powerpoint/2010/main">
        <mc:Choice Requires="p14">
          <p:contentPart p14:bwMode="auto" r:id="rId13">
            <p14:nvContentPartPr>
              <p14:cNvPr id="38" name="Ink 37"/>
              <p14:cNvContentPartPr/>
              <p14:nvPr/>
            </p14:nvContentPartPr>
            <p14:xfrm>
              <a:off x="8945254" y="3238066"/>
              <a:ext cx="0" cy="0"/>
            </p14:xfrm>
          </p:contentPart>
        </mc:Choice>
        <mc:Fallback xmlns="">
          <p:pic>
            <p:nvPicPr>
              <p:cNvPr id="38" name="Ink 37"/>
              <p:cNvPicPr/>
              <p:nvPr/>
            </p:nvPicPr>
            <p:blipFill/>
            <p:spPr/>
          </p:pic>
        </mc:Fallback>
      </mc:AlternateContent>
      <p:sp>
        <p:nvSpPr>
          <p:cNvPr id="21" name="Oval 20">
            <a:extLst>
              <a:ext uri="{FF2B5EF4-FFF2-40B4-BE49-F238E27FC236}">
                <a16:creationId xmlns:a16="http://schemas.microsoft.com/office/drawing/2014/main" id="{02FA2D92-3BB1-4A75-8FB5-F8A9D8889165}"/>
              </a:ext>
            </a:extLst>
          </p:cNvPr>
          <p:cNvSpPr>
            <a:spLocks noChangeAspect="1"/>
          </p:cNvSpPr>
          <p:nvPr/>
        </p:nvSpPr>
        <p:spPr>
          <a:xfrm>
            <a:off x="8091984" y="3241639"/>
            <a:ext cx="2052000" cy="2052000"/>
          </a:xfrm>
          <a:prstGeom prst="ellipse">
            <a:avLst/>
          </a:prstGeom>
          <a:noFill/>
          <a:ln w="920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34983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9" grpId="0" animBg="1"/>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94326"/>
          </a:xfrm>
        </p:spPr>
        <p:txBody>
          <a:bodyPr/>
          <a:lstStyle/>
          <a:p>
            <a:r>
              <a:rPr lang="en-US" dirty="0"/>
              <a:t>Example 3 cont’d</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1524" y="1777964"/>
                <a:ext cx="6336368" cy="5080037"/>
              </a:xfrm>
            </p:spPr>
            <p:txBody>
              <a:bodyPr>
                <a:normAutofit/>
              </a:bodyPr>
              <a:lstStyle/>
              <a:p>
                <a14:m>
                  <m:oMath xmlns:m="http://schemas.openxmlformats.org/officeDocument/2006/math">
                    <m:r>
                      <a:rPr lang="en-US" b="0" i="1" smtClean="0">
                        <a:latin typeface="Cambria Math" panose="02040503050406030204" pitchFamily="18" charset="0"/>
                      </a:rPr>
                      <m:t>𝑁𝑜𝑤</m:t>
                    </m:r>
                    <m:r>
                      <a:rPr lang="en-US" b="0" i="1" smtClean="0">
                        <a:latin typeface="Cambria Math" panose="02040503050406030204" pitchFamily="18" charset="0"/>
                      </a:rPr>
                      <m:t> </m:t>
                    </m:r>
                    <m:r>
                      <a:rPr lang="en-US" b="0" i="1" smtClean="0">
                        <a:latin typeface="Cambria Math" panose="02040503050406030204" pitchFamily="18" charset="0"/>
                      </a:rPr>
                      <m:t>𝑙𝑒</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𝑐𝑜𝑛𝑠𝑖𝑑𝑒𝑟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b="0" dirty="0"/>
              </a:p>
              <a:p>
                <a:r>
                  <a:rPr lang="en-US" b="0" dirty="0"/>
                  <a:t>It means all the points that are within T but are not in S, i.e. if a point is </a:t>
                </a:r>
                <a:r>
                  <a:rPr lang="en-US" dirty="0"/>
                  <a:t>within or on the circle with R=3 it is excluded.</a:t>
                </a:r>
              </a:p>
              <a:p>
                <a14:m>
                  <m:oMath xmlns:m="http://schemas.openxmlformats.org/officeDocument/2006/math">
                    <m:r>
                      <a:rPr lang="en-US" b="0" i="1" smtClean="0">
                        <a:latin typeface="Cambria Math" panose="02040503050406030204" pitchFamily="18" charset="0"/>
                      </a:rPr>
                      <m:t>𝑁𝑜𝑤</m:t>
                    </m:r>
                    <m:r>
                      <a:rPr lang="en-US" b="0" i="1" smtClean="0">
                        <a:latin typeface="Cambria Math" panose="02040503050406030204" pitchFamily="18" charset="0"/>
                      </a:rPr>
                      <m:t> </m:t>
                    </m:r>
                    <m:r>
                      <a:rPr lang="en-US" b="0" i="1" smtClean="0">
                        <a:latin typeface="Cambria Math" panose="02040503050406030204" pitchFamily="18" charset="0"/>
                      </a:rPr>
                      <m:t>𝑙𝑒</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𝑐𝑜𝑛𝑠𝑖𝑑𝑒𝑟</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𝐹</m:t>
                    </m:r>
                    <m:r>
                      <a:rPr lang="en-US" b="0" i="0" smtClean="0">
                        <a:latin typeface="Cambria Math" panose="02040503050406030204" pitchFamily="18" charset="0"/>
                      </a:rPr>
                      <m:t>:</m:t>
                    </m:r>
                  </m:oMath>
                </a14:m>
                <a:endParaRPr lang="en-US" b="0" dirty="0"/>
              </a:p>
              <a:p>
                <a:r>
                  <a:rPr lang="en-US" dirty="0"/>
                  <a:t>Which basically means keep the points with nonnegative X and Y, from T-S</a:t>
                </a:r>
              </a:p>
              <a:p>
                <a:endParaRPr lang="en-US" dirty="0"/>
              </a:p>
              <a:p>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1524" y="1777964"/>
                <a:ext cx="6336368" cy="5080037"/>
              </a:xfrm>
              <a:blipFill>
                <a:blip r:embed="rId2"/>
                <a:stretch>
                  <a:fillRect l="-1732" r="-240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38200" y="818299"/>
                <a:ext cx="10515600" cy="138371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𝐿𝑒𝑡</m:t>
                      </m:r>
                      <m:r>
                        <a:rPr lang="en-US" sz="2800" b="0" i="1" smtClean="0">
                          <a:latin typeface="Cambria Math" panose="02040503050406030204" pitchFamily="18" charset="0"/>
                        </a:rPr>
                        <m:t> </m:t>
                      </m:r>
                      <m:r>
                        <a:rPr lang="en-US" sz="2800" b="0" i="1" smtClean="0">
                          <a:latin typeface="Cambria Math" panose="02040503050406030204" pitchFamily="18" charset="0"/>
                        </a:rPr>
                        <m:t>𝑆</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≤9,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ℝ</m:t>
                              </m:r>
                            </m:e>
                            <m:sup>
                              <m:r>
                                <a:rPr lang="en-US" sz="2800" b="0" i="1" smtClean="0">
                                  <a:latin typeface="Cambria Math" panose="02040503050406030204" pitchFamily="18" charset="0"/>
                                </a:rPr>
                                <m:t>2</m:t>
                              </m:r>
                            </m:sup>
                          </m:sSup>
                        </m:e>
                      </m:d>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−1,4</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−3,5</m:t>
                          </m:r>
                        </m:e>
                      </m:d>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𝑎𝑛𝑑</m:t>
                      </m:r>
                      <m:r>
                        <a:rPr lang="en-US" sz="2800" b="0" i="1" smtClean="0">
                          <a:latin typeface="Cambria Math" panose="02040503050406030204" pitchFamily="18" charset="0"/>
                        </a:rPr>
                        <m:t> </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≥0</m:t>
                          </m:r>
                        </m:e>
                      </m:d>
                      <m:r>
                        <a:rPr lang="en-US" sz="2800" b="0" i="1" smtClean="0">
                          <a:latin typeface="Cambria Math" panose="02040503050406030204" pitchFamily="18" charset="0"/>
                        </a:rPr>
                        <m:t>. </m:t>
                      </m:r>
                      <m:r>
                        <a:rPr lang="en-US" sz="2800" b="0" i="1" smtClean="0">
                          <a:latin typeface="Cambria Math" panose="02040503050406030204" pitchFamily="18" charset="0"/>
                        </a:rPr>
                        <m:t>𝐺𝑟𝑎𝑝h</m:t>
                      </m:r>
                      <m:r>
                        <a:rPr lang="en-US" sz="2800" b="0" i="1" smtClean="0">
                          <a:latin typeface="Cambria Math" panose="02040503050406030204" pitchFamily="18" charset="0"/>
                        </a:rPr>
                        <m:t> </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𝑻</m:t>
                          </m:r>
                          <m:r>
                            <a:rPr lang="en-US" sz="2800" b="1" i="1" smtClean="0">
                              <a:latin typeface="Cambria Math" panose="02040503050406030204" pitchFamily="18" charset="0"/>
                            </a:rPr>
                            <m:t>−</m:t>
                          </m:r>
                          <m:r>
                            <a:rPr lang="en-US" sz="2800" b="1" i="1" smtClean="0">
                              <a:latin typeface="Cambria Math" panose="02040503050406030204" pitchFamily="18" charset="0"/>
                            </a:rPr>
                            <m:t>𝑺</m:t>
                          </m:r>
                        </m:e>
                      </m:d>
                      <m:r>
                        <a:rPr lang="en-US" sz="2800" b="1" i="1" smtClean="0">
                          <a:latin typeface="Cambria Math" panose="02040503050406030204" pitchFamily="18" charset="0"/>
                        </a:rPr>
                        <m:t>∩</m:t>
                      </m:r>
                      <m:r>
                        <a:rPr lang="en-US" sz="2800" b="1" i="1" smtClean="0">
                          <a:latin typeface="Cambria Math" panose="02040503050406030204" pitchFamily="18" charset="0"/>
                        </a:rPr>
                        <m:t>𝑭</m:t>
                      </m:r>
                      <m:r>
                        <a:rPr lang="en-US" sz="2800" b="1" i="1" smtClean="0">
                          <a:latin typeface="Cambria Math" panose="02040503050406030204" pitchFamily="18" charset="0"/>
                        </a:rPr>
                        <m:t> </m:t>
                      </m:r>
                      <m:r>
                        <a:rPr lang="en-US" sz="2800" b="0" i="1" smtClean="0">
                          <a:latin typeface="Cambria Math" panose="02040503050406030204" pitchFamily="18" charset="0"/>
                        </a:rPr>
                        <m:t>𝑜𝑛</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𝑝𝑙𝑎𝑛𝑒</m:t>
                      </m:r>
                      <m:r>
                        <a:rPr lang="en-US" sz="2800" b="0" i="1" smtClean="0">
                          <a:latin typeface="Cambria Math" panose="02040503050406030204" pitchFamily="18" charset="0"/>
                        </a:rPr>
                        <m:t>.</m:t>
                      </m:r>
                    </m:oMath>
                  </m:oMathPara>
                </a14:m>
                <a:endParaRPr lang="en-US" sz="2800" b="0" dirty="0"/>
              </a:p>
              <a:p>
                <a:endParaRPr lang="de-DE"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818299"/>
                <a:ext cx="10515600" cy="1383712"/>
              </a:xfrm>
              <a:prstGeom prst="rect">
                <a:avLst/>
              </a:prstGeom>
              <a:blipFill>
                <a:blip r:embed="rId3"/>
                <a:stretch>
                  <a:fillRect/>
                </a:stretch>
              </a:blipFill>
            </p:spPr>
            <p:txBody>
              <a:bodyPr/>
              <a:lstStyle/>
              <a:p>
                <a:r>
                  <a:rPr lang="de-DE">
                    <a:noFill/>
                  </a:rPr>
                  <a:t> </a:t>
                </a:r>
              </a:p>
            </p:txBody>
          </p:sp>
        </mc:Fallback>
      </mc:AlternateContent>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7892" y="1635036"/>
            <a:ext cx="5048237" cy="5032800"/>
          </a:xfrm>
          <a:prstGeom prst="rect">
            <a:avLst/>
          </a:prstGeom>
        </p:spPr>
      </p:pic>
      <p:sp>
        <p:nvSpPr>
          <p:cNvPr id="7" name="Oval 6"/>
          <p:cNvSpPr>
            <a:spLocks noChangeAspect="1"/>
          </p:cNvSpPr>
          <p:nvPr/>
        </p:nvSpPr>
        <p:spPr>
          <a:xfrm>
            <a:off x="8715427" y="4187494"/>
            <a:ext cx="108000" cy="108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8" name="Oval 7"/>
          <p:cNvSpPr>
            <a:spLocks noChangeAspect="1"/>
          </p:cNvSpPr>
          <p:nvPr/>
        </p:nvSpPr>
        <p:spPr>
          <a:xfrm>
            <a:off x="10412024" y="4176477"/>
            <a:ext cx="108000" cy="108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9" name="Rectangle 8"/>
          <p:cNvSpPr/>
          <p:nvPr/>
        </p:nvSpPr>
        <p:spPr>
          <a:xfrm>
            <a:off x="8805269" y="2568135"/>
            <a:ext cx="1642597" cy="265037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Oval 10"/>
          <p:cNvSpPr>
            <a:spLocks noChangeAspect="1"/>
          </p:cNvSpPr>
          <p:nvPr/>
        </p:nvSpPr>
        <p:spPr>
          <a:xfrm>
            <a:off x="8653248" y="2428826"/>
            <a:ext cx="216000" cy="216000"/>
          </a:xfrm>
          <a:prstGeom prst="ellipse">
            <a:avLst/>
          </a:prstGeom>
          <a:ln w="50800"/>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2" name="Oval 11"/>
          <p:cNvSpPr>
            <a:spLocks noChangeAspect="1"/>
          </p:cNvSpPr>
          <p:nvPr/>
        </p:nvSpPr>
        <p:spPr>
          <a:xfrm>
            <a:off x="10358024" y="2411701"/>
            <a:ext cx="216000" cy="216000"/>
          </a:xfrm>
          <a:prstGeom prst="ellipse">
            <a:avLst/>
          </a:prstGeom>
          <a:ln w="50800"/>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3" name="Oval 12"/>
          <p:cNvSpPr>
            <a:spLocks noChangeAspect="1"/>
          </p:cNvSpPr>
          <p:nvPr/>
        </p:nvSpPr>
        <p:spPr>
          <a:xfrm>
            <a:off x="8661427" y="5127633"/>
            <a:ext cx="216000" cy="216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4" name="Oval 13"/>
          <p:cNvSpPr>
            <a:spLocks noChangeAspect="1"/>
          </p:cNvSpPr>
          <p:nvPr/>
        </p:nvSpPr>
        <p:spPr>
          <a:xfrm>
            <a:off x="10358024" y="5125186"/>
            <a:ext cx="216000" cy="216000"/>
          </a:xfrm>
          <a:prstGeom prst="ellipse">
            <a:avLst/>
          </a:prstGeom>
          <a:ln w="50800"/>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cxnSp>
        <p:nvCxnSpPr>
          <p:cNvPr id="15" name="Straight Connector 14"/>
          <p:cNvCxnSpPr>
            <a:stCxn id="11" idx="6"/>
            <a:endCxn id="12" idx="2"/>
          </p:cNvCxnSpPr>
          <p:nvPr/>
        </p:nvCxnSpPr>
        <p:spPr>
          <a:xfrm flipV="1">
            <a:off x="8869248" y="2519701"/>
            <a:ext cx="1488776" cy="17125"/>
          </a:xfrm>
          <a:prstGeom prst="line">
            <a:avLst/>
          </a:prstGeom>
          <a:ln w="920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4" idx="2"/>
            <a:endCxn id="13" idx="6"/>
          </p:cNvCxnSpPr>
          <p:nvPr/>
        </p:nvCxnSpPr>
        <p:spPr>
          <a:xfrm flipH="1">
            <a:off x="8877427" y="5233186"/>
            <a:ext cx="1480597" cy="2447"/>
          </a:xfrm>
          <a:prstGeom prst="line">
            <a:avLst/>
          </a:prstGeom>
          <a:ln w="920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4"/>
            <a:endCxn id="13" idx="0"/>
          </p:cNvCxnSpPr>
          <p:nvPr/>
        </p:nvCxnSpPr>
        <p:spPr>
          <a:xfrm>
            <a:off x="8761248" y="2644826"/>
            <a:ext cx="8179" cy="2482807"/>
          </a:xfrm>
          <a:prstGeom prst="line">
            <a:avLst/>
          </a:prstGeom>
          <a:ln w="92075">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2" idx="4"/>
            <a:endCxn id="14" idx="0"/>
          </p:cNvCxnSpPr>
          <p:nvPr/>
        </p:nvCxnSpPr>
        <p:spPr>
          <a:xfrm>
            <a:off x="10466024" y="2627701"/>
            <a:ext cx="0" cy="2497485"/>
          </a:xfrm>
          <a:prstGeom prst="line">
            <a:avLst/>
          </a:prstGeom>
          <a:ln w="92075">
            <a:prstDash val="sysDot"/>
          </a:ln>
        </p:spPr>
        <p:style>
          <a:lnRef idx="1">
            <a:schemeClr val="accent1"/>
          </a:lnRef>
          <a:fillRef idx="0">
            <a:schemeClr val="accent1"/>
          </a:fillRef>
          <a:effectRef idx="0">
            <a:schemeClr val="accent1"/>
          </a:effectRef>
          <a:fontRef idx="minor">
            <a:schemeClr val="tx1"/>
          </a:fontRef>
        </p:style>
      </p:cxnSp>
      <p:sp>
        <p:nvSpPr>
          <p:cNvPr id="19" name="Oval 18"/>
          <p:cNvSpPr>
            <a:spLocks noChangeAspect="1"/>
          </p:cNvSpPr>
          <p:nvPr/>
        </p:nvSpPr>
        <p:spPr>
          <a:xfrm>
            <a:off x="8090082" y="3225895"/>
            <a:ext cx="2052000" cy="2052000"/>
          </a:xfrm>
          <a:prstGeom prst="ellipse">
            <a:avLst/>
          </a:prstGeom>
          <a:solidFill>
            <a:schemeClr val="accent2"/>
          </a:solidFill>
          <a:ln w="920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mc:AlternateContent xmlns:mc="http://schemas.openxmlformats.org/markup-compatibility/2006" xmlns:p14="http://schemas.microsoft.com/office/powerpoint/2010/main">
        <mc:Choice Requires="p14">
          <p:contentPart p14:bwMode="auto" r:id="rId5">
            <p14:nvContentPartPr>
              <p14:cNvPr id="22" name="Ink 21"/>
              <p14:cNvContentPartPr/>
              <p14:nvPr/>
            </p14:nvContentPartPr>
            <p14:xfrm>
              <a:off x="8779654" y="3282706"/>
              <a:ext cx="360" cy="0"/>
            </p14:xfrm>
          </p:contentPart>
        </mc:Choice>
        <mc:Fallback xmlns="">
          <p:pic>
            <p:nvPicPr>
              <p:cNvPr id="22" name="Ink 21"/>
              <p:cNvPicPr/>
              <p:nvPr/>
            </p:nvPicPr>
            <p:blipFill/>
            <p:spPr/>
          </p:pic>
        </mc:Fallback>
      </mc:AlternateContent>
      <mc:AlternateContent xmlns:mc="http://schemas.openxmlformats.org/markup-compatibility/2006" xmlns:p14="http://schemas.microsoft.com/office/powerpoint/2010/main">
        <mc:Choice Requires="p14">
          <p:contentPart p14:bwMode="auto" r:id="rId6">
            <p14:nvContentPartPr>
              <p14:cNvPr id="37" name="Ink 36"/>
              <p14:cNvContentPartPr/>
              <p14:nvPr/>
            </p14:nvContentPartPr>
            <p14:xfrm>
              <a:off x="8779654" y="3282706"/>
              <a:ext cx="360" cy="0"/>
            </p14:xfrm>
          </p:contentPart>
        </mc:Choice>
        <mc:Fallback xmlns="">
          <p:pic>
            <p:nvPicPr>
              <p:cNvPr id="37" name="Ink 36"/>
              <p:cNvPicPr/>
              <p:nvPr/>
            </p:nvPicPr>
            <p:blipFill/>
            <p:spPr/>
          </p:pic>
        </mc:Fallback>
      </mc:AlternateContent>
      <mc:AlternateContent xmlns:mc="http://schemas.openxmlformats.org/markup-compatibility/2006" xmlns:p14="http://schemas.microsoft.com/office/powerpoint/2010/main">
        <mc:Choice Requires="p14">
          <p:contentPart p14:bwMode="auto" r:id="rId7">
            <p14:nvContentPartPr>
              <p14:cNvPr id="38" name="Ink 37"/>
              <p14:cNvContentPartPr/>
              <p14:nvPr/>
            </p14:nvContentPartPr>
            <p14:xfrm>
              <a:off x="8945254" y="3238066"/>
              <a:ext cx="0" cy="0"/>
            </p14:xfrm>
          </p:contentPart>
        </mc:Choice>
        <mc:Fallback xmlns="">
          <p:pic>
            <p:nvPicPr>
              <p:cNvPr id="38" name="Ink 37"/>
              <p:cNvPicPr/>
              <p:nvPr/>
            </p:nvPicPr>
            <p:blipFill/>
            <p:spPr/>
          </p:pic>
        </mc:Fallback>
      </mc:AlternateContent>
      <p:sp>
        <p:nvSpPr>
          <p:cNvPr id="21" name="Rectangle 20"/>
          <p:cNvSpPr/>
          <p:nvPr/>
        </p:nvSpPr>
        <p:spPr>
          <a:xfrm>
            <a:off x="9121966" y="1828800"/>
            <a:ext cx="2368627" cy="2423711"/>
          </a:xfrm>
          <a:prstGeom prst="rect">
            <a:avLst/>
          </a:prstGeom>
          <a:solidFill>
            <a:schemeClr val="accent3">
              <a:lumMod val="60000"/>
              <a:lumOff val="40000"/>
              <a:alpha val="58000"/>
            </a:schemeClr>
          </a:solidFill>
          <a:ln w="76200">
            <a:solidFill>
              <a:schemeClr val="accent1">
                <a:shade val="50000"/>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40599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235953" cy="753461"/>
          </a:xfrm>
        </p:spPr>
        <p:txBody>
          <a:bodyPr/>
          <a:lstStyle/>
          <a:p>
            <a:r>
              <a:rPr lang="en-US" dirty="0"/>
              <a:t>Example 0.1</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3487" y="2752165"/>
                <a:ext cx="11040313" cy="3998258"/>
              </a:xfrm>
            </p:spPr>
            <p:txBody>
              <a:bodyPr>
                <a:normAutofit/>
              </a:bodyPr>
              <a:lstStyle/>
              <a:p>
                <a14:m>
                  <m:oMath xmlns:m="http://schemas.openxmlformats.org/officeDocument/2006/math">
                    <m:r>
                      <a:rPr lang="en-CA" i="1" dirty="0" smtClean="0">
                        <a:latin typeface="Cambria Math" panose="02040503050406030204" pitchFamily="18" charset="0"/>
                      </a:rPr>
                      <m:t>𝑡</m:t>
                    </m:r>
                    <m:r>
                      <a:rPr lang="en-CA" i="1" dirty="0" smtClean="0">
                        <a:latin typeface="Cambria Math" panose="02040503050406030204" pitchFamily="18" charset="0"/>
                      </a:rPr>
                      <m:t> +</m:t>
                    </m:r>
                    <m:f>
                      <m:fPr>
                        <m:ctrlPr>
                          <a:rPr lang="en-CA" i="1" dirty="0">
                            <a:latin typeface="Cambria Math" panose="02040503050406030204" pitchFamily="18" charset="0"/>
                          </a:rPr>
                        </m:ctrlPr>
                      </m:fPr>
                      <m:num>
                        <m:r>
                          <a:rPr lang="en-CA" i="1" dirty="0">
                            <a:latin typeface="Cambria Math" panose="02040503050406030204" pitchFamily="18" charset="0"/>
                          </a:rPr>
                          <m:t>1</m:t>
                        </m:r>
                      </m:num>
                      <m:den>
                        <m:r>
                          <a:rPr lang="en-CA" i="1" dirty="0">
                            <a:latin typeface="Cambria Math" panose="02040503050406030204" pitchFamily="18" charset="0"/>
                          </a:rPr>
                          <m:t>𝑡</m:t>
                        </m:r>
                      </m:den>
                    </m:f>
                    <m:r>
                      <a:rPr lang="en-CA" i="1" dirty="0">
                        <a:latin typeface="Cambria Math" panose="02040503050406030204" pitchFamily="18" charset="0"/>
                      </a:rPr>
                      <m:t> ≥ 2 </m:t>
                    </m:r>
                    <m:r>
                      <a:rPr lang="en-CA" i="1" dirty="0">
                        <a:latin typeface="Cambria Math" panose="02040503050406030204" pitchFamily="18" charset="0"/>
                      </a:rPr>
                      <m:t>𝑓𝑜𝑟</m:t>
                    </m:r>
                    <m:r>
                      <a:rPr lang="en-CA" i="1" dirty="0">
                        <a:latin typeface="Cambria Math" panose="02040503050406030204" pitchFamily="18" charset="0"/>
                      </a:rPr>
                      <m:t> </m:t>
                    </m:r>
                    <m:r>
                      <a:rPr lang="en-CA" i="1" dirty="0">
                        <a:latin typeface="Cambria Math" panose="02040503050406030204" pitchFamily="18" charset="0"/>
                      </a:rPr>
                      <m:t>𝑎𝑛𝑦</m:t>
                    </m:r>
                    <m:r>
                      <a:rPr lang="en-CA" i="1" dirty="0">
                        <a:latin typeface="Cambria Math" panose="02040503050406030204" pitchFamily="18" charset="0"/>
                      </a:rPr>
                      <m:t> </m:t>
                    </m:r>
                    <m:r>
                      <a:rPr lang="en-CA" i="1" dirty="0">
                        <a:latin typeface="Cambria Math" panose="02040503050406030204" pitchFamily="18" charset="0"/>
                      </a:rPr>
                      <m:t>𝑡</m:t>
                    </m:r>
                    <m:r>
                      <a:rPr lang="en-CA" i="1" dirty="0">
                        <a:latin typeface="Cambria Math" panose="02040503050406030204" pitchFamily="18" charset="0"/>
                      </a:rPr>
                      <m:t> &gt; 0.</m:t>
                    </m:r>
                  </m:oMath>
                </a14:m>
                <a:r>
                  <a:rPr lang="en-US" i="1" dirty="0">
                    <a:latin typeface="Cambria Math" panose="02040503050406030204" pitchFamily="18" charset="0"/>
                  </a:rPr>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𝑚𝑢𝑙𝑡𝑖𝑝𝑙𝑦</m:t>
                    </m:r>
                    <m:r>
                      <a:rPr lang="en-US" b="0" i="1" dirty="0" smtClean="0">
                        <a:latin typeface="Cambria Math" panose="02040503050406030204" pitchFamily="18" charset="0"/>
                      </a:rPr>
                      <m:t> </m:t>
                    </m:r>
                    <m:r>
                      <a:rPr lang="en-US" b="0" i="1" dirty="0" smtClean="0">
                        <a:latin typeface="Cambria Math" panose="02040503050406030204" pitchFamily="18" charset="0"/>
                      </a:rPr>
                      <m:t>𝑏𝑦</m:t>
                    </m:r>
                    <m:r>
                      <a:rPr lang="en-US" b="0" i="1" dirty="0" smtClean="0">
                        <a:latin typeface="Cambria Math" panose="02040503050406030204" pitchFamily="18" charset="0"/>
                      </a:rPr>
                      <m:t> </m:t>
                    </m:r>
                    <m:r>
                      <a:rPr lang="en-US" b="0" i="1" dirty="0" smtClean="0">
                        <a:latin typeface="Cambria Math" panose="02040503050406030204" pitchFamily="18" charset="0"/>
                      </a:rPr>
                      <m:t>𝑡</m:t>
                    </m:r>
                  </m:oMath>
                </a14:m>
                <a:endParaRPr lang="en-US" b="0" i="1" dirty="0">
                  <a:latin typeface="Cambria Math" panose="02040503050406030204" pitchFamily="18" charset="0"/>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r>
                      <a:rPr lang="en-US" b="0" i="1" smtClean="0">
                        <a:latin typeface="Cambria Math" panose="02040503050406030204" pitchFamily="18" charset="0"/>
                      </a:rPr>
                      <m:t>+1≥2</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𝑛𝑜𝑤</m:t>
                    </m:r>
                    <m:r>
                      <a:rPr lang="en-US" b="0" i="1" smtClean="0">
                        <a:latin typeface="Cambria Math" panose="02040503050406030204" pitchFamily="18" charset="0"/>
                      </a:rPr>
                      <m:t> </m:t>
                    </m:r>
                    <m:r>
                      <a:rPr lang="en-US" b="0" i="1" smtClean="0">
                        <a:latin typeface="Cambria Math" panose="02040503050406030204" pitchFamily="18" charset="0"/>
                      </a:rPr>
                      <m:t>𝑡𝑟𝑦</m:t>
                    </m:r>
                    <m:r>
                      <a:rPr lang="en-US" b="0" i="1" smtClean="0">
                        <a:latin typeface="Cambria Math" panose="02040503050406030204" pitchFamily="18" charset="0"/>
                      </a:rPr>
                      <m:t> </m:t>
                    </m:r>
                    <m:r>
                      <a:rPr lang="en-US" b="0" i="1" smtClean="0">
                        <a:latin typeface="Cambria Math" panose="02040503050406030204" pitchFamily="18" charset="0"/>
                      </a:rPr>
                      <m:t>𝑓𝑖𝑛𝑑</m:t>
                    </m:r>
                    <m:r>
                      <a:rPr lang="en-US" b="0" i="1" smtClean="0">
                        <a:latin typeface="Cambria Math" panose="02040503050406030204" pitchFamily="18" charset="0"/>
                      </a:rPr>
                      <m:t>/</m:t>
                    </m:r>
                    <m:r>
                      <a:rPr lang="en-US" b="0" i="1" smtClean="0">
                        <a:latin typeface="Cambria Math" panose="02040503050406030204" pitchFamily="18" charset="0"/>
                      </a:rPr>
                      <m:t>𝑚𝑎𝑘𝑒</m:t>
                    </m:r>
                    <m:r>
                      <a:rPr lang="en-US" b="0" i="1" smtClean="0">
                        <a:latin typeface="Cambria Math" panose="02040503050406030204" pitchFamily="18" charset="0"/>
                      </a:rPr>
                      <m:t> </m:t>
                    </m:r>
                    <m:r>
                      <a:rPr lang="en-US" b="0" i="1" smtClean="0">
                        <a:latin typeface="Cambria Math" panose="02040503050406030204" pitchFamily="18" charset="0"/>
                      </a:rPr>
                      <m:t>𝑡h𝑖𝑠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𝑖𝑛𝑒𝑞𝑢𝑎𝑙𝑖𝑡𝑦</m:t>
                    </m:r>
                    <m:r>
                      <a:rPr lang="en-US" b="0" i="1" smtClean="0">
                        <a:latin typeface="Cambria Math" panose="02040503050406030204" pitchFamily="18" charset="0"/>
                      </a:rPr>
                      <m:t>.</m:t>
                    </m:r>
                  </m:oMath>
                </a14:m>
                <a:endParaRPr lang="en-US" i="1" dirty="0">
                  <a:latin typeface="Cambria Math" panose="02040503050406030204" pitchFamily="18" charset="0"/>
                </a:endParaRPr>
              </a:p>
              <a:p>
                <a14:m>
                  <m:oMath xmlns:m="http://schemas.openxmlformats.org/officeDocument/2006/math">
                    <m:r>
                      <a:rPr lang="en-US" b="0" i="1" dirty="0" smtClean="0">
                        <a:latin typeface="Cambria Math" panose="02040503050406030204" pitchFamily="18" charset="0"/>
                      </a:rPr>
                      <m:t>𝑤𝑎𝑛𝑡</m:t>
                    </m:r>
                    <m:r>
                      <a:rPr lang="en-US" b="0" i="1" dirty="0" smtClean="0">
                        <a:latin typeface="Cambria Math" panose="02040503050406030204" pitchFamily="18" charset="0"/>
                      </a:rPr>
                      <m:t> </m:t>
                    </m:r>
                    <m:r>
                      <a:rPr lang="en-US" b="0" i="1" dirty="0" smtClean="0">
                        <a:latin typeface="Cambria Math" panose="02040503050406030204" pitchFamily="18" charset="0"/>
                      </a:rPr>
                      <m:t>𝑡𝑜</m:t>
                    </m:r>
                    <m:r>
                      <a:rPr lang="en-US" b="0" i="1" dirty="0" smtClean="0">
                        <a:latin typeface="Cambria Math" panose="02040503050406030204" pitchFamily="18" charset="0"/>
                      </a:rPr>
                      <m:t> </m:t>
                    </m:r>
                    <m:r>
                      <a:rPr lang="en-US" b="0" i="1" dirty="0" smtClean="0">
                        <a:latin typeface="Cambria Math" panose="02040503050406030204" pitchFamily="18" charset="0"/>
                      </a:rPr>
                      <m:t>𝑝𝑟𝑜𝑣𝑒</m:t>
                    </m:r>
                    <m:r>
                      <a:rPr lang="en-US" b="0" i="1" dirty="0" smtClean="0">
                        <a:latin typeface="Cambria Math" panose="02040503050406030204" pitchFamily="18" charset="0"/>
                      </a:rPr>
                      <m:t>: (</m:t>
                    </m:r>
                    <m:r>
                      <a:rPr lang="en-CA" i="1" dirty="0" smtClean="0">
                        <a:latin typeface="Cambria Math" panose="02040503050406030204" pitchFamily="18" charset="0"/>
                      </a:rPr>
                      <m:t>𝑎</m:t>
                    </m:r>
                    <m:r>
                      <a:rPr lang="en-CA" i="1" dirty="0" smtClean="0">
                        <a:latin typeface="Cambria Math" panose="02040503050406030204" pitchFamily="18" charset="0"/>
                      </a:rPr>
                      <m:t> + </m:t>
                    </m:r>
                    <m:r>
                      <a:rPr lang="en-CA" i="1" dirty="0" smtClean="0">
                        <a:latin typeface="Cambria Math" panose="02040503050406030204" pitchFamily="18" charset="0"/>
                      </a:rPr>
                      <m:t>𝑏</m:t>
                    </m:r>
                    <m:r>
                      <a:rPr lang="en-CA" i="1" dirty="0" smtClean="0">
                        <a:latin typeface="Cambria Math" panose="02040503050406030204" pitchFamily="18" charset="0"/>
                      </a:rPr>
                      <m:t>)(</m:t>
                    </m:r>
                    <m:r>
                      <a:rPr lang="en-CA" i="1" dirty="0" smtClean="0">
                        <a:latin typeface="Cambria Math" panose="02040503050406030204" pitchFamily="18" charset="0"/>
                      </a:rPr>
                      <m:t>𝑏</m:t>
                    </m:r>
                    <m:r>
                      <a:rPr lang="en-CA" i="1" dirty="0" smtClean="0">
                        <a:latin typeface="Cambria Math" panose="02040503050406030204" pitchFamily="18" charset="0"/>
                      </a:rPr>
                      <m:t> + </m:t>
                    </m:r>
                    <m:r>
                      <a:rPr lang="en-CA" i="1" dirty="0" smtClean="0">
                        <a:latin typeface="Cambria Math" panose="02040503050406030204" pitchFamily="18" charset="0"/>
                      </a:rPr>
                      <m:t>𝑐</m:t>
                    </m:r>
                    <m:r>
                      <a:rPr lang="en-CA" i="1" dirty="0" smtClean="0">
                        <a:latin typeface="Cambria Math" panose="02040503050406030204" pitchFamily="18" charset="0"/>
                      </a:rPr>
                      <m:t>)(</m:t>
                    </m:r>
                    <m:r>
                      <a:rPr lang="en-CA" i="1" dirty="0" smtClean="0">
                        <a:latin typeface="Cambria Math" panose="02040503050406030204" pitchFamily="18" charset="0"/>
                      </a:rPr>
                      <m:t>𝑎</m:t>
                    </m:r>
                    <m:r>
                      <a:rPr lang="en-CA" i="1" dirty="0" smtClean="0">
                        <a:latin typeface="Cambria Math" panose="02040503050406030204" pitchFamily="18" charset="0"/>
                      </a:rPr>
                      <m:t> + </m:t>
                    </m:r>
                    <m:r>
                      <a:rPr lang="en-CA" i="1" dirty="0" smtClean="0">
                        <a:latin typeface="Cambria Math" panose="02040503050406030204" pitchFamily="18" charset="0"/>
                      </a:rPr>
                      <m:t>𝑐</m:t>
                    </m:r>
                    <m:r>
                      <a:rPr lang="en-CA" i="1" dirty="0" smtClean="0">
                        <a:latin typeface="Cambria Math" panose="02040503050406030204" pitchFamily="18" charset="0"/>
                      </a:rPr>
                      <m:t>) ≥ 8</m:t>
                    </m:r>
                    <m:r>
                      <a:rPr lang="en-CA" i="1" dirty="0" smtClean="0">
                        <a:latin typeface="Cambria Math" panose="02040503050406030204" pitchFamily="18" charset="0"/>
                      </a:rPr>
                      <m:t>𝑎𝑏𝑐</m:t>
                    </m:r>
                  </m:oMath>
                </a14:m>
                <a:r>
                  <a:rPr lang="en-CA" dirty="0"/>
                  <a:t>.</a:t>
                </a:r>
              </a:p>
              <a:p>
                <a14:m>
                  <m:oMath xmlns:m="http://schemas.openxmlformats.org/officeDocument/2006/math">
                    <m:r>
                      <a:rPr lang="en-US" b="0" i="1" smtClean="0">
                        <a:latin typeface="Cambria Math" panose="02040503050406030204" pitchFamily="18" charset="0"/>
                      </a:rPr>
                      <m:t>𝑠𝑖𝑛𝑐𝑒</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&gt;0, </m:t>
                    </m:r>
                    <m:r>
                      <a:rPr lang="en-US" b="0" i="1" smtClean="0">
                        <a:latin typeface="Cambria Math" panose="02040503050406030204" pitchFamily="18" charset="0"/>
                      </a:rPr>
                      <m:t>𝑑𝑒𝑣𝑖𝑑𝑒</m:t>
                    </m:r>
                    <m:r>
                      <a:rPr lang="en-US" b="0" i="1" smtClean="0">
                        <a:latin typeface="Cambria Math" panose="02040503050406030204" pitchFamily="18" charset="0"/>
                      </a:rPr>
                      <m:t> </m:t>
                    </m:r>
                    <m:r>
                      <a:rPr lang="en-US" b="0" i="1" smtClean="0">
                        <a:latin typeface="Cambria Math" panose="02040503050406030204" pitchFamily="18" charset="0"/>
                      </a:rPr>
                      <m:t>𝑏𝑜𝑡h</m:t>
                    </m:r>
                    <m:r>
                      <a:rPr lang="en-US" b="0" i="1" smtClean="0">
                        <a:latin typeface="Cambria Math" panose="02040503050406030204" pitchFamily="18" charset="0"/>
                      </a:rPr>
                      <m:t> </m:t>
                    </m:r>
                    <m:r>
                      <a:rPr lang="en-US" b="0" i="1" smtClean="0">
                        <a:latin typeface="Cambria Math" panose="02040503050406030204" pitchFamily="18" charset="0"/>
                      </a:rPr>
                      <m:t>𝑠𝑖𝑑𝑒𝑠</m:t>
                    </m:r>
                    <m:r>
                      <a:rPr lang="en-US" b="0" i="1" smtClean="0">
                        <a:latin typeface="Cambria Math" panose="02040503050406030204" pitchFamily="18" charset="0"/>
                      </a:rPr>
                      <m:t> </m:t>
                    </m:r>
                    <m:r>
                      <a:rPr lang="en-US" b="0" i="1" smtClean="0">
                        <a:latin typeface="Cambria Math" panose="02040503050406030204" pitchFamily="18" charset="0"/>
                      </a:rPr>
                      <m:t>𝑏𝑦</m:t>
                    </m:r>
                    <m:r>
                      <a:rPr lang="en-US" b="0" i="1" smtClean="0">
                        <a:latin typeface="Cambria Math" panose="02040503050406030204" pitchFamily="18" charset="0"/>
                      </a:rPr>
                      <m:t> </m:t>
                    </m:r>
                    <m:r>
                      <a:rPr lang="en-US" b="0" i="1" smtClean="0">
                        <a:latin typeface="Cambria Math" panose="02040503050406030204" pitchFamily="18" charset="0"/>
                      </a:rPr>
                      <m:t>𝑎𝑏𝑐</m:t>
                    </m:r>
                    <m:r>
                      <a:rPr lang="en-US" b="0" i="1" smtClean="0">
                        <a:latin typeface="Cambria Math" panose="02040503050406030204" pitchFamily="18" charset="0"/>
                      </a:rPr>
                      <m:t>.</m:t>
                    </m:r>
                  </m:oMath>
                </a14:m>
                <a:endParaRPr lang="en-US" b="0" dirty="0"/>
              </a:p>
              <a:p>
                <a14:m>
                  <m:oMath xmlns:m="http://schemas.openxmlformats.org/officeDocument/2006/math">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d>
                          <m:dPr>
                            <m:ctrlPr>
                              <a:rPr lang="en-CA" i="1" dirty="0">
                                <a:latin typeface="Cambria Math" panose="02040503050406030204" pitchFamily="18" charset="0"/>
                              </a:rPr>
                            </m:ctrlPr>
                          </m:dPr>
                          <m:e>
                            <m:r>
                              <a:rPr lang="en-CA" i="1" dirty="0">
                                <a:latin typeface="Cambria Math" panose="02040503050406030204" pitchFamily="18" charset="0"/>
                              </a:rPr>
                              <m:t>𝑎</m:t>
                            </m:r>
                            <m:r>
                              <a:rPr lang="en-CA" i="1" dirty="0">
                                <a:latin typeface="Cambria Math" panose="02040503050406030204" pitchFamily="18" charset="0"/>
                              </a:rPr>
                              <m:t> + </m:t>
                            </m:r>
                            <m:r>
                              <a:rPr lang="en-CA" i="1" dirty="0">
                                <a:latin typeface="Cambria Math" panose="02040503050406030204" pitchFamily="18" charset="0"/>
                              </a:rPr>
                              <m:t>𝑏</m:t>
                            </m:r>
                          </m:e>
                        </m:d>
                        <m:d>
                          <m:dPr>
                            <m:ctrlPr>
                              <a:rPr lang="en-CA" i="1" dirty="0">
                                <a:latin typeface="Cambria Math" panose="02040503050406030204" pitchFamily="18" charset="0"/>
                              </a:rPr>
                            </m:ctrlPr>
                          </m:dPr>
                          <m:e>
                            <m:r>
                              <a:rPr lang="en-CA" i="1" dirty="0">
                                <a:latin typeface="Cambria Math" panose="02040503050406030204" pitchFamily="18" charset="0"/>
                              </a:rPr>
                              <m:t>𝑏</m:t>
                            </m:r>
                            <m:r>
                              <a:rPr lang="en-CA" i="1" dirty="0">
                                <a:latin typeface="Cambria Math" panose="02040503050406030204" pitchFamily="18" charset="0"/>
                              </a:rPr>
                              <m:t> + </m:t>
                            </m:r>
                            <m:r>
                              <a:rPr lang="en-CA" i="1" dirty="0">
                                <a:latin typeface="Cambria Math" panose="02040503050406030204" pitchFamily="18" charset="0"/>
                              </a:rPr>
                              <m:t>𝑐</m:t>
                            </m:r>
                          </m:e>
                        </m:d>
                        <m:d>
                          <m:dPr>
                            <m:ctrlPr>
                              <a:rPr lang="en-CA" i="1" dirty="0">
                                <a:latin typeface="Cambria Math" panose="02040503050406030204" pitchFamily="18" charset="0"/>
                              </a:rPr>
                            </m:ctrlPr>
                          </m:dPr>
                          <m:e>
                            <m:r>
                              <a:rPr lang="en-CA" i="1" dirty="0">
                                <a:latin typeface="Cambria Math" panose="02040503050406030204" pitchFamily="18" charset="0"/>
                              </a:rPr>
                              <m:t>𝑎</m:t>
                            </m:r>
                            <m:r>
                              <a:rPr lang="en-CA" i="1" dirty="0">
                                <a:latin typeface="Cambria Math" panose="02040503050406030204" pitchFamily="18" charset="0"/>
                              </a:rPr>
                              <m:t> + </m:t>
                            </m:r>
                            <m:r>
                              <a:rPr lang="en-CA" i="1" dirty="0">
                                <a:latin typeface="Cambria Math" panose="02040503050406030204" pitchFamily="18" charset="0"/>
                              </a:rPr>
                              <m:t>𝑐</m:t>
                            </m:r>
                          </m:e>
                        </m:d>
                      </m:num>
                      <m:den>
                        <m:r>
                          <a:rPr lang="en-US" b="0" i="1" dirty="0" smtClean="0">
                            <a:latin typeface="Cambria Math" panose="02040503050406030204" pitchFamily="18" charset="0"/>
                          </a:rPr>
                          <m:t>𝑎𝑏𝑐</m:t>
                        </m:r>
                      </m:den>
                    </m:f>
                    <m:r>
                      <a:rPr lang="en-CA" i="1" dirty="0">
                        <a:latin typeface="Cambria Math" panose="02040503050406030204" pitchFamily="18" charset="0"/>
                      </a:rPr>
                      <m:t> ≥</m:t>
                    </m:r>
                    <m:f>
                      <m:fPr>
                        <m:ctrlPr>
                          <a:rPr lang="en-US" b="0" i="1" dirty="0" smtClean="0">
                            <a:latin typeface="Cambria Math" panose="02040503050406030204" pitchFamily="18" charset="0"/>
                          </a:rPr>
                        </m:ctrlPr>
                      </m:fPr>
                      <m:num>
                        <m:r>
                          <a:rPr lang="en-CA" i="1" dirty="0">
                            <a:latin typeface="Cambria Math" panose="02040503050406030204" pitchFamily="18" charset="0"/>
                          </a:rPr>
                          <m:t>8</m:t>
                        </m:r>
                        <m:r>
                          <a:rPr lang="en-CA" i="1" dirty="0">
                            <a:latin typeface="Cambria Math" panose="02040503050406030204" pitchFamily="18" charset="0"/>
                          </a:rPr>
                          <m:t>𝑎𝑏𝑐</m:t>
                        </m:r>
                      </m:num>
                      <m:den>
                        <m:r>
                          <a:rPr lang="en-US" b="0" i="1" dirty="0" smtClean="0">
                            <a:latin typeface="Cambria Math" panose="02040503050406030204" pitchFamily="18" charset="0"/>
                          </a:rPr>
                          <m:t>𝑎𝑏𝑐</m:t>
                        </m:r>
                      </m:den>
                    </m:f>
                  </m:oMath>
                </a14:m>
                <a:r>
                  <a:rPr lang="en-CA" dirty="0"/>
                  <a:t>.</a:t>
                </a:r>
              </a:p>
              <a:p>
                <a14:m>
                  <m:oMath xmlns:m="http://schemas.openxmlformats.org/officeDocument/2006/math">
                    <m:r>
                      <a:rPr lang="en-US" b="0" i="1" smtClean="0">
                        <a:latin typeface="Cambria Math" panose="02040503050406030204" pitchFamily="18" charset="0"/>
                      </a:rPr>
                      <m:t>⇒</m:t>
                    </m:r>
                  </m:oMath>
                </a14:m>
                <a:r>
                  <a:rPr lang="en-CA" dirty="0"/>
                  <a:t> </a:t>
                </a:r>
                <a14:m>
                  <m:oMath xmlns:m="http://schemas.openxmlformats.org/officeDocument/2006/math">
                    <m:f>
                      <m:fPr>
                        <m:ctrlPr>
                          <a:rPr lang="en-US" i="1" dirty="0" smtClean="0">
                            <a:latin typeface="Cambria Math" panose="02040503050406030204" pitchFamily="18" charset="0"/>
                          </a:rPr>
                        </m:ctrlPr>
                      </m:fPr>
                      <m:num>
                        <m:r>
                          <a:rPr lang="en-CA" b="0" i="1" dirty="0">
                            <a:latin typeface="Cambria Math" panose="02040503050406030204" pitchFamily="18" charset="0"/>
                          </a:rPr>
                          <m:t>𝑎</m:t>
                        </m:r>
                        <m:r>
                          <a:rPr lang="en-CA" b="0" i="1" dirty="0">
                            <a:latin typeface="Cambria Math" panose="02040503050406030204" pitchFamily="18" charset="0"/>
                          </a:rPr>
                          <m:t> + </m:t>
                        </m:r>
                        <m:r>
                          <a:rPr lang="en-CA" b="0" i="1" dirty="0">
                            <a:latin typeface="Cambria Math" panose="02040503050406030204" pitchFamily="18" charset="0"/>
                          </a:rPr>
                          <m:t>𝑏</m:t>
                        </m:r>
                      </m:num>
                      <m:den>
                        <m:r>
                          <a:rPr lang="en-US" b="0" i="1" dirty="0" smtClean="0">
                            <a:latin typeface="Cambria Math" panose="02040503050406030204" pitchFamily="18" charset="0"/>
                          </a:rPr>
                          <m:t>𝑎</m:t>
                        </m:r>
                      </m:den>
                    </m:f>
                    <m:r>
                      <a:rPr lang="en-US" b="0" i="1" dirty="0" smtClean="0">
                        <a:latin typeface="Cambria Math" panose="02040503050406030204" pitchFamily="18" charset="0"/>
                      </a:rPr>
                      <m:t>.</m:t>
                    </m:r>
                    <m:f>
                      <m:fPr>
                        <m:ctrlPr>
                          <a:rPr lang="en-US" i="1" dirty="0" smtClean="0">
                            <a:latin typeface="Cambria Math" panose="02040503050406030204" pitchFamily="18" charset="0"/>
                          </a:rPr>
                        </m:ctrlPr>
                      </m:fPr>
                      <m:num>
                        <m:r>
                          <a:rPr lang="en-CA" b="0" i="1" dirty="0">
                            <a:latin typeface="Cambria Math" panose="02040503050406030204" pitchFamily="18" charset="0"/>
                          </a:rPr>
                          <m:t>𝑏</m:t>
                        </m:r>
                        <m:r>
                          <a:rPr lang="en-CA" b="0" i="1" dirty="0">
                            <a:latin typeface="Cambria Math" panose="02040503050406030204" pitchFamily="18" charset="0"/>
                          </a:rPr>
                          <m:t> + </m:t>
                        </m:r>
                        <m:r>
                          <a:rPr lang="en-CA" b="0" i="1" dirty="0">
                            <a:latin typeface="Cambria Math" panose="02040503050406030204" pitchFamily="18" charset="0"/>
                          </a:rPr>
                          <m:t>𝑐</m:t>
                        </m:r>
                      </m:num>
                      <m:den>
                        <m:r>
                          <a:rPr lang="en-US" b="0" i="1" dirty="0" smtClean="0">
                            <a:latin typeface="Cambria Math" panose="02040503050406030204" pitchFamily="18" charset="0"/>
                          </a:rPr>
                          <m:t>𝑏</m:t>
                        </m:r>
                      </m:den>
                    </m:f>
                    <m:r>
                      <a:rPr lang="en-US" b="0"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0" i="1" dirty="0" smtClean="0">
                            <a:latin typeface="Cambria Math" panose="02040503050406030204" pitchFamily="18" charset="0"/>
                          </a:rPr>
                          <m:t>𝑐</m:t>
                        </m:r>
                      </m:num>
                      <m:den>
                        <m:r>
                          <a:rPr lang="en-US" b="0" i="1" dirty="0" smtClean="0">
                            <a:latin typeface="Cambria Math" panose="02040503050406030204" pitchFamily="18" charset="0"/>
                          </a:rPr>
                          <m:t>𝑐</m:t>
                        </m:r>
                      </m:den>
                    </m:f>
                    <m:r>
                      <a:rPr lang="en-CA" b="0" i="1" dirty="0">
                        <a:latin typeface="Cambria Math" panose="02040503050406030204" pitchFamily="18" charset="0"/>
                      </a:rPr>
                      <m:t> ≥</m:t>
                    </m:r>
                    <m:r>
                      <a:rPr lang="en-US" b="0" i="1" dirty="0" smtClean="0">
                        <a:latin typeface="Cambria Math" panose="02040503050406030204" pitchFamily="18" charset="0"/>
                      </a:rPr>
                      <m:t>8</m:t>
                    </m:r>
                  </m:oMath>
                </a14:m>
                <a:endParaRPr lang="en-CA" dirty="0"/>
              </a:p>
              <a:p>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3487" y="2752165"/>
                <a:ext cx="11040313" cy="3998258"/>
              </a:xfr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065624" y="806604"/>
                <a:ext cx="7536037" cy="1775230"/>
              </a:xfrm>
              <a:prstGeom prst="rect">
                <a:avLst/>
              </a:prstGeom>
              <a:noFill/>
            </p:spPr>
            <p:txBody>
              <a:bodyPr wrap="none" rtlCol="0">
                <a:spAutoFit/>
              </a:bodyPr>
              <a:lstStyle/>
              <a:p>
                <a:r>
                  <a:rPr lang="en-CA" sz="3200" dirty="0"/>
                  <a:t>Prove that for any </a:t>
                </a:r>
                <a14:m>
                  <m:oMath xmlns:m="http://schemas.openxmlformats.org/officeDocument/2006/math">
                    <m:r>
                      <a:rPr lang="en-CA" sz="3200" i="1" dirty="0" smtClean="0">
                        <a:latin typeface="Cambria Math" panose="02040503050406030204" pitchFamily="18" charset="0"/>
                      </a:rPr>
                      <m:t>𝑎</m:t>
                    </m:r>
                    <m:r>
                      <a:rPr lang="en-CA" sz="3200" i="1" dirty="0" smtClean="0">
                        <a:latin typeface="Cambria Math" panose="02040503050406030204" pitchFamily="18" charset="0"/>
                      </a:rPr>
                      <m:t>, </m:t>
                    </m:r>
                    <m:r>
                      <a:rPr lang="en-CA" sz="3200" i="1" dirty="0" smtClean="0">
                        <a:latin typeface="Cambria Math" panose="02040503050406030204" pitchFamily="18" charset="0"/>
                      </a:rPr>
                      <m:t>𝑏</m:t>
                    </m:r>
                    <m:r>
                      <a:rPr lang="en-CA" sz="3200" i="1" dirty="0" smtClean="0">
                        <a:latin typeface="Cambria Math" panose="02040503050406030204" pitchFamily="18" charset="0"/>
                      </a:rPr>
                      <m:t>, </m:t>
                    </m:r>
                    <m:r>
                      <a:rPr lang="en-CA" sz="3200" i="1" dirty="0" smtClean="0">
                        <a:latin typeface="Cambria Math" panose="02040503050406030204" pitchFamily="18" charset="0"/>
                      </a:rPr>
                      <m:t>𝑐</m:t>
                    </m:r>
                    <m:r>
                      <a:rPr lang="en-CA" sz="3200" i="1" dirty="0" smtClean="0">
                        <a:latin typeface="Cambria Math" panose="02040503050406030204" pitchFamily="18" charset="0"/>
                      </a:rPr>
                      <m:t> &gt; 0 </m:t>
                    </m:r>
                  </m:oMath>
                </a14:m>
                <a:r>
                  <a:rPr lang="en-CA" sz="3200" dirty="0"/>
                  <a:t>we have that:</a:t>
                </a:r>
              </a:p>
              <a:p>
                <a:r>
                  <a:rPr lang="en-CA" sz="3200" dirty="0"/>
                  <a:t> </a:t>
                </a:r>
                <a14:m>
                  <m:oMath xmlns:m="http://schemas.openxmlformats.org/officeDocument/2006/math">
                    <m:r>
                      <a:rPr lang="en-CA" sz="3200" i="1" dirty="0" smtClean="0">
                        <a:latin typeface="Cambria Math" panose="02040503050406030204" pitchFamily="18" charset="0"/>
                      </a:rPr>
                      <m:t>(</m:t>
                    </m:r>
                    <m:r>
                      <a:rPr lang="en-CA" sz="3200" i="1" dirty="0" smtClean="0">
                        <a:latin typeface="Cambria Math" panose="02040503050406030204" pitchFamily="18" charset="0"/>
                      </a:rPr>
                      <m:t>𝑎</m:t>
                    </m:r>
                    <m:r>
                      <a:rPr lang="en-CA" sz="3200" i="1" dirty="0" smtClean="0">
                        <a:latin typeface="Cambria Math" panose="02040503050406030204" pitchFamily="18" charset="0"/>
                      </a:rPr>
                      <m:t> + </m:t>
                    </m:r>
                    <m:r>
                      <a:rPr lang="en-CA" sz="3200" i="1" dirty="0" smtClean="0">
                        <a:latin typeface="Cambria Math" panose="02040503050406030204" pitchFamily="18" charset="0"/>
                      </a:rPr>
                      <m:t>𝑏</m:t>
                    </m:r>
                    <m:r>
                      <a:rPr lang="en-CA" sz="3200" i="1" dirty="0" smtClean="0">
                        <a:latin typeface="Cambria Math" panose="02040503050406030204" pitchFamily="18" charset="0"/>
                      </a:rPr>
                      <m:t>)(</m:t>
                    </m:r>
                    <m:r>
                      <a:rPr lang="en-CA" sz="3200" i="1" dirty="0" smtClean="0">
                        <a:latin typeface="Cambria Math" panose="02040503050406030204" pitchFamily="18" charset="0"/>
                      </a:rPr>
                      <m:t>𝑏</m:t>
                    </m:r>
                    <m:r>
                      <a:rPr lang="en-CA" sz="3200" i="1" dirty="0" smtClean="0">
                        <a:latin typeface="Cambria Math" panose="02040503050406030204" pitchFamily="18" charset="0"/>
                      </a:rPr>
                      <m:t> + </m:t>
                    </m:r>
                    <m:r>
                      <a:rPr lang="en-CA" sz="3200" i="1" dirty="0" smtClean="0">
                        <a:latin typeface="Cambria Math" panose="02040503050406030204" pitchFamily="18" charset="0"/>
                      </a:rPr>
                      <m:t>𝑐</m:t>
                    </m:r>
                    <m:r>
                      <a:rPr lang="en-CA" sz="3200" i="1" dirty="0" smtClean="0">
                        <a:latin typeface="Cambria Math" panose="02040503050406030204" pitchFamily="18" charset="0"/>
                      </a:rPr>
                      <m:t>)(</m:t>
                    </m:r>
                    <m:r>
                      <a:rPr lang="en-CA" sz="3200" i="1" dirty="0" smtClean="0">
                        <a:latin typeface="Cambria Math" panose="02040503050406030204" pitchFamily="18" charset="0"/>
                      </a:rPr>
                      <m:t>𝑎</m:t>
                    </m:r>
                    <m:r>
                      <a:rPr lang="en-CA" sz="3200" i="1" dirty="0" smtClean="0">
                        <a:latin typeface="Cambria Math" panose="02040503050406030204" pitchFamily="18" charset="0"/>
                      </a:rPr>
                      <m:t> + </m:t>
                    </m:r>
                    <m:r>
                      <a:rPr lang="en-CA" sz="3200" i="1" dirty="0" smtClean="0">
                        <a:latin typeface="Cambria Math" panose="02040503050406030204" pitchFamily="18" charset="0"/>
                      </a:rPr>
                      <m:t>𝑐</m:t>
                    </m:r>
                    <m:r>
                      <a:rPr lang="en-CA" sz="3200" i="1" dirty="0" smtClean="0">
                        <a:latin typeface="Cambria Math" panose="02040503050406030204" pitchFamily="18" charset="0"/>
                      </a:rPr>
                      <m:t>) ≥ 8</m:t>
                    </m:r>
                    <m:r>
                      <a:rPr lang="en-CA" sz="3200" i="1" dirty="0" smtClean="0">
                        <a:latin typeface="Cambria Math" panose="02040503050406030204" pitchFamily="18" charset="0"/>
                      </a:rPr>
                      <m:t>𝑎𝑏𝑐</m:t>
                    </m:r>
                  </m:oMath>
                </a14:m>
                <a:r>
                  <a:rPr lang="en-CA" sz="3200" dirty="0"/>
                  <a:t>.</a:t>
                </a:r>
              </a:p>
              <a:p>
                <a:r>
                  <a:rPr lang="en-CA" sz="3200" dirty="0"/>
                  <a:t>Hint: Use </a:t>
                </a:r>
                <a14:m>
                  <m:oMath xmlns:m="http://schemas.openxmlformats.org/officeDocument/2006/math">
                    <m:r>
                      <a:rPr lang="en-CA" sz="3200" i="1" dirty="0" smtClean="0">
                        <a:latin typeface="Cambria Math" panose="02040503050406030204" pitchFamily="18" charset="0"/>
                      </a:rPr>
                      <m:t>𝑡</m:t>
                    </m:r>
                    <m:r>
                      <a:rPr lang="en-CA" sz="3200" i="1" dirty="0" smtClean="0">
                        <a:latin typeface="Cambria Math" panose="02040503050406030204" pitchFamily="18" charset="0"/>
                      </a:rPr>
                      <m:t> +</m:t>
                    </m:r>
                    <m:f>
                      <m:fPr>
                        <m:ctrlPr>
                          <a:rPr lang="en-CA" sz="3200" i="1" dirty="0" smtClean="0">
                            <a:latin typeface="Cambria Math" panose="02040503050406030204" pitchFamily="18" charset="0"/>
                          </a:rPr>
                        </m:ctrlPr>
                      </m:fPr>
                      <m:num>
                        <m:r>
                          <a:rPr lang="en-CA" sz="3200" i="1" dirty="0" smtClean="0">
                            <a:latin typeface="Cambria Math" panose="02040503050406030204" pitchFamily="18" charset="0"/>
                          </a:rPr>
                          <m:t>1</m:t>
                        </m:r>
                      </m:num>
                      <m:den>
                        <m:r>
                          <a:rPr lang="en-CA" sz="3200" i="1" dirty="0" smtClean="0">
                            <a:latin typeface="Cambria Math" panose="02040503050406030204" pitchFamily="18" charset="0"/>
                          </a:rPr>
                          <m:t>𝑡</m:t>
                        </m:r>
                      </m:den>
                    </m:f>
                    <m:r>
                      <a:rPr lang="en-CA" sz="3200" i="1" dirty="0" smtClean="0">
                        <a:latin typeface="Cambria Math" panose="02040503050406030204" pitchFamily="18" charset="0"/>
                      </a:rPr>
                      <m:t> ≥ 2 </m:t>
                    </m:r>
                    <m:r>
                      <a:rPr lang="en-CA" sz="3200" i="1" dirty="0" smtClean="0">
                        <a:latin typeface="Cambria Math" panose="02040503050406030204" pitchFamily="18" charset="0"/>
                      </a:rPr>
                      <m:t>𝑓𝑜𝑟</m:t>
                    </m:r>
                    <m:r>
                      <a:rPr lang="en-CA" sz="3200" i="1" dirty="0" smtClean="0">
                        <a:latin typeface="Cambria Math" panose="02040503050406030204" pitchFamily="18" charset="0"/>
                      </a:rPr>
                      <m:t> </m:t>
                    </m:r>
                    <m:r>
                      <a:rPr lang="en-CA" sz="3200" i="1" dirty="0" smtClean="0">
                        <a:latin typeface="Cambria Math" panose="02040503050406030204" pitchFamily="18" charset="0"/>
                      </a:rPr>
                      <m:t>𝑎𝑛𝑦</m:t>
                    </m:r>
                    <m:r>
                      <a:rPr lang="en-CA" sz="3200" i="1" dirty="0" smtClean="0">
                        <a:latin typeface="Cambria Math" panose="02040503050406030204" pitchFamily="18" charset="0"/>
                      </a:rPr>
                      <m:t> </m:t>
                    </m:r>
                    <m:r>
                      <a:rPr lang="en-CA" sz="3200" i="1" dirty="0" smtClean="0">
                        <a:latin typeface="Cambria Math" panose="02040503050406030204" pitchFamily="18" charset="0"/>
                      </a:rPr>
                      <m:t>𝑡</m:t>
                    </m:r>
                    <m:r>
                      <a:rPr lang="en-CA" sz="3200" i="1" dirty="0" smtClean="0">
                        <a:latin typeface="Cambria Math" panose="02040503050406030204" pitchFamily="18" charset="0"/>
                      </a:rPr>
                      <m:t> &gt; 0</m:t>
                    </m:r>
                  </m:oMath>
                </a14:m>
                <a:r>
                  <a:rPr lang="de-DE" sz="3200" dirty="0"/>
                  <a:t>.</a:t>
                </a:r>
              </a:p>
            </p:txBody>
          </p:sp>
        </mc:Choice>
        <mc:Fallback xmlns="">
          <p:sp>
            <p:nvSpPr>
              <p:cNvPr id="4" name="TextBox 3"/>
              <p:cNvSpPr txBox="1">
                <a:spLocks noRot="1" noChangeAspect="1" noMove="1" noResize="1" noEditPoints="1" noAdjustHandles="1" noChangeArrowheads="1" noChangeShapeType="1" noTextEdit="1"/>
              </p:cNvSpPr>
              <p:nvPr/>
            </p:nvSpPr>
            <p:spPr>
              <a:xfrm>
                <a:off x="2065624" y="806604"/>
                <a:ext cx="7536037" cy="1775230"/>
              </a:xfrm>
              <a:prstGeom prst="rect">
                <a:avLst/>
              </a:prstGeom>
              <a:blipFill>
                <a:blip r:embed="rId3"/>
                <a:stretch>
                  <a:fillRect l="-2104" t="-4110" r="-971" b="-4452"/>
                </a:stretch>
              </a:blipFill>
            </p:spPr>
            <p:txBody>
              <a:bodyPr/>
              <a:lstStyle/>
              <a:p>
                <a:r>
                  <a:rPr lang="de-DE">
                    <a:noFill/>
                  </a:rPr>
                  <a:t> </a:t>
                </a:r>
              </a:p>
            </p:txBody>
          </p:sp>
        </mc:Fallback>
      </mc:AlternateContent>
    </p:spTree>
    <p:extLst>
      <p:ext uri="{BB962C8B-B14F-4D97-AF65-F5344CB8AC3E}">
        <p14:creationId xmlns:p14="http://schemas.microsoft.com/office/powerpoint/2010/main" val="421879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94326"/>
          </a:xfrm>
        </p:spPr>
        <p:txBody>
          <a:bodyPr/>
          <a:lstStyle/>
          <a:p>
            <a:r>
              <a:rPr lang="en-US" dirty="0"/>
              <a:t>Example 3 cont’d</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1524" y="2225983"/>
                <a:ext cx="6336368" cy="4632018"/>
              </a:xfrm>
            </p:spPr>
            <p:txBody>
              <a:bodyPr>
                <a:normAutofit/>
              </a:bodyPr>
              <a:lstStyle/>
              <a:p>
                <a14:m>
                  <m:oMath xmlns:m="http://schemas.openxmlformats.org/officeDocument/2006/math">
                    <m:r>
                      <a:rPr lang="en-US" b="0" i="1" smtClean="0">
                        <a:latin typeface="Cambria Math" panose="02040503050406030204" pitchFamily="18" charset="0"/>
                      </a:rPr>
                      <m:t>𝑁𝑜𝑤</m:t>
                    </m:r>
                    <m:r>
                      <a:rPr lang="en-US" b="0" i="1" smtClean="0">
                        <a:latin typeface="Cambria Math" panose="02040503050406030204" pitchFamily="18" charset="0"/>
                      </a:rPr>
                      <m:t> </m:t>
                    </m:r>
                    <m:r>
                      <a:rPr lang="en-US" b="0" i="1" smtClean="0">
                        <a:latin typeface="Cambria Math" panose="02040503050406030204" pitchFamily="18" charset="0"/>
                      </a:rPr>
                      <m:t>𝑙𝑒</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𝑐𝑜𝑛𝑠𝑖𝑑𝑒𝑟</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𝐹</m:t>
                    </m:r>
                    <m:r>
                      <a:rPr lang="en-US" b="0" i="0" smtClean="0">
                        <a:latin typeface="Cambria Math" panose="02040503050406030204" pitchFamily="18" charset="0"/>
                      </a:rPr>
                      <m:t>:</m:t>
                    </m:r>
                  </m:oMath>
                </a14:m>
                <a:endParaRPr lang="en-US" b="0" dirty="0"/>
              </a:p>
              <a:p>
                <a:r>
                  <a:rPr lang="en-US" dirty="0"/>
                  <a:t>Which basically means keep the points with nonnegative X and Y, from T-S</a:t>
                </a:r>
              </a:p>
              <a:p>
                <a:endParaRPr lang="en-US" dirty="0"/>
              </a:p>
              <a:p>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1524" y="2225983"/>
                <a:ext cx="6336368" cy="4632018"/>
              </a:xfrm>
              <a:blipFill>
                <a:blip r:embed="rId2"/>
                <a:stretch>
                  <a:fillRect l="-173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38200" y="818299"/>
                <a:ext cx="10515600" cy="138371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𝐿𝑒𝑡</m:t>
                      </m:r>
                      <m:r>
                        <a:rPr lang="en-US" sz="2800" b="0" i="1" smtClean="0">
                          <a:latin typeface="Cambria Math" panose="02040503050406030204" pitchFamily="18" charset="0"/>
                        </a:rPr>
                        <m:t> </m:t>
                      </m:r>
                      <m:r>
                        <a:rPr lang="en-US" sz="2800" b="0" i="1" smtClean="0">
                          <a:latin typeface="Cambria Math" panose="02040503050406030204" pitchFamily="18" charset="0"/>
                        </a:rPr>
                        <m:t>𝑆</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≤9,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ℝ</m:t>
                              </m:r>
                            </m:e>
                            <m:sup>
                              <m:r>
                                <a:rPr lang="en-US" sz="2800" b="0" i="1" smtClean="0">
                                  <a:latin typeface="Cambria Math" panose="02040503050406030204" pitchFamily="18" charset="0"/>
                                </a:rPr>
                                <m:t>2</m:t>
                              </m:r>
                            </m:sup>
                          </m:sSup>
                        </m:e>
                      </m:d>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−1,4</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−3,5</m:t>
                          </m:r>
                        </m:e>
                      </m:d>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𝑎𝑛𝑑</m:t>
                      </m:r>
                      <m:r>
                        <a:rPr lang="en-US" sz="2800" b="0" i="1" smtClean="0">
                          <a:latin typeface="Cambria Math" panose="02040503050406030204" pitchFamily="18" charset="0"/>
                        </a:rPr>
                        <m:t> </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≥0</m:t>
                          </m:r>
                        </m:e>
                      </m:d>
                      <m:r>
                        <a:rPr lang="en-US" sz="2800" b="0" i="1" smtClean="0">
                          <a:latin typeface="Cambria Math" panose="02040503050406030204" pitchFamily="18" charset="0"/>
                        </a:rPr>
                        <m:t>. </m:t>
                      </m:r>
                      <m:r>
                        <a:rPr lang="en-US" sz="2800" b="0" i="1" smtClean="0">
                          <a:latin typeface="Cambria Math" panose="02040503050406030204" pitchFamily="18" charset="0"/>
                        </a:rPr>
                        <m:t>𝐺𝑟𝑎𝑝h</m:t>
                      </m:r>
                      <m:r>
                        <a:rPr lang="en-US" sz="2800" b="0" i="1" smtClean="0">
                          <a:latin typeface="Cambria Math" panose="02040503050406030204" pitchFamily="18" charset="0"/>
                        </a:rPr>
                        <m:t> </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𝑻</m:t>
                          </m:r>
                          <m:r>
                            <a:rPr lang="en-US" sz="2800" b="1" i="1" smtClean="0">
                              <a:latin typeface="Cambria Math" panose="02040503050406030204" pitchFamily="18" charset="0"/>
                            </a:rPr>
                            <m:t>−</m:t>
                          </m:r>
                          <m:r>
                            <a:rPr lang="en-US" sz="2800" b="1" i="1" smtClean="0">
                              <a:latin typeface="Cambria Math" panose="02040503050406030204" pitchFamily="18" charset="0"/>
                            </a:rPr>
                            <m:t>𝑺</m:t>
                          </m:r>
                        </m:e>
                      </m:d>
                      <m:r>
                        <a:rPr lang="en-US" sz="2800" b="1" i="1" smtClean="0">
                          <a:latin typeface="Cambria Math" panose="02040503050406030204" pitchFamily="18" charset="0"/>
                        </a:rPr>
                        <m:t>∩</m:t>
                      </m:r>
                      <m:r>
                        <a:rPr lang="en-US" sz="2800" b="1" i="1" smtClean="0">
                          <a:latin typeface="Cambria Math" panose="02040503050406030204" pitchFamily="18" charset="0"/>
                        </a:rPr>
                        <m:t>𝑭</m:t>
                      </m:r>
                      <m:r>
                        <a:rPr lang="en-US" sz="2800" b="1" i="1" smtClean="0">
                          <a:latin typeface="Cambria Math" panose="02040503050406030204" pitchFamily="18" charset="0"/>
                        </a:rPr>
                        <m:t> </m:t>
                      </m:r>
                      <m:r>
                        <a:rPr lang="en-US" sz="2800" b="0" i="1" smtClean="0">
                          <a:latin typeface="Cambria Math" panose="02040503050406030204" pitchFamily="18" charset="0"/>
                        </a:rPr>
                        <m:t>𝑜𝑛</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𝑝𝑙𝑎𝑛𝑒</m:t>
                      </m:r>
                      <m:r>
                        <a:rPr lang="en-US" sz="2800" b="0" i="1" smtClean="0">
                          <a:latin typeface="Cambria Math" panose="02040503050406030204" pitchFamily="18" charset="0"/>
                        </a:rPr>
                        <m:t>.</m:t>
                      </m:r>
                    </m:oMath>
                  </m:oMathPara>
                </a14:m>
                <a:endParaRPr lang="en-US" sz="2800" b="0" dirty="0"/>
              </a:p>
              <a:p>
                <a:endParaRPr lang="de-DE"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818299"/>
                <a:ext cx="10515600" cy="1383712"/>
              </a:xfrm>
              <a:prstGeom prst="rect">
                <a:avLst/>
              </a:prstGeom>
              <a:blipFill>
                <a:blip r:embed="rId3"/>
                <a:stretch>
                  <a:fillRect/>
                </a:stretch>
              </a:blipFill>
            </p:spPr>
            <p:txBody>
              <a:bodyPr/>
              <a:lstStyle/>
              <a:p>
                <a:r>
                  <a:rPr lang="de-DE">
                    <a:noFill/>
                  </a:rPr>
                  <a:t> </a:t>
                </a:r>
              </a:p>
            </p:txBody>
          </p:sp>
        </mc:Fallback>
      </mc:AlternateContent>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7891" y="1635036"/>
            <a:ext cx="5048684" cy="5033245"/>
          </a:xfrm>
          <a:prstGeom prst="rect">
            <a:avLst/>
          </a:prstGeom>
        </p:spPr>
      </p:pic>
      <p:sp>
        <p:nvSpPr>
          <p:cNvPr id="8" name="Oval 7"/>
          <p:cNvSpPr>
            <a:spLocks noChangeAspect="1"/>
          </p:cNvSpPr>
          <p:nvPr/>
        </p:nvSpPr>
        <p:spPr>
          <a:xfrm>
            <a:off x="10412024" y="4176477"/>
            <a:ext cx="108000" cy="108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2" name="Oval 11"/>
          <p:cNvSpPr>
            <a:spLocks noChangeAspect="1"/>
          </p:cNvSpPr>
          <p:nvPr/>
        </p:nvSpPr>
        <p:spPr>
          <a:xfrm>
            <a:off x="10358024" y="2411701"/>
            <a:ext cx="216000" cy="216000"/>
          </a:xfrm>
          <a:prstGeom prst="ellipse">
            <a:avLst/>
          </a:prstGeom>
          <a:ln w="508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14" name="Oval 13"/>
          <p:cNvSpPr>
            <a:spLocks noChangeAspect="1"/>
          </p:cNvSpPr>
          <p:nvPr/>
        </p:nvSpPr>
        <p:spPr>
          <a:xfrm>
            <a:off x="10376699" y="4111146"/>
            <a:ext cx="216000" cy="216000"/>
          </a:xfrm>
          <a:prstGeom prst="ellipse">
            <a:avLst/>
          </a:prstGeom>
          <a:ln w="508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cxnSp>
        <p:nvCxnSpPr>
          <p:cNvPr id="15" name="Straight Connector 14"/>
          <p:cNvCxnSpPr>
            <a:endCxn id="12" idx="2"/>
          </p:cNvCxnSpPr>
          <p:nvPr/>
        </p:nvCxnSpPr>
        <p:spPr>
          <a:xfrm>
            <a:off x="9116148" y="2519149"/>
            <a:ext cx="1241876" cy="552"/>
          </a:xfrm>
          <a:prstGeom prst="line">
            <a:avLst/>
          </a:prstGeom>
          <a:ln w="920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4" idx="2"/>
            <a:endCxn id="13" idx="6"/>
          </p:cNvCxnSpPr>
          <p:nvPr/>
        </p:nvCxnSpPr>
        <p:spPr>
          <a:xfrm flipH="1">
            <a:off x="10241142" y="4219146"/>
            <a:ext cx="135557" cy="0"/>
          </a:xfrm>
          <a:prstGeom prst="line">
            <a:avLst/>
          </a:prstGeom>
          <a:ln w="920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2" idx="4"/>
            <a:endCxn id="14" idx="0"/>
          </p:cNvCxnSpPr>
          <p:nvPr/>
        </p:nvCxnSpPr>
        <p:spPr>
          <a:xfrm>
            <a:off x="10466024" y="2627701"/>
            <a:ext cx="18675" cy="1483445"/>
          </a:xfrm>
          <a:prstGeom prst="line">
            <a:avLst/>
          </a:prstGeom>
          <a:ln w="92075">
            <a:prstDash val="sysDot"/>
          </a:ln>
        </p:spPr>
        <p:style>
          <a:lnRef idx="1">
            <a:schemeClr val="accent1"/>
          </a:lnRef>
          <a:fillRef idx="0">
            <a:schemeClr val="accent1"/>
          </a:fillRef>
          <a:effectRef idx="0">
            <a:schemeClr val="accent1"/>
          </a:effectRef>
          <a:fontRef idx="minor">
            <a:schemeClr val="tx1"/>
          </a:fontRef>
        </p:style>
      </p:cxnSp>
      <p:sp>
        <p:nvSpPr>
          <p:cNvPr id="41" name="Pie 40"/>
          <p:cNvSpPr>
            <a:spLocks/>
          </p:cNvSpPr>
          <p:nvPr/>
        </p:nvSpPr>
        <p:spPr>
          <a:xfrm>
            <a:off x="8099300" y="3215494"/>
            <a:ext cx="2052000" cy="2052000"/>
          </a:xfrm>
          <a:prstGeom prst="pie">
            <a:avLst>
              <a:gd name="adj1" fmla="val 16223377"/>
              <a:gd name="adj2" fmla="val 21550305"/>
            </a:avLst>
          </a:prstGeom>
          <a:solidFill>
            <a:schemeClr val="accent1">
              <a:alpha val="0"/>
            </a:schemeClr>
          </a:solidFill>
          <a:ln w="920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6" name="Oval 55"/>
          <p:cNvSpPr>
            <a:spLocks noChangeAspect="1"/>
          </p:cNvSpPr>
          <p:nvPr/>
        </p:nvSpPr>
        <p:spPr>
          <a:xfrm>
            <a:off x="9007302" y="2411701"/>
            <a:ext cx="216000" cy="216000"/>
          </a:xfrm>
          <a:prstGeom prst="ellipse">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cxnSp>
        <p:nvCxnSpPr>
          <p:cNvPr id="57" name="Straight Connector 56"/>
          <p:cNvCxnSpPr>
            <a:endCxn id="11" idx="0"/>
          </p:cNvCxnSpPr>
          <p:nvPr/>
        </p:nvCxnSpPr>
        <p:spPr>
          <a:xfrm>
            <a:off x="9106625" y="2627701"/>
            <a:ext cx="9523" cy="460718"/>
          </a:xfrm>
          <a:prstGeom prst="line">
            <a:avLst/>
          </a:prstGeom>
          <a:ln w="92075" cmpd="sng">
            <a:prstDash val="solid"/>
          </a:ln>
        </p:spPr>
        <p:style>
          <a:lnRef idx="1">
            <a:schemeClr val="accent1"/>
          </a:lnRef>
          <a:fillRef idx="0">
            <a:schemeClr val="accent1"/>
          </a:fillRef>
          <a:effectRef idx="0">
            <a:schemeClr val="accent1"/>
          </a:effectRef>
          <a:fontRef idx="minor">
            <a:schemeClr val="tx1"/>
          </a:fontRef>
        </p:style>
      </p:cxnSp>
      <p:sp>
        <p:nvSpPr>
          <p:cNvPr id="13" name="Oval 12"/>
          <p:cNvSpPr>
            <a:spLocks noChangeAspect="1"/>
          </p:cNvSpPr>
          <p:nvPr/>
        </p:nvSpPr>
        <p:spPr>
          <a:xfrm>
            <a:off x="10025142" y="4111146"/>
            <a:ext cx="216000" cy="216000"/>
          </a:xfrm>
          <a:prstGeom prst="ellipse">
            <a:avLst/>
          </a:prstGeom>
          <a:ln w="508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mc:AlternateContent xmlns:mc="http://schemas.openxmlformats.org/markup-compatibility/2006" xmlns:p14="http://schemas.microsoft.com/office/powerpoint/2010/main">
        <mc:Choice Requires="p14">
          <p:contentPart p14:bwMode="auto" r:id="rId5">
            <p14:nvContentPartPr>
              <p14:cNvPr id="96" name="Ink 95"/>
              <p14:cNvContentPartPr/>
              <p14:nvPr/>
            </p14:nvContentPartPr>
            <p14:xfrm>
              <a:off x="9133174" y="2590066"/>
              <a:ext cx="1368720" cy="1490040"/>
            </p14:xfrm>
          </p:contentPart>
        </mc:Choice>
        <mc:Fallback xmlns="">
          <p:pic>
            <p:nvPicPr>
              <p:cNvPr id="96" name="Ink 95"/>
              <p:cNvPicPr/>
              <p:nvPr/>
            </p:nvPicPr>
            <p:blipFill>
              <a:blip r:embed="rId9"/>
              <a:stretch>
                <a:fillRect/>
              </a:stretch>
            </p:blipFill>
            <p:spPr>
              <a:xfrm>
                <a:off x="9125254" y="2583586"/>
                <a:ext cx="1383120" cy="1503360"/>
              </a:xfrm>
              <a:prstGeom prst="rect">
                <a:avLst/>
              </a:prstGeom>
            </p:spPr>
          </p:pic>
        </mc:Fallback>
      </mc:AlternateContent>
      <p:cxnSp>
        <p:nvCxnSpPr>
          <p:cNvPr id="6" name="Straight Connector 5"/>
          <p:cNvCxnSpPr/>
          <p:nvPr/>
        </p:nvCxnSpPr>
        <p:spPr>
          <a:xfrm flipH="1">
            <a:off x="9116666" y="3215494"/>
            <a:ext cx="9523" cy="980058"/>
          </a:xfrm>
          <a:prstGeom prst="line">
            <a:avLst/>
          </a:prstGeom>
          <a:ln w="92075">
            <a:solidFill>
              <a:schemeClr val="bg1"/>
            </a:solidFill>
            <a:prstDash val="sysDot"/>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p:nvCxnSpPr>
        <p:spPr>
          <a:xfrm flipH="1">
            <a:off x="9063274" y="4219146"/>
            <a:ext cx="899842" cy="11331"/>
          </a:xfrm>
          <a:prstGeom prst="line">
            <a:avLst/>
          </a:prstGeom>
          <a:ln w="92075">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1" name="Oval 10"/>
          <p:cNvSpPr>
            <a:spLocks noChangeAspect="1"/>
          </p:cNvSpPr>
          <p:nvPr/>
        </p:nvSpPr>
        <p:spPr>
          <a:xfrm>
            <a:off x="9008148" y="3088419"/>
            <a:ext cx="216000" cy="216000"/>
          </a:xfrm>
          <a:prstGeom prst="ellipse">
            <a:avLst/>
          </a:prstGeom>
          <a:ln w="508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Tree>
    <p:extLst>
      <p:ext uri="{BB962C8B-B14F-4D97-AF65-F5344CB8AC3E}">
        <p14:creationId xmlns:p14="http://schemas.microsoft.com/office/powerpoint/2010/main" val="424549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94326"/>
          </a:xfrm>
        </p:spPr>
        <p:txBody>
          <a:bodyPr/>
          <a:lstStyle/>
          <a:p>
            <a:r>
              <a:rPr lang="en-US" dirty="0"/>
              <a:t>Example 4</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1524" y="2225983"/>
                <a:ext cx="11012276" cy="4632018"/>
              </a:xfrm>
            </p:spPr>
            <p:txBody>
              <a:bodyPr>
                <a:normAutofit/>
              </a:bodyPr>
              <a:lstStyle/>
              <a:p>
                <a14:m>
                  <m:oMath xmlns:m="http://schemas.openxmlformats.org/officeDocument/2006/math">
                    <m:r>
                      <a:rPr lang="en-US" b="0" i="1" smtClean="0">
                        <a:latin typeface="Cambria Math" panose="02040503050406030204" pitchFamily="18" charset="0"/>
                      </a:rPr>
                      <m:t>𝑙𝑒𝑡</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𝑏𝑒</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𝑝𝑟𝑖𝑐𝑒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𝑏𝑜𝑜𝑘</m:t>
                    </m:r>
                  </m:oMath>
                </a14:m>
                <a:endParaRPr lang="en-US" b="0" dirty="0"/>
              </a:p>
              <a:p>
                <a14:m>
                  <m:oMath xmlns:m="http://schemas.openxmlformats.org/officeDocument/2006/math">
                    <m:r>
                      <a:rPr lang="en-US" b="0" i="1" smtClean="0">
                        <a:latin typeface="Cambria Math" panose="02040503050406030204" pitchFamily="18" charset="0"/>
                      </a:rPr>
                      <m:t>𝐴𝑛𝑛𝑎</m:t>
                    </m:r>
                    <m:r>
                      <a:rPr lang="en-US" b="0" i="1" smtClean="0">
                        <a:latin typeface="Cambria Math" panose="02040503050406030204" pitchFamily="18" charset="0"/>
                      </a:rPr>
                      <m:t> </m:t>
                    </m:r>
                    <m:r>
                      <a:rPr lang="en-US" b="0" i="1" smtClean="0">
                        <a:latin typeface="Cambria Math" panose="02040503050406030204" pitchFamily="18" charset="0"/>
                      </a:rPr>
                      <m:t>h𝑎𝑠</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−7 </m:t>
                    </m:r>
                    <m:r>
                      <a:rPr lang="en-US" b="0" i="1" smtClean="0">
                        <a:latin typeface="Cambria Math" panose="02040503050406030204" pitchFamily="18" charset="0"/>
                      </a:rPr>
                      <m:t>𝑐𝑒𝑛𝑡𝑠</m:t>
                    </m:r>
                    <m:r>
                      <a:rPr lang="en-US" b="0" i="1" smtClean="0">
                        <a:latin typeface="Cambria Math" panose="02040503050406030204" pitchFamily="18" charset="0"/>
                      </a:rPr>
                      <m:t>, </m:t>
                    </m:r>
                    <m:r>
                      <a:rPr lang="en-US" b="0" i="1" smtClean="0">
                        <a:latin typeface="Cambria Math" panose="02040503050406030204" pitchFamily="18" charset="0"/>
                      </a:rPr>
                      <m:t>𝐴𝑙𝑒𝑥</m:t>
                    </m:r>
                    <m:r>
                      <a:rPr lang="en-US" b="0" i="1" smtClean="0">
                        <a:latin typeface="Cambria Math" panose="02040503050406030204" pitchFamily="18" charset="0"/>
                      </a:rPr>
                      <m:t> </m:t>
                    </m:r>
                    <m:r>
                      <a:rPr lang="en-US" b="0" i="1" smtClean="0">
                        <a:latin typeface="Cambria Math" panose="02040503050406030204" pitchFamily="18" charset="0"/>
                      </a:rPr>
                      <m:t>h𝑎𝑠</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−1 </m:t>
                    </m:r>
                    <m:r>
                      <a:rPr lang="en-US" b="0" i="1" smtClean="0">
                        <a:latin typeface="Cambria Math" panose="02040503050406030204" pitchFamily="18" charset="0"/>
                      </a:rPr>
                      <m:t>𝑐𝑒𝑛𝑡𝑠</m:t>
                    </m:r>
                  </m:oMath>
                </a14:m>
                <a:endParaRPr lang="en-US" b="0" dirty="0"/>
              </a:p>
              <a:p>
                <a14:m>
                  <m:oMath xmlns:m="http://schemas.openxmlformats.org/officeDocument/2006/math">
                    <m:r>
                      <a:rPr lang="en-US" b="0" i="1" smtClean="0">
                        <a:latin typeface="Cambria Math" panose="02040503050406030204" pitchFamily="18" charset="0"/>
                      </a:rPr>
                      <m:t>𝐸𝑣𝑒𝑛</m:t>
                    </m:r>
                    <m:r>
                      <a:rPr lang="en-US" b="0" i="1" smtClean="0">
                        <a:latin typeface="Cambria Math" panose="02040503050406030204" pitchFamily="18" charset="0"/>
                      </a:rPr>
                      <m:t> </m:t>
                    </m:r>
                    <m:r>
                      <a:rPr lang="en-US" b="0" i="1" smtClean="0">
                        <a:latin typeface="Cambria Math" panose="02040503050406030204" pitchFamily="18" charset="0"/>
                      </a:rPr>
                      <m:t>𝑤h𝑒𝑛</m:t>
                    </m:r>
                    <m:r>
                      <a:rPr lang="en-US" b="0" i="1" smtClean="0">
                        <a:latin typeface="Cambria Math" panose="02040503050406030204" pitchFamily="18" charset="0"/>
                      </a:rPr>
                      <m:t> </m:t>
                    </m:r>
                    <m:r>
                      <a:rPr lang="en-US" b="0" i="1" smtClean="0">
                        <a:latin typeface="Cambria Math" panose="02040503050406030204" pitchFamily="18" charset="0"/>
                      </a:rPr>
                      <m:t>𝑡h𝑒𝑦</m:t>
                    </m:r>
                    <m:r>
                      <a:rPr lang="en-US" b="0" i="1" smtClean="0">
                        <a:latin typeface="Cambria Math" panose="02040503050406030204" pitchFamily="18" charset="0"/>
                      </a:rPr>
                      <m:t> </m:t>
                    </m:r>
                    <m:r>
                      <a:rPr lang="en-US" b="0" i="1" smtClean="0">
                        <a:latin typeface="Cambria Math" panose="02040503050406030204" pitchFamily="18" charset="0"/>
                      </a:rPr>
                      <m:t>𝑐𝑜𝑚𝑏𝑖𝑛𝑒</m:t>
                    </m:r>
                    <m:r>
                      <a:rPr lang="en-US" b="0" i="1" smtClean="0">
                        <a:latin typeface="Cambria Math" panose="02040503050406030204" pitchFamily="18" charset="0"/>
                      </a:rPr>
                      <m:t> </m:t>
                    </m:r>
                    <m:r>
                      <a:rPr lang="en-US" b="0" i="1" smtClean="0">
                        <a:latin typeface="Cambria Math" panose="02040503050406030204" pitchFamily="18" charset="0"/>
                      </a:rPr>
                      <m:t>𝑡h𝑒𝑖𝑟</m:t>
                    </m:r>
                    <m:r>
                      <a:rPr lang="en-US" b="0" i="1" smtClean="0">
                        <a:latin typeface="Cambria Math" panose="02040503050406030204" pitchFamily="18" charset="0"/>
                      </a:rPr>
                      <m:t> </m:t>
                    </m:r>
                    <m:r>
                      <a:rPr lang="en-US" b="0" i="1" smtClean="0">
                        <a:latin typeface="Cambria Math" panose="02040503050406030204" pitchFamily="18" charset="0"/>
                      </a:rPr>
                      <m:t>𝑚𝑜𝑛𝑒𝑦</m:t>
                    </m:r>
                    <m:r>
                      <a:rPr lang="en-US" b="0" i="1" smtClean="0">
                        <a:latin typeface="Cambria Math" panose="02040503050406030204" pitchFamily="18" charset="0"/>
                      </a:rPr>
                      <m:t>, </m:t>
                    </m:r>
                    <m:r>
                      <a:rPr lang="en-US" b="0" i="1" smtClean="0">
                        <a:latin typeface="Cambria Math" panose="02040503050406030204" pitchFamily="18" charset="0"/>
                      </a:rPr>
                      <m:t>𝑡h𝑒𝑦</m:t>
                    </m:r>
                    <m:r>
                      <a:rPr lang="en-US" b="0" i="1" smtClean="0">
                        <a:latin typeface="Cambria Math" panose="02040503050406030204" pitchFamily="18" charset="0"/>
                      </a:rPr>
                      <m:t> </m:t>
                    </m:r>
                    <m:r>
                      <a:rPr lang="en-US" b="0" i="1" smtClean="0">
                        <a:latin typeface="Cambria Math" panose="02040503050406030204" pitchFamily="18" charset="0"/>
                      </a:rPr>
                      <m:t>𝑐𝑎𝑛𝑛𝑜𝑡</m:t>
                    </m:r>
                    <m:r>
                      <a:rPr lang="en-US" b="0" i="1" smtClean="0">
                        <a:latin typeface="Cambria Math" panose="02040503050406030204" pitchFamily="18" charset="0"/>
                      </a:rPr>
                      <m:t> </m:t>
                    </m:r>
                    <m:r>
                      <a:rPr lang="en-US" b="0" i="1" smtClean="0">
                        <a:latin typeface="Cambria Math" panose="02040503050406030204" pitchFamily="18" charset="0"/>
                      </a:rPr>
                      <m:t>𝑏𝑢𝑦</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𝑏𝑜𝑜𝑘</m:t>
                    </m:r>
                    <m:r>
                      <a:rPr lang="en-US" b="0" i="1" smtClean="0">
                        <a:latin typeface="Cambria Math" panose="02040503050406030204" pitchFamily="18" charset="0"/>
                      </a:rPr>
                      <m:t>,</m:t>
                    </m:r>
                    <m:r>
                      <a:rPr lang="en-US" b="0" i="1" smtClean="0">
                        <a:latin typeface="Cambria Math" panose="02040503050406030204" pitchFamily="18" charset="0"/>
                      </a:rPr>
                      <m:t>𝑠𝑜</m:t>
                    </m:r>
                  </m:oMath>
                </a14:m>
                <a:endParaRPr lang="en-US" b="0" dirty="0"/>
              </a:p>
              <a:p>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−7</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−1</m:t>
                        </m:r>
                      </m:e>
                    </m:d>
                    <m:r>
                      <a:rPr lang="en-US" b="0" i="1" smtClean="0">
                        <a:latin typeface="Cambria Math" panose="02040503050406030204" pitchFamily="18" charset="0"/>
                      </a:rPr>
                      <m:t>&lt;</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−8&lt;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−8&lt;0</m:t>
                    </m:r>
                  </m:oMath>
                </a14:m>
                <a:endParaRPr lang="en-US" b="0" dirty="0"/>
              </a:p>
              <a:p>
                <a14:m>
                  <m:oMath xmlns:m="http://schemas.openxmlformats.org/officeDocument/2006/math">
                    <m:r>
                      <a:rPr lang="en-US" b="0" i="1" smtClean="0">
                        <a:latin typeface="Cambria Math" panose="02040503050406030204" pitchFamily="18" charset="0"/>
                      </a:rPr>
                      <m:t>𝑡h𝑒𝑟𝑒𝑓𝑜𝑟𝑒</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&lt;8(1), </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𝑠𝑖𝑛𝑐𝑒</m:t>
                    </m:r>
                    <m:r>
                      <a:rPr lang="en-US" b="0" i="1" smtClean="0">
                        <a:latin typeface="Cambria Math" panose="02040503050406030204" pitchFamily="18" charset="0"/>
                      </a:rPr>
                      <m:t> </m:t>
                    </m:r>
                    <m:r>
                      <a:rPr lang="en-US" b="0" i="1" smtClean="0">
                        <a:latin typeface="Cambria Math" panose="02040503050406030204" pitchFamily="18" charset="0"/>
                      </a:rPr>
                      <m:t>𝐴𝑛𝑛𝑎</m:t>
                    </m:r>
                    <m:r>
                      <a:rPr lang="en-US" b="0" i="1" smtClean="0">
                        <a:latin typeface="Cambria Math" panose="02040503050406030204" pitchFamily="18" charset="0"/>
                      </a:rPr>
                      <m:t> </m:t>
                    </m:r>
                    <m:r>
                      <a:rPr lang="en-US" b="0" i="1" smtClean="0">
                        <a:latin typeface="Cambria Math" panose="02040503050406030204" pitchFamily="18" charset="0"/>
                      </a:rPr>
                      <m:t>𝑐𝑎𝑛𝑛𝑜𝑡</m:t>
                    </m:r>
                    <m:r>
                      <a:rPr lang="en-US" b="0" i="1" smtClean="0">
                        <a:latin typeface="Cambria Math" panose="02040503050406030204" pitchFamily="18" charset="0"/>
                      </a:rPr>
                      <m:t> </m:t>
                    </m:r>
                    <m:r>
                      <a:rPr lang="en-US" b="0" i="1" smtClean="0">
                        <a:latin typeface="Cambria Math" panose="02040503050406030204" pitchFamily="18" charset="0"/>
                      </a:rPr>
                      <m:t>h𝑎𝑣𝑒</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𝑛𝑒𝑔𝑎𝑡𝑖𝑣𝑒</m:t>
                    </m:r>
                    <m:r>
                      <a:rPr lang="en-US" b="0" i="1" smtClean="0">
                        <a:latin typeface="Cambria Math" panose="02040503050406030204" pitchFamily="18" charset="0"/>
                      </a:rPr>
                      <m:t> </m:t>
                    </m:r>
                    <m:r>
                      <a:rPr lang="en-US" b="0" i="1" smtClean="0">
                        <a:latin typeface="Cambria Math" panose="02040503050406030204" pitchFamily="18" charset="0"/>
                      </a:rPr>
                      <m:t>𝑎𝑚𝑜𝑢𝑛𝑡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𝑚𝑜𝑛𝑒𝑦</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−7≥0</m:t>
                    </m:r>
                  </m:oMath>
                </a14:m>
                <a:endParaRPr lang="en-US" b="0" dirty="0"/>
              </a:p>
              <a:p>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≥7(2)</m:t>
                    </m:r>
                  </m:oMath>
                </a14:m>
                <a:endParaRPr lang="en-US" b="0" dirty="0"/>
              </a:p>
              <a:p>
                <a14:m>
                  <m:oMath xmlns:m="http://schemas.openxmlformats.org/officeDocument/2006/math">
                    <m:r>
                      <a:rPr lang="en-US" b="0" i="1" smtClean="0">
                        <a:latin typeface="Cambria Math" panose="02040503050406030204" pitchFamily="18" charset="0"/>
                      </a:rPr>
                      <m:t>𝑠𝑜</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≥7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&lt;8→7≤</m:t>
                    </m:r>
                    <m:r>
                      <a:rPr lang="en-US" b="0" i="1" smtClean="0">
                        <a:latin typeface="Cambria Math" panose="02040503050406030204" pitchFamily="18" charset="0"/>
                      </a:rPr>
                      <m:t>𝑥</m:t>
                    </m:r>
                    <m:r>
                      <a:rPr lang="en-US" b="0" i="1" smtClean="0">
                        <a:latin typeface="Cambria Math" panose="02040503050406030204" pitchFamily="18" charset="0"/>
                      </a:rPr>
                      <m:t>&lt;8, </m:t>
                    </m:r>
                    <m:r>
                      <a:rPr lang="en-US" b="0" i="1" smtClean="0">
                        <a:latin typeface="Cambria Math" panose="02040503050406030204" pitchFamily="18" charset="0"/>
                      </a:rPr>
                      <m:t>𝑡h𝑒𝑟𝑒𝑓𝑜𝑟𝑒</m:t>
                    </m:r>
                    <m:r>
                      <a:rPr lang="en-US" b="0" i="1" smtClean="0">
                        <a:latin typeface="Cambria Math" panose="02040503050406030204" pitchFamily="18" charset="0"/>
                      </a:rPr>
                      <m:t> </m:t>
                    </m:r>
                    <m:r>
                      <a:rPr lang="en-US" b="0" i="1" smtClean="0">
                        <a:latin typeface="Cambria Math" panose="02040503050406030204" pitchFamily="18" charset="0"/>
                      </a:rPr>
                      <m:t>𝑠𝑖𝑛𝑐𝑒</m:t>
                    </m:r>
                    <m:r>
                      <a:rPr lang="en-US" b="0" i="1" smtClean="0">
                        <a:latin typeface="Cambria Math" panose="02040503050406030204" pitchFamily="18" charset="0"/>
                      </a:rPr>
                      <m:t> </m:t>
                    </m:r>
                    <m:r>
                      <a:rPr lang="en-US" b="0" i="1" smtClean="0">
                        <a:latin typeface="Cambria Math" panose="02040503050406030204" pitchFamily="18" charset="0"/>
                      </a:rPr>
                      <m:t>𝑖𝑡</m:t>
                    </m:r>
                    <m:r>
                      <a:rPr lang="en-US" b="0" i="1" smtClean="0">
                        <a:latin typeface="Cambria Math" panose="02040503050406030204" pitchFamily="18" charset="0"/>
                      </a:rPr>
                      <m:t> </m:t>
                    </m:r>
                    <m:r>
                      <a:rPr lang="en-US" b="0" i="1" smtClean="0">
                        <a:latin typeface="Cambria Math" panose="02040503050406030204" pitchFamily="18" charset="0"/>
                      </a:rPr>
                      <m:t>𝑛𝑒𝑒𝑑𝑠</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𝑏𝑒</m:t>
                    </m:r>
                    <m:r>
                      <a:rPr lang="en-US" b="0" i="1" smtClean="0">
                        <a:latin typeface="Cambria Math" panose="02040503050406030204" pitchFamily="18" charset="0"/>
                      </a:rPr>
                      <m:t> </m:t>
                    </m:r>
                    <m:r>
                      <a:rPr lang="en-US" b="0" i="1" smtClean="0">
                        <a:latin typeface="Cambria Math" panose="02040503050406030204" pitchFamily="18" charset="0"/>
                      </a:rPr>
                      <m:t>𝑎𝑛</m:t>
                    </m:r>
                  </m:oMath>
                </a14:m>
                <a:endParaRPr lang="en-US" b="0" dirty="0"/>
              </a:p>
              <a:p>
                <a:pPr marL="0" indent="0">
                  <a:buNone/>
                </a:pPr>
                <a14:m>
                  <m:oMath xmlns:m="http://schemas.openxmlformats.org/officeDocument/2006/math">
                    <m:r>
                      <a:rPr lang="en-US" b="0" i="1" smtClean="0">
                        <a:latin typeface="Cambria Math" panose="02040503050406030204" pitchFamily="18" charset="0"/>
                      </a:rPr>
                      <m:t>𝑖𝑛𝑡𝑒𝑔𝑒𝑟</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=7</m:t>
                    </m:r>
                  </m:oMath>
                </a14:m>
                <a:r>
                  <a:rPr lang="en-US" dirty="0"/>
                  <a:t> </a:t>
                </a:r>
              </a:p>
              <a:p>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1524" y="2225983"/>
                <a:ext cx="11012276" cy="4632018"/>
              </a:xfrm>
              <a:blipFill>
                <a:blip r:embed="rId2"/>
                <a:stretch>
                  <a:fillRect/>
                </a:stretch>
              </a:blipFill>
            </p:spPr>
            <p:txBody>
              <a:bodyPr/>
              <a:lstStyle/>
              <a:p>
                <a:r>
                  <a:rPr lang="de-DE">
                    <a:noFill/>
                  </a:rPr>
                  <a:t> </a:t>
                </a:r>
              </a:p>
            </p:txBody>
          </p:sp>
        </mc:Fallback>
      </mc:AlternateContent>
      <p:sp>
        <p:nvSpPr>
          <p:cNvPr id="4" name="TextBox 3"/>
          <p:cNvSpPr txBox="1"/>
          <p:nvPr/>
        </p:nvSpPr>
        <p:spPr>
          <a:xfrm>
            <a:off x="838200" y="818299"/>
            <a:ext cx="10515600" cy="1200329"/>
          </a:xfrm>
          <a:prstGeom prst="rect">
            <a:avLst/>
          </a:prstGeom>
          <a:noFill/>
        </p:spPr>
        <p:txBody>
          <a:bodyPr wrap="square" rtlCol="0">
            <a:spAutoFit/>
          </a:bodyPr>
          <a:lstStyle/>
          <a:p>
            <a:r>
              <a:rPr lang="en-CA" sz="2400" dirty="0"/>
              <a:t>Anna was seven cents short of the price of an alphabet book, and Alex was one cent short. They combined their money to buy one book to share, but even then they didn't have enough. How much </a:t>
            </a:r>
            <a:r>
              <a:rPr lang="en-US" sz="2400" dirty="0"/>
              <a:t>did the book cost?</a:t>
            </a:r>
          </a:p>
        </p:txBody>
      </p:sp>
    </p:spTree>
    <p:extLst>
      <p:ext uri="{BB962C8B-B14F-4D97-AF65-F5344CB8AC3E}">
        <p14:creationId xmlns:p14="http://schemas.microsoft.com/office/powerpoint/2010/main" val="35021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94326"/>
          </a:xfrm>
        </p:spPr>
        <p:txBody>
          <a:bodyPr/>
          <a:lstStyle/>
          <a:p>
            <a:r>
              <a:rPr lang="en-US" dirty="0"/>
              <a:t>Example 5</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1524" y="1211604"/>
                <a:ext cx="11128426" cy="5646398"/>
              </a:xfrm>
            </p:spPr>
            <p:txBody>
              <a:bodyPr>
                <a:normAutofit fontScale="92500" lnSpcReduction="10000"/>
              </a:bodyPr>
              <a:lstStyle/>
              <a:p>
                <a:r>
                  <a:rPr lang="en-US" dirty="0"/>
                  <a:t>1) </a:t>
                </a:r>
                <a14:m>
                  <m:oMath xmlns:m="http://schemas.openxmlformats.org/officeDocument/2006/math">
                    <m:r>
                      <a:rPr lang="en-US"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r>
                      <a:rPr lang="en-US" b="0" i="1" smtClean="0">
                        <a:latin typeface="Cambria Math" panose="02040503050406030204" pitchFamily="18" charset="0"/>
                      </a:rPr>
                      <m:t>ℝ</m:t>
                    </m:r>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− 2 = 0} = {</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r>
                      <a:rPr lang="en-US" b="0" i="1" smtClean="0">
                        <a:latin typeface="Cambria Math" panose="02040503050406030204" pitchFamily="18" charset="0"/>
                      </a:rPr>
                      <m:t>ℝ</m:t>
                    </m:r>
                    <m:r>
                      <a:rPr lang="en-US" i="1">
                        <a:latin typeface="Cambria Math" panose="02040503050406030204" pitchFamily="18" charset="0"/>
                      </a:rPr>
                      <m:t> </m:t>
                    </m:r>
                    <m:r>
                      <a:rPr lang="en-US" i="1">
                        <a:latin typeface="Cambria Math" panose="02040503050406030204" pitchFamily="18" charset="0"/>
                      </a:rPr>
                      <m:t>𝑎𝑛𝑑</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−2</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=0}</m:t>
                    </m:r>
                  </m:oMath>
                </a14:m>
                <a:endParaRPr lang="en-US" b="0" dirty="0"/>
              </a:p>
              <a:p>
                <a:r>
                  <a:rPr lang="en-US" b="1" dirty="0"/>
                  <a:t>True</a:t>
                </a:r>
                <a:r>
                  <a:rPr lang="en-US" dirty="0"/>
                  <a:t> since both equations have the same solution set:</a:t>
                </a:r>
              </a:p>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−2=0⇔</m:t>
                    </m:r>
                    <m:r>
                      <a:rPr lang="en-US" b="0" i="1" smtClean="0">
                        <a:latin typeface="Cambria Math" panose="02040503050406030204" pitchFamily="18" charset="0"/>
                      </a:rPr>
                      <m:t>𝑥</m:t>
                    </m:r>
                    <m:r>
                      <a:rPr lang="en-US" b="0" i="1" smtClean="0">
                        <a:latin typeface="Cambria Math" panose="02040503050406030204" pitchFamily="18" charset="0"/>
                      </a:rPr>
                      <m:t>=2</m:t>
                    </m:r>
                  </m:oMath>
                </a14:m>
                <a:endParaRPr lang="en-US" b="0" dirty="0"/>
              </a:p>
              <a:p>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−2</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=0⇔</m:t>
                    </m:r>
                    <m:r>
                      <a:rPr lang="en-US" b="0" i="1" smtClean="0">
                        <a:latin typeface="Cambria Math" panose="02040503050406030204" pitchFamily="18" charset="0"/>
                      </a:rPr>
                      <m:t>𝑥</m:t>
                    </m:r>
                    <m:r>
                      <a:rPr lang="en-US" b="0" i="1" smtClean="0">
                        <a:latin typeface="Cambria Math" panose="02040503050406030204" pitchFamily="18" charset="0"/>
                      </a:rPr>
                      <m:t>=2</m:t>
                    </m:r>
                  </m:oMath>
                </a14:m>
                <a:endParaRPr lang="en-US" b="0" dirty="0"/>
              </a:p>
              <a:p>
                <a:r>
                  <a:rPr lang="en-US" b="0" dirty="0"/>
                  <a:t>2) </a:t>
                </a:r>
                <a14:m>
                  <m:oMath xmlns:m="http://schemas.openxmlformats.org/officeDocument/2006/math">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ℝ</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+2</m:t>
                        </m:r>
                        <m:r>
                          <a:rPr lang="en-US" b="0" i="1" dirty="0" smtClean="0">
                            <a:latin typeface="Cambria Math" panose="02040503050406030204" pitchFamily="18" charset="0"/>
                          </a:rPr>
                          <m:t>𝑥</m:t>
                        </m:r>
                        <m:r>
                          <a:rPr lang="en-US" b="0" i="1" dirty="0" smtClean="0">
                            <a:latin typeface="Cambria Math" panose="02040503050406030204" pitchFamily="18" charset="0"/>
                          </a:rPr>
                          <m:t>=1</m:t>
                        </m:r>
                      </m:e>
                    </m:d>
                    <m:r>
                      <a:rPr lang="en-US" b="0" i="1" dirty="0" smtClean="0">
                        <a:latin typeface="Cambria Math" panose="02040503050406030204" pitchFamily="18" charset="0"/>
                      </a:rPr>
                      <m:t>⊆</m:t>
                    </m:r>
                    <m:r>
                      <a:rPr lang="en-US" b="0" i="1" dirty="0" smtClean="0">
                        <a:latin typeface="Cambria Math" panose="02040503050406030204" pitchFamily="18" charset="0"/>
                      </a:rPr>
                      <m:t>ℝ</m:t>
                    </m:r>
                    <m:r>
                      <a:rPr lang="en-US" b="0" i="1" dirty="0" smtClean="0">
                        <a:latin typeface="Cambria Math" panose="02040503050406030204" pitchFamily="18" charset="0"/>
                      </a:rPr>
                      <m:t>−</m:t>
                    </m:r>
                    <m:r>
                      <a:rPr lang="en-US" b="0" i="1" dirty="0" smtClean="0">
                        <a:latin typeface="Cambria Math" panose="02040503050406030204" pitchFamily="18" charset="0"/>
                      </a:rPr>
                      <m:t>ℚ</m:t>
                    </m:r>
                    <m:r>
                      <a:rPr lang="en-US" b="0" i="1" dirty="0"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𝑠𝑜𝑙𝑣𝑖𝑛𝑔</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𝑒𝑞𝑢𝑎𝑡𝑖𝑜𝑛</m:t>
                    </m:r>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2</m:t>
                        </m:r>
                      </m:sup>
                    </m:sSup>
                    <m:r>
                      <a:rPr lang="en-US" b="0" i="1" smtClean="0">
                        <a:latin typeface="Cambria Math" panose="02040503050406030204" pitchFamily="18" charset="0"/>
                      </a:rPr>
                      <m:t>−4</m:t>
                    </m:r>
                    <m:r>
                      <a:rPr lang="en-US" b="0" i="1" smtClean="0">
                        <a:latin typeface="Cambria Math" panose="02040503050406030204" pitchFamily="18" charset="0"/>
                      </a:rPr>
                      <m:t>𝑎𝑐</m:t>
                    </m:r>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−4</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=8</m:t>
                    </m:r>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8</m:t>
                            </m:r>
                          </m:e>
                        </m:rad>
                      </m:num>
                      <m:den>
                        <m:r>
                          <a:rPr lang="en-US" b="0" i="1" smtClean="0">
                            <a:latin typeface="Cambria Math" panose="02040503050406030204" pitchFamily="18" charset="0"/>
                          </a:rPr>
                          <m:t>2</m:t>
                        </m:r>
                      </m:den>
                    </m:f>
                    <m:r>
                      <a:rPr lang="en-US" b="0" i="1" smtClean="0">
                        <a:latin typeface="Cambria Math" panose="02040503050406030204" pitchFamily="18" charset="0"/>
                      </a:rPr>
                      <m:t>=−1±</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r>
                      <a:rPr lang="en-US" b="0" i="1" smtClean="0">
                        <a:latin typeface="Cambria Math" panose="02040503050406030204" pitchFamily="18" charset="0"/>
                      </a:rPr>
                      <m:t> </m:t>
                    </m:r>
                  </m:oMath>
                </a14:m>
                <a:endParaRPr lang="en-US" b="0" dirty="0"/>
              </a:p>
              <a:p>
                <a14:m>
                  <m:oMath xmlns:m="http://schemas.openxmlformats.org/officeDocument/2006/math">
                    <m:r>
                      <a:rPr lang="en-US" b="0" i="1" dirty="0" smtClean="0">
                        <a:latin typeface="Cambria Math" panose="02040503050406030204" pitchFamily="18" charset="0"/>
                      </a:rPr>
                      <m:t>𝑠𝑜</m:t>
                    </m:r>
                    <m:r>
                      <a:rPr lang="en-US" b="0" i="1" dirty="0" smtClean="0">
                        <a:latin typeface="Cambria Math" panose="02040503050406030204" pitchFamily="18" charset="0"/>
                      </a:rPr>
                      <m:t> </m:t>
                    </m:r>
                    <m:r>
                      <a:rPr lang="en-US" b="0" i="1" dirty="0" smtClean="0">
                        <a:latin typeface="Cambria Math" panose="02040503050406030204" pitchFamily="18" charset="0"/>
                      </a:rPr>
                      <m:t>𝑖𝑠</m:t>
                    </m:r>
                    <m:r>
                      <a:rPr lang="en-US" b="0" i="1" dirty="0" smtClean="0">
                        <a:latin typeface="Cambria Math" panose="02040503050406030204" pitchFamily="18" charset="0"/>
                      </a:rPr>
                      <m:t> {−1+</m:t>
                    </m:r>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r>
                      <a:rPr lang="en-US" b="0" i="1" smtClean="0">
                        <a:latin typeface="Cambria Math" panose="02040503050406030204" pitchFamily="18" charset="0"/>
                      </a:rPr>
                      <m:t> ,</m:t>
                    </m:r>
                    <m:r>
                      <a:rPr lang="en-US" i="1">
                        <a:latin typeface="Cambria Math" panose="02040503050406030204" pitchFamily="18" charset="0"/>
                      </a:rPr>
                      <m:t>−1</m:t>
                    </m:r>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r>
                      <a:rPr lang="en-US" b="0" i="1" dirty="0" smtClean="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ℝ</m:t>
                    </m:r>
                    <m:r>
                      <a:rPr lang="en-US" i="1" dirty="0">
                        <a:latin typeface="Cambria Math" panose="02040503050406030204" pitchFamily="18" charset="0"/>
                      </a:rPr>
                      <m:t>−</m:t>
                    </m:r>
                    <m:r>
                      <a:rPr lang="en-US" i="1" dirty="0">
                        <a:latin typeface="Cambria Math" panose="02040503050406030204" pitchFamily="18" charset="0"/>
                      </a:rPr>
                      <m:t>ℚ</m:t>
                    </m:r>
                  </m:oMath>
                </a14:m>
                <a:r>
                  <a:rPr lang="en-US" b="0" dirty="0"/>
                  <a:t> True?</a:t>
                </a:r>
              </a:p>
              <a:p>
                <a:r>
                  <a:rPr lang="en-US" b="1" dirty="0"/>
                  <a:t>True,</a:t>
                </a:r>
                <a:r>
                  <a:rPr lang="en-US" dirty="0"/>
                  <a:t> since </a:t>
                </a:r>
                <a14:m>
                  <m:oMath xmlns:m="http://schemas.openxmlformats.org/officeDocument/2006/math">
                    <m:r>
                      <a:rPr lang="en-US" i="1" dirty="0">
                        <a:latin typeface="Cambria Math" panose="02040503050406030204" pitchFamily="18" charset="0"/>
                      </a:rPr>
                      <m:t>ℝ</m:t>
                    </m:r>
                    <m:r>
                      <a:rPr lang="en-US" i="1" dirty="0">
                        <a:latin typeface="Cambria Math" panose="02040503050406030204" pitchFamily="18" charset="0"/>
                      </a:rPr>
                      <m:t>−</m:t>
                    </m:r>
                    <m:r>
                      <a:rPr lang="en-US" i="1" dirty="0">
                        <a:latin typeface="Cambria Math" panose="02040503050406030204" pitchFamily="18" charset="0"/>
                      </a:rPr>
                      <m:t>ℚ</m:t>
                    </m:r>
                  </m:oMath>
                </a14:m>
                <a:r>
                  <a:rPr lang="en-US" b="0" dirty="0"/>
                  <a:t> means: real numbers – the </a:t>
                </a:r>
                <a:r>
                  <a:rPr lang="en-US" b="0" dirty="0" err="1"/>
                  <a:t>rationals</a:t>
                </a:r>
                <a:r>
                  <a:rPr lang="en-US" b="0" dirty="0"/>
                  <a:t> = irrationals </a:t>
                </a:r>
              </a:p>
              <a:p>
                <a:r>
                  <a:rPr lang="en-US" dirty="0"/>
                  <a:t>And the 2 solutions are included in the set of irrationals since both are irrational numbers</a:t>
                </a:r>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1524" y="1211604"/>
                <a:ext cx="11128426" cy="5646398"/>
              </a:xfrm>
              <a:blipFill>
                <a:blip r:embed="rId2"/>
                <a:stretch>
                  <a:fillRect l="-821" t="-108" r="-1479" b="-324"/>
                </a:stretch>
              </a:blipFill>
            </p:spPr>
            <p:txBody>
              <a:bodyPr/>
              <a:lstStyle/>
              <a:p>
                <a:r>
                  <a:rPr lang="de-DE">
                    <a:noFill/>
                  </a:rPr>
                  <a:t> </a:t>
                </a:r>
              </a:p>
            </p:txBody>
          </p:sp>
        </mc:Fallback>
      </mc:AlternateContent>
      <p:sp>
        <p:nvSpPr>
          <p:cNvPr id="4" name="TextBox 3"/>
          <p:cNvSpPr txBox="1"/>
          <p:nvPr/>
        </p:nvSpPr>
        <p:spPr>
          <a:xfrm>
            <a:off x="838200" y="818299"/>
            <a:ext cx="10515600" cy="369332"/>
          </a:xfrm>
          <a:prstGeom prst="rect">
            <a:avLst/>
          </a:prstGeom>
          <a:noFill/>
        </p:spPr>
        <p:txBody>
          <a:bodyPr wrap="square" rtlCol="0">
            <a:spAutoFit/>
          </a:bodyPr>
          <a:lstStyle/>
          <a:p>
            <a:r>
              <a:rPr lang="en-CA" dirty="0"/>
              <a:t>For each statement, decide whether it is TRUE or FALSE. Justify your answer briefly.</a:t>
            </a:r>
            <a:endParaRPr lang="en-US" sz="2400" dirty="0"/>
          </a:p>
        </p:txBody>
      </p:sp>
      <p:sp>
        <p:nvSpPr>
          <p:cNvPr id="5" name="Left Arrow 4"/>
          <p:cNvSpPr/>
          <p:nvPr/>
        </p:nvSpPr>
        <p:spPr>
          <a:xfrm>
            <a:off x="4369292" y="4438836"/>
            <a:ext cx="5875537" cy="523782"/>
          </a:xfrm>
          <a:prstGeom prst="leftArrow">
            <a:avLst>
              <a:gd name="adj1" fmla="val 10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Note both solutions are irrational numbers</a:t>
            </a:r>
            <a:endParaRPr lang="de-DE" sz="2400" b="1" dirty="0"/>
          </a:p>
        </p:txBody>
      </p:sp>
    </p:spTree>
    <p:extLst>
      <p:ext uri="{BB962C8B-B14F-4D97-AF65-F5344CB8AC3E}">
        <p14:creationId xmlns:p14="http://schemas.microsoft.com/office/powerpoint/2010/main" val="62023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94326"/>
          </a:xfrm>
        </p:spPr>
        <p:txBody>
          <a:bodyPr/>
          <a:lstStyle/>
          <a:p>
            <a:r>
              <a:rPr lang="en-US" dirty="0"/>
              <a:t>Example 5 cont’d</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1524" y="1211604"/>
                <a:ext cx="11128426" cy="5646398"/>
              </a:xfrm>
            </p:spPr>
            <p:txBody>
              <a:bodyPr>
                <a:normAutofit/>
              </a:bodyPr>
              <a:lstStyle/>
              <a:p>
                <a:r>
                  <a:rPr lang="en-US" dirty="0"/>
                  <a:t>3)</a:t>
                </a:r>
                <a14:m>
                  <m:oMath xmlns:m="http://schemas.openxmlformats.org/officeDocument/2006/math">
                    <m:r>
                      <a:rPr lang="en-US" b="0" i="1" smtClean="0">
                        <a:latin typeface="Cambria Math" panose="02040503050406030204" pitchFamily="18" charset="0"/>
                      </a:rPr>
                      <m:t>ℝ</m:t>
                    </m:r>
                    <m:r>
                      <a:rPr lang="en-US" b="0" i="1" smtClean="0">
                        <a:latin typeface="Cambria Math" panose="02040503050406030204" pitchFamily="18" charset="0"/>
                      </a:rPr>
                      <m:t>∈</m:t>
                    </m:r>
                    <m:r>
                      <a:rPr lang="en-US" b="0" i="1" smtClean="0">
                        <a:latin typeface="Cambria Math" panose="02040503050406030204" pitchFamily="18" charset="0"/>
                      </a:rPr>
                      <m:t>ℝ</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𝑡h𝑖𝑠</m:t>
                    </m:r>
                    <m:r>
                      <a:rPr lang="en-US" b="0" i="1" smtClean="0">
                        <a:latin typeface="Cambria Math" panose="02040503050406030204" pitchFamily="18" charset="0"/>
                      </a:rPr>
                      <m:t> </m:t>
                    </m:r>
                    <m:r>
                      <a:rPr lang="en-US" b="0" i="1" smtClean="0">
                        <a:latin typeface="Cambria Math" panose="02040503050406030204" pitchFamily="18" charset="0"/>
                      </a:rPr>
                      <m:t>𝑡𝑟𝑢𝑒</m:t>
                    </m:r>
                    <m:r>
                      <a:rPr lang="en-US" b="0" i="1" smtClean="0">
                        <a:latin typeface="Cambria Math" panose="02040503050406030204" pitchFamily="18" charset="0"/>
                      </a:rPr>
                      <m:t>?</m:t>
                    </m:r>
                  </m:oMath>
                </a14:m>
                <a:endParaRPr lang="en-US" b="0" dirty="0"/>
              </a:p>
              <a:p>
                <a:r>
                  <a:rPr lang="en-US" b="1" dirty="0"/>
                  <a:t>False</a:t>
                </a:r>
                <a:r>
                  <a:rPr lang="en-US" b="0" dirty="0"/>
                  <a:t> , </a:t>
                </a:r>
                <a14:m>
                  <m:oMath xmlns:m="http://schemas.openxmlformats.org/officeDocument/2006/math">
                    <m:r>
                      <a:rPr lang="en-US" b="0" i="1" smtClean="0">
                        <a:latin typeface="Cambria Math" panose="02040503050406030204" pitchFamily="18" charset="0"/>
                      </a:rPr>
                      <m:t>ℝ</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1" i="1" smtClean="0">
                        <a:latin typeface="Cambria Math" panose="02040503050406030204" pitchFamily="18" charset="0"/>
                      </a:rPr>
                      <m:t>𝑵𝑶𝑻</m:t>
                    </m:r>
                    <m:r>
                      <a:rPr lang="en-US" b="0" i="1" smtClean="0">
                        <a:latin typeface="Cambria Math" panose="02040503050406030204" pitchFamily="18" charset="0"/>
                      </a:rPr>
                      <m:t> </m:t>
                    </m:r>
                    <m:r>
                      <a:rPr lang="en-US" b="0" i="1" smtClean="0">
                        <a:latin typeface="Cambria Math" panose="02040503050406030204" pitchFamily="18" charset="0"/>
                      </a:rPr>
                      <m:t>𝑎𝑛</m:t>
                    </m:r>
                    <m:r>
                      <a:rPr lang="en-US" b="0" i="1" smtClean="0">
                        <a:latin typeface="Cambria Math" panose="02040503050406030204" pitchFamily="18" charset="0"/>
                      </a:rPr>
                      <m:t> </m:t>
                    </m:r>
                    <m:r>
                      <a:rPr lang="en-US" b="0" i="1" smtClean="0">
                        <a:latin typeface="Cambria Math" panose="02040503050406030204" pitchFamily="18" charset="0"/>
                      </a:rPr>
                      <m:t>𝑒𝑙𝑒𝑚𝑒𝑛𝑡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ℝ</m:t>
                    </m:r>
                    <m:r>
                      <a:rPr lang="en-US" b="0" i="1" smtClean="0">
                        <a:latin typeface="Cambria Math" panose="02040503050406030204" pitchFamily="18" charset="0"/>
                      </a:rPr>
                      <m:t>, </m:t>
                    </m:r>
                    <m:r>
                      <a:rPr lang="en-US" b="0" i="1" smtClean="0">
                        <a:latin typeface="Cambria Math" panose="02040503050406030204" pitchFamily="18" charset="0"/>
                      </a:rPr>
                      <m:t>h𝑜𝑤𝑒𝑣𝑒𝑟</m:t>
                    </m:r>
                    <m:r>
                      <a:rPr lang="en-US" b="0" i="1" smtClean="0">
                        <a:latin typeface="Cambria Math" panose="02040503050406030204" pitchFamily="18" charset="0"/>
                      </a:rPr>
                      <m:t>, </m:t>
                    </m:r>
                    <m:r>
                      <a:rPr lang="en-US" b="0" i="1" smtClean="0">
                        <a:latin typeface="Cambria Math" panose="02040503050406030204" pitchFamily="18" charset="0"/>
                      </a:rPr>
                      <m:t>ℝ</m:t>
                    </m:r>
                    <m:r>
                      <a:rPr lang="en-US" b="0" i="1" smtClean="0">
                        <a:latin typeface="Cambria Math" panose="02040503050406030204" pitchFamily="18" charset="0"/>
                      </a:rPr>
                      <m:t>⊆</m:t>
                    </m:r>
                    <m:r>
                      <a:rPr lang="en-US" b="0" i="1" smtClean="0">
                        <a:latin typeface="Cambria Math" panose="02040503050406030204" pitchFamily="18" charset="0"/>
                      </a:rPr>
                      <m:t>ℝ</m:t>
                    </m:r>
                  </m:oMath>
                </a14:m>
                <a:endParaRPr lang="en-US" b="0" dirty="0"/>
              </a:p>
              <a:p>
                <a:r>
                  <a:rPr lang="en-US" b="0" dirty="0"/>
                  <a:t>4)</a:t>
                </a:r>
                <a:r>
                  <a:rPr lang="de-DE" dirty="0"/>
                  <a:t> </a:t>
                </a:r>
                <a14:m>
                  <m:oMath xmlns:m="http://schemas.openxmlformats.org/officeDocument/2006/math">
                    <m:r>
                      <a:rPr lang="en-US" b="0" i="1" smtClean="0">
                        <a:latin typeface="Cambria Math" panose="02040503050406030204" pitchFamily="18" charset="0"/>
                      </a:rPr>
                      <m:t>ℤ</m:t>
                    </m:r>
                    <m:r>
                      <a:rPr lang="en-US" b="0" i="1" smtClean="0">
                        <a:latin typeface="Cambria Math" panose="02040503050406030204" pitchFamily="18" charset="0"/>
                      </a:rPr>
                      <m:t>×</m:t>
                    </m:r>
                    <m:r>
                      <a:rPr lang="en-US" b="0" i="1" smtClean="0">
                        <a:latin typeface="Cambria Math" panose="02040503050406030204" pitchFamily="18" charset="0"/>
                      </a:rPr>
                      <m:t>ℚ</m:t>
                    </m:r>
                    <m:r>
                      <a:rPr lang="en-US" b="0" i="1" smtClean="0">
                        <a:latin typeface="Cambria Math" panose="02040503050406030204" pitchFamily="18" charset="0"/>
                      </a:rPr>
                      <m:t>⊆</m:t>
                    </m:r>
                    <m:r>
                      <a:rPr lang="en-US" i="1">
                        <a:latin typeface="Cambria Math" panose="02040503050406030204" pitchFamily="18" charset="0"/>
                      </a:rPr>
                      <m:t>ℚ</m:t>
                    </m:r>
                    <m:r>
                      <a:rPr lang="en-US" i="1">
                        <a:latin typeface="Cambria Math" panose="02040503050406030204" pitchFamily="18" charset="0"/>
                      </a:rPr>
                      <m:t>×</m:t>
                    </m:r>
                    <m:r>
                      <a:rPr lang="en-US" i="1">
                        <a:latin typeface="Cambria Math" panose="02040503050406030204" pitchFamily="18" charset="0"/>
                      </a:rPr>
                      <m:t>ℤ</m:t>
                    </m:r>
                  </m:oMath>
                </a14:m>
                <a:endParaRPr lang="en-US" b="0" dirty="0"/>
              </a:p>
              <a:p>
                <a:r>
                  <a:rPr lang="en-US" b="1" dirty="0"/>
                  <a:t>False</a:t>
                </a:r>
                <a:r>
                  <a:rPr lang="en-US" dirty="0"/>
                  <a:t> , first of all this means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ℤ</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ℚ</m:t>
                        </m:r>
                      </m:e>
                    </m:d>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ℚ</m:t>
                        </m:r>
                        <m:r>
                          <a:rPr lang="en-US" i="1">
                            <a:latin typeface="Cambria Math" panose="02040503050406030204" pitchFamily="18" charset="0"/>
                          </a:rPr>
                          <m:t>,  </m:t>
                        </m:r>
                        <m:r>
                          <a:rPr lang="en-US" i="1">
                            <a:latin typeface="Cambria Math" panose="02040503050406030204" pitchFamily="18" charset="0"/>
                          </a:rPr>
                          <m:t>ℤ</m:t>
                        </m:r>
                      </m:e>
                    </m:d>
                  </m:oMath>
                </a14:m>
                <a:endParaRPr lang="en-US" b="0" dirty="0"/>
              </a:p>
              <a:p>
                <a:r>
                  <a:rPr lang="en-US" dirty="0"/>
                  <a:t>For this to happen it is required that;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which is an integer, needs to be included in </a:t>
                </a:r>
                <a14:m>
                  <m:oMath xmlns:m="http://schemas.openxmlformats.org/officeDocument/2006/math">
                    <m:r>
                      <a:rPr lang="en-US" b="0" i="1" smtClean="0">
                        <a:latin typeface="Cambria Math" panose="02040503050406030204" pitchFamily="18" charset="0"/>
                      </a:rPr>
                      <m:t>ℚ</m:t>
                    </m:r>
                    <m:r>
                      <a:rPr lang="en-US" b="0" i="1" smtClean="0">
                        <a:latin typeface="Cambria Math" panose="02040503050406030204" pitchFamily="18" charset="0"/>
                      </a:rPr>
                      <m:t>, </m:t>
                    </m:r>
                  </m:oMath>
                </a14:m>
                <a:r>
                  <a:rPr lang="en-US" dirty="0"/>
                  <a:t> which is True, satisfied.</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oMath>
                </a14:m>
                <a:r>
                  <a:rPr lang="en-US" dirty="0"/>
                  <a:t> which is a rational, needs to be included in </a:t>
                </a:r>
                <a14:m>
                  <m:oMath xmlns:m="http://schemas.openxmlformats.org/officeDocument/2006/math">
                    <m:r>
                      <a:rPr lang="en-US" b="0" i="1" smtClean="0">
                        <a:latin typeface="Cambria Math" panose="02040503050406030204" pitchFamily="18" charset="0"/>
                      </a:rPr>
                      <m:t>ℤ</m:t>
                    </m:r>
                    <m:r>
                      <a:rPr lang="en-US" i="1">
                        <a:latin typeface="Cambria Math" panose="02040503050406030204" pitchFamily="18" charset="0"/>
                      </a:rPr>
                      <m:t>, </m:t>
                    </m:r>
                  </m:oMath>
                </a14:m>
                <a:r>
                  <a:rPr lang="en-US" dirty="0"/>
                  <a:t> which is not always true, not satisfied.(i.e. </a:t>
                </a:r>
                <a14:m>
                  <m:oMath xmlns:m="http://schemas.openxmlformats.org/officeDocument/2006/math">
                    <m:r>
                      <a:rPr lang="en-US" b="0" i="1" smtClean="0">
                        <a:latin typeface="Cambria Math" panose="02040503050406030204" pitchFamily="18" charset="0"/>
                      </a:rPr>
                      <m:t>ℤ</m:t>
                    </m:r>
                    <m:r>
                      <a:rPr lang="en-US" b="0" i="1" smtClean="0">
                        <a:latin typeface="Cambria Math" panose="02040503050406030204" pitchFamily="18" charset="0"/>
                      </a:rPr>
                      <m:t>⊆</m:t>
                    </m:r>
                    <m:r>
                      <a:rPr lang="en-US" b="0" i="1" smtClean="0">
                        <a:latin typeface="Cambria Math" panose="02040503050406030204" pitchFamily="18" charset="0"/>
                      </a:rPr>
                      <m:t>ℚ</m:t>
                    </m:r>
                    <m:r>
                      <a:rPr lang="en-US" b="0" i="1" smtClean="0">
                        <a:latin typeface="Cambria Math" panose="02040503050406030204" pitchFamily="18" charset="0"/>
                      </a:rPr>
                      <m:t> </m:t>
                    </m:r>
                    <m:r>
                      <a:rPr lang="en-US" b="0" i="1" smtClean="0">
                        <a:latin typeface="Cambria Math" panose="02040503050406030204" pitchFamily="18" charset="0"/>
                      </a:rPr>
                      <m:t>𝑏𝑢𝑡</m:t>
                    </m:r>
                    <m:r>
                      <a:rPr lang="en-US" b="0" i="1" smtClean="0">
                        <a:latin typeface="Cambria Math" panose="02040503050406030204" pitchFamily="18" charset="0"/>
                      </a:rPr>
                      <m:t> </m:t>
                    </m:r>
                    <m:r>
                      <a:rPr lang="en-US" b="0" i="1" smtClean="0">
                        <a:latin typeface="Cambria Math" panose="02040503050406030204" pitchFamily="18" charset="0"/>
                      </a:rPr>
                      <m:t>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ℤ</m:t>
                    </m:r>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1524" y="1211604"/>
                <a:ext cx="11128426" cy="5646398"/>
              </a:xfrm>
              <a:blipFill>
                <a:blip r:embed="rId2"/>
                <a:stretch>
                  <a:fillRect l="-986" t="-1836" r="-1314"/>
                </a:stretch>
              </a:blipFill>
            </p:spPr>
            <p:txBody>
              <a:bodyPr/>
              <a:lstStyle/>
              <a:p>
                <a:r>
                  <a:rPr lang="de-DE">
                    <a:noFill/>
                  </a:rPr>
                  <a:t> </a:t>
                </a:r>
              </a:p>
            </p:txBody>
          </p:sp>
        </mc:Fallback>
      </mc:AlternateContent>
      <p:sp>
        <p:nvSpPr>
          <p:cNvPr id="4" name="TextBox 3"/>
          <p:cNvSpPr txBox="1"/>
          <p:nvPr/>
        </p:nvSpPr>
        <p:spPr>
          <a:xfrm>
            <a:off x="838200" y="818299"/>
            <a:ext cx="10515600" cy="369332"/>
          </a:xfrm>
          <a:prstGeom prst="rect">
            <a:avLst/>
          </a:prstGeom>
          <a:noFill/>
        </p:spPr>
        <p:txBody>
          <a:bodyPr wrap="square" rtlCol="0">
            <a:spAutoFit/>
          </a:bodyPr>
          <a:lstStyle/>
          <a:p>
            <a:r>
              <a:rPr lang="en-CA" dirty="0"/>
              <a:t>For each statement, decide whether it is TRUE or FALSE. Justify your answer briefly.</a:t>
            </a:r>
            <a:endParaRPr lang="en-US" sz="2400" dirty="0"/>
          </a:p>
        </p:txBody>
      </p:sp>
    </p:spTree>
    <p:extLst>
      <p:ext uri="{BB962C8B-B14F-4D97-AF65-F5344CB8AC3E}">
        <p14:creationId xmlns:p14="http://schemas.microsoft.com/office/powerpoint/2010/main" val="373941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CF10-0576-462B-857A-A4A3439E8D02}"/>
              </a:ext>
            </a:extLst>
          </p:cNvPr>
          <p:cNvSpPr>
            <a:spLocks noGrp="1"/>
          </p:cNvSpPr>
          <p:nvPr>
            <p:ph type="ctrTitle"/>
          </p:nvPr>
        </p:nvSpPr>
        <p:spPr>
          <a:xfrm>
            <a:off x="1524000" y="1122363"/>
            <a:ext cx="9144000" cy="828357"/>
          </a:xfrm>
        </p:spPr>
        <p:txBody>
          <a:bodyPr>
            <a:normAutofit fontScale="90000"/>
          </a:bodyPr>
          <a:lstStyle/>
          <a:p>
            <a:r>
              <a:rPr lang="en-US" dirty="0"/>
              <a:t>Citations:</a:t>
            </a:r>
          </a:p>
        </p:txBody>
      </p:sp>
      <p:sp>
        <p:nvSpPr>
          <p:cNvPr id="3" name="Subtitle 2">
            <a:extLst>
              <a:ext uri="{FF2B5EF4-FFF2-40B4-BE49-F238E27FC236}">
                <a16:creationId xmlns:a16="http://schemas.microsoft.com/office/drawing/2014/main" id="{15A7ABA5-34D4-47A7-B8CD-A7A20EB4B0F5}"/>
              </a:ext>
            </a:extLst>
          </p:cNvPr>
          <p:cNvSpPr>
            <a:spLocks noGrp="1"/>
          </p:cNvSpPr>
          <p:nvPr>
            <p:ph type="subTitle" idx="1"/>
          </p:nvPr>
        </p:nvSpPr>
        <p:spPr>
          <a:xfrm>
            <a:off x="1524000" y="1950720"/>
            <a:ext cx="9144000" cy="3307080"/>
          </a:xfrm>
        </p:spPr>
        <p:txBody>
          <a:bodyPr>
            <a:normAutofit fontScale="92500" lnSpcReduction="10000"/>
          </a:bodyPr>
          <a:lstStyle/>
          <a:p>
            <a:r>
              <a:rPr lang="en-CA" dirty="0"/>
              <a:t>Book</a:t>
            </a:r>
          </a:p>
          <a:p>
            <a:r>
              <a:rPr lang="en-CA" dirty="0"/>
              <a:t>Mathematical Thinking: Problem-solving and Proofs</a:t>
            </a:r>
          </a:p>
          <a:p>
            <a:r>
              <a:rPr lang="en-CA" dirty="0"/>
              <a:t>D'Angelo, J.P.</a:t>
            </a:r>
          </a:p>
          <a:p>
            <a:r>
              <a:rPr lang="en-CA" dirty="0"/>
              <a:t>West, D.B.</a:t>
            </a:r>
          </a:p>
          <a:p>
            <a:r>
              <a:rPr lang="en-CA" dirty="0"/>
              <a:t>9780130144126</a:t>
            </a:r>
          </a:p>
          <a:p>
            <a:r>
              <a:rPr lang="en-CA" dirty="0"/>
              <a:t>https://books.google.ca/books?id=fL6nQgAACAAJ</a:t>
            </a:r>
          </a:p>
          <a:p>
            <a:r>
              <a:rPr lang="en-CA" dirty="0"/>
              <a:t>2000</a:t>
            </a:r>
          </a:p>
          <a:p>
            <a:r>
              <a:rPr lang="en-CA" dirty="0"/>
              <a:t>Prentice Hall</a:t>
            </a:r>
          </a:p>
        </p:txBody>
      </p:sp>
    </p:spTree>
    <p:extLst>
      <p:ext uri="{BB962C8B-B14F-4D97-AF65-F5344CB8AC3E}">
        <p14:creationId xmlns:p14="http://schemas.microsoft.com/office/powerpoint/2010/main" val="2907872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235953" cy="753461"/>
          </a:xfrm>
        </p:spPr>
        <p:txBody>
          <a:bodyPr/>
          <a:lstStyle/>
          <a:p>
            <a:r>
              <a:rPr lang="en-US" dirty="0"/>
              <a:t>Example 0.1</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3487" y="2752165"/>
                <a:ext cx="11040313" cy="3998258"/>
              </a:xfrm>
            </p:spPr>
            <p:txBody>
              <a:bodyPr>
                <a:normAutofit/>
              </a:bodyPr>
              <a:lstStyle/>
              <a:p>
                <a14:m>
                  <m:oMath xmlns:m="http://schemas.openxmlformats.org/officeDocument/2006/math">
                    <m:r>
                      <a:rPr lang="en-US" i="1" smtClean="0">
                        <a:latin typeface="Cambria Math" panose="02040503050406030204" pitchFamily="18" charset="0"/>
                      </a:rPr>
                      <m:t>⇒</m:t>
                    </m:r>
                  </m:oMath>
                </a14:m>
                <a:r>
                  <a:rPr lang="en-CA" dirty="0"/>
                  <a:t> </a:t>
                </a:r>
                <a14:m>
                  <m:oMath xmlns:m="http://schemas.openxmlformats.org/officeDocument/2006/math">
                    <m:f>
                      <m:fPr>
                        <m:ctrlPr>
                          <a:rPr lang="en-US" i="1" dirty="0">
                            <a:latin typeface="Cambria Math" panose="02040503050406030204" pitchFamily="18" charset="0"/>
                          </a:rPr>
                        </m:ctrlPr>
                      </m:fPr>
                      <m:num>
                        <m:r>
                          <a:rPr lang="en-CA" i="1" dirty="0">
                            <a:latin typeface="Cambria Math" panose="02040503050406030204" pitchFamily="18" charset="0"/>
                          </a:rPr>
                          <m:t>𝑎</m:t>
                        </m:r>
                        <m:r>
                          <a:rPr lang="en-CA" i="1" dirty="0">
                            <a:latin typeface="Cambria Math" panose="02040503050406030204" pitchFamily="18" charset="0"/>
                          </a:rPr>
                          <m:t> + </m:t>
                        </m:r>
                        <m:r>
                          <a:rPr lang="en-CA" i="1" dirty="0">
                            <a:latin typeface="Cambria Math" panose="02040503050406030204" pitchFamily="18" charset="0"/>
                          </a:rPr>
                          <m:t>𝑏</m:t>
                        </m:r>
                      </m:num>
                      <m:den>
                        <m:r>
                          <a:rPr lang="en-US" i="1" dirty="0">
                            <a:latin typeface="Cambria Math" panose="02040503050406030204" pitchFamily="18" charset="0"/>
                          </a:rPr>
                          <m:t>𝑎</m:t>
                        </m:r>
                      </m:den>
                    </m:f>
                    <m:r>
                      <a:rPr lang="en-US" i="1" dirty="0">
                        <a:latin typeface="Cambria Math" panose="02040503050406030204" pitchFamily="18" charset="0"/>
                      </a:rPr>
                      <m:t>.</m:t>
                    </m:r>
                    <m:f>
                      <m:fPr>
                        <m:ctrlPr>
                          <a:rPr lang="en-US" i="1" dirty="0">
                            <a:latin typeface="Cambria Math" panose="02040503050406030204" pitchFamily="18" charset="0"/>
                          </a:rPr>
                        </m:ctrlPr>
                      </m:fPr>
                      <m:num>
                        <m:r>
                          <a:rPr lang="en-CA" i="1" dirty="0">
                            <a:latin typeface="Cambria Math" panose="02040503050406030204" pitchFamily="18" charset="0"/>
                          </a:rPr>
                          <m:t>𝑏</m:t>
                        </m:r>
                        <m:r>
                          <a:rPr lang="en-CA" i="1" dirty="0">
                            <a:latin typeface="Cambria Math" panose="02040503050406030204" pitchFamily="18" charset="0"/>
                          </a:rPr>
                          <m:t> + </m:t>
                        </m:r>
                        <m:r>
                          <a:rPr lang="en-CA" i="1" dirty="0">
                            <a:latin typeface="Cambria Math" panose="02040503050406030204" pitchFamily="18" charset="0"/>
                          </a:rPr>
                          <m:t>𝑐</m:t>
                        </m:r>
                      </m:num>
                      <m:den>
                        <m:r>
                          <a:rPr lang="en-US" i="1" dirty="0">
                            <a:latin typeface="Cambria Math" panose="02040503050406030204" pitchFamily="18" charset="0"/>
                          </a:rPr>
                          <m:t>𝑏</m:t>
                        </m:r>
                      </m:den>
                    </m:f>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𝑐</m:t>
                        </m:r>
                      </m:num>
                      <m:den>
                        <m:r>
                          <a:rPr lang="en-US" i="1" dirty="0">
                            <a:latin typeface="Cambria Math" panose="02040503050406030204" pitchFamily="18" charset="0"/>
                          </a:rPr>
                          <m:t>𝑐</m:t>
                        </m:r>
                      </m:den>
                    </m:f>
                    <m:r>
                      <a:rPr lang="en-CA" i="1" dirty="0">
                        <a:latin typeface="Cambria Math" panose="02040503050406030204" pitchFamily="18" charset="0"/>
                      </a:rPr>
                      <m:t> ≥</m:t>
                    </m:r>
                    <m:r>
                      <a:rPr lang="en-US" i="1" dirty="0">
                        <a:latin typeface="Cambria Math" panose="02040503050406030204" pitchFamily="18" charset="0"/>
                      </a:rPr>
                      <m:t>8</m:t>
                    </m:r>
                  </m:oMath>
                </a14:m>
                <a:endParaRPr lang="en-US" dirty="0"/>
              </a:p>
              <a:p>
                <a14:m>
                  <m:oMath xmlns:m="http://schemas.openxmlformats.org/officeDocument/2006/math">
                    <m:r>
                      <a:rPr lang="en-US" i="1" dirty="0">
                        <a:latin typeface="Cambria Math" panose="02040503050406030204" pitchFamily="18" charset="0"/>
                      </a:rPr>
                      <m:t>(1+</m:t>
                    </m:r>
                    <m:f>
                      <m:fPr>
                        <m:ctrlPr>
                          <a:rPr lang="en-US" i="1" dirty="0">
                            <a:latin typeface="Cambria Math" panose="02040503050406030204" pitchFamily="18" charset="0"/>
                          </a:rPr>
                        </m:ctrlPr>
                      </m:fPr>
                      <m:num>
                        <m:r>
                          <a:rPr lang="en-US" i="1" dirty="0">
                            <a:latin typeface="Cambria Math" panose="02040503050406030204" pitchFamily="18" charset="0"/>
                          </a:rPr>
                          <m:t>𝑏</m:t>
                        </m:r>
                      </m:num>
                      <m:den>
                        <m:r>
                          <a:rPr lang="en-US" i="1" dirty="0">
                            <a:latin typeface="Cambria Math" panose="02040503050406030204" pitchFamily="18" charset="0"/>
                          </a:rPr>
                          <m:t>𝑎</m:t>
                        </m:r>
                      </m:den>
                    </m:f>
                    <m:r>
                      <a:rPr lang="en-US" i="1" dirty="0">
                        <a:latin typeface="Cambria Math" panose="02040503050406030204" pitchFamily="18" charset="0"/>
                      </a:rPr>
                      <m:t>).(1+</m:t>
                    </m:r>
                    <m:f>
                      <m:fPr>
                        <m:ctrlPr>
                          <a:rPr lang="en-US" i="1" dirty="0">
                            <a:latin typeface="Cambria Math" panose="02040503050406030204" pitchFamily="18" charset="0"/>
                          </a:rPr>
                        </m:ctrlPr>
                      </m:fPr>
                      <m:num>
                        <m:r>
                          <a:rPr lang="en-US" i="1" dirty="0">
                            <a:latin typeface="Cambria Math" panose="02040503050406030204" pitchFamily="18" charset="0"/>
                          </a:rPr>
                          <m:t>𝑐</m:t>
                        </m:r>
                      </m:num>
                      <m:den>
                        <m:r>
                          <a:rPr lang="en-US" i="1" dirty="0">
                            <a:latin typeface="Cambria Math" panose="02040503050406030204" pitchFamily="18" charset="0"/>
                          </a:rPr>
                          <m:t>𝑏</m:t>
                        </m:r>
                      </m:den>
                    </m:f>
                    <m:r>
                      <a:rPr lang="en-US" i="1" dirty="0">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1+</m:t>
                        </m:r>
                        <m:f>
                          <m:fPr>
                            <m:ctrlPr>
                              <a:rPr lang="en-US" i="1" dirty="0">
                                <a:latin typeface="Cambria Math" panose="02040503050406030204" pitchFamily="18" charset="0"/>
                              </a:rPr>
                            </m:ctrlPr>
                          </m:fPr>
                          <m:num>
                            <m:r>
                              <a:rPr lang="en-US" i="1" dirty="0">
                                <a:latin typeface="Cambria Math" panose="02040503050406030204" pitchFamily="18" charset="0"/>
                              </a:rPr>
                              <m:t>𝑎</m:t>
                            </m:r>
                          </m:num>
                          <m:den>
                            <m:r>
                              <a:rPr lang="en-US" i="1" dirty="0">
                                <a:latin typeface="Cambria Math" panose="02040503050406030204" pitchFamily="18" charset="0"/>
                              </a:rPr>
                              <m:t>𝑐</m:t>
                            </m:r>
                          </m:den>
                        </m:f>
                      </m:e>
                    </m:d>
                    <m:r>
                      <a:rPr lang="en-CA" i="1" dirty="0">
                        <a:latin typeface="Cambria Math" panose="02040503050406030204" pitchFamily="18" charset="0"/>
                      </a:rPr>
                      <m:t> ≥</m:t>
                    </m:r>
                    <m:r>
                      <a:rPr lang="en-US" i="1" dirty="0">
                        <a:latin typeface="Cambria Math" panose="02040503050406030204" pitchFamily="18" charset="0"/>
                      </a:rPr>
                      <m:t>8</m:t>
                    </m:r>
                  </m:oMath>
                </a14:m>
                <a:endParaRPr lang="en-US" dirty="0"/>
              </a:p>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r>
                      <a:rPr lang="en-US" i="1">
                        <a:latin typeface="Cambria Math" panose="02040503050406030204" pitchFamily="18" charset="0"/>
                      </a:rPr>
                      <m:t>+1≥2</m:t>
                    </m:r>
                    <m:r>
                      <a:rPr lang="en-US" i="1">
                        <a:latin typeface="Cambria Math" panose="02040503050406030204" pitchFamily="18" charset="0"/>
                      </a:rPr>
                      <m:t>𝑡</m:t>
                    </m:r>
                  </m:oMath>
                </a14:m>
                <a:endParaRPr lang="en-CA" dirty="0"/>
              </a:p>
              <a:p>
                <a:r>
                  <a:rPr lang="en-CA" dirty="0"/>
                  <a:t>Now let:</a:t>
                </a:r>
              </a:p>
              <a:p>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𝑡</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num>
                      <m:den>
                        <m:r>
                          <a:rPr lang="en-US" b="0" i="1" smtClean="0">
                            <a:latin typeface="Cambria Math" panose="02040503050406030204" pitchFamily="18" charset="0"/>
                          </a:rPr>
                          <m:t>𝑎</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𝑏</m:t>
                            </m:r>
                          </m:num>
                          <m:den>
                            <m:r>
                              <a:rPr lang="en-US" b="0" i="1" smtClean="0">
                                <a:latin typeface="Cambria Math" panose="02040503050406030204" pitchFamily="18" charset="0"/>
                              </a:rPr>
                              <m:t>𝑎</m:t>
                            </m:r>
                          </m:den>
                        </m:f>
                      </m:e>
                    </m:rad>
                    <m:r>
                      <a:rPr lang="en-US" b="0" i="0"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𝑡</m:t>
                        </m:r>
                      </m:e>
                      <m:sub>
                        <m:r>
                          <a:rPr lang="en-US" b="0" i="1" smtClean="0">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𝑐</m:t>
                        </m:r>
                      </m:num>
                      <m:den>
                        <m:r>
                          <a:rPr lang="en-US" b="0" i="1" smtClean="0">
                            <a:latin typeface="Cambria Math" panose="02040503050406030204" pitchFamily="18" charset="0"/>
                          </a:rPr>
                          <m:t>𝑏</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2</m:t>
                        </m:r>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𝑐</m:t>
                            </m:r>
                          </m:num>
                          <m:den>
                            <m:r>
                              <a:rPr lang="en-US" b="0" i="1" smtClean="0">
                                <a:latin typeface="Cambria Math" panose="02040503050406030204" pitchFamily="18" charset="0"/>
                              </a:rPr>
                              <m:t>𝑏</m:t>
                            </m:r>
                          </m:den>
                        </m:f>
                      </m:e>
                    </m:rad>
                    <m:r>
                      <a:rPr lang="en-US" b="0" i="0"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𝑡</m:t>
                        </m:r>
                      </m:e>
                      <m:sub>
                        <m:r>
                          <a:rPr lang="en-US" b="0" i="1" smtClean="0">
                            <a:latin typeface="Cambria Math" panose="02040503050406030204" pitchFamily="18" charset="0"/>
                          </a:rPr>
                          <m:t>3</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𝑐</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3</m:t>
                        </m:r>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𝑐</m:t>
                            </m:r>
                          </m:den>
                        </m:f>
                      </m:e>
                    </m:rad>
                  </m:oMath>
                </a14:m>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3487" y="2752165"/>
                <a:ext cx="11040313" cy="3998258"/>
              </a:xfrm>
              <a:blipFill>
                <a:blip r:embed="rId2"/>
                <a:stretch>
                  <a:fillRect l="-99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065624" y="806604"/>
                <a:ext cx="7536037" cy="1775230"/>
              </a:xfrm>
              <a:prstGeom prst="rect">
                <a:avLst/>
              </a:prstGeom>
              <a:noFill/>
            </p:spPr>
            <p:txBody>
              <a:bodyPr wrap="none" rtlCol="0">
                <a:spAutoFit/>
              </a:bodyPr>
              <a:lstStyle/>
              <a:p>
                <a:r>
                  <a:rPr lang="en-CA" sz="3200" dirty="0"/>
                  <a:t>Prove that for any </a:t>
                </a:r>
                <a14:m>
                  <m:oMath xmlns:m="http://schemas.openxmlformats.org/officeDocument/2006/math">
                    <m:r>
                      <a:rPr lang="en-CA" sz="3200" i="1" dirty="0" smtClean="0">
                        <a:latin typeface="Cambria Math" panose="02040503050406030204" pitchFamily="18" charset="0"/>
                      </a:rPr>
                      <m:t>𝑎</m:t>
                    </m:r>
                    <m:r>
                      <a:rPr lang="en-CA" sz="3200" i="1" dirty="0" smtClean="0">
                        <a:latin typeface="Cambria Math" panose="02040503050406030204" pitchFamily="18" charset="0"/>
                      </a:rPr>
                      <m:t>, </m:t>
                    </m:r>
                    <m:r>
                      <a:rPr lang="en-CA" sz="3200" i="1" dirty="0" smtClean="0">
                        <a:latin typeface="Cambria Math" panose="02040503050406030204" pitchFamily="18" charset="0"/>
                      </a:rPr>
                      <m:t>𝑏</m:t>
                    </m:r>
                    <m:r>
                      <a:rPr lang="en-CA" sz="3200" i="1" dirty="0" smtClean="0">
                        <a:latin typeface="Cambria Math" panose="02040503050406030204" pitchFamily="18" charset="0"/>
                      </a:rPr>
                      <m:t>, </m:t>
                    </m:r>
                    <m:r>
                      <a:rPr lang="en-CA" sz="3200" i="1" dirty="0" smtClean="0">
                        <a:latin typeface="Cambria Math" panose="02040503050406030204" pitchFamily="18" charset="0"/>
                      </a:rPr>
                      <m:t>𝑐</m:t>
                    </m:r>
                    <m:r>
                      <a:rPr lang="en-CA" sz="3200" i="1" dirty="0" smtClean="0">
                        <a:latin typeface="Cambria Math" panose="02040503050406030204" pitchFamily="18" charset="0"/>
                      </a:rPr>
                      <m:t> &gt; 0 </m:t>
                    </m:r>
                  </m:oMath>
                </a14:m>
                <a:r>
                  <a:rPr lang="en-CA" sz="3200" dirty="0"/>
                  <a:t>we have that:</a:t>
                </a:r>
              </a:p>
              <a:p>
                <a:r>
                  <a:rPr lang="en-CA" sz="3200" dirty="0"/>
                  <a:t> </a:t>
                </a:r>
                <a14:m>
                  <m:oMath xmlns:m="http://schemas.openxmlformats.org/officeDocument/2006/math">
                    <m:r>
                      <a:rPr lang="en-CA" sz="3200" i="1" dirty="0" smtClean="0">
                        <a:latin typeface="Cambria Math" panose="02040503050406030204" pitchFamily="18" charset="0"/>
                      </a:rPr>
                      <m:t>(</m:t>
                    </m:r>
                    <m:r>
                      <a:rPr lang="en-CA" sz="3200" i="1" dirty="0" smtClean="0">
                        <a:latin typeface="Cambria Math" panose="02040503050406030204" pitchFamily="18" charset="0"/>
                      </a:rPr>
                      <m:t>𝑎</m:t>
                    </m:r>
                    <m:r>
                      <a:rPr lang="en-CA" sz="3200" i="1" dirty="0" smtClean="0">
                        <a:latin typeface="Cambria Math" panose="02040503050406030204" pitchFamily="18" charset="0"/>
                      </a:rPr>
                      <m:t> + </m:t>
                    </m:r>
                    <m:r>
                      <a:rPr lang="en-CA" sz="3200" i="1" dirty="0" smtClean="0">
                        <a:latin typeface="Cambria Math" panose="02040503050406030204" pitchFamily="18" charset="0"/>
                      </a:rPr>
                      <m:t>𝑏</m:t>
                    </m:r>
                    <m:r>
                      <a:rPr lang="en-CA" sz="3200" i="1" dirty="0" smtClean="0">
                        <a:latin typeface="Cambria Math" panose="02040503050406030204" pitchFamily="18" charset="0"/>
                      </a:rPr>
                      <m:t>)(</m:t>
                    </m:r>
                    <m:r>
                      <a:rPr lang="en-CA" sz="3200" i="1" dirty="0" smtClean="0">
                        <a:latin typeface="Cambria Math" panose="02040503050406030204" pitchFamily="18" charset="0"/>
                      </a:rPr>
                      <m:t>𝑏</m:t>
                    </m:r>
                    <m:r>
                      <a:rPr lang="en-CA" sz="3200" i="1" dirty="0" smtClean="0">
                        <a:latin typeface="Cambria Math" panose="02040503050406030204" pitchFamily="18" charset="0"/>
                      </a:rPr>
                      <m:t> + </m:t>
                    </m:r>
                    <m:r>
                      <a:rPr lang="en-CA" sz="3200" i="1" dirty="0" smtClean="0">
                        <a:latin typeface="Cambria Math" panose="02040503050406030204" pitchFamily="18" charset="0"/>
                      </a:rPr>
                      <m:t>𝑐</m:t>
                    </m:r>
                    <m:r>
                      <a:rPr lang="en-CA" sz="3200" i="1" dirty="0" smtClean="0">
                        <a:latin typeface="Cambria Math" panose="02040503050406030204" pitchFamily="18" charset="0"/>
                      </a:rPr>
                      <m:t>)(</m:t>
                    </m:r>
                    <m:r>
                      <a:rPr lang="en-CA" sz="3200" i="1" dirty="0" smtClean="0">
                        <a:latin typeface="Cambria Math" panose="02040503050406030204" pitchFamily="18" charset="0"/>
                      </a:rPr>
                      <m:t>𝑎</m:t>
                    </m:r>
                    <m:r>
                      <a:rPr lang="en-CA" sz="3200" i="1" dirty="0" smtClean="0">
                        <a:latin typeface="Cambria Math" panose="02040503050406030204" pitchFamily="18" charset="0"/>
                      </a:rPr>
                      <m:t> + </m:t>
                    </m:r>
                    <m:r>
                      <a:rPr lang="en-CA" sz="3200" i="1" dirty="0" smtClean="0">
                        <a:latin typeface="Cambria Math" panose="02040503050406030204" pitchFamily="18" charset="0"/>
                      </a:rPr>
                      <m:t>𝑐</m:t>
                    </m:r>
                    <m:r>
                      <a:rPr lang="en-CA" sz="3200" i="1" dirty="0" smtClean="0">
                        <a:latin typeface="Cambria Math" panose="02040503050406030204" pitchFamily="18" charset="0"/>
                      </a:rPr>
                      <m:t>) ≥ 8</m:t>
                    </m:r>
                    <m:r>
                      <a:rPr lang="en-CA" sz="3200" i="1" dirty="0" smtClean="0">
                        <a:latin typeface="Cambria Math" panose="02040503050406030204" pitchFamily="18" charset="0"/>
                      </a:rPr>
                      <m:t>𝑎𝑏𝑐</m:t>
                    </m:r>
                  </m:oMath>
                </a14:m>
                <a:r>
                  <a:rPr lang="en-CA" sz="3200" dirty="0"/>
                  <a:t>.</a:t>
                </a:r>
              </a:p>
              <a:p>
                <a:r>
                  <a:rPr lang="en-CA" sz="3200" dirty="0"/>
                  <a:t>Hint: Use </a:t>
                </a:r>
                <a14:m>
                  <m:oMath xmlns:m="http://schemas.openxmlformats.org/officeDocument/2006/math">
                    <m:r>
                      <a:rPr lang="en-CA" sz="3200" i="1" dirty="0" smtClean="0">
                        <a:latin typeface="Cambria Math" panose="02040503050406030204" pitchFamily="18" charset="0"/>
                      </a:rPr>
                      <m:t>𝑡</m:t>
                    </m:r>
                    <m:r>
                      <a:rPr lang="en-CA" sz="3200" i="1" dirty="0" smtClean="0">
                        <a:latin typeface="Cambria Math" panose="02040503050406030204" pitchFamily="18" charset="0"/>
                      </a:rPr>
                      <m:t> +</m:t>
                    </m:r>
                    <m:f>
                      <m:fPr>
                        <m:ctrlPr>
                          <a:rPr lang="en-CA" sz="3200" i="1" dirty="0" smtClean="0">
                            <a:latin typeface="Cambria Math" panose="02040503050406030204" pitchFamily="18" charset="0"/>
                          </a:rPr>
                        </m:ctrlPr>
                      </m:fPr>
                      <m:num>
                        <m:r>
                          <a:rPr lang="en-CA" sz="3200" i="1" dirty="0" smtClean="0">
                            <a:latin typeface="Cambria Math" panose="02040503050406030204" pitchFamily="18" charset="0"/>
                          </a:rPr>
                          <m:t>1</m:t>
                        </m:r>
                      </m:num>
                      <m:den>
                        <m:r>
                          <a:rPr lang="en-CA" sz="3200" i="1" dirty="0" smtClean="0">
                            <a:latin typeface="Cambria Math" panose="02040503050406030204" pitchFamily="18" charset="0"/>
                          </a:rPr>
                          <m:t>𝑡</m:t>
                        </m:r>
                      </m:den>
                    </m:f>
                    <m:r>
                      <a:rPr lang="en-CA" sz="3200" i="1" dirty="0" smtClean="0">
                        <a:latin typeface="Cambria Math" panose="02040503050406030204" pitchFamily="18" charset="0"/>
                      </a:rPr>
                      <m:t> ≥ 2 </m:t>
                    </m:r>
                    <m:r>
                      <a:rPr lang="en-CA" sz="3200" i="1" dirty="0" smtClean="0">
                        <a:latin typeface="Cambria Math" panose="02040503050406030204" pitchFamily="18" charset="0"/>
                      </a:rPr>
                      <m:t>𝑓𝑜𝑟</m:t>
                    </m:r>
                    <m:r>
                      <a:rPr lang="en-CA" sz="3200" i="1" dirty="0" smtClean="0">
                        <a:latin typeface="Cambria Math" panose="02040503050406030204" pitchFamily="18" charset="0"/>
                      </a:rPr>
                      <m:t> </m:t>
                    </m:r>
                    <m:r>
                      <a:rPr lang="en-CA" sz="3200" i="1" dirty="0" smtClean="0">
                        <a:latin typeface="Cambria Math" panose="02040503050406030204" pitchFamily="18" charset="0"/>
                      </a:rPr>
                      <m:t>𝑎𝑛𝑦</m:t>
                    </m:r>
                    <m:r>
                      <a:rPr lang="en-CA" sz="3200" i="1" dirty="0" smtClean="0">
                        <a:latin typeface="Cambria Math" panose="02040503050406030204" pitchFamily="18" charset="0"/>
                      </a:rPr>
                      <m:t> </m:t>
                    </m:r>
                    <m:r>
                      <a:rPr lang="en-CA" sz="3200" i="1" dirty="0" smtClean="0">
                        <a:latin typeface="Cambria Math" panose="02040503050406030204" pitchFamily="18" charset="0"/>
                      </a:rPr>
                      <m:t>𝑡</m:t>
                    </m:r>
                    <m:r>
                      <a:rPr lang="en-CA" sz="3200" i="1" dirty="0" smtClean="0">
                        <a:latin typeface="Cambria Math" panose="02040503050406030204" pitchFamily="18" charset="0"/>
                      </a:rPr>
                      <m:t> &gt; 0</m:t>
                    </m:r>
                  </m:oMath>
                </a14:m>
                <a:r>
                  <a:rPr lang="de-DE" sz="3200" dirty="0"/>
                  <a:t>.</a:t>
                </a:r>
              </a:p>
            </p:txBody>
          </p:sp>
        </mc:Choice>
        <mc:Fallback xmlns="">
          <p:sp>
            <p:nvSpPr>
              <p:cNvPr id="4" name="TextBox 3"/>
              <p:cNvSpPr txBox="1">
                <a:spLocks noRot="1" noChangeAspect="1" noMove="1" noResize="1" noEditPoints="1" noAdjustHandles="1" noChangeArrowheads="1" noChangeShapeType="1" noTextEdit="1"/>
              </p:cNvSpPr>
              <p:nvPr/>
            </p:nvSpPr>
            <p:spPr>
              <a:xfrm>
                <a:off x="2065624" y="806604"/>
                <a:ext cx="7536037" cy="1775230"/>
              </a:xfrm>
              <a:prstGeom prst="rect">
                <a:avLst/>
              </a:prstGeom>
              <a:blipFill>
                <a:blip r:embed="rId3"/>
                <a:stretch>
                  <a:fillRect l="-2104" t="-4110" r="-971" b="-4452"/>
                </a:stretch>
              </a:blipFill>
            </p:spPr>
            <p:txBody>
              <a:bodyPr/>
              <a:lstStyle/>
              <a:p>
                <a:r>
                  <a:rPr lang="de-DE">
                    <a:noFill/>
                  </a:rPr>
                  <a:t> </a:t>
                </a:r>
              </a:p>
            </p:txBody>
          </p:sp>
        </mc:Fallback>
      </mc:AlternateContent>
    </p:spTree>
    <p:extLst>
      <p:ext uri="{BB962C8B-B14F-4D97-AF65-F5344CB8AC3E}">
        <p14:creationId xmlns:p14="http://schemas.microsoft.com/office/powerpoint/2010/main" val="294637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94326"/>
          </a:xfrm>
        </p:spPr>
        <p:txBody>
          <a:bodyPr/>
          <a:lstStyle/>
          <a:p>
            <a:r>
              <a:rPr lang="en-US" dirty="0"/>
              <a:t>Example 1</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930399"/>
                <a:ext cx="10515600" cy="4839856"/>
              </a:xfrm>
            </p:spPr>
            <p:txBody>
              <a:bodyPr>
                <a:normAutofit fontScale="92500" lnSpcReduction="10000"/>
              </a:bodyPr>
              <a:lstStyle/>
              <a:p>
                <a:r>
                  <a:rPr lang="en-US" dirty="0"/>
                  <a:t>Note : to prove </a:t>
                </a:r>
                <a14:m>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rPr>
                      <m:t>𝑥𝑦𝑧𝑤</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r>
                      <a:rPr lang="en-US" b="0" i="1" smtClean="0">
                        <a:latin typeface="Cambria Math" panose="02040503050406030204" pitchFamily="18" charset="0"/>
                      </a:rPr>
                      <m:t>,</m:t>
                    </m:r>
                  </m:oMath>
                </a14:m>
                <a:r>
                  <a:rPr lang="en-US" dirty="0"/>
                  <a:t> it is enough to start from one side and end in the other. Here we want to :</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𝑠𝑡𝑎𝑟𝑡</m:t>
                        </m:r>
                        <m:r>
                          <a:rPr lang="en-US" b="0" i="1" smtClean="0">
                            <a:latin typeface="Cambria Math" panose="02040503050406030204" pitchFamily="18" charset="0"/>
                          </a:rPr>
                          <m:t>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r>
                      <a:rPr lang="en-US" b="0" i="1" smtClean="0">
                        <a:latin typeface="Cambria Math" panose="02040503050406030204" pitchFamily="18" charset="0"/>
                      </a:rPr>
                      <m:t>≥…≥…≥4</m:t>
                    </m:r>
                    <m:r>
                      <a:rPr lang="en-US" b="0" i="1" smtClean="0">
                        <a:latin typeface="Cambria Math" panose="02040503050406030204" pitchFamily="18" charset="0"/>
                      </a:rPr>
                      <m:t>𝑥𝑦𝑧𝑤</m:t>
                    </m:r>
                  </m:oMath>
                </a14:m>
                <a:r>
                  <a:rPr lang="en-US" dirty="0"/>
                  <a:t> end here</a:t>
                </a:r>
              </a:p>
              <a:p>
                <a:r>
                  <a:rPr lang="en-US" dirty="0"/>
                  <a:t>Recall that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num>
                      <m:den>
                        <m:r>
                          <a:rPr lang="en-US" b="0" i="1" smtClean="0">
                            <a:latin typeface="Cambria Math" panose="02040503050406030204" pitchFamily="18" charset="0"/>
                          </a:rPr>
                          <m:t>2</m:t>
                        </m:r>
                      </m:den>
                    </m:f>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𝑎𝑏</m:t>
                        </m:r>
                      </m:e>
                    </m:ra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𝑎𝑏</m:t>
                        </m:r>
                      </m:e>
                    </m:rad>
                  </m:oMath>
                </a14:m>
                <a:r>
                  <a:rPr lang="de-DE" dirty="0"/>
                  <a:t> </a:t>
                </a:r>
                <a:r>
                  <a:rPr lang="en-US" dirty="0"/>
                  <a:t>where</a:t>
                </a:r>
                <a:r>
                  <a:rPr lang="de-DE"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&gt;0 . </m:t>
                    </m:r>
                  </m:oMath>
                </a14:m>
                <a:endParaRPr lang="en-US" b="0" dirty="0"/>
              </a:p>
              <a:p>
                <a:r>
                  <a:rPr lang="en-US" dirty="0"/>
                  <a:t>Let’s set </a:t>
                </a:r>
                <a14:m>
                  <m:oMath xmlns:m="http://schemas.openxmlformats.org/officeDocument/2006/math">
                    <m:r>
                      <a:rPr lang="en-US" b="0" i="1" dirty="0" smtClean="0">
                        <a:latin typeface="Cambria Math" panose="02040503050406030204" pitchFamily="18" charset="0"/>
                      </a:rPr>
                      <m:t>𝑎</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4</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𝑦</m:t>
                        </m:r>
                      </m:e>
                      <m:sup>
                        <m:r>
                          <a:rPr lang="en-US" b="0" i="1" dirty="0" smtClean="0">
                            <a:latin typeface="Cambria Math" panose="02040503050406030204" pitchFamily="18" charset="0"/>
                          </a:rPr>
                          <m:t>4</m:t>
                        </m:r>
                      </m:sup>
                    </m:sSup>
                    <m:r>
                      <a:rPr lang="en-US" b="0" i="1" dirty="0" smtClean="0">
                        <a:latin typeface="Cambria Math" panose="02040503050406030204" pitchFamily="18" charset="0"/>
                      </a:rPr>
                      <m:t>,  </m:t>
                    </m:r>
                    <m:r>
                      <a:rPr lang="en-US" b="0" i="1" dirty="0" smtClean="0">
                        <a:latin typeface="Cambria Math" panose="02040503050406030204" pitchFamily="18" charset="0"/>
                      </a:rPr>
                      <m:t>𝑏</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𝑧</m:t>
                        </m:r>
                      </m:e>
                      <m:sup>
                        <m:r>
                          <a:rPr lang="en-US" b="0" i="1" dirty="0" smtClean="0">
                            <a:latin typeface="Cambria Math" panose="02040503050406030204" pitchFamily="18" charset="0"/>
                          </a:rPr>
                          <m:t>4</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4</m:t>
                        </m:r>
                      </m:sup>
                    </m:sSup>
                  </m:oMath>
                </a14:m>
                <a:endParaRPr lang="en-US" dirty="0"/>
              </a:p>
              <a:p>
                <a14:m>
                  <m:oMath xmlns:m="http://schemas.openxmlformats.org/officeDocument/2006/math">
                    <m:r>
                      <a:rPr lang="en-US" b="0" i="1" smtClean="0">
                        <a:latin typeface="Cambria Math" panose="02040503050406030204" pitchFamily="18" charset="0"/>
                      </a:rPr>
                      <m:t>1)</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𝟒</m:t>
                            </m:r>
                          </m:sup>
                        </m:sSup>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𝒚</m:t>
                            </m:r>
                          </m:e>
                          <m:sup>
                            <m:r>
                              <a:rPr lang="en-US" b="1" i="1" smtClean="0">
                                <a:latin typeface="Cambria Math" panose="02040503050406030204" pitchFamily="18" charset="0"/>
                              </a:rPr>
                              <m:t>𝟒</m:t>
                            </m:r>
                          </m:sup>
                        </m:sSup>
                      </m:e>
                    </m:d>
                    <m:r>
                      <a:rPr lang="en-US" b="1" i="1" smtClean="0">
                        <a:latin typeface="Cambria Math" panose="02040503050406030204" pitchFamily="18" charset="0"/>
                      </a:rPr>
                      <m:t>+</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𝒛</m:t>
                            </m:r>
                          </m:e>
                          <m:sup>
                            <m:r>
                              <a:rPr lang="en-US" b="1" i="1" smtClean="0">
                                <a:latin typeface="Cambria Math" panose="02040503050406030204" pitchFamily="18" charset="0"/>
                              </a:rPr>
                              <m:t>𝟒</m:t>
                            </m:r>
                          </m:sup>
                        </m:sSup>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𝒘</m:t>
                            </m:r>
                          </m:e>
                          <m:sup>
                            <m:r>
                              <a:rPr lang="en-US" b="1" i="1" smtClean="0">
                                <a:latin typeface="Cambria Math" panose="02040503050406030204" pitchFamily="18" charset="0"/>
                              </a:rPr>
                              <m:t>𝟒</m:t>
                            </m:r>
                          </m:sup>
                        </m:sSup>
                      </m:e>
                    </m:d>
                    <m:r>
                      <a:rPr lang="en-US" b="1" i="1" smtClean="0">
                        <a:latin typeface="Cambria Math" panose="02040503050406030204" pitchFamily="18" charset="0"/>
                      </a:rPr>
                      <m:t>≥</m:t>
                    </m:r>
                    <m:r>
                      <a:rPr lang="en-US" b="1" i="1" smtClean="0">
                        <a:latin typeface="Cambria Math" panose="02040503050406030204" pitchFamily="18" charset="0"/>
                      </a:rPr>
                      <m:t>𝟐</m:t>
                    </m:r>
                    <m:rad>
                      <m:radPr>
                        <m:degHide m:val="on"/>
                        <m:ctrlPr>
                          <a:rPr lang="en-US" b="1" i="1" smtClean="0">
                            <a:latin typeface="Cambria Math" panose="02040503050406030204" pitchFamily="18" charset="0"/>
                          </a:rPr>
                        </m:ctrlPr>
                      </m:radPr>
                      <m:deg/>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𝟒</m:t>
                                </m:r>
                              </m:sup>
                            </m:sSup>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𝒚</m:t>
                                </m:r>
                              </m:e>
                              <m:sup>
                                <m:r>
                                  <a:rPr lang="en-US" b="1" i="1" smtClean="0">
                                    <a:latin typeface="Cambria Math" panose="02040503050406030204" pitchFamily="18" charset="0"/>
                                  </a:rPr>
                                  <m:t>𝟒</m:t>
                                </m:r>
                              </m:sup>
                            </m:sSup>
                          </m:e>
                        </m:d>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𝒛</m:t>
                                </m:r>
                              </m:e>
                              <m:sup>
                                <m:r>
                                  <a:rPr lang="en-US" b="1" i="1" smtClean="0">
                                    <a:latin typeface="Cambria Math" panose="02040503050406030204" pitchFamily="18" charset="0"/>
                                  </a:rPr>
                                  <m:t>𝟒</m:t>
                                </m:r>
                              </m:sup>
                            </m:sSup>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𝒘</m:t>
                                </m:r>
                              </m:e>
                              <m:sup>
                                <m:r>
                                  <a:rPr lang="en-US" b="1" i="1" smtClean="0">
                                    <a:latin typeface="Cambria Math" panose="02040503050406030204" pitchFamily="18" charset="0"/>
                                  </a:rPr>
                                  <m:t>𝟒</m:t>
                                </m:r>
                              </m:sup>
                            </m:sSup>
                          </m:e>
                        </m:d>
                      </m:e>
                    </m:rad>
                  </m:oMath>
                </a14:m>
                <a:r>
                  <a:rPr lang="de-DE" b="1" dirty="0"/>
                  <a:t> </a:t>
                </a:r>
              </a:p>
              <a:p>
                <a:r>
                  <a:rPr lang="en-US" dirty="0"/>
                  <a:t>On the other hand Let’s set </a:t>
                </a:r>
                <a14:m>
                  <m:oMath xmlns:m="http://schemas.openxmlformats.org/officeDocument/2006/math">
                    <m:r>
                      <a:rPr lang="en-US" b="0" i="1" dirty="0" smtClean="0">
                        <a:latin typeface="Cambria Math" panose="02040503050406030204" pitchFamily="18" charset="0"/>
                      </a:rPr>
                      <m:t>𝑎</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4</m:t>
                        </m:r>
                      </m:sup>
                    </m:sSup>
                    <m:r>
                      <a:rPr lang="en-US" b="0" i="1" dirty="0" smtClean="0">
                        <a:latin typeface="Cambria Math" panose="02040503050406030204" pitchFamily="18" charset="0"/>
                      </a:rPr>
                      <m:t>, </m:t>
                    </m:r>
                    <m:r>
                      <a:rPr lang="en-US" b="0" i="1" dirty="0" smtClean="0">
                        <a:latin typeface="Cambria Math" panose="02040503050406030204" pitchFamily="18" charset="0"/>
                      </a:rPr>
                      <m:t>𝑏</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𝑦</m:t>
                        </m:r>
                      </m:e>
                      <m:sup>
                        <m:r>
                          <a:rPr lang="en-US" b="0" i="1" dirty="0" smtClean="0">
                            <a:latin typeface="Cambria Math" panose="02040503050406030204" pitchFamily="18" charset="0"/>
                          </a:rPr>
                          <m:t>4</m:t>
                        </m:r>
                      </m:sup>
                    </m:sSup>
                  </m:oMath>
                </a14:m>
                <a:endParaRPr lang="en-US" b="0" dirty="0"/>
              </a:p>
              <a:p>
                <a14:m>
                  <m:oMath xmlns:m="http://schemas.openxmlformats.org/officeDocument/2006/math">
                    <m:r>
                      <a:rPr lang="en-US" b="0" i="1" smtClean="0">
                        <a:latin typeface="Cambria Math" panose="02040503050406030204" pitchFamily="18" charset="0"/>
                      </a:rPr>
                      <m:t>2)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𝟒</m:t>
                        </m:r>
                      </m:sup>
                    </m:sSup>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𝒚</m:t>
                        </m:r>
                      </m:e>
                      <m:sup>
                        <m:r>
                          <a:rPr lang="en-US" b="1" i="1" smtClean="0">
                            <a:latin typeface="Cambria Math" panose="02040503050406030204" pitchFamily="18" charset="0"/>
                          </a:rPr>
                          <m:t>𝟒</m:t>
                        </m:r>
                      </m:sup>
                    </m:sSup>
                    <m:r>
                      <a:rPr lang="en-US" b="1" i="1" smtClean="0">
                        <a:latin typeface="Cambria Math" panose="02040503050406030204" pitchFamily="18" charset="0"/>
                      </a:rPr>
                      <m:t>≥</m:t>
                    </m:r>
                    <m:r>
                      <a:rPr lang="en-US" b="1" i="1" smtClean="0">
                        <a:latin typeface="Cambria Math" panose="02040503050406030204" pitchFamily="18" charset="0"/>
                      </a:rPr>
                      <m:t>𝟐</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𝟐</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𝒚</m:t>
                        </m:r>
                      </m:e>
                      <m:sup>
                        <m:r>
                          <a:rPr lang="en-US" b="1" i="1" smtClean="0">
                            <a:latin typeface="Cambria Math" panose="02040503050406030204" pitchFamily="18" charset="0"/>
                          </a:rPr>
                          <m:t>𝟐</m:t>
                        </m:r>
                      </m:sup>
                    </m:sSup>
                  </m:oMath>
                </a14:m>
                <a:endParaRPr lang="de-DE" b="1" dirty="0"/>
              </a:p>
              <a:p>
                <a:r>
                  <a:rPr lang="en-US" dirty="0"/>
                  <a:t>On the other hand Let’s set </a:t>
                </a:r>
                <a14:m>
                  <m:oMath xmlns:m="http://schemas.openxmlformats.org/officeDocument/2006/math">
                    <m:r>
                      <a:rPr lang="en-US" b="0" i="1" dirty="0" smtClean="0">
                        <a:latin typeface="Cambria Math" panose="02040503050406030204" pitchFamily="18" charset="0"/>
                      </a:rPr>
                      <m:t>𝑎</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𝑧</m:t>
                        </m:r>
                      </m:e>
                      <m:sup>
                        <m:r>
                          <a:rPr lang="en-US" b="0" i="1" dirty="0" smtClean="0">
                            <a:latin typeface="Cambria Math" panose="02040503050406030204" pitchFamily="18" charset="0"/>
                          </a:rPr>
                          <m:t>4</m:t>
                        </m:r>
                      </m:sup>
                    </m:sSup>
                    <m:r>
                      <a:rPr lang="en-US" b="0" i="1" dirty="0" smtClean="0">
                        <a:latin typeface="Cambria Math" panose="02040503050406030204" pitchFamily="18" charset="0"/>
                      </a:rPr>
                      <m:t>, </m:t>
                    </m:r>
                    <m:r>
                      <a:rPr lang="en-US" b="0" i="1" dirty="0" smtClean="0">
                        <a:latin typeface="Cambria Math" panose="02040503050406030204" pitchFamily="18" charset="0"/>
                      </a:rPr>
                      <m:t>𝑏</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4</m:t>
                        </m:r>
                      </m:sup>
                    </m:sSup>
                  </m:oMath>
                </a14:m>
                <a:endParaRPr lang="en-US" b="0" dirty="0"/>
              </a:p>
              <a:p>
                <a14:m>
                  <m:oMath xmlns:m="http://schemas.openxmlformats.org/officeDocument/2006/math">
                    <m:r>
                      <a:rPr lang="en-US" b="0" i="1" smtClean="0">
                        <a:latin typeface="Cambria Math" panose="02040503050406030204" pitchFamily="18" charset="0"/>
                      </a:rPr>
                      <m:t>3)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𝒛</m:t>
                        </m:r>
                      </m:e>
                      <m:sup>
                        <m:r>
                          <a:rPr lang="en-US" b="1" i="1" smtClean="0">
                            <a:latin typeface="Cambria Math" panose="02040503050406030204" pitchFamily="18" charset="0"/>
                          </a:rPr>
                          <m:t>𝟒</m:t>
                        </m:r>
                      </m:sup>
                    </m:sSup>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𝒘</m:t>
                        </m:r>
                      </m:e>
                      <m:sup>
                        <m:r>
                          <a:rPr lang="en-US" b="1" i="1" smtClean="0">
                            <a:latin typeface="Cambria Math" panose="02040503050406030204" pitchFamily="18" charset="0"/>
                          </a:rPr>
                          <m:t>𝟒</m:t>
                        </m:r>
                      </m:sup>
                    </m:sSup>
                    <m:r>
                      <a:rPr lang="en-US" b="1" i="1" smtClean="0">
                        <a:latin typeface="Cambria Math" panose="02040503050406030204" pitchFamily="18" charset="0"/>
                      </a:rPr>
                      <m:t>≥</m:t>
                    </m:r>
                    <m:r>
                      <a:rPr lang="en-US" b="1" i="1" smtClean="0">
                        <a:latin typeface="Cambria Math" panose="02040503050406030204" pitchFamily="18" charset="0"/>
                      </a:rPr>
                      <m:t>𝟐</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𝒛</m:t>
                        </m:r>
                      </m:e>
                      <m:sup>
                        <m:r>
                          <a:rPr lang="en-US" b="1" i="1" smtClean="0">
                            <a:latin typeface="Cambria Math" panose="02040503050406030204" pitchFamily="18" charset="0"/>
                          </a:rPr>
                          <m:t>𝟐</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𝒘</m:t>
                        </m:r>
                      </m:e>
                      <m:sup>
                        <m:r>
                          <a:rPr lang="en-US" b="1" i="1" smtClean="0">
                            <a:latin typeface="Cambria Math" panose="02040503050406030204" pitchFamily="18" charset="0"/>
                          </a:rPr>
                          <m:t>𝟐</m:t>
                        </m:r>
                      </m:sup>
                    </m:sSup>
                  </m:oMath>
                </a14:m>
                <a:endParaRPr lang="de-DE"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930399"/>
                <a:ext cx="10515600" cy="4839856"/>
              </a:xfrm>
              <a:blipFill>
                <a:blip r:embed="rId6"/>
                <a:stretch>
                  <a:fillRect l="-928" t="-2645"/>
                </a:stretch>
              </a:blipFill>
            </p:spPr>
            <p:txBody>
              <a:bodyPr/>
              <a:lstStyle/>
              <a:p>
                <a:r>
                  <a:rPr lang="de-DE">
                    <a:noFill/>
                  </a:rPr>
                  <a:t> </a:t>
                </a:r>
              </a:p>
            </p:txBody>
          </p:sp>
        </mc:Fallback>
      </mc:AlternateContent>
      <p:pic>
        <p:nvPicPr>
          <p:cNvPr id="5" name="Picture 4"/>
          <p:cNvPicPr>
            <a:picLocks noChangeAspect="1"/>
          </p:cNvPicPr>
          <p:nvPr/>
        </p:nvPicPr>
        <p:blipFill>
          <a:blip r:embed="rId7"/>
          <a:stretch>
            <a:fillRect/>
          </a:stretch>
        </p:blipFill>
        <p:spPr>
          <a:xfrm>
            <a:off x="838199" y="794327"/>
            <a:ext cx="10603437" cy="1031298"/>
          </a:xfrm>
          <a:prstGeom prst="rect">
            <a:avLst/>
          </a:prstGeom>
        </p:spPr>
      </p:pic>
    </p:spTree>
    <p:extLst>
      <p:ext uri="{BB962C8B-B14F-4D97-AF65-F5344CB8AC3E}">
        <p14:creationId xmlns:p14="http://schemas.microsoft.com/office/powerpoint/2010/main" val="310953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94326"/>
          </a:xfrm>
        </p:spPr>
        <p:txBody>
          <a:bodyPr/>
          <a:lstStyle/>
          <a:p>
            <a:r>
              <a:rPr lang="en-US" dirty="0"/>
              <a:t>Example 1 cont’d</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930399"/>
                <a:ext cx="10515600" cy="4839856"/>
              </a:xfrm>
            </p:spPr>
            <p:txBody>
              <a:bodyPr>
                <a:norm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𝑠𝑡𝑎𝑟𝑡</m:t>
                        </m:r>
                        <m:r>
                          <a:rPr lang="en-US" b="0" i="1" smtClean="0">
                            <a:latin typeface="Cambria Math" panose="02040503050406030204" pitchFamily="18" charset="0"/>
                          </a:rPr>
                          <m:t>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r>
                      <a:rPr lang="en-US" b="0" i="1" smtClean="0">
                        <a:latin typeface="Cambria Math" panose="02040503050406030204" pitchFamily="18" charset="0"/>
                      </a:rPr>
                      <m:t>≥…≥…≥4</m:t>
                    </m:r>
                    <m:r>
                      <a:rPr lang="en-US" b="0" i="1" smtClean="0">
                        <a:latin typeface="Cambria Math" panose="02040503050406030204" pitchFamily="18" charset="0"/>
                      </a:rPr>
                      <m:t>𝑥𝑦𝑧𝑤</m:t>
                    </m:r>
                  </m:oMath>
                </a14:m>
                <a:r>
                  <a:rPr lang="en-US" dirty="0"/>
                  <a:t> end here</a:t>
                </a:r>
              </a:p>
              <a:p>
                <a:r>
                  <a:rPr lang="en-US" dirty="0"/>
                  <a:t>Recall that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num>
                      <m:den>
                        <m:r>
                          <a:rPr lang="en-US" b="0" i="1" smtClean="0">
                            <a:latin typeface="Cambria Math" panose="02040503050406030204" pitchFamily="18" charset="0"/>
                          </a:rPr>
                          <m:t>2</m:t>
                        </m:r>
                      </m:den>
                    </m:f>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𝑎𝑏</m:t>
                        </m:r>
                      </m:e>
                    </m:ra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𝑎𝑏</m:t>
                        </m:r>
                      </m:e>
                    </m:rad>
                  </m:oMath>
                </a14:m>
                <a:r>
                  <a:rPr lang="de-DE" dirty="0"/>
                  <a:t> </a:t>
                </a:r>
                <a:r>
                  <a:rPr lang="en-US" dirty="0"/>
                  <a:t>where</a:t>
                </a:r>
                <a:r>
                  <a:rPr lang="de-DE"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&gt;0 . </m:t>
                    </m:r>
                  </m:oMath>
                </a14:m>
                <a:endParaRPr lang="en-US" dirty="0"/>
              </a:p>
              <a:p>
                <a:endParaRPr lang="en-US" dirty="0"/>
              </a:p>
              <a:p>
                <a14:m>
                  <m:oMath xmlns:m="http://schemas.openxmlformats.org/officeDocument/2006/math">
                    <m:r>
                      <a:rPr lang="en-US" b="0" i="1" smtClean="0">
                        <a:latin typeface="Cambria Math" panose="02040503050406030204" pitchFamily="18" charset="0"/>
                      </a:rPr>
                      <m:t>1)</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e>
                    </m:d>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e>
                        </m:d>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e>
                        </m:d>
                      </m:e>
                    </m:rad>
                  </m:oMath>
                </a14:m>
                <a:r>
                  <a:rPr lang="de-DE" dirty="0"/>
                  <a:t> </a:t>
                </a:r>
              </a:p>
              <a:p>
                <a14:m>
                  <m:oMath xmlns:m="http://schemas.openxmlformats.org/officeDocument/2006/math">
                    <m:r>
                      <a:rPr lang="en-US" b="0" i="1" smtClean="0">
                        <a:latin typeface="Cambria Math" panose="02040503050406030204" pitchFamily="18" charset="0"/>
                      </a:rPr>
                      <m:t>2)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oMath>
                </a14:m>
                <a:endParaRPr lang="en-US" b="0" dirty="0"/>
              </a:p>
              <a:p>
                <a14:m>
                  <m:oMath xmlns:m="http://schemas.openxmlformats.org/officeDocument/2006/math">
                    <m:r>
                      <a:rPr lang="en-US" b="0" i="1" smtClean="0">
                        <a:latin typeface="Cambria Math" panose="02040503050406030204" pitchFamily="18" charset="0"/>
                      </a:rPr>
                      <m:t>4) </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e>
                    </m:rad>
                  </m:oMath>
                </a14:m>
                <a:endParaRPr lang="de-DE" dirty="0"/>
              </a:p>
              <a:p>
                <a14:m>
                  <m:oMath xmlns:m="http://schemas.openxmlformats.org/officeDocument/2006/math">
                    <m:r>
                      <a:rPr lang="en-US" b="0" i="1" smtClean="0">
                        <a:latin typeface="Cambria Math" panose="02040503050406030204" pitchFamily="18" charset="0"/>
                      </a:rPr>
                      <m:t>3)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2</m:t>
                        </m:r>
                      </m:sup>
                    </m:sSup>
                  </m:oMath>
                </a14:m>
                <a:endParaRPr lang="en-US" b="0" dirty="0"/>
              </a:p>
              <a:p>
                <a14:m>
                  <m:oMath xmlns:m="http://schemas.openxmlformats.org/officeDocument/2006/math">
                    <m:r>
                      <a:rPr lang="en-US" b="0" i="1" smtClean="0">
                        <a:latin typeface="Cambria Math" panose="02040503050406030204" pitchFamily="18" charset="0"/>
                      </a:rPr>
                      <m:t>5) </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2</m:t>
                            </m:r>
                          </m:sup>
                        </m:sSup>
                      </m:e>
                    </m:rad>
                  </m:oMath>
                </a14:m>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930399"/>
                <a:ext cx="10515600" cy="4839856"/>
              </a:xfrm>
              <a:blipFill>
                <a:blip r:embed="rId5"/>
                <a:stretch>
                  <a:fillRect l="-1043" t="-2141"/>
                </a:stretch>
              </a:blipFill>
            </p:spPr>
            <p:txBody>
              <a:bodyPr/>
              <a:lstStyle/>
              <a:p>
                <a:r>
                  <a:rPr lang="de-DE">
                    <a:noFill/>
                  </a:rPr>
                  <a:t> </a:t>
                </a:r>
              </a:p>
            </p:txBody>
          </p:sp>
        </mc:Fallback>
      </mc:AlternateContent>
      <p:pic>
        <p:nvPicPr>
          <p:cNvPr id="5" name="Picture 4"/>
          <p:cNvPicPr>
            <a:picLocks noChangeAspect="1"/>
          </p:cNvPicPr>
          <p:nvPr/>
        </p:nvPicPr>
        <p:blipFill>
          <a:blip r:embed="rId6"/>
          <a:stretch>
            <a:fillRect/>
          </a:stretch>
        </p:blipFill>
        <p:spPr>
          <a:xfrm>
            <a:off x="838199" y="794327"/>
            <a:ext cx="10603437" cy="1031298"/>
          </a:xfrm>
          <a:prstGeom prst="rect">
            <a:avLst/>
          </a:prstGeom>
        </p:spPr>
      </p:pic>
      <p:sp>
        <p:nvSpPr>
          <p:cNvPr id="4" name="Right Brace 3"/>
          <p:cNvSpPr/>
          <p:nvPr/>
        </p:nvSpPr>
        <p:spPr>
          <a:xfrm rot="16200000">
            <a:off x="6737927" y="1814945"/>
            <a:ext cx="729673" cy="3491346"/>
          </a:xfrm>
          <a:prstGeom prst="rightBrace">
            <a:avLst>
              <a:gd name="adj1" fmla="val 15414"/>
              <a:gd name="adj2" fmla="val 6443"/>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de-DE" b="1" dirty="0">
              <a:ln/>
              <a:solidFill>
                <a:schemeClr val="accent3"/>
              </a:solidFill>
            </a:endParaRPr>
          </a:p>
        </p:txBody>
      </p:sp>
      <p:sp>
        <p:nvSpPr>
          <p:cNvPr id="7" name="Pentagon 6"/>
          <p:cNvSpPr/>
          <p:nvPr/>
        </p:nvSpPr>
        <p:spPr>
          <a:xfrm>
            <a:off x="5676899" y="3091007"/>
            <a:ext cx="5369791" cy="43872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Make this part out of inequality number 2 and 3</a:t>
            </a:r>
            <a:endParaRPr lang="de-DE" sz="2000" b="1" dirty="0"/>
          </a:p>
        </p:txBody>
      </p:sp>
      <p:sp>
        <p:nvSpPr>
          <p:cNvPr id="8" name="Pentagon 7"/>
          <p:cNvSpPr/>
          <p:nvPr/>
        </p:nvSpPr>
        <p:spPr>
          <a:xfrm>
            <a:off x="4270083" y="4191289"/>
            <a:ext cx="6527225" cy="43872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Since both sides are positive we can square root both sides</a:t>
            </a:r>
            <a:endParaRPr lang="de-DE" sz="2000" b="1" dirty="0"/>
          </a:p>
        </p:txBody>
      </p:sp>
      <p:sp>
        <p:nvSpPr>
          <p:cNvPr id="9" name="Pentagon 8"/>
          <p:cNvSpPr/>
          <p:nvPr/>
        </p:nvSpPr>
        <p:spPr>
          <a:xfrm>
            <a:off x="4270084" y="5291571"/>
            <a:ext cx="6527225" cy="43872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Since both sides are positive we can square root both sides</a:t>
            </a:r>
            <a:endParaRPr lang="de-DE" sz="2000" b="1" dirty="0"/>
          </a:p>
        </p:txBody>
      </p:sp>
    </p:spTree>
    <p:extLst>
      <p:ext uri="{BB962C8B-B14F-4D97-AF65-F5344CB8AC3E}">
        <p14:creationId xmlns:p14="http://schemas.microsoft.com/office/powerpoint/2010/main" val="424032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94326"/>
          </a:xfrm>
        </p:spPr>
        <p:txBody>
          <a:bodyPr/>
          <a:lstStyle/>
          <a:p>
            <a:r>
              <a:rPr lang="en-US" dirty="0"/>
              <a:t>Example 1 cont’d</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normAutofit lnSpcReduction="10000"/>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𝑠𝑡𝑎𝑟𝑡</m:t>
                        </m:r>
                        <m:r>
                          <a:rPr lang="en-US" b="0" i="1" smtClean="0">
                            <a:latin typeface="Cambria Math" panose="02040503050406030204" pitchFamily="18" charset="0"/>
                          </a:rPr>
                          <m:t>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r>
                      <a:rPr lang="en-US" b="0" i="1" smtClean="0">
                        <a:latin typeface="Cambria Math" panose="02040503050406030204" pitchFamily="18" charset="0"/>
                      </a:rPr>
                      <m:t>≥…≥…≥4</m:t>
                    </m:r>
                    <m:r>
                      <a:rPr lang="en-US" b="0" i="1" smtClean="0">
                        <a:latin typeface="Cambria Math" panose="02040503050406030204" pitchFamily="18" charset="0"/>
                      </a:rPr>
                      <m:t>𝑥𝑦𝑧𝑤</m:t>
                    </m:r>
                  </m:oMath>
                </a14:m>
                <a:r>
                  <a:rPr lang="en-US" dirty="0"/>
                  <a:t> end here</a:t>
                </a:r>
              </a:p>
              <a:p>
                <a:endParaRPr lang="en-US" dirty="0"/>
              </a:p>
              <a:p>
                <a14:m>
                  <m:oMath xmlns:m="http://schemas.openxmlformats.org/officeDocument/2006/math">
                    <m:r>
                      <a:rPr lang="en-US" b="0" i="1" smtClean="0">
                        <a:latin typeface="Cambria Math" panose="02040503050406030204" pitchFamily="18" charset="0"/>
                      </a:rPr>
                      <m:t>1)</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e>
                    </m:d>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e>
                        </m:d>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e>
                        </m:d>
                      </m:e>
                    </m:rad>
                  </m:oMath>
                </a14:m>
                <a:r>
                  <a:rPr lang="de-DE" dirty="0"/>
                  <a:t> </a:t>
                </a:r>
                <a:endParaRPr lang="en-US" b="0" dirty="0"/>
              </a:p>
              <a:p>
                <a14:m>
                  <m:oMath xmlns:m="http://schemas.openxmlformats.org/officeDocument/2006/math">
                    <m:r>
                      <a:rPr lang="en-US" b="0" i="1" smtClean="0">
                        <a:latin typeface="Cambria Math" panose="02040503050406030204" pitchFamily="18" charset="0"/>
                      </a:rPr>
                      <m:t>4) </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e>
                    </m:rad>
                  </m:oMath>
                </a14:m>
                <a:endParaRPr lang="en-US" b="0" dirty="0"/>
              </a:p>
              <a:p>
                <a14:m>
                  <m:oMath xmlns:m="http://schemas.openxmlformats.org/officeDocument/2006/math">
                    <m:r>
                      <a:rPr lang="en-US" b="0" i="1" smtClean="0">
                        <a:latin typeface="Cambria Math" panose="02040503050406030204" pitchFamily="18" charset="0"/>
                      </a:rPr>
                      <m:t>5) </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2</m:t>
                            </m:r>
                          </m:sup>
                        </m:sSup>
                      </m:e>
                    </m:rad>
                  </m:oMath>
                </a14:m>
                <a:endParaRPr lang="de-DE" dirty="0"/>
              </a:p>
              <a:p>
                <a14:m>
                  <m:oMath xmlns:m="http://schemas.openxmlformats.org/officeDocument/2006/math">
                    <m:r>
                      <a:rPr lang="en-US" b="0" i="1" smtClean="0">
                        <a:latin typeface="Cambria Math" panose="02040503050406030204" pitchFamily="18" charset="0"/>
                      </a:rPr>
                      <m:t>6)</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e>
                    </m:rad>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e>
                    </m:rad>
                  </m:oMath>
                </a14:m>
                <a:r>
                  <a:rPr lang="de-DE" dirty="0"/>
                  <a:t> </a:t>
                </a:r>
                <a14:m>
                  <m:oMath xmlns:m="http://schemas.openxmlformats.org/officeDocument/2006/math">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2</m:t>
                            </m:r>
                          </m:sup>
                        </m:sSup>
                      </m:e>
                    </m:rad>
                  </m:oMath>
                </a14:m>
                <a:endParaRPr lang="en-US" b="0" dirty="0"/>
              </a:p>
              <a:p>
                <a14:m>
                  <m:oMath xmlns:m="http://schemas.openxmlformats.org/officeDocument/2006/math">
                    <m:r>
                      <a:rPr lang="en-US" i="1">
                        <a:latin typeface="Cambria Math" panose="02040503050406030204" pitchFamily="18" charset="0"/>
                      </a:rPr>
                      <m:t>6</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r>
                          <a:rPr lang="en-US" b="0" i="1" smtClean="0">
                            <a:latin typeface="Cambria Math" panose="02040503050406030204" pitchFamily="18" charset="0"/>
                          </a:rPr>
                          <m:t>)</m:t>
                        </m:r>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2</m:t>
                            </m:r>
                          </m:sup>
                        </m:sSup>
                      </m:e>
                    </m:rad>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oMath>
                </a14:m>
                <a:r>
                  <a:rPr lang="de-DE" dirty="0"/>
                  <a:t> </a:t>
                </a:r>
              </a:p>
              <a:p>
                <a14:m>
                  <m:oMath xmlns:m="http://schemas.openxmlformats.org/officeDocument/2006/math">
                    <m:r>
                      <a:rPr lang="en-US" b="0" i="1" smtClean="0">
                        <a:latin typeface="Cambria Math" panose="02040503050406030204" pitchFamily="18" charset="0"/>
                      </a:rPr>
                      <m:t>7)</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r>
                          <a:rPr lang="en-US" b="0" i="1" smtClean="0">
                            <a:latin typeface="Cambria Math" panose="02040503050406030204" pitchFamily="18" charset="0"/>
                          </a:rPr>
                          <m:t>)</m:t>
                        </m:r>
                      </m:e>
                    </m:rad>
                    <m:r>
                      <a:rPr lang="en-US" b="0" i="1"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𝑧</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≥2</m:t>
                    </m:r>
                    <m:r>
                      <a:rPr lang="en-US" b="0" i="1" smtClean="0">
                        <a:latin typeface="Cambria Math" panose="02040503050406030204" pitchFamily="18" charset="0"/>
                      </a:rPr>
                      <m:t>𝑥𝑦𝑧𝑤</m:t>
                    </m:r>
                  </m:oMath>
                </a14:m>
                <a:r>
                  <a:rPr lang="de-DE" dirty="0"/>
                  <a:t> </a:t>
                </a:r>
              </a:p>
              <a:p>
                <a14:m>
                  <m:oMath xmlns:m="http://schemas.openxmlformats.org/officeDocument/2006/math">
                    <m:r>
                      <a:rPr lang="en-US" b="0" i="1" smtClean="0">
                        <a:latin typeface="Cambria Math" panose="02040503050406030204" pitchFamily="18" charset="0"/>
                      </a:rPr>
                      <m:t>7</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r>
                          <a:rPr lang="en-US" b="0" i="1" smtClean="0">
                            <a:latin typeface="Cambria Math" panose="02040503050406030204" pitchFamily="18" charset="0"/>
                          </a:rPr>
                          <m:t>)</m:t>
                        </m:r>
                      </m:e>
                    </m:rad>
                    <m:r>
                      <a:rPr lang="en-US" b="0" i="1" smtClean="0">
                        <a:latin typeface="Cambria Math" panose="02040503050406030204" pitchFamily="18" charset="0"/>
                      </a:rPr>
                      <m:t>≥2</m:t>
                    </m:r>
                    <m:r>
                      <a:rPr lang="en-US" b="0" i="1" smtClean="0">
                        <a:latin typeface="Cambria Math" panose="02040503050406030204" pitchFamily="18" charset="0"/>
                      </a:rPr>
                      <m:t>𝑥𝑦𝑧𝑤</m:t>
                    </m:r>
                  </m:oMath>
                </a14:m>
                <a:r>
                  <a:rPr lang="de-DE"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a:blip r:embed="rId5"/>
                <a:stretch>
                  <a:fillRect t="-2663"/>
                </a:stretch>
              </a:blipFill>
            </p:spPr>
            <p:txBody>
              <a:bodyPr/>
              <a:lstStyle/>
              <a:p>
                <a:r>
                  <a:rPr lang="de-DE">
                    <a:noFill/>
                  </a:rPr>
                  <a:t> </a:t>
                </a:r>
              </a:p>
            </p:txBody>
          </p:sp>
        </mc:Fallback>
      </mc:AlternateContent>
      <p:pic>
        <p:nvPicPr>
          <p:cNvPr id="5" name="Picture 4"/>
          <p:cNvPicPr>
            <a:picLocks noChangeAspect="1"/>
          </p:cNvPicPr>
          <p:nvPr/>
        </p:nvPicPr>
        <p:blipFill>
          <a:blip r:embed="rId6"/>
          <a:stretch>
            <a:fillRect/>
          </a:stretch>
        </p:blipFill>
        <p:spPr>
          <a:xfrm>
            <a:off x="838199" y="794327"/>
            <a:ext cx="10603437" cy="1031298"/>
          </a:xfrm>
          <a:prstGeom prst="rect">
            <a:avLst/>
          </a:prstGeom>
        </p:spPr>
      </p:pic>
      <p:sp>
        <p:nvSpPr>
          <p:cNvPr id="4" name="Right Brace 3"/>
          <p:cNvSpPr/>
          <p:nvPr/>
        </p:nvSpPr>
        <p:spPr>
          <a:xfrm rot="16200000">
            <a:off x="6759865" y="1003883"/>
            <a:ext cx="729673" cy="3491346"/>
          </a:xfrm>
          <a:prstGeom prst="rightBrace">
            <a:avLst>
              <a:gd name="adj1" fmla="val 15414"/>
              <a:gd name="adj2" fmla="val 6443"/>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de-DE" b="1" dirty="0">
              <a:ln/>
              <a:solidFill>
                <a:schemeClr val="accent3"/>
              </a:solidFill>
            </a:endParaRPr>
          </a:p>
        </p:txBody>
      </p:sp>
      <p:sp>
        <p:nvSpPr>
          <p:cNvPr id="7" name="Pentagon 6"/>
          <p:cNvSpPr/>
          <p:nvPr/>
        </p:nvSpPr>
        <p:spPr>
          <a:xfrm>
            <a:off x="5778501" y="2257997"/>
            <a:ext cx="5369791" cy="43872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Make this part out of inequality number 2 and 3</a:t>
            </a:r>
            <a:endParaRPr lang="de-DE" sz="2000" b="1" dirty="0"/>
          </a:p>
        </p:txBody>
      </p:sp>
      <mc:AlternateContent xmlns:mc="http://schemas.openxmlformats.org/markup-compatibility/2006" xmlns:a14="http://schemas.microsoft.com/office/drawing/2010/main">
        <mc:Choice Requires="a14">
          <p:sp>
            <p:nvSpPr>
              <p:cNvPr id="10" name="Pentagon 9"/>
              <p:cNvSpPr/>
              <p:nvPr/>
            </p:nvSpPr>
            <p:spPr>
              <a:xfrm>
                <a:off x="4850246" y="3458804"/>
                <a:ext cx="6298046" cy="89491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𝒊𝒇</m:t>
                      </m:r>
                      <m:r>
                        <a:rPr lang="en-US" sz="2400" b="1" i="1" smtClean="0">
                          <a:latin typeface="Cambria Math" panose="02040503050406030204" pitchFamily="18" charset="0"/>
                        </a:rPr>
                        <m:t> </m:t>
                      </m:r>
                      <m:r>
                        <a:rPr lang="en-US" sz="2400" b="1" i="1" smtClean="0">
                          <a:latin typeface="Cambria Math" panose="02040503050406030204" pitchFamily="18" charset="0"/>
                        </a:rPr>
                        <m:t>𝒂</m:t>
                      </m:r>
                      <m:r>
                        <a:rPr lang="en-US" sz="2400" b="1" i="1" smtClean="0">
                          <a:latin typeface="Cambria Math" panose="02040503050406030204" pitchFamily="18" charset="0"/>
                        </a:rPr>
                        <m:t>&gt;</m:t>
                      </m:r>
                      <m:r>
                        <a:rPr lang="en-US" sz="2400" b="1" i="1" smtClean="0">
                          <a:latin typeface="Cambria Math" panose="02040503050406030204" pitchFamily="18" charset="0"/>
                        </a:rPr>
                        <m:t>𝒃</m:t>
                      </m:r>
                      <m:r>
                        <a:rPr lang="en-US" sz="2400" b="1" i="1" smtClean="0">
                          <a:latin typeface="Cambria Math" panose="02040503050406030204" pitchFamily="18" charset="0"/>
                        </a:rPr>
                        <m:t>&gt;</m:t>
                      </m:r>
                      <m:r>
                        <a:rPr lang="en-US" sz="2400" b="1" i="1" smtClean="0">
                          <a:latin typeface="Cambria Math" panose="02040503050406030204" pitchFamily="18" charset="0"/>
                        </a:rPr>
                        <m:t>𝟎</m:t>
                      </m:r>
                      <m:r>
                        <a:rPr lang="en-US" sz="2400" b="1" i="1" smtClean="0">
                          <a:latin typeface="Cambria Math" panose="02040503050406030204" pitchFamily="18" charset="0"/>
                        </a:rPr>
                        <m:t> </m:t>
                      </m:r>
                      <m:r>
                        <a:rPr lang="en-US" sz="2400" b="1" i="1" smtClean="0">
                          <a:latin typeface="Cambria Math" panose="02040503050406030204" pitchFamily="18" charset="0"/>
                        </a:rPr>
                        <m:t>𝒂𝒏𝒅</m:t>
                      </m:r>
                      <m:r>
                        <a:rPr lang="en-US" sz="2400" b="1" i="1" smtClean="0">
                          <a:latin typeface="Cambria Math" panose="02040503050406030204" pitchFamily="18" charset="0"/>
                        </a:rPr>
                        <m:t> </m:t>
                      </m:r>
                      <m:r>
                        <a:rPr lang="en-US" sz="2400" b="1" i="1" smtClean="0">
                          <a:latin typeface="Cambria Math" panose="02040503050406030204" pitchFamily="18" charset="0"/>
                        </a:rPr>
                        <m:t>𝒄</m:t>
                      </m:r>
                      <m:r>
                        <a:rPr lang="en-US" sz="2400" b="1" i="1" smtClean="0">
                          <a:latin typeface="Cambria Math" panose="02040503050406030204" pitchFamily="18" charset="0"/>
                        </a:rPr>
                        <m:t>&gt;</m:t>
                      </m:r>
                      <m:r>
                        <a:rPr lang="en-US" sz="2400" b="1" i="1" smtClean="0">
                          <a:latin typeface="Cambria Math" panose="02040503050406030204" pitchFamily="18" charset="0"/>
                        </a:rPr>
                        <m:t>𝒅</m:t>
                      </m:r>
                      <m:r>
                        <a:rPr lang="en-US" sz="2400" b="1" i="1" smtClean="0">
                          <a:latin typeface="Cambria Math" panose="02040503050406030204" pitchFamily="18" charset="0"/>
                        </a:rPr>
                        <m:t>&gt;</m:t>
                      </m:r>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𝒂𝒄</m:t>
                      </m:r>
                      <m:r>
                        <a:rPr lang="en-US" sz="2400" b="1" i="1" smtClean="0">
                          <a:latin typeface="Cambria Math" panose="02040503050406030204" pitchFamily="18" charset="0"/>
                        </a:rPr>
                        <m:t>&gt;</m:t>
                      </m:r>
                      <m:r>
                        <a:rPr lang="en-US" sz="2400" b="1" i="1" smtClean="0">
                          <a:latin typeface="Cambria Math" panose="02040503050406030204" pitchFamily="18" charset="0"/>
                        </a:rPr>
                        <m:t>𝒃𝒅</m:t>
                      </m:r>
                      <m:r>
                        <a:rPr lang="en-US" sz="2400" b="1" i="1" smtClean="0">
                          <a:latin typeface="Cambria Math" panose="02040503050406030204" pitchFamily="18" charset="0"/>
                        </a:rPr>
                        <m:t>&gt;</m:t>
                      </m:r>
                      <m:r>
                        <a:rPr lang="en-US" sz="2400" b="1" i="1" smtClean="0">
                          <a:latin typeface="Cambria Math" panose="02040503050406030204" pitchFamily="18" charset="0"/>
                        </a:rPr>
                        <m:t>𝟎</m:t>
                      </m:r>
                    </m:oMath>
                  </m:oMathPara>
                </a14:m>
                <a:endParaRPr lang="de-DE" sz="2400" b="1" dirty="0"/>
              </a:p>
            </p:txBody>
          </p:sp>
        </mc:Choice>
        <mc:Fallback xmlns="">
          <p:sp>
            <p:nvSpPr>
              <p:cNvPr id="10" name="Pentagon 9"/>
              <p:cNvSpPr>
                <a:spLocks noRot="1" noChangeAspect="1" noMove="1" noResize="1" noEditPoints="1" noAdjustHandles="1" noChangeArrowheads="1" noChangeShapeType="1" noTextEdit="1"/>
              </p:cNvSpPr>
              <p:nvPr/>
            </p:nvSpPr>
            <p:spPr>
              <a:xfrm>
                <a:off x="4850246" y="3458804"/>
                <a:ext cx="6298046" cy="894916"/>
              </a:xfrm>
              <a:prstGeom prst="homePlate">
                <a:avLst/>
              </a:prstGeom>
              <a:blipFill>
                <a:blip r:embed="rId7"/>
                <a:stretch>
                  <a:fillRect l="-125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Pentagon 10"/>
              <p:cNvSpPr/>
              <p:nvPr/>
            </p:nvSpPr>
            <p:spPr>
              <a:xfrm>
                <a:off x="9613991" y="5068311"/>
                <a:ext cx="1827645" cy="41231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sz="2400" b="1" i="1" smtClean="0">
                              <a:latin typeface="Cambria Math" panose="02040503050406030204" pitchFamily="18" charset="0"/>
                            </a:rPr>
                          </m:ctrlPr>
                        </m:dPr>
                        <m:e>
                          <m:r>
                            <a:rPr lang="en-US" sz="2400" b="1" i="1" smtClean="0">
                              <a:latin typeface="Cambria Math" panose="02040503050406030204" pitchFamily="18" charset="0"/>
                            </a:rPr>
                            <m:t>𝒙</m:t>
                          </m:r>
                        </m:e>
                      </m:d>
                      <m:d>
                        <m:dPr>
                          <m:begChr m:val="|"/>
                          <m:endChr m:val="|"/>
                          <m:ctrlPr>
                            <a:rPr lang="en-US" sz="2400" b="1" i="1" smtClean="0">
                              <a:latin typeface="Cambria Math" panose="02040503050406030204" pitchFamily="18" charset="0"/>
                            </a:rPr>
                          </m:ctrlPr>
                        </m:dPr>
                        <m:e>
                          <m:r>
                            <a:rPr lang="en-US" sz="2400" b="1" i="1" smtClean="0">
                              <a:latin typeface="Cambria Math" panose="02040503050406030204" pitchFamily="18" charset="0"/>
                            </a:rPr>
                            <m:t>𝒚</m:t>
                          </m:r>
                        </m:e>
                      </m:d>
                      <m:r>
                        <a:rPr lang="en-US" sz="2400" b="1" i="1" smtClean="0">
                          <a:latin typeface="Cambria Math" panose="02040503050406030204" pitchFamily="18" charset="0"/>
                        </a:rPr>
                        <m:t>≥</m:t>
                      </m:r>
                      <m:r>
                        <a:rPr lang="en-US" sz="2400" b="1" i="1" smtClean="0">
                          <a:latin typeface="Cambria Math" panose="02040503050406030204" pitchFamily="18" charset="0"/>
                        </a:rPr>
                        <m:t>𝒙𝒚</m:t>
                      </m:r>
                    </m:oMath>
                  </m:oMathPara>
                </a14:m>
                <a:endParaRPr lang="de-DE" sz="2400" b="1" dirty="0"/>
              </a:p>
            </p:txBody>
          </p:sp>
        </mc:Choice>
        <mc:Fallback xmlns="">
          <p:sp>
            <p:nvSpPr>
              <p:cNvPr id="11" name="Pentagon 10"/>
              <p:cNvSpPr>
                <a:spLocks noRot="1" noChangeAspect="1" noMove="1" noResize="1" noEditPoints="1" noAdjustHandles="1" noChangeArrowheads="1" noChangeShapeType="1" noTextEdit="1"/>
              </p:cNvSpPr>
              <p:nvPr/>
            </p:nvSpPr>
            <p:spPr>
              <a:xfrm>
                <a:off x="9613991" y="5068311"/>
                <a:ext cx="1827645" cy="412316"/>
              </a:xfrm>
              <a:prstGeom prst="homePlate">
                <a:avLst/>
              </a:prstGeom>
              <a:blipFill>
                <a:blip r:embed="rId8"/>
                <a:stretch>
                  <a:fillRect b="-17143"/>
                </a:stretch>
              </a:blipFill>
            </p:spPr>
            <p:txBody>
              <a:bodyPr/>
              <a:lstStyle/>
              <a:p>
                <a:r>
                  <a:rPr lang="de-DE">
                    <a:noFill/>
                  </a:rPr>
                  <a:t> </a:t>
                </a:r>
              </a:p>
            </p:txBody>
          </p:sp>
        </mc:Fallback>
      </mc:AlternateContent>
    </p:spTree>
    <p:extLst>
      <p:ext uri="{BB962C8B-B14F-4D97-AF65-F5344CB8AC3E}">
        <p14:creationId xmlns:p14="http://schemas.microsoft.com/office/powerpoint/2010/main" val="333208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94326"/>
          </a:xfrm>
        </p:spPr>
        <p:txBody>
          <a:bodyPr/>
          <a:lstStyle/>
          <a:p>
            <a:r>
              <a:rPr lang="en-US" dirty="0"/>
              <a:t>Example 1 cont’d</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norm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𝑠𝑡𝑎𝑟𝑡</m:t>
                        </m:r>
                        <m:r>
                          <a:rPr lang="en-US" b="0" i="1" smtClean="0">
                            <a:latin typeface="Cambria Math" panose="02040503050406030204" pitchFamily="18" charset="0"/>
                          </a:rPr>
                          <m:t>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r>
                      <a:rPr lang="en-US" b="0" i="1" smtClean="0">
                        <a:latin typeface="Cambria Math" panose="02040503050406030204" pitchFamily="18" charset="0"/>
                      </a:rPr>
                      <m:t>≥…≥…≥4</m:t>
                    </m:r>
                    <m:r>
                      <a:rPr lang="en-US" b="0" i="1" smtClean="0">
                        <a:latin typeface="Cambria Math" panose="02040503050406030204" pitchFamily="18" charset="0"/>
                      </a:rPr>
                      <m:t>𝑥𝑦𝑧𝑤</m:t>
                    </m:r>
                  </m:oMath>
                </a14:m>
                <a:r>
                  <a:rPr lang="en-US" dirty="0"/>
                  <a:t> end here</a:t>
                </a:r>
              </a:p>
              <a:p>
                <a:endParaRPr lang="en-US" dirty="0"/>
              </a:p>
              <a:p>
                <a14:m>
                  <m:oMath xmlns:m="http://schemas.openxmlformats.org/officeDocument/2006/math">
                    <m:r>
                      <a:rPr lang="en-US" b="0" i="1" smtClean="0">
                        <a:latin typeface="Cambria Math" panose="02040503050406030204" pitchFamily="18" charset="0"/>
                      </a:rPr>
                      <m:t>1)</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e>
                    </m:d>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e>
                        </m:d>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e>
                        </m:d>
                      </m:e>
                    </m:rad>
                  </m:oMath>
                </a14:m>
                <a:r>
                  <a:rPr lang="de-DE" dirty="0"/>
                  <a:t> </a:t>
                </a:r>
              </a:p>
              <a:p>
                <a14:m>
                  <m:oMath xmlns:m="http://schemas.openxmlformats.org/officeDocument/2006/math">
                    <m:r>
                      <a:rPr lang="en-US" b="0" i="1" smtClean="0">
                        <a:latin typeface="Cambria Math" panose="02040503050406030204" pitchFamily="18" charset="0"/>
                      </a:rPr>
                      <m:t>7)</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r>
                          <a:rPr lang="en-US" b="0" i="1" smtClean="0">
                            <a:latin typeface="Cambria Math" panose="02040503050406030204" pitchFamily="18" charset="0"/>
                          </a:rPr>
                          <m:t>)</m:t>
                        </m:r>
                      </m:e>
                    </m:rad>
                    <m:r>
                      <a:rPr lang="en-US" b="0" i="1" smtClean="0">
                        <a:latin typeface="Cambria Math" panose="02040503050406030204" pitchFamily="18" charset="0"/>
                      </a:rPr>
                      <m:t>≥2</m:t>
                    </m:r>
                    <m:r>
                      <a:rPr lang="en-US" b="0" i="1" smtClean="0">
                        <a:latin typeface="Cambria Math" panose="02040503050406030204" pitchFamily="18" charset="0"/>
                      </a:rPr>
                      <m:t>𝑥𝑦𝑧𝑤</m:t>
                    </m:r>
                  </m:oMath>
                </a14:m>
                <a:endParaRPr lang="en-US" b="0" dirty="0"/>
              </a:p>
              <a:p>
                <a14:m>
                  <m:oMath xmlns:m="http://schemas.openxmlformats.org/officeDocument/2006/math">
                    <m:r>
                      <a:rPr lang="en-US" b="0" i="1" smtClean="0">
                        <a:latin typeface="Cambria Math" panose="02040503050406030204" pitchFamily="18" charset="0"/>
                      </a:rPr>
                      <m:t>7)2</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r>
                          <a:rPr lang="en-US" b="0" i="1" smtClean="0">
                            <a:latin typeface="Cambria Math" panose="02040503050406030204" pitchFamily="18" charset="0"/>
                          </a:rPr>
                          <m:t>)</m:t>
                        </m:r>
                      </m:e>
                    </m:rad>
                    <m:r>
                      <a:rPr lang="en-US" b="0" i="1" smtClean="0">
                        <a:latin typeface="Cambria Math" panose="02040503050406030204" pitchFamily="18" charset="0"/>
                      </a:rPr>
                      <m:t>≥4</m:t>
                    </m:r>
                    <m:r>
                      <a:rPr lang="en-US" b="0" i="1" smtClean="0">
                        <a:latin typeface="Cambria Math" panose="02040503050406030204" pitchFamily="18" charset="0"/>
                      </a:rPr>
                      <m:t>𝑥𝑦𝑧𝑤</m:t>
                    </m:r>
                  </m:oMath>
                </a14:m>
                <a:endParaRPr lang="en-US" b="0" dirty="0"/>
              </a:p>
              <a:p>
                <a:endParaRPr lang="en-US" dirty="0"/>
              </a:p>
              <a:p>
                <a14:m>
                  <m:oMath xmlns:m="http://schemas.openxmlformats.org/officeDocument/2006/math">
                    <m:r>
                      <a:rPr lang="en-US" b="0" i="1" smtClean="0">
                        <a:latin typeface="Cambria Math" panose="02040503050406030204" pitchFamily="18" charset="0"/>
                      </a:rPr>
                      <m:t>𝑏𝑦</m:t>
                    </m:r>
                    <m:r>
                      <a:rPr lang="en-US" b="0" i="1" smtClean="0">
                        <a:latin typeface="Cambria Math" panose="02040503050406030204" pitchFamily="18" charset="0"/>
                      </a:rPr>
                      <m:t> </m:t>
                    </m:r>
                    <m:r>
                      <a:rPr lang="en-US" b="0" i="1" smtClean="0">
                        <a:latin typeface="Cambria Math" panose="02040503050406030204" pitchFamily="18" charset="0"/>
                      </a:rPr>
                      <m:t>𝑖𝑛𝑒𝑞𝑢𝑎𝑙𝑖𝑡𝑦</m:t>
                    </m:r>
                    <m:r>
                      <a:rPr lang="en-US" b="0" i="1" smtClean="0">
                        <a:latin typeface="Cambria Math" panose="02040503050406030204" pitchFamily="18" charset="0"/>
                      </a:rPr>
                      <m:t> 1 </m:t>
                    </m:r>
                    <m:r>
                      <a:rPr lang="en-US" b="0" i="1" smtClean="0">
                        <a:latin typeface="Cambria Math" panose="02040503050406030204" pitchFamily="18" charset="0"/>
                      </a:rPr>
                      <m:t>𝑎𝑛𝑑</m:t>
                    </m:r>
                    <m:r>
                      <a:rPr lang="en-US" b="0" i="1" smtClean="0">
                        <a:latin typeface="Cambria Math" panose="02040503050406030204" pitchFamily="18" charset="0"/>
                      </a:rPr>
                      <m:t> 7:</m:t>
                    </m:r>
                  </m:oMath>
                </a14:m>
                <a:endParaRPr lang="en-US" b="0" dirty="0"/>
              </a:p>
              <a:p>
                <a14:m>
                  <m:oMath xmlns:m="http://schemas.openxmlformats.org/officeDocument/2006/math">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e>
                    </m:d>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e>
                        </m:d>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e>
                        </m:d>
                      </m:e>
                    </m:rad>
                  </m:oMath>
                </a14:m>
                <a:r>
                  <a:rPr lang="en-US" b="0" dirty="0"/>
                  <a:t> </a:t>
                </a:r>
                <a14:m>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rPr>
                      <m:t>𝑥𝑦𝑧𝑤</m:t>
                    </m:r>
                  </m:oMath>
                </a14:m>
                <a:endParaRPr lang="en-US" b="0" dirty="0"/>
              </a:p>
              <a:p>
                <a14:m>
                  <m:oMath xmlns:m="http://schemas.openxmlformats.org/officeDocument/2006/math">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e>
                    </m:d>
                    <m:r>
                      <a:rPr lang="en-US" b="0" i="1" smtClean="0">
                        <a:latin typeface="Cambria Math" panose="02040503050406030204" pitchFamily="18" charset="0"/>
                      </a:rPr>
                      <m:t>≥4</m:t>
                    </m:r>
                    <m:r>
                      <a:rPr lang="en-US" b="0" i="1" smtClean="0">
                        <a:latin typeface="Cambria Math" panose="02040503050406030204" pitchFamily="18" charset="0"/>
                      </a:rPr>
                      <m:t>𝑥𝑦𝑧𝑤</m:t>
                    </m:r>
                    <m:r>
                      <a:rPr lang="en-US" b="0" i="1" smtClean="0">
                        <a:latin typeface="Cambria Math" panose="02040503050406030204" pitchFamily="18" charset="0"/>
                      </a:rPr>
                      <m:t> </m:t>
                    </m:r>
                    <m:r>
                      <a:rPr lang="en-US" b="1" i="1" smtClean="0">
                        <a:latin typeface="Cambria Math" panose="02040503050406030204" pitchFamily="18" charset="0"/>
                      </a:rPr>
                      <m:t>𝑸</m:t>
                    </m:r>
                    <m:r>
                      <a:rPr lang="en-US" b="1" i="1" smtClean="0">
                        <a:latin typeface="Cambria Math" panose="02040503050406030204" pitchFamily="18" charset="0"/>
                      </a:rPr>
                      <m:t>.</m:t>
                    </m:r>
                    <m:r>
                      <a:rPr lang="en-US" b="1" i="1" smtClean="0">
                        <a:latin typeface="Cambria Math" panose="02040503050406030204" pitchFamily="18" charset="0"/>
                      </a:rPr>
                      <m:t>𝑬</m:t>
                    </m:r>
                    <m:r>
                      <a:rPr lang="en-US" b="1" i="1" smtClean="0">
                        <a:latin typeface="Cambria Math" panose="02040503050406030204" pitchFamily="18" charset="0"/>
                      </a:rPr>
                      <m:t>.</m:t>
                    </m:r>
                    <m:r>
                      <a:rPr lang="en-US" b="1" i="1" smtClean="0">
                        <a:latin typeface="Cambria Math" panose="02040503050406030204" pitchFamily="18" charset="0"/>
                      </a:rPr>
                      <m:t>𝑫</m:t>
                    </m:r>
                    <m:r>
                      <a:rPr lang="en-US" b="1" i="1" smtClean="0">
                        <a:latin typeface="Cambria Math" panose="02040503050406030204" pitchFamily="18" charset="0"/>
                      </a:rPr>
                      <m:t>.</m:t>
                    </m:r>
                  </m:oMath>
                </a14:m>
                <a:r>
                  <a:rPr lang="en-US" b="0" dirty="0"/>
                  <a:t> </a:t>
                </a:r>
              </a:p>
              <a:p>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a:blip r:embed="rId7"/>
                <a:stretch>
                  <a:fillRect t="-1937"/>
                </a:stretch>
              </a:blipFill>
            </p:spPr>
            <p:txBody>
              <a:bodyPr/>
              <a:lstStyle/>
              <a:p>
                <a:r>
                  <a:rPr lang="de-DE">
                    <a:noFill/>
                  </a:rPr>
                  <a:t> </a:t>
                </a:r>
              </a:p>
            </p:txBody>
          </p:sp>
        </mc:Fallback>
      </mc:AlternateContent>
      <p:pic>
        <p:nvPicPr>
          <p:cNvPr id="5" name="Picture 4"/>
          <p:cNvPicPr>
            <a:picLocks noChangeAspect="1"/>
          </p:cNvPicPr>
          <p:nvPr/>
        </p:nvPicPr>
        <p:blipFill>
          <a:blip r:embed="rId8"/>
          <a:stretch>
            <a:fillRect/>
          </a:stretch>
        </p:blipFill>
        <p:spPr>
          <a:xfrm>
            <a:off x="838199" y="794327"/>
            <a:ext cx="10603437" cy="1031298"/>
          </a:xfrm>
          <a:prstGeom prst="rect">
            <a:avLst/>
          </a:prstGeom>
        </p:spPr>
      </p:pic>
      <p:sp>
        <p:nvSpPr>
          <p:cNvPr id="4" name="Right Brace 3"/>
          <p:cNvSpPr/>
          <p:nvPr/>
        </p:nvSpPr>
        <p:spPr>
          <a:xfrm rot="16200000">
            <a:off x="6863430" y="1018653"/>
            <a:ext cx="602206" cy="3589480"/>
          </a:xfrm>
          <a:prstGeom prst="rightBrace">
            <a:avLst>
              <a:gd name="adj1" fmla="val 15414"/>
              <a:gd name="adj2" fmla="val 48506"/>
            </a:avLst>
          </a:prstGeom>
          <a:ln w="38100">
            <a:headEnd type="none" w="med" len="med"/>
            <a:tailEnd type="none" w="med" len="med"/>
          </a:ln>
          <a:effectLst>
            <a:glow rad="139700">
              <a:schemeClr val="accent2">
                <a:satMod val="175000"/>
                <a:alpha val="40000"/>
              </a:schemeClr>
            </a:glow>
          </a:effectLst>
        </p:spPr>
        <p:style>
          <a:lnRef idx="3">
            <a:schemeClr val="accent5"/>
          </a:lnRef>
          <a:fillRef idx="0">
            <a:schemeClr val="accent5"/>
          </a:fillRef>
          <a:effectRef idx="2">
            <a:schemeClr val="accent5"/>
          </a:effectRef>
          <a:fontRef idx="minor">
            <a:schemeClr val="tx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de-DE" b="1" dirty="0">
              <a:ln/>
              <a:solidFill>
                <a:schemeClr val="accent3"/>
              </a:solidFill>
            </a:endParaRPr>
          </a:p>
        </p:txBody>
      </p:sp>
      <mc:AlternateContent xmlns:mc="http://schemas.openxmlformats.org/markup-compatibility/2006" xmlns:a14="http://schemas.microsoft.com/office/drawing/2010/main">
        <mc:Choice Requires="a14">
          <p:sp>
            <p:nvSpPr>
              <p:cNvPr id="11" name="Pentagon 10"/>
              <p:cNvSpPr/>
              <p:nvPr/>
            </p:nvSpPr>
            <p:spPr>
              <a:xfrm>
                <a:off x="6139917" y="3493946"/>
                <a:ext cx="4645891" cy="41231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𝒋𝒖𝒔𝒕</m:t>
                      </m:r>
                      <m:r>
                        <a:rPr lang="en-US" sz="2400" b="1" i="1" smtClean="0">
                          <a:latin typeface="Cambria Math" panose="02040503050406030204" pitchFamily="18" charset="0"/>
                        </a:rPr>
                        <m:t> </m:t>
                      </m:r>
                      <m:r>
                        <a:rPr lang="en-US" sz="2400" b="1" i="1" smtClean="0">
                          <a:latin typeface="Cambria Math" panose="02040503050406030204" pitchFamily="18" charset="0"/>
                        </a:rPr>
                        <m:t>𝒎𝒖𝒍𝒕𝒊𝒑𝒍𝒚</m:t>
                      </m:r>
                      <m:r>
                        <a:rPr lang="en-US" sz="2400" b="1" i="1" smtClean="0">
                          <a:latin typeface="Cambria Math" panose="02040503050406030204" pitchFamily="18" charset="0"/>
                        </a:rPr>
                        <m:t> </m:t>
                      </m:r>
                      <m:r>
                        <a:rPr lang="en-US" sz="2400" b="1" i="1" smtClean="0">
                          <a:latin typeface="Cambria Math" panose="02040503050406030204" pitchFamily="18" charset="0"/>
                        </a:rPr>
                        <m:t>𝒃𝒐𝒕𝒉</m:t>
                      </m:r>
                      <m:r>
                        <a:rPr lang="en-US" sz="2400" b="1" i="1" smtClean="0">
                          <a:latin typeface="Cambria Math" panose="02040503050406030204" pitchFamily="18" charset="0"/>
                        </a:rPr>
                        <m:t> </m:t>
                      </m:r>
                      <m:r>
                        <a:rPr lang="en-US" sz="2400" b="1" i="1" smtClean="0">
                          <a:latin typeface="Cambria Math" panose="02040503050406030204" pitchFamily="18" charset="0"/>
                        </a:rPr>
                        <m:t>𝒔𝒊𝒅𝒆𝒔</m:t>
                      </m:r>
                      <m:r>
                        <a:rPr lang="en-US" sz="2400" b="1" i="1" smtClean="0">
                          <a:latin typeface="Cambria Math" panose="02040503050406030204" pitchFamily="18" charset="0"/>
                        </a:rPr>
                        <m:t> </m:t>
                      </m:r>
                      <m:r>
                        <a:rPr lang="en-US" sz="2400" b="1" i="1" smtClean="0">
                          <a:latin typeface="Cambria Math" panose="02040503050406030204" pitchFamily="18" charset="0"/>
                        </a:rPr>
                        <m:t>𝒃𝒚</m:t>
                      </m:r>
                      <m:r>
                        <a:rPr lang="en-US" sz="2400" b="1" i="1" smtClean="0">
                          <a:latin typeface="Cambria Math" panose="02040503050406030204" pitchFamily="18" charset="0"/>
                        </a:rPr>
                        <m:t> </m:t>
                      </m:r>
                      <m:r>
                        <a:rPr lang="en-US" sz="2400" b="1" i="1" smtClean="0">
                          <a:latin typeface="Cambria Math" panose="02040503050406030204" pitchFamily="18" charset="0"/>
                        </a:rPr>
                        <m:t>𝟐</m:t>
                      </m:r>
                    </m:oMath>
                  </m:oMathPara>
                </a14:m>
                <a:endParaRPr lang="de-DE" sz="2400" b="1" dirty="0"/>
              </a:p>
            </p:txBody>
          </p:sp>
        </mc:Choice>
        <mc:Fallback xmlns="">
          <p:sp>
            <p:nvSpPr>
              <p:cNvPr id="11" name="Pentagon 10"/>
              <p:cNvSpPr>
                <a:spLocks noRot="1" noChangeAspect="1" noMove="1" noResize="1" noEditPoints="1" noAdjustHandles="1" noChangeArrowheads="1" noChangeShapeType="1" noTextEdit="1"/>
              </p:cNvSpPr>
              <p:nvPr/>
            </p:nvSpPr>
            <p:spPr>
              <a:xfrm>
                <a:off x="6139917" y="3493946"/>
                <a:ext cx="4645891" cy="412316"/>
              </a:xfrm>
              <a:prstGeom prst="homePlate">
                <a:avLst/>
              </a:prstGeom>
              <a:blipFill>
                <a:blip r:embed="rId6"/>
                <a:stretch>
                  <a:fillRect l="-523" b="-24286"/>
                </a:stretch>
              </a:blipFill>
            </p:spPr>
            <p:txBody>
              <a:bodyPr/>
              <a:lstStyle/>
              <a:p>
                <a:r>
                  <a:rPr lang="de-DE">
                    <a:noFill/>
                  </a:rPr>
                  <a:t> </a:t>
                </a:r>
              </a:p>
            </p:txBody>
          </p:sp>
        </mc:Fallback>
      </mc:AlternateContent>
      <p:sp>
        <p:nvSpPr>
          <p:cNvPr id="22" name="Right Brace 21"/>
          <p:cNvSpPr/>
          <p:nvPr/>
        </p:nvSpPr>
        <p:spPr>
          <a:xfrm rot="5400000">
            <a:off x="3015671" y="2877128"/>
            <a:ext cx="364836" cy="3431310"/>
          </a:xfrm>
          <a:prstGeom prst="rightBrace">
            <a:avLst>
              <a:gd name="adj1" fmla="val 18333"/>
              <a:gd name="adj2" fmla="val 49729"/>
            </a:avLst>
          </a:prstGeom>
          <a:ln w="38100"/>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b="1">
              <a:ln w="22225">
                <a:solidFill>
                  <a:schemeClr val="accent2"/>
                </a:solidFill>
                <a:prstDash val="solid"/>
              </a:ln>
              <a:solidFill>
                <a:schemeClr val="accent2">
                  <a:lumMod val="40000"/>
                  <a:lumOff val="60000"/>
                </a:schemeClr>
              </a:solidFill>
            </a:endParaRPr>
          </a:p>
        </p:txBody>
      </p:sp>
      <p:cxnSp>
        <p:nvCxnSpPr>
          <p:cNvPr id="33" name="Straight Connector 32"/>
          <p:cNvCxnSpPr/>
          <p:nvPr/>
        </p:nvCxnSpPr>
        <p:spPr>
          <a:xfrm>
            <a:off x="11353800" y="2512289"/>
            <a:ext cx="0" cy="2262912"/>
          </a:xfrm>
          <a:prstGeom prst="line">
            <a:avLst/>
          </a:prstGeom>
          <a:ln w="38100"/>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22" idx="1"/>
          </p:cNvCxnSpPr>
          <p:nvPr/>
        </p:nvCxnSpPr>
        <p:spPr>
          <a:xfrm flipH="1">
            <a:off x="3207388" y="4775201"/>
            <a:ext cx="8100230" cy="0"/>
          </a:xfrm>
          <a:prstGeom prst="line">
            <a:avLst/>
          </a:prstGeom>
          <a:ln w="38100"/>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4" idx="1"/>
          </p:cNvCxnSpPr>
          <p:nvPr/>
        </p:nvCxnSpPr>
        <p:spPr>
          <a:xfrm flipV="1">
            <a:off x="7110906" y="2512289"/>
            <a:ext cx="4242894" cy="1"/>
          </a:xfrm>
          <a:prstGeom prst="line">
            <a:avLst/>
          </a:prstGeom>
          <a:ln w="38100"/>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66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94326"/>
          </a:xfrm>
        </p:spPr>
        <p:txBody>
          <a:bodyPr/>
          <a:lstStyle/>
          <a:p>
            <a:r>
              <a:rPr lang="en-US" dirty="0"/>
              <a:t>Example 2</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38035"/>
                <a:ext cx="10515600" cy="5019965"/>
              </a:xfrm>
            </p:spPr>
            <p:txBody>
              <a:bodyPr/>
              <a:lstStyle/>
              <a:p>
                <a:r>
                  <a:rPr lang="en-US" dirty="0"/>
                  <a:t>The discriminant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2</m:t>
                        </m:r>
                      </m:sup>
                    </m:sSup>
                    <m:r>
                      <a:rPr lang="en-US" b="0" i="1" smtClean="0">
                        <a:latin typeface="Cambria Math" panose="02040503050406030204" pitchFamily="18" charset="0"/>
                      </a:rPr>
                      <m:t>−4</m:t>
                    </m:r>
                    <m:r>
                      <a:rPr lang="en-US" b="0" i="1" smtClean="0">
                        <a:latin typeface="Cambria Math" panose="02040503050406030204" pitchFamily="18" charset="0"/>
                      </a:rPr>
                      <m:t>𝑎𝑐</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=2, </m:t>
                    </m:r>
                    <m:r>
                      <a:rPr lang="en-US" b="0" i="1" smtClean="0">
                        <a:latin typeface="Cambria Math" panose="02040503050406030204" pitchFamily="18" charset="0"/>
                      </a:rPr>
                      <m:t>𝑎</m:t>
                    </m:r>
                    <m:r>
                      <a:rPr lang="en-US" b="0" i="1" smtClean="0">
                        <a:latin typeface="Cambria Math" panose="02040503050406030204" pitchFamily="18" charset="0"/>
                      </a:rPr>
                      <m:t>=1, </m:t>
                    </m:r>
                    <m:r>
                      <a:rPr lang="en-US" b="0" i="1" smtClean="0">
                        <a:latin typeface="Cambria Math" panose="02040503050406030204" pitchFamily="18" charset="0"/>
                      </a:rPr>
                      <m:t>𝑐</m:t>
                    </m:r>
                    <m:r>
                      <a:rPr lang="en-US" b="0" i="1" smtClean="0">
                        <a:latin typeface="Cambria Math" panose="02040503050406030204" pitchFamily="18" charset="0"/>
                      </a:rPr>
                      <m:t>=4.</m:t>
                    </m:r>
                  </m:oMath>
                </a14:m>
                <a:endParaRPr lang="en-US" b="0" dirty="0"/>
              </a:p>
              <a:p>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=4 −4</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d>
                      <m:dPr>
                        <m:ctrlPr>
                          <a:rPr lang="en-US" b="0" i="1"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=4−16=−12</m:t>
                    </m:r>
                  </m:oMath>
                </a14:m>
                <a:endParaRPr lang="en-US" b="0" dirty="0"/>
              </a:p>
              <a:p>
                <a14:m>
                  <m:oMath xmlns:m="http://schemas.openxmlformats.org/officeDocument/2006/math">
                    <m:r>
                      <a:rPr lang="en-US" b="0" i="1" smtClean="0">
                        <a:latin typeface="Cambria Math" panose="02040503050406030204" pitchFamily="18" charset="0"/>
                      </a:rPr>
                      <m:t>𝑁𝑜𝑡𝑒</m:t>
                    </m:r>
                    <m:r>
                      <a:rPr lang="en-US" b="0" i="1" smtClean="0">
                        <a:latin typeface="Cambria Math" panose="02040503050406030204" pitchFamily="18" charset="0"/>
                      </a:rPr>
                      <m:t> </m:t>
                    </m:r>
                    <m:r>
                      <a:rPr lang="en-US" b="0" i="1" smtClean="0">
                        <a:latin typeface="Cambria Math" panose="02040503050406030204" pitchFamily="18" charset="0"/>
                      </a:rPr>
                      <m:t>𝑤h𝑒𝑛</m:t>
                    </m:r>
                    <m:r>
                      <a:rPr lang="en-US" b="0" i="1" smtClean="0">
                        <a:latin typeface="Cambria Math" panose="02040503050406030204" pitchFamily="18" charset="0"/>
                      </a:rPr>
                      <m:t>:</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 </m:t>
                    </m:r>
                    <m:r>
                      <m:rPr>
                        <m:sty m:val="p"/>
                      </m:rPr>
                      <a:rPr lang="en-US" b="0" i="0" smtClean="0">
                        <a:latin typeface="Cambria Math" panose="02040503050406030204" pitchFamily="18" charset="0"/>
                      </a:rPr>
                      <m:t>Δ</m:t>
                    </m:r>
                    <m:r>
                      <a:rPr lang="en-US" b="0" i="1" smtClean="0">
                        <a:latin typeface="Cambria Math" panose="02040503050406030204" pitchFamily="18" charset="0"/>
                      </a:rPr>
                      <m:t>&lt;0⇒</m:t>
                    </m:r>
                    <m:r>
                      <a:rPr lang="en-US" b="0" i="1" smtClean="0">
                        <a:latin typeface="Cambria Math" panose="02040503050406030204" pitchFamily="18" charset="0"/>
                      </a:rPr>
                      <m:t>𝑛𝑜</m:t>
                    </m:r>
                    <m:r>
                      <a:rPr lang="en-US" b="0" i="1" smtClean="0">
                        <a:latin typeface="Cambria Math" panose="02040503050406030204" pitchFamily="18" charset="0"/>
                      </a:rPr>
                      <m:t> </m:t>
                    </m:r>
                    <m:r>
                      <a:rPr lang="en-US" b="0" i="1" smtClean="0">
                        <a:latin typeface="Cambria Math" panose="02040503050406030204" pitchFamily="18" charset="0"/>
                      </a:rPr>
                      <m:t>𝑟𝑒𝑎𝑙</m:t>
                    </m:r>
                    <m:r>
                      <a:rPr lang="en-US" b="0" i="1" smtClean="0">
                        <a:latin typeface="Cambria Math" panose="02040503050406030204" pitchFamily="18" charset="0"/>
                      </a:rPr>
                      <m:t> </m:t>
                    </m:r>
                    <m:r>
                      <a:rPr lang="en-US" b="0" i="1" smtClean="0">
                        <a:latin typeface="Cambria Math" panose="02040503050406030204" pitchFamily="18" charset="0"/>
                      </a:rPr>
                      <m:t>𝑟𝑜𝑜𝑡</m:t>
                    </m:r>
                  </m:oMath>
                </a14:m>
                <a:endParaRPr lang="en-US" b="0" dirty="0"/>
              </a:p>
              <a:p>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=0⇒</m:t>
                    </m:r>
                    <m:r>
                      <a:rPr lang="en-US" b="0" i="1" smtClean="0">
                        <a:latin typeface="Cambria Math" panose="02040503050406030204" pitchFamily="18" charset="0"/>
                      </a:rPr>
                      <m:t>𝑒𝑥𝑎𝑐𝑡𝑙𝑦</m:t>
                    </m:r>
                    <m:r>
                      <a:rPr lang="en-US" b="0" i="1" smtClean="0">
                        <a:latin typeface="Cambria Math" panose="02040503050406030204" pitchFamily="18" charset="0"/>
                      </a:rPr>
                      <m:t> </m:t>
                    </m:r>
                    <m:r>
                      <a:rPr lang="en-US" b="0" i="1" smtClean="0">
                        <a:latin typeface="Cambria Math" panose="02040503050406030204" pitchFamily="18" charset="0"/>
                      </a:rPr>
                      <m:t>𝑜𝑛𝑒</m:t>
                    </m:r>
                    <m:r>
                      <a:rPr lang="en-US" b="0" i="1" smtClean="0">
                        <a:latin typeface="Cambria Math" panose="02040503050406030204" pitchFamily="18" charset="0"/>
                      </a:rPr>
                      <m:t> </m:t>
                    </m:r>
                    <m:r>
                      <a:rPr lang="en-US" b="0" i="1" smtClean="0">
                        <a:latin typeface="Cambria Math" panose="02040503050406030204" pitchFamily="18" charset="0"/>
                      </a:rPr>
                      <m:t>𝑟𝑒𝑎𝑙</m:t>
                    </m:r>
                    <m:r>
                      <a:rPr lang="en-US" b="0" i="1" smtClean="0">
                        <a:latin typeface="Cambria Math" panose="02040503050406030204" pitchFamily="18" charset="0"/>
                      </a:rPr>
                      <m:t> </m:t>
                    </m:r>
                    <m:r>
                      <a:rPr lang="en-US" b="0" i="1" smtClean="0">
                        <a:latin typeface="Cambria Math" panose="02040503050406030204" pitchFamily="18" charset="0"/>
                      </a:rPr>
                      <m:t>𝑟𝑜𝑜𝑡</m:t>
                    </m:r>
                  </m:oMath>
                </a14:m>
                <a:endParaRPr lang="en-US" b="0" dirty="0"/>
              </a:p>
              <a:p>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&gt;0⇒2 </m:t>
                    </m:r>
                    <m:r>
                      <a:rPr lang="en-US" b="0" i="1" smtClean="0">
                        <a:latin typeface="Cambria Math" panose="02040503050406030204" pitchFamily="18" charset="0"/>
                      </a:rPr>
                      <m:t>𝑑𝑖𝑠𝑡𝑖𝑛𝑐𝑡</m:t>
                    </m:r>
                    <m:r>
                      <a:rPr lang="en-US" b="0" i="1" smtClean="0">
                        <a:latin typeface="Cambria Math" panose="02040503050406030204" pitchFamily="18" charset="0"/>
                      </a:rPr>
                      <m:t> </m:t>
                    </m:r>
                    <m:r>
                      <a:rPr lang="en-US" b="0" i="1" smtClean="0">
                        <a:latin typeface="Cambria Math" panose="02040503050406030204" pitchFamily="18" charset="0"/>
                      </a:rPr>
                      <m:t>𝑟𝑒𝑎𝑙</m:t>
                    </m:r>
                    <m:r>
                      <a:rPr lang="en-US" b="0" i="1" smtClean="0">
                        <a:latin typeface="Cambria Math" panose="02040503050406030204" pitchFamily="18" charset="0"/>
                      </a:rPr>
                      <m:t> </m:t>
                    </m:r>
                    <m:r>
                      <a:rPr lang="en-US" b="0" i="1" smtClean="0">
                        <a:latin typeface="Cambria Math" panose="02040503050406030204" pitchFamily="18" charset="0"/>
                      </a:rPr>
                      <m:t>𝑟𝑜𝑜𝑡𝑠</m:t>
                    </m:r>
                  </m:oMath>
                </a14:m>
                <a:endParaRPr lang="en-US" b="0" dirty="0"/>
              </a:p>
              <a:p>
                <a14:m>
                  <m:oMath xmlns:m="http://schemas.openxmlformats.org/officeDocument/2006/math">
                    <m:r>
                      <a:rPr lang="en-US" b="0" i="1" smtClean="0">
                        <a:latin typeface="Cambria Math" panose="02040503050406030204" pitchFamily="18" charset="0"/>
                      </a:rPr>
                      <m:t>𝑆𝑖𝑛𝑐𝑒</m:t>
                    </m:r>
                    <m:r>
                      <a:rPr lang="en-US" b="0" i="1" smtClean="0">
                        <a:latin typeface="Cambria Math" panose="02040503050406030204" pitchFamily="18" charset="0"/>
                      </a:rPr>
                      <m:t> </m:t>
                    </m:r>
                    <m:r>
                      <m:rPr>
                        <m:sty m:val="p"/>
                      </m:rPr>
                      <a:rPr lang="en-US" b="0" i="0" smtClean="0">
                        <a:latin typeface="Cambria Math" panose="02040503050406030204" pitchFamily="18" charset="0"/>
                      </a:rPr>
                      <m:t>Δ</m:t>
                    </m:r>
                    <m:r>
                      <a:rPr lang="en-US" b="0" i="1" smtClean="0">
                        <a:latin typeface="Cambria Math" panose="02040503050406030204" pitchFamily="18" charset="0"/>
                      </a:rPr>
                      <m:t>&lt;0 </m:t>
                    </m:r>
                    <m:r>
                      <a:rPr lang="en-US" b="0" i="1" smtClean="0">
                        <a:latin typeface="Cambria Math" panose="02040503050406030204" pitchFamily="18" charset="0"/>
                      </a:rPr>
                      <m:t>𝑡h𝑒𝑟𝑒</m:t>
                    </m:r>
                    <m:r>
                      <a:rPr lang="en-US" b="0" i="1" smtClean="0">
                        <a:latin typeface="Cambria Math" panose="02040503050406030204" pitchFamily="18" charset="0"/>
                      </a:rPr>
                      <m:t> </m:t>
                    </m:r>
                    <m:r>
                      <a:rPr lang="en-US" b="0" i="1" smtClean="0">
                        <a:latin typeface="Cambria Math" panose="02040503050406030204" pitchFamily="18" charset="0"/>
                      </a:rPr>
                      <m:t>𝑒𝑥𝑖𝑠𝑡</m:t>
                    </m:r>
                    <m:r>
                      <a:rPr lang="en-US" b="0" i="1" smtClean="0">
                        <a:latin typeface="Cambria Math" panose="02040503050406030204" pitchFamily="18" charset="0"/>
                      </a:rPr>
                      <m:t> </m:t>
                    </m:r>
                    <m:r>
                      <a:rPr lang="en-US" b="0" i="1" smtClean="0">
                        <a:latin typeface="Cambria Math" panose="02040503050406030204" pitchFamily="18" charset="0"/>
                      </a:rPr>
                      <m:t>𝑛𝑜</m:t>
                    </m:r>
                    <m:r>
                      <a:rPr lang="en-US" b="0" i="1" smtClean="0">
                        <a:latin typeface="Cambria Math" panose="02040503050406030204" pitchFamily="18" charset="0"/>
                      </a:rPr>
                      <m:t> </m:t>
                    </m:r>
                    <m:r>
                      <a:rPr lang="en-US" b="0" i="1" smtClean="0">
                        <a:latin typeface="Cambria Math" panose="02040503050406030204" pitchFamily="18" charset="0"/>
                      </a:rPr>
                      <m:t>𝑟𝑒𝑎𝑙</m:t>
                    </m:r>
                    <m:r>
                      <a:rPr lang="en-US" b="0" i="1" smtClean="0">
                        <a:latin typeface="Cambria Math" panose="02040503050406030204" pitchFamily="18" charset="0"/>
                      </a:rPr>
                      <m:t> </m:t>
                    </m:r>
                    <m:r>
                      <a:rPr lang="en-US" b="0" i="1" smtClean="0">
                        <a:latin typeface="Cambria Math" panose="02040503050406030204" pitchFamily="18" charset="0"/>
                      </a:rPr>
                      <m:t>𝑟𝑜𝑜𝑡</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𝑒𝑞𝑢𝑎𝑡𝑖𝑜𝑛</m:t>
                    </m:r>
                    <m:r>
                      <a:rPr lang="en-US" b="0" i="1" smtClean="0">
                        <a:latin typeface="Cambria Math" panose="02040503050406030204" pitchFamily="18" charset="0"/>
                      </a:rPr>
                      <m:t>.</m:t>
                    </m:r>
                  </m:oMath>
                </a14:m>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38035"/>
                <a:ext cx="10515600" cy="5019965"/>
              </a:xfrm>
              <a:blipFill>
                <a:blip r:embed="rId3"/>
                <a:stretch>
                  <a:fillRect l="-1043" t="-206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38200" y="794327"/>
                <a:ext cx="10515600" cy="461665"/>
              </a:xfrm>
              <a:prstGeom prst="rect">
                <a:avLst/>
              </a:prstGeom>
              <a:noFill/>
            </p:spPr>
            <p:txBody>
              <a:bodyPr wrap="square" rtlCol="0">
                <a:spAutoFit/>
              </a:bodyPr>
              <a:lstStyle/>
              <a:p>
                <a:r>
                  <a:rPr lang="en-CA" sz="2400" dirty="0"/>
                  <a:t>1. (a) Find all real solutions of the equation </a:t>
                </a:r>
                <a14:m>
                  <m:oMath xmlns:m="http://schemas.openxmlformats.org/officeDocument/2006/math">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𝑥</m:t>
                        </m:r>
                      </m:e>
                      <m:sup>
                        <m:r>
                          <a:rPr lang="en-US" sz="2400" b="0" i="1" dirty="0" smtClean="0">
                            <a:latin typeface="Cambria Math" panose="02040503050406030204" pitchFamily="18" charset="0"/>
                          </a:rPr>
                          <m:t>2</m:t>
                        </m:r>
                      </m:sup>
                    </m:sSup>
                    <m:r>
                      <a:rPr lang="en-US" sz="2400" b="0" i="1" dirty="0" smtClean="0">
                        <a:latin typeface="Cambria Math" panose="02040503050406030204" pitchFamily="18" charset="0"/>
                      </a:rPr>
                      <m:t>+2</m:t>
                    </m:r>
                    <m:r>
                      <a:rPr lang="en-US" sz="2400" b="0" i="1" dirty="0" smtClean="0">
                        <a:latin typeface="Cambria Math" panose="02040503050406030204" pitchFamily="18" charset="0"/>
                      </a:rPr>
                      <m:t>𝑥</m:t>
                    </m:r>
                    <m:r>
                      <a:rPr lang="en-US" sz="2400" b="0" i="1" dirty="0" smtClean="0">
                        <a:latin typeface="Cambria Math" panose="02040503050406030204" pitchFamily="18" charset="0"/>
                      </a:rPr>
                      <m:t>+4=0 </m:t>
                    </m:r>
                  </m:oMath>
                </a14:m>
                <a:r>
                  <a:rPr lang="en-CA" sz="2400" dirty="0"/>
                  <a:t>if there are any.</a:t>
                </a:r>
                <a:endParaRPr lang="de-DE"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794327"/>
                <a:ext cx="10515600" cy="461665"/>
              </a:xfrm>
              <a:prstGeom prst="rect">
                <a:avLst/>
              </a:prstGeom>
              <a:blipFill>
                <a:blip r:embed="rId4"/>
                <a:stretch>
                  <a:fillRect l="-928" t="-10526" b="-28947"/>
                </a:stretch>
              </a:blipFill>
            </p:spPr>
            <p:txBody>
              <a:bodyPr/>
              <a:lstStyle/>
              <a:p>
                <a:r>
                  <a:rPr lang="de-DE">
                    <a:noFill/>
                  </a:rPr>
                  <a:t> </a:t>
                </a:r>
              </a:p>
            </p:txBody>
          </p:sp>
        </mc:Fallback>
      </mc:AlternateContent>
    </p:spTree>
    <p:extLst>
      <p:ext uri="{BB962C8B-B14F-4D97-AF65-F5344CB8AC3E}">
        <p14:creationId xmlns:p14="http://schemas.microsoft.com/office/powerpoint/2010/main" val="385923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94326"/>
          </a:xfrm>
        </p:spPr>
        <p:txBody>
          <a:bodyPr/>
          <a:lstStyle/>
          <a:p>
            <a:r>
              <a:rPr lang="en-US" dirty="0"/>
              <a:t>Example 3</a:t>
            </a:r>
            <a:endParaRPr lang="de-DE"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2041237"/>
                <a:ext cx="5839691" cy="4816764"/>
              </a:xfrm>
            </p:spPr>
            <p:txBody>
              <a:bodyPr>
                <a:normAutofit/>
              </a:bodyPr>
              <a:lstStyle/>
              <a:p>
                <a14:m>
                  <m:oMath xmlns:m="http://schemas.openxmlformats.org/officeDocument/2006/math">
                    <m:r>
                      <a:rPr lang="en-US" b="0" i="1" smtClean="0">
                        <a:latin typeface="Cambria Math" panose="02040503050406030204" pitchFamily="18" charset="0"/>
                      </a:rPr>
                      <m:t>𝐿𝑒</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𝑐𝑜𝑛𝑠𝑖𝑑𝑒𝑟</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𝑓𝑖𝑟𝑠𝑡</m:t>
                    </m:r>
                    <m:r>
                      <a:rPr lang="en-US" b="0" i="1" smtClean="0">
                        <a:latin typeface="Cambria Math" panose="02040503050406030204" pitchFamily="18" charset="0"/>
                      </a:rPr>
                      <m:t>:</m:t>
                    </m:r>
                  </m:oMath>
                </a14:m>
                <a:endParaRPr lang="en-US" b="0" i="1" dirty="0">
                  <a:latin typeface="Cambria Math" panose="02040503050406030204" pitchFamily="18" charset="0"/>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≤9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𝑎𝑟𝑒𝑎</m:t>
                    </m:r>
                    <m:r>
                      <a:rPr lang="en-US" b="0" i="1" smtClean="0">
                        <a:latin typeface="Cambria Math" panose="02040503050406030204" pitchFamily="18" charset="0"/>
                      </a:rPr>
                      <m:t> </m:t>
                    </m:r>
                    <m:r>
                      <a:rPr lang="en-US" b="0" i="1" smtClean="0">
                        <a:latin typeface="Cambria Math" panose="02040503050406030204" pitchFamily="18" charset="0"/>
                      </a:rPr>
                      <m:t>𝑤𝑖𝑡h𝑖𝑛</m:t>
                    </m:r>
                  </m:oMath>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𝑐𝑖𝑟𝑐𝑙𝑒</m:t>
                      </m:r>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𝑟𝑎𝑑𝑖𝑢𝑠</m:t>
                      </m:r>
                      <m:r>
                        <a:rPr lang="en-US" b="0" i="1" smtClean="0">
                          <a:latin typeface="Cambria Math" panose="02040503050406030204" pitchFamily="18" charset="0"/>
                        </a:rPr>
                        <m:t> 3 </m:t>
                      </m:r>
                      <m:r>
                        <a:rPr lang="en-US" b="0" i="1" smtClean="0">
                          <a:latin typeface="Cambria Math" panose="02040503050406030204" pitchFamily="18" charset="0"/>
                        </a:rPr>
                        <m:t>𝑐𝑒𝑛𝑡𝑒𝑟𝑒𝑑</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𝑜𝑟𝑖𝑔𝑖𝑛</m:t>
                      </m:r>
                      <m:r>
                        <a:rPr lang="en-US" b="0" i="1" smtClean="0">
                          <a:latin typeface="Cambria Math" panose="02040503050406030204" pitchFamily="18" charset="0"/>
                        </a:rPr>
                        <m:t>.</m:t>
                      </m:r>
                    </m:oMath>
                  </m:oMathPara>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𝑠𝑖𝑛𝑐𝑒</m:t>
                    </m:r>
                    <m:r>
                      <a:rPr lang="en-US" b="0" i="1" smtClean="0">
                        <a:latin typeface="Cambria Math" panose="02040503050406030204" pitchFamily="18" charset="0"/>
                      </a:rPr>
                      <m:t> </m:t>
                    </m:r>
                    <m:r>
                      <a:rPr lang="en-US" b="0" i="1" smtClean="0">
                        <a:latin typeface="Cambria Math" panose="02040503050406030204" pitchFamily="18" charset="0"/>
                      </a:rPr>
                      <m:t>𝑖𝑡</m:t>
                    </m:r>
                    <m:r>
                      <a:rPr lang="en-US" b="0" i="1" smtClean="0">
                        <a:latin typeface="Cambria Math" panose="02040503050406030204" pitchFamily="18" charset="0"/>
                      </a:rPr>
                      <m:t> </m:t>
                    </m:r>
                    <m:r>
                      <a:rPr lang="en-US" b="0" i="1" smtClean="0">
                        <a:latin typeface="Cambria Math" panose="02040503050406030204" pitchFamily="18" charset="0"/>
                      </a:rPr>
                      <m:t>𝑖𝑛𝑐𝑙𝑢𝑑𝑒𝑠</m:t>
                    </m:r>
                  </m:oMath>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=9,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𝑏𝑜𝑟𝑑𝑒𝑟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𝑐𝑖𝑟𝑐𝑙𝑒</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𝑎𝑙𝑠𝑜</m:t>
                      </m:r>
                      <m:r>
                        <a:rPr lang="en-US" b="0" i="1" smtClean="0">
                          <a:latin typeface="Cambria Math" panose="02040503050406030204" pitchFamily="18" charset="0"/>
                        </a:rPr>
                        <m:t> </m:t>
                      </m:r>
                      <m:r>
                        <a:rPr lang="en-US" b="0" i="1" smtClean="0">
                          <a:latin typeface="Cambria Math" panose="02040503050406030204" pitchFamily="18" charset="0"/>
                        </a:rPr>
                        <m:t>𝑖𝑛𝑐𝑙𝑢𝑑𝑒𝑑</m:t>
                      </m:r>
                      <m:d>
                        <m:dPr>
                          <m:ctrlPr>
                            <a:rPr lang="en-US" b="0" i="1" smtClean="0">
                              <a:latin typeface="Cambria Math" panose="02040503050406030204" pitchFamily="18" charset="0"/>
                            </a:rPr>
                          </m:ctrlPr>
                        </m:dPr>
                        <m:e>
                          <m:r>
                            <a:rPr lang="en-US" b="0" i="1" smtClean="0">
                              <a:latin typeface="Cambria Math" panose="02040503050406030204" pitchFamily="18" charset="0"/>
                            </a:rPr>
                            <m:t>𝑠𝑜𝑙𝑖𝑑</m:t>
                          </m:r>
                        </m:e>
                      </m:d>
                      <m:r>
                        <a:rPr lang="en-US" b="0" i="1" smtClean="0">
                          <a:latin typeface="Cambria Math" panose="02040503050406030204" pitchFamily="18" charset="0"/>
                        </a:rPr>
                        <m:t>. </m:t>
                      </m:r>
                    </m:oMath>
                  </m:oMathPara>
                </a14:m>
                <a:endParaRPr lang="en-US" b="0" dirty="0"/>
              </a:p>
              <a:p>
                <a:pPr marL="0" indent="0">
                  <a:buNone/>
                </a:pPr>
                <a:endParaRPr lang="en-US" b="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2041237"/>
                <a:ext cx="5839691" cy="4816764"/>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38200" y="794327"/>
                <a:ext cx="10515600" cy="138371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𝐿𝑒𝑡</m:t>
                      </m:r>
                      <m:r>
                        <a:rPr lang="en-US" sz="2800" b="0" i="1" smtClean="0">
                          <a:latin typeface="Cambria Math" panose="02040503050406030204" pitchFamily="18" charset="0"/>
                        </a:rPr>
                        <m:t> </m:t>
                      </m:r>
                      <m:r>
                        <a:rPr lang="en-US" sz="2800" b="0" i="1" smtClean="0">
                          <a:latin typeface="Cambria Math" panose="02040503050406030204" pitchFamily="18" charset="0"/>
                        </a:rPr>
                        <m:t>𝑆</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≤9,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ℝ</m:t>
                              </m:r>
                            </m:e>
                            <m:sup>
                              <m:r>
                                <a:rPr lang="en-US" sz="2800" b="0" i="1" smtClean="0">
                                  <a:latin typeface="Cambria Math" panose="02040503050406030204" pitchFamily="18" charset="0"/>
                                </a:rPr>
                                <m:t>2</m:t>
                              </m:r>
                            </m:sup>
                          </m:sSup>
                        </m:e>
                      </m:d>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−1,4</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−3,5</m:t>
                          </m:r>
                        </m:e>
                      </m:d>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𝑎𝑛𝑑</m:t>
                      </m:r>
                      <m:r>
                        <a:rPr lang="en-US" sz="2800" b="0" i="1" smtClean="0">
                          <a:latin typeface="Cambria Math" panose="02040503050406030204" pitchFamily="18" charset="0"/>
                        </a:rPr>
                        <m:t> </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≥0</m:t>
                          </m:r>
                        </m:e>
                      </m:d>
                      <m:r>
                        <a:rPr lang="en-US" sz="2800" b="0" i="1" smtClean="0">
                          <a:latin typeface="Cambria Math" panose="02040503050406030204" pitchFamily="18" charset="0"/>
                        </a:rPr>
                        <m:t>. </m:t>
                      </m:r>
                      <m:r>
                        <a:rPr lang="en-US" sz="2800" b="0" i="1" smtClean="0">
                          <a:latin typeface="Cambria Math" panose="02040503050406030204" pitchFamily="18" charset="0"/>
                        </a:rPr>
                        <m:t>𝐺𝑟𝑎𝑝h</m:t>
                      </m:r>
                      <m:r>
                        <a:rPr lang="en-US" sz="2800" b="0" i="1" smtClean="0">
                          <a:latin typeface="Cambria Math" panose="02040503050406030204" pitchFamily="18" charset="0"/>
                        </a:rPr>
                        <m:t> </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𝑻</m:t>
                          </m:r>
                          <m:r>
                            <a:rPr lang="en-US" sz="2800" b="1" i="1" smtClean="0">
                              <a:latin typeface="Cambria Math" panose="02040503050406030204" pitchFamily="18" charset="0"/>
                            </a:rPr>
                            <m:t>−</m:t>
                          </m:r>
                          <m:r>
                            <a:rPr lang="en-US" sz="2800" b="1" i="1" smtClean="0">
                              <a:latin typeface="Cambria Math" panose="02040503050406030204" pitchFamily="18" charset="0"/>
                            </a:rPr>
                            <m:t>𝑺</m:t>
                          </m:r>
                        </m:e>
                      </m:d>
                      <m:r>
                        <a:rPr lang="en-US" sz="2800" b="1" i="1" smtClean="0">
                          <a:latin typeface="Cambria Math" panose="02040503050406030204" pitchFamily="18" charset="0"/>
                        </a:rPr>
                        <m:t>∩</m:t>
                      </m:r>
                      <m:r>
                        <a:rPr lang="en-US" sz="2800" b="1" i="1" smtClean="0">
                          <a:latin typeface="Cambria Math" panose="02040503050406030204" pitchFamily="18" charset="0"/>
                        </a:rPr>
                        <m:t>𝑭</m:t>
                      </m:r>
                      <m:r>
                        <a:rPr lang="en-US" sz="2800" b="1" i="1" smtClean="0">
                          <a:latin typeface="Cambria Math" panose="02040503050406030204" pitchFamily="18" charset="0"/>
                        </a:rPr>
                        <m:t> </m:t>
                      </m:r>
                      <m:r>
                        <a:rPr lang="en-US" sz="2800" b="0" i="1" smtClean="0">
                          <a:latin typeface="Cambria Math" panose="02040503050406030204" pitchFamily="18" charset="0"/>
                        </a:rPr>
                        <m:t>𝑜𝑛</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𝑝𝑙𝑎𝑛𝑒</m:t>
                      </m:r>
                      <m:r>
                        <a:rPr lang="en-US" sz="2800" b="0" i="1" smtClean="0">
                          <a:latin typeface="Cambria Math" panose="02040503050406030204" pitchFamily="18" charset="0"/>
                        </a:rPr>
                        <m:t>.</m:t>
                      </m:r>
                    </m:oMath>
                  </m:oMathPara>
                </a14:m>
                <a:endParaRPr lang="en-US" sz="2800" b="0" dirty="0"/>
              </a:p>
              <a:p>
                <a:endParaRPr lang="de-DE"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794327"/>
                <a:ext cx="10515600" cy="1383712"/>
              </a:xfrm>
              <a:prstGeom prst="rect">
                <a:avLst/>
              </a:prstGeom>
              <a:blipFill>
                <a:blip r:embed="rId6"/>
                <a:stretch>
                  <a:fillRect/>
                </a:stretch>
              </a:blipFill>
            </p:spPr>
            <p:txBody>
              <a:bodyPr/>
              <a:lstStyle/>
              <a:p>
                <a:r>
                  <a:rPr lang="de-DE">
                    <a:noFill/>
                  </a:rPr>
                  <a:t> </a:t>
                </a:r>
              </a:p>
            </p:txBody>
          </p:sp>
        </mc:Fallback>
      </mc:AlternateContent>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77891" y="1635036"/>
            <a:ext cx="5048684" cy="5033245"/>
          </a:xfrm>
          <a:prstGeom prst="rect">
            <a:avLst/>
          </a:prstGeom>
        </p:spPr>
      </p:pic>
      <p:sp>
        <p:nvSpPr>
          <p:cNvPr id="11" name="Oval 10"/>
          <p:cNvSpPr>
            <a:spLocks noChangeAspect="1"/>
          </p:cNvSpPr>
          <p:nvPr/>
        </p:nvSpPr>
        <p:spPr>
          <a:xfrm>
            <a:off x="8090082" y="3225895"/>
            <a:ext cx="2052000" cy="2052000"/>
          </a:xfrm>
          <a:prstGeom prst="ellipse">
            <a:avLst/>
          </a:prstGeom>
          <a:solidFill>
            <a:schemeClr val="accent2">
              <a:alpha val="39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1256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2498</Words>
  <Application>Microsoft Office PowerPoint</Application>
  <PresentationFormat>Widescreen</PresentationFormat>
  <Paragraphs>240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Bodoni MT Black</vt:lpstr>
      <vt:lpstr>Calibri</vt:lpstr>
      <vt:lpstr>Calibri Light</vt:lpstr>
      <vt:lpstr>Cambria Math</vt:lpstr>
      <vt:lpstr>Office Theme</vt:lpstr>
      <vt:lpstr>MΔT1100110 of course in base 2</vt:lpstr>
      <vt:lpstr>Example 0.1</vt:lpstr>
      <vt:lpstr>Example 0.1</vt:lpstr>
      <vt:lpstr>Example 1</vt:lpstr>
      <vt:lpstr>Example 1 cont’d</vt:lpstr>
      <vt:lpstr>Example 1 cont’d</vt:lpstr>
      <vt:lpstr>Example 1 cont’d</vt:lpstr>
      <vt:lpstr>Example 2</vt:lpstr>
      <vt:lpstr>Example 3</vt:lpstr>
      <vt:lpstr>Example 3 cont’d</vt:lpstr>
      <vt:lpstr>Example 3 cont’d</vt:lpstr>
      <vt:lpstr>Example 3 cont’d</vt:lpstr>
      <vt:lpstr>Example 3 cont’d</vt:lpstr>
      <vt:lpstr>Example 3 cont’d</vt:lpstr>
      <vt:lpstr>Example 3 cont’d</vt:lpstr>
      <vt:lpstr>Example 3 cont’d</vt:lpstr>
      <vt:lpstr>Example 3 cont’d</vt:lpstr>
      <vt:lpstr>Example 3 cont’d</vt:lpstr>
      <vt:lpstr>Example 3 cont’d</vt:lpstr>
      <vt:lpstr>Example 3 cont’d</vt:lpstr>
      <vt:lpstr>Example 4</vt:lpstr>
      <vt:lpstr>Example 5</vt:lpstr>
      <vt:lpstr>Example 5 cont’d</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MAT102 </dc:title>
  <dc:creator>Arash Gholami</dc:creator>
  <cp:lastModifiedBy>Arash Gholami</cp:lastModifiedBy>
  <cp:revision>41</cp:revision>
  <dcterms:created xsi:type="dcterms:W3CDTF">2016-12-27T01:00:12Z</dcterms:created>
  <dcterms:modified xsi:type="dcterms:W3CDTF">2017-12-30T20:35:10Z</dcterms:modified>
</cp:coreProperties>
</file>