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0" r:id="rId20"/>
    <p:sldId id="276" r:id="rId21"/>
    <p:sldId id="29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20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32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0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6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28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25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5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8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sh.gholami@mail.utoronto.c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arash-gholami-b4889aa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3"/>
                <a:ext cx="9144000" cy="1798390"/>
              </a:xfrm>
            </p:spPr>
            <p:txBody>
              <a:bodyPr/>
              <a:lstStyle/>
              <a:p>
                <a:r>
                  <a:rPr lang="en-US" sz="6600" b="1" dirty="0">
                    <a:latin typeface="Bodoni MT Black" panose="02070A03080606020203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sz="6600" b="1" i="0" dirty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6600" b="1" dirty="0">
                    <a:latin typeface="Bodoni MT Black" panose="02070A03080606020203" pitchFamily="18" charset="0"/>
                  </a:rPr>
                  <a:t>T1100110</a:t>
                </a:r>
                <a:br>
                  <a:rPr lang="en-US" dirty="0"/>
                </a:br>
                <a:r>
                  <a:rPr lang="en-US" sz="1400" b="1" dirty="0"/>
                  <a:t>of course in base 2</a:t>
                </a:r>
                <a:endParaRPr lang="de-DE" sz="1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3"/>
                <a:ext cx="9144000" cy="1798390"/>
              </a:xfrm>
              <a:blipFill>
                <a:blip r:embed="rId2"/>
                <a:stretch>
                  <a:fillRect b="-152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164" y="3602037"/>
            <a:ext cx="10215418" cy="3060020"/>
          </a:xfrm>
        </p:spPr>
        <p:txBody>
          <a:bodyPr>
            <a:normAutofit lnSpcReduction="10000"/>
          </a:bodyPr>
          <a:lstStyle/>
          <a:p>
            <a:r>
              <a:rPr lang="EN-US" sz="5100" b="1" dirty="0"/>
              <a:t>Arash Gholami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sz="4500" dirty="0"/>
              <a:t>Tutorial 3</a:t>
            </a:r>
            <a:endParaRPr lang="en-US" sz="4500" dirty="0"/>
          </a:p>
          <a:p>
            <a:r>
              <a:rPr lang="EN-US" sz="4800" b="1" dirty="0">
                <a:solidFill>
                  <a:srgbClr val="000000"/>
                </a:solidFill>
              </a:rPr>
              <a:t>Email: </a:t>
            </a:r>
            <a:r>
              <a:rPr lang="EN-US" sz="4800" dirty="0">
                <a:solidFill>
                  <a:srgbClr val="000000"/>
                </a:solidFill>
                <a:hlinkClick r:id="rId3"/>
              </a:rPr>
              <a:t>arash.gholami@mail.utoronto.ca</a:t>
            </a:r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>
                <a:hlinkClick r:id="rId4"/>
              </a:rPr>
              <a:t>LinkedIn</a:t>
            </a:r>
            <a:endParaRPr lang="en-US" sz="4800" dirty="0"/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18704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𝑻𝒓𝒖𝒆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We want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𝑁𝑜𝑡𝑒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𝑠h𝑜𝑤𝑖𝑛𝑔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𝑒𝑛𝑜𝑢𝑔h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𝑐𝑜𝑛𝑐𝑙𝑢𝑑𝑒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𝑠𝑖𝑛𝑐𝑒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6"/>
            <a:ext cx="10288837" cy="26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4327"/>
                <a:ext cx="10515600" cy="597592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𝒂𝒓𝒆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𝒈𝒊𝒗𝒆𝒏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𝒕𝒉𝒂𝒕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𝒂𝒓𝒆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𝒃𝒐𝒖𝒏𝒅𝒆𝒅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𝑤𝑎𝑛𝑡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+|2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but we wanted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4327"/>
                <a:ext cx="10515600" cy="5975927"/>
              </a:xfrm>
              <a:blipFill>
                <a:blip r:embed="rId2"/>
                <a:stretch>
                  <a:fillRect l="-1043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entagon 3"/>
          <p:cNvSpPr/>
          <p:nvPr/>
        </p:nvSpPr>
        <p:spPr>
          <a:xfrm>
            <a:off x="6520873" y="2373746"/>
            <a:ext cx="3029527" cy="5818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Square both sides</a:t>
            </a:r>
            <a:endParaRPr lang="de-DE" sz="2800" b="1" dirty="0"/>
          </a:p>
        </p:txBody>
      </p:sp>
      <p:sp>
        <p:nvSpPr>
          <p:cNvPr id="6" name="Pentagon 5"/>
          <p:cNvSpPr/>
          <p:nvPr/>
        </p:nvSpPr>
        <p:spPr>
          <a:xfrm>
            <a:off x="7218219" y="2955636"/>
            <a:ext cx="1473200" cy="5818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expand</a:t>
            </a:r>
            <a:endParaRPr lang="de-DE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9319491" y="3537526"/>
                <a:ext cx="2225964" cy="5818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491" y="3537526"/>
                <a:ext cx="2225964" cy="581890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6520873" y="4202544"/>
                <a:ext cx="1459345" cy="42487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73" y="4202544"/>
                <a:ext cx="1459345" cy="424871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entagon 8"/>
              <p:cNvSpPr/>
              <p:nvPr/>
            </p:nvSpPr>
            <p:spPr>
              <a:xfrm>
                <a:off x="9813636" y="4701306"/>
                <a:ext cx="2277750" cy="572030"/>
              </a:xfrm>
              <a:prstGeom prst="homePlate">
                <a:avLst>
                  <a:gd name="adj" fmla="val 760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𝒇𝒈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Pentag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636" y="4701306"/>
                <a:ext cx="1731819" cy="424871"/>
              </a:xfrm>
              <a:prstGeom prst="homePlate">
                <a:avLst>
                  <a:gd name="adj" fmla="val 76087"/>
                </a:avLst>
              </a:prstGeom>
              <a:blipFill>
                <a:blip r:embed="rId5"/>
                <a:stretch>
                  <a:fillRect l="-139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0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4327"/>
                <a:ext cx="10515600" cy="59759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𝒂𝒓𝒆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𝒈𝒊𝒗𝒆𝒏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𝒕𝒉𝒂𝒕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𝒂𝒓𝒆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𝒃𝒐𝒖𝒏𝒅𝒆𝒅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𝑤𝑎𝑛𝑡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Now lets bound f(x) and g(x)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Therefore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𝑓𝑔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are bounded 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are also bounded.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4327"/>
                <a:ext cx="10515600" cy="59759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5772728" y="2429162"/>
                <a:ext cx="2318327" cy="42487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𝒔𝒒𝒖𝒂𝒓𝒆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𝒓𝒐𝒐𝒕</m:t>
                      </m:r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728" y="2429162"/>
                <a:ext cx="2318327" cy="424871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5324"/>
                <a:ext cx="10515600" cy="51449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𝑒𝑞𝑢𝑎𝑙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So lets first 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I.e. starting from left side and finish at right.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𝒇𝒓𝒐𝒎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𝒄𝒐𝒏𝒄𝒍𝒖𝒅𝒆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5324"/>
                <a:ext cx="10515600" cy="514493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794327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Show that for any three sets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we have: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. Write a formal solution, and draw the appropriate Venn diagram.</a:t>
                </a:r>
                <a:endParaRPr lang="de-DE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515600" cy="830997"/>
              </a:xfrm>
              <a:prstGeom prst="rect">
                <a:avLst/>
              </a:prstGeom>
              <a:blipFill>
                <a:blip r:embed="rId3"/>
                <a:stretch>
                  <a:fillRect l="-92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entagon 5"/>
              <p:cNvSpPr/>
              <p:nvPr/>
            </p:nvSpPr>
            <p:spPr>
              <a:xfrm>
                <a:off x="3168074" y="3505062"/>
                <a:ext cx="2419926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Pentag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74" y="3505062"/>
                <a:ext cx="2419926" cy="461818"/>
              </a:xfrm>
              <a:prstGeom prst="homePlate">
                <a:avLst/>
              </a:prstGeom>
              <a:blipFill>
                <a:blip r:embed="rId4"/>
                <a:stretch>
                  <a:fillRect l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3625275" y="4037153"/>
                <a:ext cx="2378362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75" y="4037153"/>
                <a:ext cx="2378362" cy="461818"/>
              </a:xfrm>
              <a:prstGeom prst="homePlate">
                <a:avLst/>
              </a:prstGeom>
              <a:blipFill>
                <a:blip r:embed="rId5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7632702" y="3505062"/>
                <a:ext cx="3293917" cy="1478096"/>
              </a:xfrm>
              <a:prstGeom prst="homePlat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𝒅𝒆𝒎𝒐𝒓𝒈𝒂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𝒍𝒂𝒘𝒔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2" y="3505062"/>
                <a:ext cx="3293917" cy="1478096"/>
              </a:xfrm>
              <a:prstGeom prst="homePlate">
                <a:avLst>
                  <a:gd name="adj" fmla="val 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entagon 8"/>
              <p:cNvSpPr/>
              <p:nvPr/>
            </p:nvSpPr>
            <p:spPr>
              <a:xfrm>
                <a:off x="3777677" y="4538434"/>
                <a:ext cx="3001814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𝒅𝒆𝒎𝒐𝒓𝒈𝒂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𝒍𝒂𝒘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9" name="Pentag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77" y="4538434"/>
                <a:ext cx="3001814" cy="461818"/>
              </a:xfrm>
              <a:prstGeom prst="homePlate">
                <a:avLst/>
              </a:prstGeom>
              <a:blipFill>
                <a:blip r:embed="rId7"/>
                <a:stretch>
                  <a:fillRect l="-161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ntagon 9"/>
              <p:cNvSpPr/>
              <p:nvPr/>
            </p:nvSpPr>
            <p:spPr>
              <a:xfrm>
                <a:off x="6262254" y="5092303"/>
                <a:ext cx="3454401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400" b="1"/>
                        <m:t>Distributive</m:t>
                      </m:r>
                      <m:r>
                        <m:rPr>
                          <m:nor/>
                        </m:rPr>
                        <a:rPr lang="en-US" sz="2400" b="1" i="0" smtClean="0"/>
                        <m:t> </m:t>
                      </m:r>
                      <m:r>
                        <m:rPr>
                          <m:nor/>
                        </m:rPr>
                        <a:rPr lang="en-US" sz="2400" b="1" i="0" smtClean="0"/>
                        <m:t>property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0" name="Pentag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54" y="5092303"/>
                <a:ext cx="3454401" cy="461818"/>
              </a:xfrm>
              <a:prstGeom prst="homePlate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entagon 13"/>
              <p:cNvSpPr/>
              <p:nvPr/>
            </p:nvSpPr>
            <p:spPr>
              <a:xfrm>
                <a:off x="6262254" y="5608693"/>
                <a:ext cx="4664365" cy="1216133"/>
              </a:xfrm>
              <a:prstGeom prst="homePlat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𝒅𝒊𝒔𝒕𝒓𝒊𝒃𝒖𝒕𝒊𝒗𝒆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𝒑𝒓𝒐𝒑𝒆𝒓𝒕𝒚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∪(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:endParaRPr lang="en-US" sz="2800" b="1" dirty="0"/>
              </a:p>
            </p:txBody>
          </p:sp>
        </mc:Choice>
        <mc:Fallback xmlns="">
          <p:sp>
            <p:nvSpPr>
              <p:cNvPr id="14" name="Pentag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54" y="5608693"/>
                <a:ext cx="4664365" cy="1216133"/>
              </a:xfrm>
              <a:prstGeom prst="homePlate">
                <a:avLst>
                  <a:gd name="adj" fmla="val 0"/>
                </a:avLst>
              </a:prstGeom>
              <a:blipFill>
                <a:blip r:embed="rId9"/>
                <a:stretch>
                  <a:fillRect r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5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3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5324"/>
                <a:ext cx="10515600" cy="51449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𝑒𝑞𝑢𝑎𝑙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So lets first 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I.e. starting from left side and finish at right.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𝒇𝒓𝒐𝒎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𝒄𝒐𝒏𝒄𝒍𝒖𝒅𝒆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Therefore we just showed that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But in order to say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we still need to show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5324"/>
                <a:ext cx="10515600" cy="514493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794327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Show that for any three sets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we have: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. Write a formal solution, and draw the appropriate Venn diagram.</a:t>
                </a:r>
                <a:endParaRPr lang="de-DE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515600" cy="830997"/>
              </a:xfrm>
              <a:prstGeom prst="rect">
                <a:avLst/>
              </a:prstGeom>
              <a:blipFill>
                <a:blip r:embed="rId3"/>
                <a:stretch>
                  <a:fillRect l="-92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4513118" y="4058968"/>
                <a:ext cx="2404918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8" y="4058968"/>
                <a:ext cx="2404918" cy="461818"/>
              </a:xfrm>
              <a:prstGeom prst="homePlate">
                <a:avLst/>
              </a:prstGeom>
              <a:blipFill>
                <a:blip r:embed="rId4"/>
                <a:stretch>
                  <a:fillRect l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3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5324"/>
                <a:ext cx="10515600" cy="52326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𝑒𝑞𝑢𝑎𝑙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Now lets 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I.e. starting from right side and finish at left.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𝒇𝒓𝒐𝒎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𝒄𝒐𝒏𝒄𝒍𝒖𝒅𝒆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b="0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 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5324"/>
                <a:ext cx="10515600" cy="523267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794327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Show that for any three sets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we have: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. Write a formal solution, and draw the appropriate Venn diagram.</a:t>
                </a:r>
                <a:endParaRPr lang="de-DE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515600" cy="830997"/>
              </a:xfrm>
              <a:prstGeom prst="rect">
                <a:avLst/>
              </a:prstGeom>
              <a:blipFill>
                <a:blip r:embed="rId3"/>
                <a:stretch>
                  <a:fillRect l="-92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entagon 5"/>
              <p:cNvSpPr/>
              <p:nvPr/>
            </p:nvSpPr>
            <p:spPr>
              <a:xfrm>
                <a:off x="3986645" y="3548935"/>
                <a:ext cx="2404918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Pentag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645" y="3548935"/>
                <a:ext cx="2404918" cy="461818"/>
              </a:xfrm>
              <a:prstGeom prst="homePlate">
                <a:avLst/>
              </a:prstGeom>
              <a:blipFill>
                <a:blip r:embed="rId4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4442689" y="4071717"/>
                <a:ext cx="2672197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m:rPr>
                          <m:nor/>
                        </m:rPr>
                        <a:rPr lang="en-US" sz="23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300" b="1"/>
                        <m:t>Distributive</m:t>
                      </m:r>
                      <m:r>
                        <m:rPr>
                          <m:nor/>
                        </m:rPr>
                        <a:rPr lang="en-US" sz="2300" b="1" i="0" smtClean="0"/>
                        <m:t> </m:t>
                      </m:r>
                      <m:r>
                        <m:rPr>
                          <m:nor/>
                        </m:rPr>
                        <a:rPr lang="en-US" sz="2300" b="1" i="0" smtClean="0"/>
                        <m:t>law</m:t>
                      </m:r>
                    </m:oMath>
                  </m:oMathPara>
                </a14:m>
                <a:endParaRPr lang="de-DE" sz="2300" b="1" dirty="0"/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89" y="4071717"/>
                <a:ext cx="2672197" cy="461818"/>
              </a:xfrm>
              <a:prstGeom prst="homePlate">
                <a:avLst/>
              </a:prstGeom>
              <a:blipFill>
                <a:blip r:embed="rId5"/>
                <a:stretch>
                  <a:fillRect l="-226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entagon 8"/>
              <p:cNvSpPr/>
              <p:nvPr/>
            </p:nvSpPr>
            <p:spPr>
              <a:xfrm>
                <a:off x="7114886" y="3463650"/>
                <a:ext cx="4664365" cy="1216133"/>
              </a:xfrm>
              <a:prstGeom prst="homePlat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𝒅𝒊𝒔𝒕𝒓𝒊𝒃𝒖𝒕𝒊𝒗𝒆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𝒑𝒓𝒐𝒑𝒆𝒓𝒕𝒚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∪(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:endParaRPr lang="en-US" sz="2800" b="1" dirty="0"/>
              </a:p>
            </p:txBody>
          </p:sp>
        </mc:Choice>
        <mc:Fallback xmlns="">
          <p:sp>
            <p:nvSpPr>
              <p:cNvPr id="9" name="Pentag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886" y="3463650"/>
                <a:ext cx="4664365" cy="1216133"/>
              </a:xfrm>
              <a:prstGeom prst="homePlate">
                <a:avLst>
                  <a:gd name="adj" fmla="val 0"/>
                </a:avLst>
              </a:prstGeom>
              <a:blipFill>
                <a:blip r:embed="rId6"/>
                <a:stretch>
                  <a:fillRect r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ntagon 9"/>
              <p:cNvSpPr/>
              <p:nvPr/>
            </p:nvSpPr>
            <p:spPr>
              <a:xfrm>
                <a:off x="3764972" y="4569191"/>
                <a:ext cx="3001814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𝒅𝒆𝒎𝒐𝒓𝒈𝒂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𝒍𝒂𝒘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0" name="Pentag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72" y="4569191"/>
                <a:ext cx="3001814" cy="461818"/>
              </a:xfrm>
              <a:prstGeom prst="homePlate">
                <a:avLst/>
              </a:prstGeom>
              <a:blipFill>
                <a:blip r:embed="rId7"/>
                <a:stretch>
                  <a:fillRect l="-1616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entagon 10"/>
              <p:cNvSpPr/>
              <p:nvPr/>
            </p:nvSpPr>
            <p:spPr>
              <a:xfrm>
                <a:off x="3764972" y="5082127"/>
                <a:ext cx="2404918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1" name="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72" y="5082127"/>
                <a:ext cx="2404918" cy="461818"/>
              </a:xfrm>
              <a:prstGeom prst="homePlate">
                <a:avLst/>
              </a:prstGeom>
              <a:blipFill>
                <a:blip r:embed="rId8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entagon 11"/>
              <p:cNvSpPr/>
              <p:nvPr/>
            </p:nvSpPr>
            <p:spPr>
              <a:xfrm>
                <a:off x="3764972" y="5589447"/>
                <a:ext cx="2404918" cy="46181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2" name="Pentag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72" y="5589447"/>
                <a:ext cx="2404918" cy="461818"/>
              </a:xfrm>
              <a:prstGeom prst="homePlate">
                <a:avLst/>
              </a:prstGeom>
              <a:blipFill>
                <a:blip r:embed="rId9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entagon 12"/>
              <p:cNvSpPr/>
              <p:nvPr/>
            </p:nvSpPr>
            <p:spPr>
              <a:xfrm>
                <a:off x="7114886" y="4741603"/>
                <a:ext cx="3322205" cy="1312459"/>
              </a:xfrm>
              <a:prstGeom prst="homePlat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𝒅𝒆𝒎𝒐𝒓𝒈𝒂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𝒍𝒂𝒘𝒔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13" name="Pentag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886" y="4741603"/>
                <a:ext cx="3322205" cy="1312459"/>
              </a:xfrm>
              <a:prstGeom prst="homePlate">
                <a:avLst>
                  <a:gd name="adj" fmla="val 0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3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5324"/>
                <a:ext cx="10515600" cy="52326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𝑒𝑞𝑢𝑎𝑙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 we showed that: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Now we can conclude that :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5324"/>
                <a:ext cx="10515600" cy="523267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794327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Show that for any three sets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we have: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. Write a formal solution, and draw the appropriate Venn diagram.</a:t>
                </a:r>
                <a:endParaRPr lang="de-DE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515600" cy="830997"/>
              </a:xfrm>
              <a:prstGeom prst="rect">
                <a:avLst/>
              </a:prstGeom>
              <a:blipFill>
                <a:blip r:embed="rId3"/>
                <a:stretch>
                  <a:fillRect l="-92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𝑠𝑖𝑚𝑝𝑙𝑖𝑓𝑦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𝑛𝑢𝑛𝑏𝑒𝑟𝑠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𝑖𝑛𝑐𝑙𝑢𝑑𝑒𝑑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r>
                  <a:rPr lang="en-US" dirty="0"/>
                  <a:t>First find the roots of the equation</a:t>
                </a:r>
              </a:p>
              <a:p>
                <a:r>
                  <a:rPr lang="en-US" dirty="0"/>
                  <a:t>Then see how each factor behaves before and after its root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7−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Express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CA" sz="2800" dirty="0"/>
                  <a:t> as a union of intervals. Explain your answer </a:t>
                </a:r>
                <a:r>
                  <a:rPr lang="en-US" sz="2800" dirty="0"/>
                  <a:t>briefly</a:t>
                </a:r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blipFill>
                <a:blip r:embed="rId3"/>
                <a:stretch>
                  <a:fillRect l="-119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entagon 12"/>
          <p:cNvSpPr/>
          <p:nvPr/>
        </p:nvSpPr>
        <p:spPr>
          <a:xfrm>
            <a:off x="5495636" y="2542760"/>
            <a:ext cx="4987637" cy="6807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 a table to see how the equation behaves on different intervals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9049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𝑠𝑖𝑚𝑝𝑙𝑖𝑓𝑦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𝑛𝑢𝑛𝑏𝑒𝑟𝑠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𝑖𝑛𝑐𝑙𝑢𝑑𝑒𝑑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r>
                  <a:rPr lang="en-US" dirty="0"/>
                  <a:t>Then see how each factor behaves before and after its root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7−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Express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CA" sz="2800" dirty="0"/>
                  <a:t> as a union of intervals. Explain your answer </a:t>
                </a:r>
                <a:r>
                  <a:rPr lang="en-US" sz="2800" dirty="0"/>
                  <a:t>briefly</a:t>
                </a:r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blipFill>
                <a:blip r:embed="rId3"/>
                <a:stretch>
                  <a:fillRect l="-119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entagon 12"/>
          <p:cNvSpPr/>
          <p:nvPr/>
        </p:nvSpPr>
        <p:spPr>
          <a:xfrm>
            <a:off x="5865091" y="2542760"/>
            <a:ext cx="4987637" cy="6807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 a table to see how the equation behaves on different intervals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756009"/>
                  </p:ext>
                </p:extLst>
              </p:nvPr>
            </p:nvGraphicFramePr>
            <p:xfrm>
              <a:off x="4941454" y="3657600"/>
              <a:ext cx="6576290" cy="3112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719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313320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315258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315258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315258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622531">
                    <a:tc>
                      <a:txBody>
                        <a:bodyPr/>
                        <a:lstStyle/>
                        <a:p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(∞, 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6225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6225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6225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622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756009"/>
                  </p:ext>
                </p:extLst>
              </p:nvPr>
            </p:nvGraphicFramePr>
            <p:xfrm>
              <a:off x="4941454" y="3657600"/>
              <a:ext cx="6576290" cy="3112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719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313320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315258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315258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315258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622531">
                    <a:tc>
                      <a:txBody>
                        <a:bodyPr/>
                        <a:lstStyle/>
                        <a:p>
                          <a:endParaRPr lang="de-DE" sz="24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63" t="-1961" r="-301852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63" t="-1961" r="-201852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63" t="-1961" r="-101852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63" t="-1961" r="-1852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6225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3" t="-101961" r="-401852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6225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3" t="-200000" r="-4018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6225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3" t="-302941" r="-401852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622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E</a:t>
                          </a:r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515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𝑠𝑖𝑚𝑝𝑙𝑖𝑓𝑦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𝑛𝑢𝑛𝑏𝑒𝑟𝑠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𝑖𝑛𝑐𝑙𝑢𝑑𝑒𝑑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r>
                  <a:rPr lang="en-US" dirty="0"/>
                  <a:t>Then see how each factor behaves before and after its root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+3&lt;0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&lt;−3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&gt;−3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7−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7−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Express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CA" sz="2800" dirty="0"/>
                  <a:t> as a union of intervals. Explain your answer </a:t>
                </a:r>
                <a:r>
                  <a:rPr lang="en-US" sz="2800" dirty="0"/>
                  <a:t>briefly</a:t>
                </a:r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blipFill>
                <a:blip r:embed="rId4"/>
                <a:stretch>
                  <a:fillRect l="-1199" t="-5732" b="-17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entagon 12"/>
          <p:cNvSpPr/>
          <p:nvPr/>
        </p:nvSpPr>
        <p:spPr>
          <a:xfrm>
            <a:off x="5892800" y="2542760"/>
            <a:ext cx="4987637" cy="6807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 a table to see how the equation behaves on different intervals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840446"/>
                  </p:ext>
                </p:extLst>
              </p:nvPr>
            </p:nvGraphicFramePr>
            <p:xfrm>
              <a:off x="5080000" y="3585368"/>
              <a:ext cx="6437745" cy="3246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44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285652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571506">
                    <a:tc>
                      <a:txBody>
                        <a:bodyPr/>
                        <a:lstStyle/>
                        <a:p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(∞, 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680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680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680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571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840446"/>
                  </p:ext>
                </p:extLst>
              </p:nvPr>
            </p:nvGraphicFramePr>
            <p:xfrm>
              <a:off x="5080000" y="3585368"/>
              <a:ext cx="6437745" cy="3246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44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285652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571506">
                    <a:tc>
                      <a:txBody>
                        <a:bodyPr/>
                        <a:lstStyle/>
                        <a:p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00948" t="-1064" r="-302370" b="-47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00948" t="-1064" r="-202370" b="-47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9528" t="-1064" r="-101415" b="-47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401422" t="-1064" r="-1896" b="-471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472" t="-82609" r="-400472" b="-28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472" t="-182609" r="-400472" b="-18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472" t="-282609" r="-400472" b="-8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571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Minus 93"/>
          <p:cNvSpPr/>
          <p:nvPr/>
        </p:nvSpPr>
        <p:spPr>
          <a:xfrm>
            <a:off x="6633970" y="4278252"/>
            <a:ext cx="652879" cy="39716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95" name="Plus 94"/>
          <p:cNvSpPr/>
          <p:nvPr/>
        </p:nvSpPr>
        <p:spPr>
          <a:xfrm>
            <a:off x="10472775" y="4079305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Plus 98"/>
          <p:cNvSpPr/>
          <p:nvPr/>
        </p:nvSpPr>
        <p:spPr>
          <a:xfrm>
            <a:off x="9187087" y="4083652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Plus 99"/>
          <p:cNvSpPr/>
          <p:nvPr/>
        </p:nvSpPr>
        <p:spPr>
          <a:xfrm>
            <a:off x="7920262" y="4079305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Plus 100"/>
          <p:cNvSpPr/>
          <p:nvPr/>
        </p:nvSpPr>
        <p:spPr>
          <a:xfrm>
            <a:off x="9182319" y="4781633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Plus 101"/>
          <p:cNvSpPr/>
          <p:nvPr/>
        </p:nvSpPr>
        <p:spPr>
          <a:xfrm>
            <a:off x="7920261" y="4781633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Plus 102"/>
          <p:cNvSpPr/>
          <p:nvPr/>
        </p:nvSpPr>
        <p:spPr>
          <a:xfrm>
            <a:off x="6582168" y="4781633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" name="Minus 103"/>
          <p:cNvSpPr/>
          <p:nvPr/>
        </p:nvSpPr>
        <p:spPr>
          <a:xfrm>
            <a:off x="10524944" y="4980580"/>
            <a:ext cx="652879" cy="39716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05" name="Plus 104"/>
          <p:cNvSpPr/>
          <p:nvPr/>
        </p:nvSpPr>
        <p:spPr>
          <a:xfrm>
            <a:off x="6582168" y="5508468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6" name="Plus 105"/>
          <p:cNvSpPr/>
          <p:nvPr/>
        </p:nvSpPr>
        <p:spPr>
          <a:xfrm>
            <a:off x="7915493" y="5502415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7" name="Plus 106"/>
          <p:cNvSpPr/>
          <p:nvPr/>
        </p:nvSpPr>
        <p:spPr>
          <a:xfrm>
            <a:off x="9198625" y="5483961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Plus 107"/>
          <p:cNvSpPr/>
          <p:nvPr/>
        </p:nvSpPr>
        <p:spPr>
          <a:xfrm>
            <a:off x="10476989" y="5483961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7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589"/>
                <a:ext cx="10515600" cy="41896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𝑐𝑜𝑛𝑠𝑖𝑑𝑒𝑟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589"/>
                <a:ext cx="10515600" cy="4189665"/>
              </a:xfrm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7"/>
            <a:ext cx="10515601" cy="1786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199" y="3978912"/>
            <a:ext cx="3962400" cy="1930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b="1" dirty="0"/>
              <a:t>universe</a:t>
            </a:r>
            <a:endParaRPr lang="de-DE" sz="2800" b="1" dirty="0"/>
          </a:p>
        </p:txBody>
      </p:sp>
      <p:sp>
        <p:nvSpPr>
          <p:cNvPr id="7" name="Oval 6"/>
          <p:cNvSpPr/>
          <p:nvPr/>
        </p:nvSpPr>
        <p:spPr>
          <a:xfrm>
            <a:off x="1614052" y="4256003"/>
            <a:ext cx="1376220" cy="13762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de-DE" sz="2800" b="1" dirty="0"/>
          </a:p>
        </p:txBody>
      </p:sp>
      <p:sp>
        <p:nvSpPr>
          <p:cNvPr id="8" name="Oval 7"/>
          <p:cNvSpPr/>
          <p:nvPr/>
        </p:nvSpPr>
        <p:spPr>
          <a:xfrm>
            <a:off x="2594262" y="4256003"/>
            <a:ext cx="1376220" cy="137621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de-DE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7259197" y="3978912"/>
            <a:ext cx="3962400" cy="1930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b="1" dirty="0"/>
              <a:t>universe</a:t>
            </a:r>
            <a:endParaRPr lang="de-DE" sz="2800" b="1" dirty="0"/>
          </a:p>
        </p:txBody>
      </p:sp>
      <p:sp>
        <p:nvSpPr>
          <p:cNvPr id="10" name="Oval 9"/>
          <p:cNvSpPr/>
          <p:nvPr/>
        </p:nvSpPr>
        <p:spPr>
          <a:xfrm>
            <a:off x="8035050" y="4256003"/>
            <a:ext cx="1376220" cy="13762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de-DE" sz="2800" b="1" dirty="0"/>
          </a:p>
        </p:txBody>
      </p:sp>
      <p:sp>
        <p:nvSpPr>
          <p:cNvPr id="11" name="Oval 10"/>
          <p:cNvSpPr/>
          <p:nvPr/>
        </p:nvSpPr>
        <p:spPr>
          <a:xfrm>
            <a:off x="9015260" y="4256003"/>
            <a:ext cx="1376220" cy="13762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de-DE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entagon 11"/>
              <p:cNvSpPr/>
              <p:nvPr/>
            </p:nvSpPr>
            <p:spPr>
              <a:xfrm>
                <a:off x="4935557" y="4505899"/>
                <a:ext cx="2181339" cy="69406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de-DE" sz="5400" b="1" dirty="0"/>
              </a:p>
            </p:txBody>
          </p:sp>
        </mc:Choice>
        <mc:Fallback xmlns="">
          <p:sp>
            <p:nvSpPr>
              <p:cNvPr id="12" name="Pentag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557" y="4505899"/>
                <a:ext cx="2181339" cy="694062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3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𝑠𝑖𝑚𝑝𝑙𝑖𝑓𝑦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𝑛𝑢𝑛𝑏𝑒𝑟𝑠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𝑖𝑛𝑐𝑙𝑢𝑑𝑒𝑑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r>
                  <a:rPr lang="en-US" dirty="0"/>
                  <a:t>Then see how each factor behaves before and after its root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Express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CA" sz="2800" dirty="0"/>
                  <a:t> as a union of intervals. Explain your answer </a:t>
                </a:r>
                <a:r>
                  <a:rPr lang="en-US" sz="2800" dirty="0"/>
                  <a:t>briefly</a:t>
                </a:r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blipFill>
                <a:blip r:embed="rId3"/>
                <a:stretch>
                  <a:fillRect l="-119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entagon 12"/>
          <p:cNvSpPr/>
          <p:nvPr/>
        </p:nvSpPr>
        <p:spPr>
          <a:xfrm>
            <a:off x="5892800" y="2542760"/>
            <a:ext cx="4987637" cy="6807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 a table to see how the equation behaves on different intervals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08813"/>
                  </p:ext>
                </p:extLst>
              </p:nvPr>
            </p:nvGraphicFramePr>
            <p:xfrm>
              <a:off x="5080000" y="3585372"/>
              <a:ext cx="6437745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44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285652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425762">
                    <a:tc>
                      <a:txBody>
                        <a:bodyPr/>
                        <a:lstStyle/>
                        <a:p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(∞, 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08813"/>
                  </p:ext>
                </p:extLst>
              </p:nvPr>
            </p:nvGraphicFramePr>
            <p:xfrm>
              <a:off x="5080000" y="3585372"/>
              <a:ext cx="6437745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44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285652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1333" r="-302370" b="-6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1333" r="-202370" b="-6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1333" r="-101415" b="-6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1333" r="-1896" b="-6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72" t="-66087" r="-400472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66087" r="-302370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66087" r="-202370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66087" r="-101415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66087" r="-1896" b="-3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72" t="-164655" r="-4004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164655" r="-302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164655" r="-202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164655" r="-1014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164655" r="-189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72" t="-266957" r="-400472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266957" r="-302370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266957" r="-202370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266957" r="-101415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266957" r="-1896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387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𝑠𝑖𝑚𝑝𝑙𝑖𝑓𝑦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𝑛𝑢𝑛𝑏𝑒𝑟𝑠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𝑖𝑛𝑐𝑙𝑢𝑑𝑒𝑑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r>
                  <a:rPr lang="en-US" dirty="0"/>
                  <a:t>Then see how each factor behaves before and after its root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𝑛𝑑𝑐𝑜𝑙𝑢𝑚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1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𝑟𝑑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Express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CA" sz="2800" dirty="0"/>
                  <a:t> as a union of intervals. Explain your answer </a:t>
                </a:r>
                <a:r>
                  <a:rPr lang="en-US" sz="2800" dirty="0"/>
                  <a:t>briefly</a:t>
                </a:r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blipFill>
                <a:blip r:embed="rId3"/>
                <a:stretch>
                  <a:fillRect l="-119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entagon 12"/>
          <p:cNvSpPr/>
          <p:nvPr/>
        </p:nvSpPr>
        <p:spPr>
          <a:xfrm>
            <a:off x="5892800" y="2542760"/>
            <a:ext cx="4987637" cy="6807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 a table to see how the equation behaves on different intervals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0000" y="3585372"/>
              <a:ext cx="6437745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44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285652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425762">
                    <a:tc>
                      <a:txBody>
                        <a:bodyPr/>
                        <a:lstStyle/>
                        <a:p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(∞, 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0000" y="3585372"/>
              <a:ext cx="6437745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44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285652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1333" r="-302370" b="-6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1333" r="-202370" b="-6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1333" r="-101415" b="-6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1333" r="-1896" b="-6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72" t="-66087" r="-400472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66087" r="-302370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66087" r="-202370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66087" r="-101415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66087" r="-1896" b="-3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72" t="-164655" r="-4004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164655" r="-302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164655" r="-202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164655" r="-1014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164655" r="-189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72" t="-266957" r="-400472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266957" r="-302370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266957" r="-202370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266957" r="-101415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266957" r="-1896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Minus 19"/>
          <p:cNvSpPr/>
          <p:nvPr/>
        </p:nvSpPr>
        <p:spPr>
          <a:xfrm>
            <a:off x="6660969" y="6315162"/>
            <a:ext cx="652879" cy="39716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9199242" y="6116215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Minus 21"/>
          <p:cNvSpPr/>
          <p:nvPr/>
        </p:nvSpPr>
        <p:spPr>
          <a:xfrm>
            <a:off x="10553997" y="6315162"/>
            <a:ext cx="652879" cy="39716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3" name="Plus 22"/>
          <p:cNvSpPr/>
          <p:nvPr/>
        </p:nvSpPr>
        <p:spPr>
          <a:xfrm>
            <a:off x="7920262" y="6116215"/>
            <a:ext cx="757219" cy="795056"/>
          </a:xfrm>
          <a:prstGeom prst="mathPlus">
            <a:avLst>
              <a:gd name="adj1" fmla="val 1491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0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𝑠𝑖𝑚𝑝𝑙𝑖𝑓𝑦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𝑛𝑢𝑛𝑏𝑒𝑟𝑠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𝑖𝑛𝑐𝑙𝑢𝑑𝑒𝑑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r>
                  <a:rPr lang="en-US" dirty="0"/>
                  <a:t>Then see how each factor behaves before and after its root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𝑤𝑎𝑛𝑡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&gt;0: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b="0" dirty="0"/>
                  <a:t>Note since at 2, E=0,</a:t>
                </a:r>
              </a:p>
              <a:p>
                <a:pPr marL="0" indent="0">
                  <a:buNone/>
                </a:pPr>
                <a:r>
                  <a:rPr lang="en-US" dirty="0"/>
                  <a:t>we exclude 2.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8435"/>
                <a:ext cx="10515600" cy="502182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Express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CA" sz="2800" dirty="0"/>
                  <a:t> as a union of intervals. Explain your answer </a:t>
                </a:r>
                <a:r>
                  <a:rPr lang="en-US" sz="2800" dirty="0"/>
                  <a:t>briefly</a:t>
                </a:r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954107"/>
              </a:xfrm>
              <a:prstGeom prst="rect">
                <a:avLst/>
              </a:prstGeom>
              <a:blipFill>
                <a:blip r:embed="rId3"/>
                <a:stretch>
                  <a:fillRect l="-119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entagon 12"/>
          <p:cNvSpPr/>
          <p:nvPr/>
        </p:nvSpPr>
        <p:spPr>
          <a:xfrm>
            <a:off x="5892800" y="2542760"/>
            <a:ext cx="4987637" cy="6807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 a table to see how the equation behaves on different intervals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5080000" y="3585372"/>
              <a:ext cx="6437745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44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285652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425762">
                    <a:tc>
                      <a:txBody>
                        <a:bodyPr/>
                        <a:lstStyle/>
                        <a:p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(∞, 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de-DE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652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4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5080000" y="3585372"/>
              <a:ext cx="6437745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446">
                      <a:extLst>
                        <a:ext uri="{9D8B030D-6E8A-4147-A177-3AD203B41FA5}">
                          <a16:colId xmlns:a16="http://schemas.microsoft.com/office/drawing/2014/main" val="796600810"/>
                        </a:ext>
                      </a:extLst>
                    </a:gridCol>
                    <a:gridCol w="1285652">
                      <a:extLst>
                        <a:ext uri="{9D8B030D-6E8A-4147-A177-3AD203B41FA5}">
                          <a16:colId xmlns:a16="http://schemas.microsoft.com/office/drawing/2014/main" val="2748898758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266658100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1251730592"/>
                        </a:ext>
                      </a:extLst>
                    </a:gridCol>
                    <a:gridCol w="1287549">
                      <a:extLst>
                        <a:ext uri="{9D8B030D-6E8A-4147-A177-3AD203B41FA5}">
                          <a16:colId xmlns:a16="http://schemas.microsoft.com/office/drawing/2014/main" val="414743634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de-DE" sz="24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1333" r="-302370" b="-6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1333" r="-202370" b="-6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1333" r="-101415" b="-6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1333" r="-1896" b="-6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93328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2" t="-66087" r="-400472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66087" r="-302370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66087" r="-202370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66087" r="-101415" b="-3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66087" r="-1896" b="-3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326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2" t="-164655" r="-4004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164655" r="-302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164655" r="-202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164655" r="-1014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164655" r="-189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26801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2" t="-266957" r="-400472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266957" r="-302370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266957" r="-202370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266957" r="-101415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266957" r="-1896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87788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E</a:t>
                          </a:r>
                          <a:endParaRPr lang="de-DE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48" t="-366957" r="-30237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48" t="-366957" r="-20237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28" t="-366957" r="-101415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422" t="-366957" r="-1896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4334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702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showing that the image of a function is an interval, we basically want to show that the set of outputs of that function is equal to that interval.</a:t>
                </a:r>
              </a:p>
              <a:p>
                <a:r>
                  <a:rPr lang="en-US" dirty="0"/>
                  <a:t>Hence we have 2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</a:t>
                </a:r>
                <a:r>
                  <a:rPr lang="en-US" dirty="0"/>
                  <a:t>and we want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we need to show:</a:t>
                </a:r>
              </a:p>
              <a:p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  <a:blipFill>
                <a:blip r:embed="rId2"/>
                <a:stretch>
                  <a:fillRect l="-1043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/>
                  <a:t>given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sz="2800" dirty="0"/>
                  <a:t>. Prove that the image of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800" dirty="0"/>
                  <a:t> is the </a:t>
                </a:r>
                <a:r>
                  <a:rPr lang="en-US" sz="2800" dirty="0"/>
                  <a:t>interval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blipFill>
                <a:blip r:embed="rId3"/>
                <a:stretch>
                  <a:fillRect l="-119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85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want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need to show:</a:t>
                </a:r>
              </a:p>
              <a:p>
                <a:r>
                  <a:rPr lang="en-US" b="0" dirty="0"/>
                  <a:t>1</a:t>
                </a:r>
                <a:r>
                  <a:rPr lang="en-US" b="0" baseline="30000" dirty="0"/>
                  <a:t>st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  <a:blipFill>
                <a:blip r:embed="rId2"/>
                <a:stretch>
                  <a:fillRect l="-1043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/>
                  <a:t>given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sz="2800" dirty="0"/>
                  <a:t>. Prove that the image of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800" dirty="0"/>
                  <a:t> is the </a:t>
                </a:r>
                <a:r>
                  <a:rPr lang="en-US" sz="2800" dirty="0"/>
                  <a:t>interval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blipFill>
                <a:blip r:embed="rId3"/>
                <a:stretch>
                  <a:fillRect l="-119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6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Lets 1</a:t>
                </a:r>
                <a:r>
                  <a:rPr lang="en-US" b="0" baseline="30000" dirty="0"/>
                  <a:t>st</a:t>
                </a:r>
                <a:r>
                  <a:rPr lang="en-US" b="0" dirty="0"/>
                  <a:t>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want to show that every element of the output is included in the interval (0, 4).</a:t>
                </a:r>
              </a:p>
              <a:p>
                <a:r>
                  <a:rPr lang="en-US" b="0" dirty="0"/>
                  <a:t>i.e. we want to pick an arbitrary y from the set of output and show that it is within th</a:t>
                </a:r>
                <a:r>
                  <a:rPr lang="en-US" dirty="0"/>
                  <a:t>e image.</a:t>
                </a:r>
              </a:p>
              <a:p>
                <a:r>
                  <a:rPr lang="en-CA" dirty="0"/>
                  <a:t>Take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((0,∞)) </m:t>
                    </m:r>
                  </m:oMath>
                </a14:m>
                <a:r>
                  <a:rPr lang="en-CA" dirty="0"/>
                  <a:t>which satisfies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for some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(0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1).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This means that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We want to prove that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&lt; 4</m:t>
                    </m:r>
                  </m:oMath>
                </a14:m>
                <a:r>
                  <a:rPr lang="en-CA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  <a:blipFill>
                <a:blip r:embed="rId2"/>
                <a:stretch>
                  <a:fillRect l="-1043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/>
                  <a:t>given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sz="2800" dirty="0"/>
                  <a:t>. Prove that the image of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800" dirty="0"/>
                  <a:t> is the </a:t>
                </a:r>
                <a:r>
                  <a:rPr lang="en-US" sz="2800" dirty="0"/>
                  <a:t>interval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blipFill>
                <a:blip r:embed="rId3"/>
                <a:stretch>
                  <a:fillRect l="-119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97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Lets 1</a:t>
                </a:r>
                <a:r>
                  <a:rPr lang="en-US" b="0" baseline="30000" dirty="0"/>
                  <a:t>st</a:t>
                </a:r>
                <a:r>
                  <a:rPr lang="en-US" b="0" dirty="0"/>
                  <a:t>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CA" dirty="0"/>
                  <a:t>Take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((0,∞)) </m:t>
                    </m:r>
                  </m:oMath>
                </a14:m>
                <a:r>
                  <a:rPr lang="en-CA" dirty="0"/>
                  <a:t>which satisfies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for some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(0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1). 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We want to prove that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&lt; 4</m:t>
                    </m:r>
                  </m:oMath>
                </a14:m>
                <a:r>
                  <a:rPr lang="en-CA" dirty="0"/>
                  <a:t>. </a:t>
                </a:r>
              </a:p>
              <a:p>
                <a:r>
                  <a:rPr lang="en-CA" dirty="0"/>
                  <a:t>We do some rough work: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&lt;4→0&lt;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en-CA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&lt;4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Witch(lol!) is always true.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  <a:blipFill>
                <a:blip r:embed="rId2"/>
                <a:stretch>
                  <a:fillRect l="-1043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/>
                  <a:t>given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sz="2800" dirty="0"/>
                  <a:t>. Prove that the image of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800" dirty="0"/>
                  <a:t> is the </a:t>
                </a:r>
                <a:r>
                  <a:rPr lang="en-US" sz="2800" dirty="0"/>
                  <a:t>interval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blipFill>
                <a:blip r:embed="rId3"/>
                <a:stretch>
                  <a:fillRect l="-119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5251937" y="4696287"/>
                <a:ext cx="5445654" cy="54153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𝑺𝒊𝒏𝒄𝒆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𝒎𝒖𝒍𝒕𝒊𝒑𝒍𝒚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7" y="4696287"/>
                <a:ext cx="5445654" cy="541537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Lets 1</a:t>
                </a:r>
                <a:r>
                  <a:rPr lang="en-US" b="0" baseline="30000" dirty="0"/>
                  <a:t>st</a:t>
                </a:r>
                <a:r>
                  <a:rPr lang="en-US" b="0" dirty="0"/>
                  <a:t>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CA" dirty="0"/>
                  <a:t>Take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((0,∞)) </m:t>
                    </m:r>
                  </m:oMath>
                </a14:m>
                <a:r>
                  <a:rPr lang="en-CA" dirty="0"/>
                  <a:t>which satisfies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for some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(0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1). 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We want to prove that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&lt; 4</m:t>
                    </m:r>
                  </m:oMath>
                </a14:m>
                <a:r>
                  <a:rPr lang="en-CA" dirty="0"/>
                  <a:t>. </a:t>
                </a:r>
              </a:p>
              <a:p>
                <a:r>
                  <a:rPr lang="en-CA" dirty="0"/>
                  <a:t>Proof: </a:t>
                </a:r>
              </a:p>
              <a:p>
                <a:r>
                  <a:rPr lang="en-CA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0&lt;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→0&lt;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→0&lt;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en-CA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  <a:blipFill>
                <a:blip r:embed="rId2"/>
                <a:stretch>
                  <a:fillRect l="-928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/>
                  <a:t>given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sz="2800" dirty="0"/>
                  <a:t>. Prove that the image of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800" dirty="0"/>
                  <a:t> is the </a:t>
                </a:r>
                <a:r>
                  <a:rPr lang="en-US" sz="2800" dirty="0"/>
                  <a:t>interval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blipFill>
                <a:blip r:embed="rId3"/>
                <a:stretch>
                  <a:fillRect l="-119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5676900" y="3949297"/>
                <a:ext cx="5153431" cy="54153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𝑺𝒊𝒏𝒄𝒆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𝒅𝒆𝒗𝒊𝒅𝒆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949297"/>
                <a:ext cx="5153431" cy="541537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3370612" y="4490834"/>
                <a:ext cx="1876091" cy="54153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𝒎𝒖𝒍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612" y="4490834"/>
                <a:ext cx="1876091" cy="541537"/>
              </a:xfrm>
              <a:prstGeom prst="homePlat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22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Lets 2</a:t>
                </a:r>
                <a:r>
                  <a:rPr lang="en-US" b="0" baseline="30000" dirty="0"/>
                  <a:t>nd</a:t>
                </a:r>
                <a:r>
                  <a:rPr lang="en-US" b="0" dirty="0"/>
                  <a:t>  show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want to show that every element from the interval (0, 4) is included in the set of outputs of the function.</a:t>
                </a:r>
              </a:p>
              <a:p>
                <a:r>
                  <a:rPr lang="en-US" dirty="0"/>
                  <a:t>i.e. we want to show that every element of (0, 4) can be a valid output for our function.</a:t>
                </a:r>
              </a:p>
              <a:p>
                <a:r>
                  <a:rPr lang="en-US" dirty="0"/>
                  <a:t>Therefore we assume an arbitrary element of (0, 4) is a valid output, then try to find if the x corresponding to it is within our domain of our function.</a:t>
                </a:r>
              </a:p>
              <a:p>
                <a:r>
                  <a:rPr lang="en-US" dirty="0"/>
                  <a:t>In other words if there exists such an X, we surely can reach that arbitrary element that we assumed was a valid output.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  <a:blipFill>
                <a:blip r:embed="rId2"/>
                <a:stretch>
                  <a:fillRect l="-1043" t="-1384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/>
                  <a:t>given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sz="2800" dirty="0"/>
                  <a:t>. Prove that the image of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800" dirty="0"/>
                  <a:t> is the </a:t>
                </a:r>
                <a:r>
                  <a:rPr lang="en-US" sz="2800" dirty="0"/>
                  <a:t>interval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blipFill>
                <a:blip r:embed="rId3"/>
                <a:stretch>
                  <a:fillRect l="-119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Lets 2</a:t>
                </a:r>
                <a:r>
                  <a:rPr lang="en-US" b="0" baseline="30000" dirty="0"/>
                  <a:t>nd</a:t>
                </a:r>
                <a:r>
                  <a:rPr lang="en-US" b="0" dirty="0"/>
                  <a:t>  show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CA" dirty="0"/>
                  <a:t>Pick a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(0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4)</m:t>
                    </m:r>
                  </m:oMath>
                </a14:m>
                <a:r>
                  <a:rPr lang="en-CA" dirty="0"/>
                  <a:t> and assume it is a valid output of our function, then  we want to find the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dirty="0"/>
                  <a:t>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and see if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within our domain. i.e.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(0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CA" dirty="0"/>
                  <a:t>If such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exists, then it satisfies: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𝑦𝑥</m:t>
                    </m:r>
                  </m:oMath>
                </a14:m>
                <a:endParaRPr lang="en-US" b="0" dirty="0"/>
              </a:p>
              <a:p>
                <a:r>
                  <a:rPr lang="en-US" i="0" dirty="0">
                    <a:latin typeface="+mj-lt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(4 −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⇒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  <a:blipFill>
                <a:blip r:embed="rId2"/>
                <a:stretch>
                  <a:fillRect l="-928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/>
                  <a:t>given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sz="2800" dirty="0"/>
                  <a:t>. Prove that the image of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800" dirty="0"/>
                  <a:t> is the </a:t>
                </a:r>
                <a:r>
                  <a:rPr lang="en-US" sz="2800" dirty="0"/>
                  <a:t>interval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blipFill>
                <a:blip r:embed="rId3"/>
                <a:stretch>
                  <a:fillRect l="-119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3509545" y="3742096"/>
                <a:ext cx="5015964" cy="68073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basically solve 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and see if it is valid for the function</a:t>
                </a:r>
                <a:endParaRPr lang="de-DE" sz="2400" b="1" dirty="0"/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545" y="3742096"/>
                <a:ext cx="5015964" cy="680731"/>
              </a:xfrm>
              <a:prstGeom prst="homePlate">
                <a:avLst/>
              </a:prstGeom>
              <a:blipFill>
                <a:blip r:embed="rId4"/>
                <a:stretch>
                  <a:fillRect t="-16667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6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580998"/>
                <a:ext cx="10515600" cy="418966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𝑐𝑜𝑛𝑠𝑖𝑑𝑒𝑟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𝒎𝒆𝒂𝒏𝒔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𝑖𝑛𝑐𝑙𝑢𝑑𝑒𝑑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i="0" dirty="0">
                  <a:latin typeface="Cambria Math" panose="02040503050406030204" pitchFamily="18" charset="0"/>
                </a:endParaRP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580998"/>
                <a:ext cx="10515600" cy="41896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7"/>
            <a:ext cx="10515601" cy="1786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91400" y="2580588"/>
            <a:ext cx="3962400" cy="1930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b="1" dirty="0"/>
              <a:t>universe</a:t>
            </a:r>
            <a:endParaRPr lang="de-DE" sz="2800" b="1" dirty="0"/>
          </a:p>
        </p:txBody>
      </p:sp>
      <p:sp>
        <p:nvSpPr>
          <p:cNvPr id="10" name="Oval 9"/>
          <p:cNvSpPr/>
          <p:nvPr/>
        </p:nvSpPr>
        <p:spPr>
          <a:xfrm>
            <a:off x="8167253" y="2857679"/>
            <a:ext cx="1376220" cy="13762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de-DE" sz="2800" b="1" dirty="0"/>
          </a:p>
        </p:txBody>
      </p:sp>
      <p:sp>
        <p:nvSpPr>
          <p:cNvPr id="11" name="Oval 10"/>
          <p:cNvSpPr/>
          <p:nvPr/>
        </p:nvSpPr>
        <p:spPr>
          <a:xfrm>
            <a:off x="9147463" y="2857679"/>
            <a:ext cx="1376220" cy="13762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de-DE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entagon 11"/>
              <p:cNvSpPr/>
              <p:nvPr/>
            </p:nvSpPr>
            <p:spPr>
              <a:xfrm>
                <a:off x="9007520" y="3248140"/>
                <a:ext cx="730160" cy="694062"/>
              </a:xfrm>
              <a:prstGeom prst="homePlate">
                <a:avLst>
                  <a:gd name="adj" fmla="val 0"/>
                </a:avLst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dirty="0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de-DE" sz="4400" b="1" dirty="0"/>
              </a:p>
            </p:txBody>
          </p:sp>
        </mc:Choice>
        <mc:Fallback xmlns="">
          <p:sp>
            <p:nvSpPr>
              <p:cNvPr id="12" name="Pentag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20" y="3248140"/>
                <a:ext cx="730160" cy="694062"/>
              </a:xfrm>
              <a:prstGeom prst="homePlate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391400" y="4788077"/>
            <a:ext cx="3962400" cy="1930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b="1" dirty="0"/>
              <a:t>universe</a:t>
            </a:r>
            <a:endParaRPr lang="de-DE" sz="2800" b="1" dirty="0"/>
          </a:p>
        </p:txBody>
      </p:sp>
      <p:sp>
        <p:nvSpPr>
          <p:cNvPr id="15" name="Oval 14"/>
          <p:cNvSpPr/>
          <p:nvPr/>
        </p:nvSpPr>
        <p:spPr>
          <a:xfrm>
            <a:off x="9147463" y="5065168"/>
            <a:ext cx="1376220" cy="1376218"/>
          </a:xfrm>
          <a:prstGeom prst="ellipse">
            <a:avLst/>
          </a:prstGeom>
          <a:solidFill>
            <a:schemeClr val="accent2">
              <a:alpha val="81000"/>
            </a:schemeClr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de-DE" sz="2800" b="1" dirty="0"/>
          </a:p>
        </p:txBody>
      </p:sp>
      <p:sp>
        <p:nvSpPr>
          <p:cNvPr id="16" name="Pentagon 15"/>
          <p:cNvSpPr/>
          <p:nvPr/>
        </p:nvSpPr>
        <p:spPr>
          <a:xfrm>
            <a:off x="9007520" y="5455629"/>
            <a:ext cx="730160" cy="694062"/>
          </a:xfrm>
          <a:prstGeom prst="homePlate">
            <a:avLst>
              <a:gd name="adj" fmla="val 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de-DE" sz="4400" b="1" dirty="0"/>
          </a:p>
        </p:txBody>
      </p:sp>
      <p:sp>
        <p:nvSpPr>
          <p:cNvPr id="14" name="Oval 13"/>
          <p:cNvSpPr/>
          <p:nvPr/>
        </p:nvSpPr>
        <p:spPr>
          <a:xfrm>
            <a:off x="8167253" y="5065168"/>
            <a:ext cx="1376220" cy="13762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de-DE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entagon 16"/>
              <p:cNvSpPr/>
              <p:nvPr/>
            </p:nvSpPr>
            <p:spPr>
              <a:xfrm>
                <a:off x="9007520" y="5481518"/>
                <a:ext cx="730160" cy="694062"/>
              </a:xfrm>
              <a:prstGeom prst="homePlate">
                <a:avLst>
                  <a:gd name="adj" fmla="val 0"/>
                </a:avLst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dirty="0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de-DE" sz="4400" b="1" dirty="0"/>
              </a:p>
            </p:txBody>
          </p:sp>
        </mc:Choice>
        <mc:Fallback xmlns="">
          <p:sp>
            <p:nvSpPr>
              <p:cNvPr id="17" name="Pentag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20" y="5481518"/>
                <a:ext cx="730160" cy="694062"/>
              </a:xfrm>
              <a:prstGeom prst="homePlate">
                <a:avLst>
                  <a:gd name="adj" fmla="val 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4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Lets 2</a:t>
                </a:r>
                <a:r>
                  <a:rPr lang="en-US" b="0" baseline="30000" dirty="0"/>
                  <a:t>nd</a:t>
                </a:r>
                <a:r>
                  <a:rPr lang="en-US" b="0" dirty="0"/>
                  <a:t>  show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⇒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∞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∞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∞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∞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∞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i.e. the image is (0, 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329"/>
                <a:ext cx="10515600" cy="4842926"/>
              </a:xfrm>
              <a:blipFill>
                <a:blip r:embed="rId2"/>
                <a:stretch>
                  <a:fillRect l="-1043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/>
                  <a:t>given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sz="2800" dirty="0"/>
                  <a:t>. Prove that the image of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800" dirty="0"/>
                  <a:t> is the </a:t>
                </a:r>
                <a:r>
                  <a:rPr lang="en-US" sz="2800" dirty="0"/>
                  <a:t>interval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r>
                  <a:rPr lang="de-DE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133002"/>
              </a:xfrm>
              <a:prstGeom prst="rect">
                <a:avLst/>
              </a:prstGeom>
              <a:blipFill>
                <a:blip r:embed="rId3"/>
                <a:stretch>
                  <a:fillRect l="-119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03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6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92280"/>
                <a:ext cx="10515600" cy="4177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1) lets first understand it:</a:t>
                </a:r>
              </a:p>
              <a:p>
                <a:r>
                  <a:rPr lang="en-US" dirty="0"/>
                  <a:t>We know that our function maps from A to B, so A is our domain.</a:t>
                </a:r>
              </a:p>
              <a:p>
                <a:r>
                  <a:rPr lang="en-US" dirty="0"/>
                  <a:t>We want to prove that for any 2 subsets of our domain,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 set of outputs for set C, without the set of outputs for set D, is included in the set of outputs of C – D.</a:t>
                </a:r>
              </a:p>
              <a:p>
                <a:r>
                  <a:rPr lang="en-US" dirty="0"/>
                  <a:t>One might think they are equal but here is an example that they’re not.</a:t>
                </a:r>
              </a:p>
              <a:p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are not guaranteed to be equal.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92280"/>
                <a:ext cx="10515600" cy="4177974"/>
              </a:xfrm>
              <a:blipFill>
                <a:blip r:embed="rId2"/>
                <a:stretch>
                  <a:fillRect l="-1043" t="-2332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2800" b="0" dirty="0"/>
              </a:p>
              <a:p>
                <a:r>
                  <a:rPr lang="en-CA" sz="2400" dirty="0"/>
                  <a:t>1. Prove that for any two sets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2400" dirty="0"/>
                  <a:t>; we have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2. Give an example of a function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400" dirty="0"/>
                  <a:t>, and sets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for which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631216"/>
              </a:xfrm>
              <a:prstGeom prst="rect">
                <a:avLst/>
              </a:prstGeom>
              <a:blipFill>
                <a:blip r:embed="rId3"/>
                <a:stretch>
                  <a:fillRect l="-1199" t="-335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97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6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92280"/>
                <a:ext cx="10515600" cy="4177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1) </a:t>
                </a:r>
              </a:p>
              <a:p>
                <a:r>
                  <a:rPr lang="en-US" dirty="0"/>
                  <a:t>One might think they are equal but here an example that they’re not.</a:t>
                </a:r>
              </a:p>
              <a:p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are not guaranteed to be equal.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−3, −2, 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−3, −2, −1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0, 1, 4, 9 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0, 1, 4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1, 4, 9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92280"/>
                <a:ext cx="10515600" cy="4177974"/>
              </a:xfrm>
              <a:blipFill>
                <a:blip r:embed="rId2"/>
                <a:stretch>
                  <a:fillRect l="-1043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2800" b="0" dirty="0"/>
              </a:p>
              <a:p>
                <a:r>
                  <a:rPr lang="en-CA" sz="2400" dirty="0"/>
                  <a:t>1. Prove that for any two sets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2400" dirty="0"/>
                  <a:t>; we have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2. Give an example of a function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400" dirty="0"/>
                  <a:t>, and sets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for which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631216"/>
              </a:xfrm>
              <a:prstGeom prst="rect">
                <a:avLst/>
              </a:prstGeom>
              <a:blipFill>
                <a:blip r:embed="rId3"/>
                <a:stretch>
                  <a:fillRect l="-1199" t="-335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2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6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5543"/>
                <a:ext cx="10515600" cy="43447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1)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−3, −2, 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−3, −2, −1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1, 4, 9 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1, 4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1, 4, 9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1, 4, 9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dirty="0"/>
                  <a:t>The reason why they became not equal is: there are some elements in C and D that when put in the function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the same outputs ,i.e. 1, 2 and -1, -2. since they are different elements they exist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their output is kept in the image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however when we do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since those elements have the same output, those outputs are lost, therefore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5543"/>
                <a:ext cx="10515600" cy="4344711"/>
              </a:xfrm>
              <a:blipFill>
                <a:blip r:embed="rId2"/>
                <a:stretch>
                  <a:fillRect l="-928" t="-3506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2800" b="0" dirty="0"/>
              </a:p>
              <a:p>
                <a:r>
                  <a:rPr lang="en-CA" sz="2400" dirty="0"/>
                  <a:t>1. Prove that for any two sets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2400" dirty="0"/>
                  <a:t>; we have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2. Give an example of a function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400" dirty="0"/>
                  <a:t>, and sets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for which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631216"/>
              </a:xfrm>
              <a:prstGeom prst="rect">
                <a:avLst/>
              </a:prstGeom>
              <a:blipFill>
                <a:blip r:embed="rId3"/>
                <a:stretch>
                  <a:fillRect l="-1199" t="-335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6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5543"/>
                <a:ext cx="10515600" cy="43447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1)now let us prove: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prove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we need to:</a:t>
                </a:r>
              </a:p>
              <a:p>
                <a:r>
                  <a:rPr lang="en-US" dirty="0"/>
                  <a:t>Show that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included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which means that              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for some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A" dirty="0"/>
                  <a:t>. </a:t>
                </a:r>
              </a:p>
              <a:p>
                <a:r>
                  <a:rPr lang="en-CA" dirty="0"/>
                  <a:t>We also know that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and hence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 Therefore, we conclude that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A" dirty="0"/>
                  <a:t>. </a:t>
                </a:r>
              </a:p>
              <a:p>
                <a:r>
                  <a:rPr lang="en-CA" dirty="0"/>
                  <a:t>In other words,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 </a:t>
                </a:r>
              </a:p>
              <a:p>
                <a:r>
                  <a:rPr lang="en-CA" dirty="0"/>
                  <a:t>This proves that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5543"/>
                <a:ext cx="10515600" cy="4344711"/>
              </a:xfrm>
              <a:blipFill>
                <a:blip r:embed="rId2"/>
                <a:stretch>
                  <a:fillRect l="-104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94327"/>
                <a:ext cx="1067954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2800" b="0" dirty="0"/>
              </a:p>
              <a:p>
                <a:r>
                  <a:rPr lang="en-CA" sz="2400" dirty="0"/>
                  <a:t>1. Prove that for any two sets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2400" dirty="0"/>
                  <a:t>; we have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2. Give an example of a function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400" dirty="0"/>
                  <a:t>, and sets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for which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94327"/>
                <a:ext cx="10679545" cy="1631216"/>
              </a:xfrm>
              <a:prstGeom prst="rect">
                <a:avLst/>
              </a:prstGeom>
              <a:blipFill>
                <a:blip r:embed="rId3"/>
                <a:stretch>
                  <a:fillRect l="-1199" t="-335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13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CF10-0576-462B-857A-A4A3439E8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8357"/>
          </a:xfrm>
        </p:spPr>
        <p:txBody>
          <a:bodyPr>
            <a:normAutofit fontScale="90000"/>
          </a:bodyPr>
          <a:lstStyle/>
          <a:p>
            <a:r>
              <a:rPr lang="en-US" dirty="0"/>
              <a:t>Citations: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7ABA5-34D4-47A7-B8CD-A7A20EB4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0720"/>
            <a:ext cx="9144000" cy="330708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Book</a:t>
            </a:r>
          </a:p>
          <a:p>
            <a:r>
              <a:rPr lang="en-CA" dirty="0"/>
              <a:t>Mathematical Thinking: Problem-solving and Proofs</a:t>
            </a:r>
          </a:p>
          <a:p>
            <a:r>
              <a:rPr lang="en-CA" dirty="0"/>
              <a:t>D'Angelo, J.P.</a:t>
            </a:r>
          </a:p>
          <a:p>
            <a:r>
              <a:rPr lang="en-CA" dirty="0"/>
              <a:t>West, D.B.</a:t>
            </a:r>
          </a:p>
          <a:p>
            <a:r>
              <a:rPr lang="en-CA" dirty="0"/>
              <a:t>9780130144126</a:t>
            </a:r>
          </a:p>
          <a:p>
            <a:r>
              <a:rPr lang="en-CA" dirty="0"/>
              <a:t>https://books.google.ca/books?id=fL6nQgAACAAJ</a:t>
            </a:r>
          </a:p>
          <a:p>
            <a:r>
              <a:rPr lang="en-CA" dirty="0"/>
              <a:t>2000</a:t>
            </a:r>
          </a:p>
          <a:p>
            <a:r>
              <a:rPr lang="en-CA" dirty="0"/>
              <a:t>Prentice Hall</a:t>
            </a:r>
          </a:p>
        </p:txBody>
      </p:sp>
    </p:spTree>
    <p:extLst>
      <p:ext uri="{BB962C8B-B14F-4D97-AF65-F5344CB8AC3E}">
        <p14:creationId xmlns:p14="http://schemas.microsoft.com/office/powerpoint/2010/main" val="290787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589"/>
                <a:ext cx="10515600" cy="41896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𝑐𝑜𝑛𝑠𝑖𝑑𝑒𝑟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589"/>
                <a:ext cx="10515600" cy="4189665"/>
              </a:xfrm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7"/>
            <a:ext cx="10515601" cy="1786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199" y="3978912"/>
            <a:ext cx="3962400" cy="1930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b="1" dirty="0">
                <a:solidFill>
                  <a:schemeClr val="tx1"/>
                </a:solidFill>
              </a:rPr>
              <a:t>universe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14052" y="4256003"/>
            <a:ext cx="1376220" cy="13762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de-DE" sz="2800" b="1" dirty="0"/>
          </a:p>
        </p:txBody>
      </p:sp>
      <p:sp>
        <p:nvSpPr>
          <p:cNvPr id="8" name="Oval 7"/>
          <p:cNvSpPr/>
          <p:nvPr/>
        </p:nvSpPr>
        <p:spPr>
          <a:xfrm>
            <a:off x="2594262" y="4256003"/>
            <a:ext cx="1376220" cy="137621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de-DE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7259197" y="3978912"/>
            <a:ext cx="3962400" cy="1930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b="1" dirty="0">
                <a:solidFill>
                  <a:schemeClr val="tx1"/>
                </a:solidFill>
              </a:rPr>
              <a:t>universe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35050" y="4256003"/>
            <a:ext cx="1376220" cy="137621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de-DE" sz="2800" b="1" dirty="0"/>
          </a:p>
        </p:txBody>
      </p:sp>
      <p:sp>
        <p:nvSpPr>
          <p:cNvPr id="11" name="Oval 10"/>
          <p:cNvSpPr/>
          <p:nvPr/>
        </p:nvSpPr>
        <p:spPr>
          <a:xfrm>
            <a:off x="9015260" y="4256003"/>
            <a:ext cx="1376220" cy="137621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de-DE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entagon 11"/>
              <p:cNvSpPr/>
              <p:nvPr/>
            </p:nvSpPr>
            <p:spPr>
              <a:xfrm>
                <a:off x="4935557" y="4505899"/>
                <a:ext cx="2181339" cy="69406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de-DE" sz="5400" b="1" dirty="0"/>
              </a:p>
            </p:txBody>
          </p:sp>
        </mc:Choice>
        <mc:Fallback xmlns="">
          <p:sp>
            <p:nvSpPr>
              <p:cNvPr id="12" name="Pentag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557" y="4505899"/>
                <a:ext cx="2181339" cy="694062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9015261" y="4505899"/>
                <a:ext cx="396010" cy="87033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61" y="4505899"/>
                <a:ext cx="396010" cy="870332"/>
              </a:xfrm>
              <a:prstGeom prst="ellipse">
                <a:avLst/>
              </a:prstGeom>
              <a:blipFill>
                <a:blip r:embed="rId5"/>
                <a:stretch>
                  <a:fillRect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Line Callout 2 16"/>
              <p:cNvSpPr/>
              <p:nvPr/>
            </p:nvSpPr>
            <p:spPr>
              <a:xfrm>
                <a:off x="7262492" y="2909053"/>
                <a:ext cx="1545116" cy="931314"/>
              </a:xfrm>
              <a:prstGeom prst="borderCallout2">
                <a:avLst>
                  <a:gd name="adj1" fmla="val 48322"/>
                  <a:gd name="adj2" fmla="val 99332"/>
                  <a:gd name="adj3" fmla="val 48324"/>
                  <a:gd name="adj4" fmla="val 125936"/>
                  <a:gd name="adj5" fmla="val 175196"/>
                  <a:gd name="adj6" fmla="val 126595"/>
                </a:avLst>
              </a:prstGeom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de-DE" sz="4000" b="1" dirty="0"/>
              </a:p>
            </p:txBody>
          </p:sp>
        </mc:Choice>
        <mc:Fallback xmlns="">
          <p:sp>
            <p:nvSpPr>
              <p:cNvPr id="17" name="Line Callout 2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92" y="2909053"/>
                <a:ext cx="1545116" cy="931314"/>
              </a:xfrm>
              <a:prstGeom prst="borderCallout2">
                <a:avLst>
                  <a:gd name="adj1" fmla="val 48322"/>
                  <a:gd name="adj2" fmla="val 99332"/>
                  <a:gd name="adj3" fmla="val 48324"/>
                  <a:gd name="adj4" fmla="val 125936"/>
                  <a:gd name="adj5" fmla="val 175196"/>
                  <a:gd name="adj6" fmla="val 126595"/>
                </a:avLst>
              </a:prstGeom>
              <a:blipFill>
                <a:blip r:embed="rId6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0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590"/>
                <a:ext cx="10515600" cy="41896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𝑐𝑜𝑛𝑠𝑖𝑑𝑒𝑟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𝑖𝑛𝑐𝑙𝑢𝑑𝑒𝑑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𝒕𝒉𝒆𝒓𝒆𝒇𝒐𝒓𝒆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is True</a:t>
                </a:r>
              </a:p>
              <a:p>
                <a:pPr marL="0" indent="0">
                  <a:buNone/>
                </a:pPr>
                <a:endParaRPr lang="de-D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590"/>
                <a:ext cx="10515600" cy="4189665"/>
              </a:xfrm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7"/>
            <a:ext cx="10515601" cy="1786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91400" y="3650449"/>
            <a:ext cx="3962400" cy="1930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b="1" dirty="0">
                <a:solidFill>
                  <a:schemeClr val="tx1"/>
                </a:solidFill>
              </a:rPr>
              <a:t>universe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167253" y="3927540"/>
            <a:ext cx="1376220" cy="1376218"/>
          </a:xfrm>
          <a:prstGeom prst="ellipse">
            <a:avLst/>
          </a:prstGeom>
          <a:solidFill>
            <a:schemeClr val="accent2">
              <a:alpha val="66000"/>
            </a:schemeClr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de-DE" sz="2800" b="1" dirty="0"/>
          </a:p>
        </p:txBody>
      </p:sp>
      <p:sp>
        <p:nvSpPr>
          <p:cNvPr id="11" name="Oval 10"/>
          <p:cNvSpPr/>
          <p:nvPr/>
        </p:nvSpPr>
        <p:spPr>
          <a:xfrm>
            <a:off x="9147463" y="3927540"/>
            <a:ext cx="1376220" cy="1376218"/>
          </a:xfrm>
          <a:prstGeom prst="ellipse">
            <a:avLst/>
          </a:prstGeom>
          <a:solidFill>
            <a:schemeClr val="accent6">
              <a:alpha val="21000"/>
            </a:schemeClr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de-DE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9147464" y="4177436"/>
                <a:ext cx="396010" cy="870332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464" y="4177436"/>
                <a:ext cx="396010" cy="870332"/>
              </a:xfrm>
              <a:prstGeom prst="ellipse">
                <a:avLst/>
              </a:prstGeom>
              <a:blipFill>
                <a:blip r:embed="rId4"/>
                <a:stretch>
                  <a:fillRect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Line Callout 2 16"/>
              <p:cNvSpPr/>
              <p:nvPr/>
            </p:nvSpPr>
            <p:spPr>
              <a:xfrm>
                <a:off x="7394695" y="2580590"/>
                <a:ext cx="1545116" cy="931314"/>
              </a:xfrm>
              <a:prstGeom prst="borderCallout2">
                <a:avLst>
                  <a:gd name="adj1" fmla="val 48322"/>
                  <a:gd name="adj2" fmla="val 99332"/>
                  <a:gd name="adj3" fmla="val 48324"/>
                  <a:gd name="adj4" fmla="val 125936"/>
                  <a:gd name="adj5" fmla="val 175196"/>
                  <a:gd name="adj6" fmla="val 126595"/>
                </a:avLst>
              </a:prstGeom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de-DE" sz="4000" b="1" dirty="0"/>
              </a:p>
            </p:txBody>
          </p:sp>
        </mc:Choice>
        <mc:Fallback xmlns="">
          <p:sp>
            <p:nvSpPr>
              <p:cNvPr id="17" name="Line Callout 2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5" y="2580590"/>
                <a:ext cx="1545116" cy="931314"/>
              </a:xfrm>
              <a:prstGeom prst="borderCallout2">
                <a:avLst>
                  <a:gd name="adj1" fmla="val 48322"/>
                  <a:gd name="adj2" fmla="val 99332"/>
                  <a:gd name="adj3" fmla="val 48324"/>
                  <a:gd name="adj4" fmla="val 125936"/>
                  <a:gd name="adj5" fmla="val 175196"/>
                  <a:gd name="adj6" fmla="val 126595"/>
                </a:avLst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𝑇𝑅𝑈𝐸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𝑏𝑜𝑢𝑛𝑑𝑒𝑑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𝑒𝑥𝑖𝑠𝑡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𝑈𝑠𝑖𝑛𝑔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𝑡𝑟𝑖𝑎𝑛𝑔𝑙𝑒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𝑖𝑛𝑒𝑞𝑢𝑎𝑙𝑖𝑡𝑦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𝑐𝑜𝑛𝑐𝑙𝑢𝑑𝑒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𝑡h𝑎𝑡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n-N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nn-N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n-NO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n-N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nn-NO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nn-N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n-NO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n-NO" i="1" dirty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nn-NO" dirty="0"/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h𝑒𝑛𝑐𝑒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𝑏𝑜𝑢𝑛𝑑𝑒𝑑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6"/>
            <a:ext cx="10288837" cy="26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𝑇𝑅𝑈𝐸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𝑏𝑜𝑢𝑛𝑑𝑒𝑑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𝑒𝑥𝑖𝑠𝑡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𝑘𝑛𝑜𝑤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𝑐𝑜𝑛𝑐𝑙𝑢𝑑𝑒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𝑡h𝑎𝑡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n-N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nn-N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n-NO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n-N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nn-N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n-NO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n-NO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n-N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n-N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nn-NO" dirty="0"/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h𝑒𝑛𝑐𝑒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𝑏𝑜𝑢𝑛𝑑𝑒𝑑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6"/>
            <a:ext cx="10288837" cy="26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6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𝑭𝒂𝒍𝒔𝒆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𝑐𝑜𝑚𝑒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𝑢𝑛𝑏𝑜𝑢𝑛𝑑𝑒𝑑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h𝑜𝑤𝑒𝑣𝑒𝑟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0.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6"/>
            <a:ext cx="10288837" cy="2621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503" y="3913663"/>
            <a:ext cx="1903732" cy="2508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503" y="1551710"/>
            <a:ext cx="1841732" cy="2391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8645236" y="2477264"/>
                <a:ext cx="1478267" cy="51084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236" y="2477264"/>
                <a:ext cx="1478267" cy="510845"/>
              </a:xfrm>
              <a:prstGeom prst="homePlate">
                <a:avLst/>
              </a:prstGeom>
              <a:blipFill>
                <a:blip r:embed="rId6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8645236" y="4444954"/>
                <a:ext cx="1478267" cy="51084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236" y="4444954"/>
                <a:ext cx="1478267" cy="510845"/>
              </a:xfrm>
              <a:prstGeom prst="homePlate">
                <a:avLst/>
              </a:prstGeom>
              <a:blipFill>
                <a:blip r:embed="rId7"/>
                <a:stretch>
                  <a:fillRect l="-2033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𝑭𝒂𝒍𝒔𝒆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𝑐𝑜𝑚𝑒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𝑢𝑛𝑏𝑜𝑢𝑛𝑑𝑒𝑑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h𝑜𝑤𝑒𝑣𝑒𝑟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2.,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5236"/>
                <a:ext cx="10515600" cy="3205018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6"/>
            <a:ext cx="10288837" cy="2621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500" y="3198378"/>
            <a:ext cx="1508911" cy="3571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Arrow 6"/>
              <p:cNvSpPr/>
              <p:nvPr/>
            </p:nvSpPr>
            <p:spPr>
              <a:xfrm>
                <a:off x="8737524" y="1571349"/>
                <a:ext cx="1579887" cy="1617792"/>
              </a:xfrm>
              <a:prstGeom prst="downArrow">
                <a:avLst>
                  <a:gd name="adj1" fmla="val 100000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7" name="Down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524" y="1571349"/>
                <a:ext cx="1579887" cy="1617792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Arrow 8"/>
              <p:cNvSpPr/>
              <p:nvPr/>
            </p:nvSpPr>
            <p:spPr>
              <a:xfrm>
                <a:off x="10585936" y="1571348"/>
                <a:ext cx="1535727" cy="1552383"/>
              </a:xfrm>
              <a:prstGeom prst="downArrow">
                <a:avLst>
                  <a:gd name="adj1" fmla="val 100000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9" name="Down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36" y="1571348"/>
                <a:ext cx="1535727" cy="1552383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5348" y="3198378"/>
            <a:ext cx="1579887" cy="35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3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4200</Words>
  <Application>Microsoft Office PowerPoint</Application>
  <PresentationFormat>Widescreen</PresentationFormat>
  <Paragraphs>516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Bodoni MT Black</vt:lpstr>
      <vt:lpstr>Calibri</vt:lpstr>
      <vt:lpstr>Calibri Light</vt:lpstr>
      <vt:lpstr>Cambria Math</vt:lpstr>
      <vt:lpstr>Office Theme</vt:lpstr>
      <vt:lpstr>MΔT1100110 of course in base 2</vt:lpstr>
      <vt:lpstr>Example 1</vt:lpstr>
      <vt:lpstr>Example 1 cont’d</vt:lpstr>
      <vt:lpstr>Example 1 cont’d</vt:lpstr>
      <vt:lpstr>Example 1 cont’d</vt:lpstr>
      <vt:lpstr>Example 2</vt:lpstr>
      <vt:lpstr>Example 2 cont’d</vt:lpstr>
      <vt:lpstr>Example 2 cont’d</vt:lpstr>
      <vt:lpstr>Example 2 cont’d</vt:lpstr>
      <vt:lpstr>Example 2 cont’d</vt:lpstr>
      <vt:lpstr>Example 2 cont’d</vt:lpstr>
      <vt:lpstr>Example 2 cont’d</vt:lpstr>
      <vt:lpstr>Example 3</vt:lpstr>
      <vt:lpstr>Example 3 cont’d</vt:lpstr>
      <vt:lpstr>Example 3 cont’d</vt:lpstr>
      <vt:lpstr>Example 3 cont’d</vt:lpstr>
      <vt:lpstr>Example 4</vt:lpstr>
      <vt:lpstr>Example 4 cont’d</vt:lpstr>
      <vt:lpstr>Example 4 cont’d</vt:lpstr>
      <vt:lpstr>Example 4 cont’d</vt:lpstr>
      <vt:lpstr>Example 4 cont’d</vt:lpstr>
      <vt:lpstr>Example 4 cont’d</vt:lpstr>
      <vt:lpstr>Example 5 cont’d</vt:lpstr>
      <vt:lpstr>Example 5 cont’d</vt:lpstr>
      <vt:lpstr>Example 5 cont’d</vt:lpstr>
      <vt:lpstr>Example 5 cont’d</vt:lpstr>
      <vt:lpstr>Example 5 cont’d</vt:lpstr>
      <vt:lpstr>Example 5 cont’d</vt:lpstr>
      <vt:lpstr>Example 5 cont’d</vt:lpstr>
      <vt:lpstr>Example 5 cont’d</vt:lpstr>
      <vt:lpstr>Example 6</vt:lpstr>
      <vt:lpstr>Example 6 cont’d</vt:lpstr>
      <vt:lpstr>Example 6 cont’d</vt:lpstr>
      <vt:lpstr>Example 6 cont’d</vt:lpstr>
      <vt:lpstr>Citations: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MAT102 </dc:title>
  <dc:creator/>
  <cp:lastModifiedBy>Arash Gholami</cp:lastModifiedBy>
  <cp:revision>58</cp:revision>
  <dcterms:created xsi:type="dcterms:W3CDTF">2016-12-28T22:07:41Z</dcterms:created>
  <dcterms:modified xsi:type="dcterms:W3CDTF">2017-12-30T20:35:25Z</dcterms:modified>
</cp:coreProperties>
</file>