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1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01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3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3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3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7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5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3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2DB5F-01D7-412E-802F-C3CBBC428B9E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37773-510A-42FB-99CD-B7150278E5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6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sh.gholami@mail.utoronto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rash-gholami-b4889aa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3"/>
                <a:ext cx="9144000" cy="1798390"/>
              </a:xfrm>
            </p:spPr>
            <p:txBody>
              <a:bodyPr/>
              <a:lstStyle/>
              <a:p>
                <a:r>
                  <a:rPr lang="en-US" sz="6600" b="1" dirty="0">
                    <a:latin typeface="Bodoni MT Black" panose="02070A03080606020203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6600" b="1" i="0" dirty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6600" b="1" dirty="0">
                    <a:latin typeface="Bodoni MT Black" panose="02070A03080606020203" pitchFamily="18" charset="0"/>
                  </a:rPr>
                  <a:t>T1100110</a:t>
                </a:r>
                <a:br>
                  <a:rPr lang="en-US" dirty="0"/>
                </a:br>
                <a:r>
                  <a:rPr lang="en-US" sz="1400" b="1" dirty="0"/>
                  <a:t>of course in base 2</a:t>
                </a:r>
                <a:endParaRPr lang="de-DE" sz="1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3"/>
                <a:ext cx="9144000" cy="1798390"/>
              </a:xfrm>
              <a:blipFill>
                <a:blip r:embed="rId2"/>
                <a:stretch>
                  <a:fillRect b="-15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164" y="3602037"/>
            <a:ext cx="10215418" cy="3060020"/>
          </a:xfrm>
        </p:spPr>
        <p:txBody>
          <a:bodyPr>
            <a:normAutofit lnSpcReduction="10000"/>
          </a:bodyPr>
          <a:lstStyle/>
          <a:p>
            <a:r>
              <a:rPr lang="EN-US" sz="5100" b="1" dirty="0"/>
              <a:t>Arash Gholami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sz="4500"/>
              <a:t>Tutorial </a:t>
            </a:r>
            <a:r>
              <a:rPr lang="en-US" sz="4500"/>
              <a:t>4</a:t>
            </a:r>
            <a:endParaRPr lang="en-US" sz="4500" dirty="0"/>
          </a:p>
          <a:p>
            <a:r>
              <a:rPr lang="EN-US" sz="4800" b="1" dirty="0">
                <a:solidFill>
                  <a:srgbClr val="000000"/>
                </a:solidFill>
              </a:rPr>
              <a:t>Email: </a:t>
            </a:r>
            <a:r>
              <a:rPr lang="EN-US" sz="4800" dirty="0">
                <a:solidFill>
                  <a:srgbClr val="000000"/>
                </a:solidFill>
                <a:hlinkClick r:id="rId3"/>
              </a:rPr>
              <a:t>arash.gholami@mail.utoronto.ca</a:t>
            </a:r>
            <a:endParaRPr lang="en-US" sz="4800" dirty="0">
              <a:solidFill>
                <a:srgbClr val="000000"/>
              </a:solidFill>
            </a:endParaRPr>
          </a:p>
          <a:p>
            <a:r>
              <a:rPr lang="en-US" sz="4800" dirty="0">
                <a:hlinkClick r:id="rId4"/>
              </a:rPr>
              <a:t>LinkedIn</a:t>
            </a:r>
            <a:endParaRPr lang="en-US" sz="4800" dirty="0"/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18704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𝑇h𝑖𝑠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𝑝𝑖𝑐𝑘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𝑤h𝑖𝑙𝑠𝑡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sz="3200" b="1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794327"/>
            <a:ext cx="10515600" cy="2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𝑗𝑢𝑠𝑡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𝑝𝑖𝑐𝑘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𝑐𝑜𝑛𝑡𝑟𝑎𝑑𝑖𝑐𝑡𝑖𝑜𝑛</m:t>
                    </m:r>
                  </m:oMath>
                </a14:m>
                <a:endParaRPr lang="en-US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b="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𝑐𝑜𝑛𝑡𝑟𝑎𝑑𝑖𝑐𝑡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𝑚𝑢𝑠𝑡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𝑑𝑜𝑒𝑠𝑛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𝑖𝑚𝑝𝑙𝑖𝑒𝑠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𝑝𝑖𝑐𝑘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𝑐𝑜𝑛𝑡𝑟𝑎𝑑𝑖𝑐𝑡𝑖𝑜𝑛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  <a:blipFill>
                <a:blip r:embed="rId2"/>
                <a:stretch>
                  <a:fillRect l="-870" t="-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𝑖𝑚𝑝𝑙𝑖𝑒𝑠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𝑇h𝑒𝑛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  <a:blipFill>
                <a:blip r:embed="rId2"/>
                <a:stretch>
                  <a:fillRect l="-870" t="-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65142"/>
                <a:ext cx="10515600" cy="380511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 {−1, 1}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𝑒𝑖𝑡h𝑒𝑟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−1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1.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h𝑜𝑙𝑑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h𝑜𝑙𝑑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𝑤𝑜𝑟𝑑𝑠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𝑚𝑢𝑠𝑡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𝑑𝑜𝑒𝑠𝑛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𝑇h𝑒𝑟𝑒𝑓𝑜𝑟𝑒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dirty="0"/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65142"/>
                <a:ext cx="10515600" cy="3805113"/>
              </a:xfrm>
              <a:blipFill>
                <a:blip r:embed="rId2"/>
                <a:stretch>
                  <a:fillRect l="-696" t="-1600" b="-4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1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65142"/>
                <a:ext cx="10515600" cy="380511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𝑖𝑠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𝑁𝑜𝑡𝑒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→ 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≠ −1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≠−1∧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≠1)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𝑇h𝑒𝑛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&lt;2=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∧ 2∈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∧(2≠ −1∧ 2≠ 1)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𝑠𝑡𝑎𝑡𝑒𝑚𝑒𝑛𝑡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65142"/>
                <a:ext cx="10515600" cy="3805113"/>
              </a:xfrm>
              <a:blipFill>
                <a:blip r:embed="rId2"/>
                <a:stretch>
                  <a:fillRect l="-696" t="-16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1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65142"/>
                <a:ext cx="10515600" cy="380511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∨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∪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𝑝𝑖𝑐𝑘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𝐻𝑜𝑤𝑒𝑣𝑒𝑟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So the whole statement is false.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65142"/>
                <a:ext cx="10515600" cy="3805113"/>
              </a:xfrm>
              <a:blipFill>
                <a:blip r:embed="rId2"/>
                <a:stretch>
                  <a:fillRect l="-696" t="-1600" b="-2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1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01662"/>
                <a:ext cx="10515600" cy="4568594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(a) This statement is TRUE. To prove that, we show that for any      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𝒕𝒓𝒖𝒆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𝒕𝒉𝒆𝒏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 For a given integer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is an odd number, then it has the form       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CA" dirty="0"/>
                  <a:t>for some integer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/>
                  <a:t> Therefore we get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 +1</m:t>
                            </m:r>
                          </m:e>
                        </m:d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= 4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latin typeface="Cambria Math" panose="02040503050406030204" pitchFamily="18" charset="0"/>
                      </a:rPr>
                      <m:t> +4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+1−1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 4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n-CA" dirty="0"/>
                  <a:t>)</a:t>
                </a:r>
              </a:p>
              <a:p>
                <a:r>
                  <a:rPr lang="en-CA" dirty="0"/>
                  <a:t>One of the numbers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n-CA" dirty="0"/>
                  <a:t>must be even, which means that     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CA" dirty="0"/>
                  <a:t> is an even number.</a:t>
                </a:r>
              </a:p>
              <a:p>
                <a:r>
                  <a:rPr lang="en-CA" dirty="0"/>
                  <a:t>When we multiply by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CA" dirty="0"/>
                  <a:t> we conclude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4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CA" dirty="0"/>
                  <a:t> must be divisible by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CA" dirty="0"/>
                  <a:t>, as needed.</a:t>
                </a:r>
                <a:endParaRPr lang="en-US" sz="3200" dirty="0"/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01662"/>
                <a:ext cx="10515600" cy="4568594"/>
              </a:xfrm>
              <a:blipFill>
                <a:blip r:embed="rId2"/>
                <a:stretch>
                  <a:fillRect l="-1043" t="-2133" r="-1797" b="-37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534603" cy="14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3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01662"/>
                <a:ext cx="10515600" cy="4568594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This statement is TRUE. To prove that:</a:t>
                </a:r>
              </a:p>
              <a:p>
                <a:r>
                  <a:rPr lang="en-CA" dirty="0"/>
                  <a:t> we show that for any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For any integer x,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is divisible by 8, then in particular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is even,</a:t>
                </a:r>
              </a:p>
              <a:p>
                <a:r>
                  <a:rPr lang="en-CA" dirty="0"/>
                  <a:t>Which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 is odd. </a:t>
                </a:r>
              </a:p>
              <a:p>
                <a:r>
                  <a:rPr lang="en-CA" dirty="0"/>
                  <a:t>But an integer is odd if and only if its square is odd, and hence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must be an odd </a:t>
                </a:r>
                <a:r>
                  <a:rPr lang="en-US" dirty="0"/>
                  <a:t>number</a:t>
                </a:r>
                <a:r>
                  <a:rPr lang="de-DE" dirty="0"/>
                  <a:t>, </a:t>
                </a:r>
                <a:r>
                  <a:rPr lang="en-US" dirty="0"/>
                  <a:t>as needed</a:t>
                </a:r>
                <a:r>
                  <a:rPr lang="de-DE" dirty="0"/>
                  <a:t>.</a:t>
                </a:r>
                <a:endParaRPr lang="en-US" sz="3200" b="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01662"/>
                <a:ext cx="10515600" cy="4568594"/>
              </a:xfrm>
              <a:blipFill>
                <a:blip r:embed="rId2"/>
                <a:stretch>
                  <a:fillRect l="-1043" t="-2133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6"/>
            <a:ext cx="10534603" cy="14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201662"/>
            <a:ext cx="5029940" cy="4568594"/>
          </a:xfrm>
        </p:spPr>
        <p:txBody>
          <a:bodyPr>
            <a:normAutofit/>
          </a:bodyPr>
          <a:lstStyle/>
          <a:p>
            <a:r>
              <a:rPr lang="en-US" dirty="0"/>
              <a:t>We need to always do multiplication table first since we need it to fill in the addition table</a:t>
            </a:r>
            <a:endParaRPr lang="de-DE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0 times every other element is 0.</a:t>
            </a:r>
            <a:endParaRPr lang="de-DE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𝑒𝑙𝑑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= 1.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12551"/>
              </p:ext>
            </p:extLst>
          </p:nvPr>
        </p:nvGraphicFramePr>
        <p:xfrm>
          <a:off x="6417569" y="2337851"/>
          <a:ext cx="5034625" cy="42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25">
                  <a:extLst>
                    <a:ext uri="{9D8B030D-6E8A-4147-A177-3AD203B41FA5}">
                      <a16:colId xmlns:a16="http://schemas.microsoft.com/office/drawing/2014/main" val="2469266415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72936271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2993924449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51645925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108656338"/>
                    </a:ext>
                  </a:extLst>
                </a:gridCol>
              </a:tblGrid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8077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1176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84121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135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9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1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030"/>
            <a:ext cx="5128491" cy="4942224"/>
          </a:xfrm>
        </p:spPr>
        <p:txBody>
          <a:bodyPr>
            <a:normAutofit/>
          </a:bodyPr>
          <a:lstStyle/>
          <a:p>
            <a:r>
              <a:rPr lang="en-US" sz="3200" dirty="0"/>
              <a:t>It’s a good idea to always do multiplication table first since we might need it to fill in the addition table</a:t>
            </a:r>
            <a:endParaRPr lang="de-DE" sz="3200" dirty="0"/>
          </a:p>
          <a:p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0 times every other element is 0.</a:t>
            </a:r>
            <a:endParaRPr lang="de-DE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77803"/>
              </p:ext>
            </p:extLst>
          </p:nvPr>
        </p:nvGraphicFramePr>
        <p:xfrm>
          <a:off x="6560028" y="1828030"/>
          <a:ext cx="4772892" cy="373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.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201662"/>
            <a:ext cx="5029940" cy="4568594"/>
          </a:xfrm>
        </p:spPr>
        <p:txBody>
          <a:bodyPr>
            <a:normAutofit/>
          </a:bodyPr>
          <a:lstStyle/>
          <a:p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every element times 1 is itself, since 1 is the multiplicative identity.</a:t>
            </a:r>
            <a:endParaRPr lang="de-DE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𝑒𝑙𝑑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= 1.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27472"/>
              </p:ext>
            </p:extLst>
          </p:nvPr>
        </p:nvGraphicFramePr>
        <p:xfrm>
          <a:off x="6417569" y="2337851"/>
          <a:ext cx="5034625" cy="42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25">
                  <a:extLst>
                    <a:ext uri="{9D8B030D-6E8A-4147-A177-3AD203B41FA5}">
                      <a16:colId xmlns:a16="http://schemas.microsoft.com/office/drawing/2014/main" val="2469266415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72936271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2993924449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51645925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108656338"/>
                    </a:ext>
                  </a:extLst>
                </a:gridCol>
              </a:tblGrid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8077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1176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84121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135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9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3</a:t>
                </a:r>
                <a:r>
                  <a:rPr lang="en-US" baseline="30000" dirty="0"/>
                  <a:t>rd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Consider the 3</a:t>
                </a:r>
                <a:r>
                  <a:rPr lang="en-US" baseline="30000" dirty="0"/>
                  <a:t>rd</a:t>
                </a:r>
                <a:r>
                  <a:rPr lang="en-US" dirty="0"/>
                  <a:t> column and use process of elimination to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𝑎𝑙𝑠𝑒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So by process of elimination: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US" b="1" dirty="0"/>
              </a:p>
              <a:p>
                <a:endParaRPr lang="de-DE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  <a:blipFill>
                <a:blip r:embed="rId2"/>
                <a:stretch>
                  <a:fillRect l="-1752" t="-3333" b="-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𝑒𝑙𝑑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= 1.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69913"/>
              </p:ext>
            </p:extLst>
          </p:nvPr>
        </p:nvGraphicFramePr>
        <p:xfrm>
          <a:off x="6417569" y="2337851"/>
          <a:ext cx="5034625" cy="42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25">
                  <a:extLst>
                    <a:ext uri="{9D8B030D-6E8A-4147-A177-3AD203B41FA5}">
                      <a16:colId xmlns:a16="http://schemas.microsoft.com/office/drawing/2014/main" val="2469266415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72936271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2993924449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51645925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108656338"/>
                    </a:ext>
                  </a:extLst>
                </a:gridCol>
              </a:tblGrid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8077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1176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84121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135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9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4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4</a:t>
                </a:r>
                <a:r>
                  <a:rPr lang="en-US" baseline="30000" dirty="0"/>
                  <a:t>th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Consider the 3</a:t>
                </a:r>
                <a:r>
                  <a:rPr lang="en-US" baseline="30000" dirty="0"/>
                  <a:t>rd</a:t>
                </a:r>
                <a:r>
                  <a:rPr lang="en-US" dirty="0"/>
                  <a:t> column and use process of elimination to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𝑎𝑙𝑠𝑒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So by process of elimination: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de-DE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  <a:blipFill>
                <a:blip r:embed="rId2"/>
                <a:stretch>
                  <a:fillRect l="-1752" t="-3333" b="-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𝑒𝑙𝑑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= 1.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03989"/>
              </p:ext>
            </p:extLst>
          </p:nvPr>
        </p:nvGraphicFramePr>
        <p:xfrm>
          <a:off x="6417569" y="2337851"/>
          <a:ext cx="5034625" cy="42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25">
                  <a:extLst>
                    <a:ext uri="{9D8B030D-6E8A-4147-A177-3AD203B41FA5}">
                      <a16:colId xmlns:a16="http://schemas.microsoft.com/office/drawing/2014/main" val="2469266415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72936271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2993924449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51645925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108656338"/>
                    </a:ext>
                  </a:extLst>
                </a:gridCol>
              </a:tblGrid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8077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1176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84121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135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9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5</a:t>
                </a:r>
                <a:r>
                  <a:rPr lang="en-US" baseline="30000" dirty="0"/>
                  <a:t>th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Consider the 4</a:t>
                </a:r>
                <a:r>
                  <a:rPr lang="en-US" baseline="30000" dirty="0"/>
                  <a:t>th</a:t>
                </a:r>
                <a:r>
                  <a:rPr lang="en-US" dirty="0"/>
                  <a:t>  column and use process of elimination to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𝑎𝑙𝑠𝑒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So by process of elimination: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de-DE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  <a:blipFill>
                <a:blip r:embed="rId2"/>
                <a:stretch>
                  <a:fillRect l="-1752" t="-3333" b="-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𝑒𝑙𝑑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= 1.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14214"/>
              </p:ext>
            </p:extLst>
          </p:nvPr>
        </p:nvGraphicFramePr>
        <p:xfrm>
          <a:off x="6417569" y="2337851"/>
          <a:ext cx="5034625" cy="42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25">
                  <a:extLst>
                    <a:ext uri="{9D8B030D-6E8A-4147-A177-3AD203B41FA5}">
                      <a16:colId xmlns:a16="http://schemas.microsoft.com/office/drawing/2014/main" val="2469266415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72936271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2993924449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51645925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108656338"/>
                    </a:ext>
                  </a:extLst>
                </a:gridCol>
              </a:tblGrid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8077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1176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84121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135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9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4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lets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/>
              </a:p>
              <a:p>
                <a:endParaRPr lang="de-DE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438" y="2201662"/>
                <a:ext cx="5566298" cy="4568594"/>
              </a:xfrm>
              <a:blipFill>
                <a:blip r:embed="rId2"/>
                <a:stretch>
                  <a:fillRect l="-1972" t="-21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𝑒𝑙𝑑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𝑓𝑜𝑢𝑟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= 1.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12054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17569" y="2337851"/>
          <a:ext cx="5034625" cy="42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25">
                  <a:extLst>
                    <a:ext uri="{9D8B030D-6E8A-4147-A177-3AD203B41FA5}">
                      <a16:colId xmlns:a16="http://schemas.microsoft.com/office/drawing/2014/main" val="2469266415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72936271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2993924449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516459256"/>
                    </a:ext>
                  </a:extLst>
                </a:gridCol>
                <a:gridCol w="1006925">
                  <a:extLst>
                    <a:ext uri="{9D8B030D-6E8A-4147-A177-3AD203B41FA5}">
                      <a16:colId xmlns:a16="http://schemas.microsoft.com/office/drawing/2014/main" val="3108656338"/>
                    </a:ext>
                  </a:extLst>
                </a:gridCol>
              </a:tblGrid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.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8077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1176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584121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74135"/>
                  </a:ext>
                </a:extLst>
              </a:tr>
              <a:tr h="85924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0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  <a:endParaRPr lang="de-DE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  <a:endParaRPr lang="de-DE" sz="36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  <a:endParaRPr lang="de-DE" sz="36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952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Pentagon 4"/>
              <p:cNvSpPr/>
              <p:nvPr/>
            </p:nvSpPr>
            <p:spPr>
              <a:xfrm>
                <a:off x="2911876" y="3230277"/>
                <a:ext cx="1358284" cy="532660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de-DE" sz="2300" b="1" dirty="0"/>
              </a:p>
            </p:txBody>
          </p:sp>
        </mc:Choice>
        <mc:Fallback xmlns="">
          <p:sp>
            <p:nvSpPr>
              <p:cNvPr id="5" name="Pentag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76" y="3230277"/>
                <a:ext cx="1358284" cy="532660"/>
              </a:xfrm>
              <a:prstGeom prst="homePlate">
                <a:avLst/>
              </a:prstGeom>
              <a:blipFill>
                <a:blip r:embed="rId4"/>
                <a:stretch>
                  <a:fillRect l="-3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CF10-0576-462B-857A-A4A3439E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8357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7ABA5-34D4-47A7-B8CD-A7A20EB4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720"/>
            <a:ext cx="9144000" cy="330708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Book</a:t>
            </a:r>
          </a:p>
          <a:p>
            <a:r>
              <a:rPr lang="en-CA" dirty="0"/>
              <a:t>Mathematical Thinking: Problem-solving and Proofs</a:t>
            </a:r>
          </a:p>
          <a:p>
            <a:r>
              <a:rPr lang="en-CA" dirty="0"/>
              <a:t>D'Angelo, J.P.</a:t>
            </a:r>
          </a:p>
          <a:p>
            <a:r>
              <a:rPr lang="en-CA" dirty="0"/>
              <a:t>West, D.B.</a:t>
            </a:r>
          </a:p>
          <a:p>
            <a:r>
              <a:rPr lang="en-CA" dirty="0"/>
              <a:t>9780130144126</a:t>
            </a:r>
          </a:p>
          <a:p>
            <a:r>
              <a:rPr lang="en-CA" dirty="0"/>
              <a:t>https://books.google.ca/books?id=fL6nQgAACAAJ</a:t>
            </a:r>
          </a:p>
          <a:p>
            <a:r>
              <a:rPr lang="en-CA" dirty="0"/>
              <a:t>2000</a:t>
            </a:r>
          </a:p>
          <a:p>
            <a:r>
              <a:rPr lang="en-CA" dirty="0"/>
              <a:t>Prentice Hall</a:t>
            </a:r>
          </a:p>
        </p:txBody>
      </p:sp>
    </p:spTree>
    <p:extLst>
      <p:ext uri="{BB962C8B-B14F-4D97-AF65-F5344CB8AC3E}">
        <p14:creationId xmlns:p14="http://schemas.microsoft.com/office/powerpoint/2010/main" val="29078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030"/>
                <a:ext cx="5128491" cy="494222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2</a:t>
                </a:r>
                <a:r>
                  <a:rPr lang="en-US" sz="3200" baseline="30000" dirty="0"/>
                  <a:t>nd</a:t>
                </a:r>
                <a:r>
                  <a:rPr lang="en-US" sz="3200" dirty="0"/>
                  <a:t> 1 times every element is that element since 1 is the multiplicative identity.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.1=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1.1=1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030"/>
                <a:ext cx="5128491" cy="4942224"/>
              </a:xfrm>
              <a:blipFill>
                <a:blip r:embed="rId4"/>
                <a:stretch>
                  <a:fillRect l="-2735" t="-2589" r="-2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52349"/>
              </p:ext>
            </p:extLst>
          </p:nvPr>
        </p:nvGraphicFramePr>
        <p:xfrm>
          <a:off x="6560028" y="1828030"/>
          <a:ext cx="4772892" cy="373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.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030"/>
                <a:ext cx="5128491" cy="494222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3</a:t>
                </a:r>
                <a:r>
                  <a:rPr lang="en-US" sz="3200" baseline="30000" dirty="0"/>
                  <a:t>rd</a:t>
                </a:r>
                <a:r>
                  <a:rPr lang="en-US" sz="3200" dirty="0"/>
                  <a:t> use elimination process to see what u get for X.X</a:t>
                </a:r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0→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=1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030"/>
                <a:ext cx="5128491" cy="4942224"/>
              </a:xfrm>
              <a:blipFill>
                <a:blip r:embed="rId4"/>
                <a:stretch>
                  <a:fillRect l="-2735" t="-2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86482"/>
              </p:ext>
            </p:extLst>
          </p:nvPr>
        </p:nvGraphicFramePr>
        <p:xfrm>
          <a:off x="6560028" y="1828030"/>
          <a:ext cx="4772892" cy="373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.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7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030"/>
                <a:ext cx="5128491" cy="494222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Now lets do the addition table.</a:t>
                </a:r>
              </a:p>
              <a:p>
                <a:r>
                  <a:rPr lang="en-US" sz="3200" dirty="0"/>
                  <a:t>1</a:t>
                </a:r>
                <a:r>
                  <a:rPr lang="en-US" sz="3200" baseline="30000" dirty="0"/>
                  <a:t>st</a:t>
                </a:r>
                <a:r>
                  <a:rPr lang="en-US" sz="3200" dirty="0"/>
                  <a:t> since 0 is the additive identity every element plus 0 is it self.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0+0=0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0+1=1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030"/>
                <a:ext cx="5128491" cy="4942224"/>
              </a:xfrm>
              <a:blipFill>
                <a:blip r:embed="rId4"/>
                <a:stretch>
                  <a:fillRect l="-2735" t="-2589" r="-8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3383"/>
              </p:ext>
            </p:extLst>
          </p:nvPr>
        </p:nvGraphicFramePr>
        <p:xfrm>
          <a:off x="6453810" y="2050472"/>
          <a:ext cx="4772892" cy="3713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863022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+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4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030"/>
                <a:ext cx="5433291" cy="494222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the 2</a:t>
                </a:r>
                <a:r>
                  <a:rPr lang="en-US" sz="3200" baseline="30000" dirty="0"/>
                  <a:t>nd</a:t>
                </a:r>
                <a:r>
                  <a:rPr lang="en-US" sz="3200" dirty="0"/>
                  <a:t> column and use process of elimination to 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3200" b="1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030"/>
                <a:ext cx="5433291" cy="4942224"/>
              </a:xfrm>
              <a:blipFill>
                <a:blip r:embed="rId4"/>
                <a:stretch>
                  <a:fillRect l="-2581" t="-2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64444"/>
              </p:ext>
            </p:extLst>
          </p:nvPr>
        </p:nvGraphicFramePr>
        <p:xfrm>
          <a:off x="6453810" y="2050472"/>
          <a:ext cx="4772892" cy="3713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86302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+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030"/>
                <a:ext cx="5433291" cy="494222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the 2</a:t>
                </a:r>
                <a:r>
                  <a:rPr lang="en-US" sz="3200" baseline="30000" dirty="0"/>
                  <a:t>nd</a:t>
                </a:r>
                <a:r>
                  <a:rPr lang="en-US" sz="3200" dirty="0"/>
                  <a:t> column and use process of elimination to 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we also know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1+1=1+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3200" i="1" dirty="0"/>
              </a:p>
              <a:p>
                <a:r>
                  <a:rPr lang="en-US" sz="3200" i="1" dirty="0"/>
                  <a:t>By process of elimination: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3200" b="1" i="1" dirty="0"/>
              </a:p>
              <a:p>
                <a:endParaRPr lang="en-US" sz="3200" b="1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030"/>
                <a:ext cx="5433291" cy="4942224"/>
              </a:xfrm>
              <a:blipFill>
                <a:blip r:embed="rId2"/>
                <a:stretch>
                  <a:fillRect l="-2581" t="-2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1967"/>
              </p:ext>
            </p:extLst>
          </p:nvPr>
        </p:nvGraphicFramePr>
        <p:xfrm>
          <a:off x="6453810" y="2050472"/>
          <a:ext cx="4772892" cy="3713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86302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+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1 cont’d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030"/>
                <a:ext cx="5433291" cy="494222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the 3</a:t>
                </a:r>
                <a:r>
                  <a:rPr lang="en-US" sz="3200" baseline="30000" dirty="0"/>
                  <a:t>rd</a:t>
                </a:r>
                <a:r>
                  <a:rPr lang="en-US" sz="3200" dirty="0"/>
                  <a:t> column and use process of elimination to find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+1=0→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+1→                 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3200" b="1" dirty="0"/>
              </a:p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by elimination process</a:t>
                </a:r>
              </a:p>
              <a:p>
                <a:endParaRPr lang="en-US" sz="3200" b="1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030"/>
                <a:ext cx="5433291" cy="4942224"/>
              </a:xfrm>
              <a:blipFill>
                <a:blip r:embed="rId4"/>
                <a:stretch>
                  <a:fillRect l="-2581" t="-2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794327"/>
            <a:ext cx="10494721" cy="711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5136"/>
              </p:ext>
            </p:extLst>
          </p:nvPr>
        </p:nvGraphicFramePr>
        <p:xfrm>
          <a:off x="6453810" y="2050472"/>
          <a:ext cx="4772892" cy="3713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223">
                  <a:extLst>
                    <a:ext uri="{9D8B030D-6E8A-4147-A177-3AD203B41FA5}">
                      <a16:colId xmlns:a16="http://schemas.microsoft.com/office/drawing/2014/main" val="398868504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499306361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3762664543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18453262"/>
                    </a:ext>
                  </a:extLst>
                </a:gridCol>
              </a:tblGrid>
              <a:tr h="86302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+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90288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5357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69621"/>
                  </a:ext>
                </a:extLst>
              </a:tr>
              <a:tr h="9330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X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0</a:t>
                      </a:r>
                      <a:endParaRPr lang="de-DE" sz="5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dirty="0"/>
                        <a:t>1</a:t>
                      </a:r>
                      <a:endParaRPr lang="de-DE" sz="5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4326"/>
          </a:xfrm>
        </p:spPr>
        <p:txBody>
          <a:bodyPr/>
          <a:lstStyle/>
          <a:p>
            <a:r>
              <a:rPr lang="en-US" dirty="0"/>
              <a:t>Example 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For such an statement to be false, A needs to hold and B needs to not be satisfied</a:t>
                </a:r>
              </a:p>
              <a:p>
                <a:r>
                  <a:rPr lang="en-US" sz="3200" dirty="0"/>
                  <a:t>i.e. the condition holds but the expected result doesn’t appear</a:t>
                </a:r>
              </a:p>
              <a:p>
                <a:r>
                  <a:rPr lang="en-US" sz="3200" dirty="0"/>
                  <a:t>Which results in the conditional statement to be false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8471"/>
                <a:ext cx="10515600" cy="3591783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4327"/>
            <a:ext cx="10515600" cy="23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Microsoft Office PowerPoint</Application>
  <PresentationFormat>Widescreen</PresentationFormat>
  <Paragraphs>445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Bodoni MT Black</vt:lpstr>
      <vt:lpstr>Calibri</vt:lpstr>
      <vt:lpstr>Calibri Light</vt:lpstr>
      <vt:lpstr>Cambria Math</vt:lpstr>
      <vt:lpstr>Office Theme</vt:lpstr>
      <vt:lpstr>MΔT1100110 of course in base 2</vt:lpstr>
      <vt:lpstr>Example 1</vt:lpstr>
      <vt:lpstr>Example 1 cont’d</vt:lpstr>
      <vt:lpstr>Example 1 cont’d</vt:lpstr>
      <vt:lpstr>Example 1 cont’d</vt:lpstr>
      <vt:lpstr>Example 1 cont’d</vt:lpstr>
      <vt:lpstr>Example 1 cont’d</vt:lpstr>
      <vt:lpstr>Example 1 cont’d</vt:lpstr>
      <vt:lpstr>Example 2</vt:lpstr>
      <vt:lpstr>Example 2 cont’d</vt:lpstr>
      <vt:lpstr>Example 2 cont’d</vt:lpstr>
      <vt:lpstr>Example 2 cont’d</vt:lpstr>
      <vt:lpstr>Example 2 cont’d</vt:lpstr>
      <vt:lpstr>Example 2 cont’d</vt:lpstr>
      <vt:lpstr>Example 2 cont’d</vt:lpstr>
      <vt:lpstr>Example 2 cont’d</vt:lpstr>
      <vt:lpstr>Example 3</vt:lpstr>
      <vt:lpstr>Example 3 cont’d</vt:lpstr>
      <vt:lpstr>Example 4</vt:lpstr>
      <vt:lpstr>Example 4 cont’d</vt:lpstr>
      <vt:lpstr>Example 4 cont’d</vt:lpstr>
      <vt:lpstr>Example 4 cont’d</vt:lpstr>
      <vt:lpstr>Example 4 cont’d</vt:lpstr>
      <vt:lpstr>Example 4 cont’d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MAT102 </dc:title>
  <dc:creator>Arash Gholami</dc:creator>
  <cp:lastModifiedBy>Arash Gholami</cp:lastModifiedBy>
  <cp:revision>25</cp:revision>
  <dcterms:created xsi:type="dcterms:W3CDTF">2016-12-31T05:20:54Z</dcterms:created>
  <dcterms:modified xsi:type="dcterms:W3CDTF">2017-12-30T20:36:09Z</dcterms:modified>
</cp:coreProperties>
</file>