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86470" autoAdjust="0"/>
  </p:normalViewPr>
  <p:slideViewPr>
    <p:cSldViewPr snapToGrid="0">
      <p:cViewPr varScale="1">
        <p:scale>
          <a:sx n="63" d="100"/>
          <a:sy n="63" d="100"/>
        </p:scale>
        <p:origin x="756" y="56"/>
      </p:cViewPr>
      <p:guideLst/>
    </p:cSldViewPr>
  </p:slideViewPr>
  <p:outlineViewPr>
    <p:cViewPr>
      <p:scale>
        <a:sx n="33" d="100"/>
        <a:sy n="33" d="100"/>
      </p:scale>
      <p:origin x="0" y="-17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28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74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2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3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1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4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7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9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9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7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5F66-6F98-4F36-B1E8-5906510FD21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248F-F254-47EB-A71F-BD42091B44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24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sh.gholami@mail.utoronto.c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712359" y="640080"/>
                <a:ext cx="7473039" cy="2600960"/>
              </a:xfrm>
            </p:spPr>
            <p:txBody>
              <a:bodyPr/>
              <a:lstStyle/>
              <a:p>
                <a:r>
                  <a:rPr lang="en-US" sz="8000" b="1" dirty="0">
                    <a:latin typeface="Bodoni MT Black" panose="02070A03080606020203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sz="8000" b="1" dirty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8000" b="1" dirty="0">
                    <a:latin typeface="Bodoni MT Black" panose="02070A03080606020203" pitchFamily="18" charset="0"/>
                  </a:rPr>
                  <a:t>T0x66</a:t>
                </a:r>
                <a:br>
                  <a:rPr lang="en-US" sz="4951" b="1" dirty="0">
                    <a:latin typeface="Bodoni MT Black" panose="02070A03080606020203" pitchFamily="18" charset="0"/>
                  </a:rPr>
                </a:br>
                <a:r>
                  <a:rPr lang="en-US" sz="2177" b="1" dirty="0"/>
                  <a:t>of course in base 16</a:t>
                </a:r>
                <a:endParaRPr lang="de-DE" sz="2177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712359" y="640080"/>
                <a:ext cx="7473039" cy="2600960"/>
              </a:xfrm>
              <a:blipFill>
                <a:blip r:embed="rId2"/>
                <a:stretch>
                  <a:fillRect b="-103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638" y="3518152"/>
            <a:ext cx="7564479" cy="2892808"/>
          </a:xfrm>
        </p:spPr>
        <p:txBody>
          <a:bodyPr>
            <a:normAutofit fontScale="92500" lnSpcReduction="20000"/>
          </a:bodyPr>
          <a:lstStyle/>
          <a:p>
            <a:r>
              <a:rPr lang="EN-US" sz="6500" b="1" dirty="0"/>
              <a:t>Arash Gholami</a:t>
            </a:r>
            <a:endParaRPr lang="EN-US" sz="3826" b="1" dirty="0"/>
          </a:p>
          <a:p>
            <a:r>
              <a:rPr lang="EN-US" sz="2850" b="1" dirty="0">
                <a:solidFill>
                  <a:srgbClr val="000000"/>
                </a:solidFill>
                <a:latin typeface="Calibri"/>
              </a:rPr>
              <a:t>Email: </a:t>
            </a:r>
            <a:r>
              <a:rPr lang="EN-US" sz="2850" dirty="0">
                <a:solidFill>
                  <a:srgbClr val="000000"/>
                </a:solidFill>
                <a:latin typeface="Calibri"/>
                <a:hlinkClick r:id="rId3"/>
              </a:rPr>
              <a:t>arash.gholami@mail.utoronto.ca</a:t>
            </a:r>
          </a:p>
          <a:p>
            <a:r>
              <a:rPr lang="EN-US" sz="2850" dirty="0">
                <a:solidFill>
                  <a:srgbClr val="000000"/>
                </a:solidFill>
                <a:latin typeface="Calibri"/>
              </a:rPr>
              <a:t>Office hour: Mondays 11 am_12 pm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sz="3376" dirty="0"/>
              <a:t>Tutorial 7</a:t>
            </a:r>
          </a:p>
          <a:p>
            <a:r>
              <a:rPr lang="en-US" sz="3600" dirty="0"/>
              <a:t>Credits to Larry Zhang</a:t>
            </a:r>
            <a:endParaRPr lang="de-DE" sz="3600"/>
          </a:p>
          <a:p>
            <a:endParaRPr lang="EN-US" sz="3376" dirty="0"/>
          </a:p>
        </p:txBody>
      </p:sp>
    </p:spTree>
    <p:extLst>
      <p:ext uri="{BB962C8B-B14F-4D97-AF65-F5344CB8AC3E}">
        <p14:creationId xmlns:p14="http://schemas.microsoft.com/office/powerpoint/2010/main" val="10367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1818" y="1"/>
            <a:ext cx="10891982" cy="1025236"/>
          </a:xfrm>
        </p:spPr>
        <p:txBody>
          <a:bodyPr>
            <a:normAutofit/>
          </a:bodyPr>
          <a:lstStyle/>
          <a:p>
            <a:r>
              <a:rPr lang="en-CA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554182" y="1025237"/>
                <a:ext cx="11637818" cy="5151726"/>
              </a:xfrm>
            </p:spPr>
            <p:txBody>
              <a:bodyPr/>
              <a:lstStyle/>
              <a:p>
                <a:r>
                  <a:rPr lang="en-CA" sz="3200" dirty="0"/>
                  <a:t>Step 3: Induction step: show P(k) =&gt; P(k+1),</a:t>
                </a:r>
              </a:p>
              <a:p>
                <a:pPr marL="0" indent="0">
                  <a:buNone/>
                </a:pPr>
                <a:endParaRPr lang="en-CA" sz="3200" dirty="0"/>
              </a:p>
              <a:p>
                <a:r>
                  <a:rPr lang="en-CA" sz="3200" dirty="0"/>
                  <a:t>Let the induction hypothesis be; for n=k, </a:t>
                </a:r>
              </a:p>
              <a:p>
                <a:pPr marL="457200" lvl="1" indent="0">
                  <a:buNone/>
                </a:pPr>
                <a:r>
                  <a:rPr lang="en-CA" sz="3200" dirty="0"/>
                  <a:t>					   </a:t>
                </a:r>
                <a:r>
                  <a:rPr lang="en-CA" sz="3200" b="1" dirty="0"/>
                  <a:t>P(k):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3200" b="1" i="1" dirty="0"/>
                  <a:t>  holds</a:t>
                </a:r>
              </a:p>
              <a:p>
                <a:endParaRPr lang="en-CA" sz="3200" dirty="0"/>
              </a:p>
              <a:p>
                <a:r>
                  <a:rPr lang="en-CA" sz="3200" dirty="0"/>
                  <a:t>Want to show that; for n=k+1, </a:t>
                </a:r>
              </a:p>
              <a:p>
                <a:pPr marL="0" indent="0">
                  <a:buNone/>
                </a:pPr>
                <a:r>
                  <a:rPr lang="en-CA" sz="3200" b="1" dirty="0"/>
                  <a:t>		P(k+1):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CA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CA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CA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CA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CA" sz="3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CA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d>
                          <m:dPr>
                            <m:ctrlPr>
                              <a:rPr lang="en-CA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CA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CA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3200" b="1" i="1" dirty="0"/>
                  <a:t>  holds</a:t>
                </a:r>
              </a:p>
              <a:p>
                <a:pPr marL="457200" lvl="1" indent="0">
                  <a:buNone/>
                </a:pPr>
                <a:endParaRPr lang="en-CA" sz="28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182" y="1025237"/>
                <a:ext cx="11637818" cy="5151726"/>
              </a:xfrm>
              <a:blipFill>
                <a:blip r:embed="rId2"/>
                <a:stretch>
                  <a:fillRect l="-1205" t="-2485" r="-3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14486" y="1"/>
                <a:ext cx="8477514" cy="803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6"/>
                <a:r>
                  <a:rPr lang="en-CA" sz="3200" b="1" dirty="0"/>
                  <a:t>P(n):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3200" b="1" i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86" y="1"/>
                <a:ext cx="8477514" cy="8038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 nach rechts 4"/>
          <p:cNvSpPr/>
          <p:nvPr/>
        </p:nvSpPr>
        <p:spPr>
          <a:xfrm>
            <a:off x="2752436" y="2641600"/>
            <a:ext cx="2650836" cy="748145"/>
          </a:xfrm>
          <a:prstGeom prst="rightArrow">
            <a:avLst>
              <a:gd name="adj1" fmla="val 5246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Induction hypothesis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2052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600" y="64655"/>
            <a:ext cx="11252200" cy="655781"/>
          </a:xfrm>
        </p:spPr>
        <p:txBody>
          <a:bodyPr>
            <a:normAutofit fontScale="90000"/>
          </a:bodyPr>
          <a:lstStyle/>
          <a:p>
            <a:r>
              <a:rPr lang="en-CA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1599" y="831273"/>
                <a:ext cx="11970327" cy="593898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CA" dirty="0"/>
                  <a:t>Step 3: Induction step: show P(k) =&gt; P(k+1),</a:t>
                </a:r>
                <a:r>
                  <a:rPr lang="en-CA" b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/>
                  <a:t>						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3200" b="1" i="1" dirty="0"/>
                  <a:t>  </a:t>
                </a:r>
                <a:r>
                  <a:rPr lang="en-CA" sz="3200" b="1" i="1" dirty="0">
                    <a:solidFill>
                      <a:srgbClr val="FF0000"/>
                    </a:solidFill>
                  </a:rPr>
                  <a:t>I.H.</a:t>
                </a:r>
                <a:endParaRPr lang="en-CA" sz="32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3200" dirty="0"/>
                  <a:t>Show </a:t>
                </a:r>
                <a:r>
                  <a:rPr lang="en-CA" sz="3200" b="1" dirty="0"/>
                  <a:t>P(k+1):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32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CA" sz="3200" b="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CA" sz="32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32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CA" sz="3200" b="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CA" sz="3200" b="0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32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CA" sz="3200" b="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CA" sz="3200" b="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CA" sz="3200" i="1" dirty="0"/>
                  <a:t>  </a:t>
                </a:r>
                <a:r>
                  <a:rPr lang="en-CA" sz="3200" b="1" i="1" dirty="0"/>
                  <a:t>holds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i="1" dirty="0"/>
                  <a:t>	</a:t>
                </a:r>
                <a14:m>
                  <m:oMath xmlns:m="http://schemas.openxmlformats.org/officeDocument/2006/math">
                    <m:r>
                      <a:rPr lang="en-CA" sz="3200" b="1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CA" sz="3200" b="1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3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CA" sz="3200" b="1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CA" sz="3600" b="1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CA" sz="3600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6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6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6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CA" sz="3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sz="36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599" y="831273"/>
                <a:ext cx="11970327" cy="5938982"/>
              </a:xfrm>
              <a:blipFill>
                <a:blip r:embed="rId2"/>
                <a:stretch>
                  <a:fillRect l="-1325" t="-923" r="-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14486" y="1"/>
                <a:ext cx="8477514" cy="803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6"/>
                <a:r>
                  <a:rPr lang="en-CA" sz="3200" b="1" dirty="0"/>
                  <a:t>P(n):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3200" b="1" i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86" y="1"/>
                <a:ext cx="8477514" cy="8038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ch oben gekrümmter Pfeil 4"/>
          <p:cNvSpPr/>
          <p:nvPr/>
        </p:nvSpPr>
        <p:spPr>
          <a:xfrm flipH="1">
            <a:off x="8044871" y="4913746"/>
            <a:ext cx="1717963" cy="701963"/>
          </a:xfrm>
          <a:prstGeom prst="curvedUpArrow">
            <a:avLst>
              <a:gd name="adj1" fmla="val 25000"/>
              <a:gd name="adj2" fmla="val 50000"/>
              <a:gd name="adj3" fmla="val 52273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 dirty="0">
                <a:solidFill>
                  <a:srgbClr val="FF0000"/>
                </a:solidFill>
              </a:rPr>
              <a:t>-1</a:t>
            </a:r>
            <a:endParaRPr lang="de-DE" sz="5400" b="1" dirty="0">
              <a:solidFill>
                <a:srgbClr val="FF0000"/>
              </a:solidFill>
            </a:endParaRPr>
          </a:p>
        </p:txBody>
      </p:sp>
      <p:sp>
        <p:nvSpPr>
          <p:cNvPr id="6" name="Nach oben gekrümmter Pfeil 5"/>
          <p:cNvSpPr/>
          <p:nvPr/>
        </p:nvSpPr>
        <p:spPr>
          <a:xfrm flipH="1">
            <a:off x="6567054" y="4950198"/>
            <a:ext cx="1611743" cy="665512"/>
          </a:xfrm>
          <a:prstGeom prst="curvedUpArrow">
            <a:avLst>
              <a:gd name="adj1" fmla="val 25000"/>
              <a:gd name="adj2" fmla="val 50000"/>
              <a:gd name="adj3" fmla="val 52273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 dirty="0">
                <a:solidFill>
                  <a:srgbClr val="FF0000"/>
                </a:solidFill>
              </a:rPr>
              <a:t>-1</a:t>
            </a:r>
            <a:endParaRPr lang="de-DE" sz="5400" b="1" dirty="0">
              <a:solidFill>
                <a:srgbClr val="FF0000"/>
              </a:solidFill>
            </a:endParaRPr>
          </a:p>
        </p:txBody>
      </p:sp>
      <p:sp>
        <p:nvSpPr>
          <p:cNvPr id="7" name="Nach oben gekrümmter Pfeil 6"/>
          <p:cNvSpPr/>
          <p:nvPr/>
        </p:nvSpPr>
        <p:spPr>
          <a:xfrm flipH="1">
            <a:off x="5190835" y="4959682"/>
            <a:ext cx="1510144" cy="656028"/>
          </a:xfrm>
          <a:prstGeom prst="curvedUpArrow">
            <a:avLst>
              <a:gd name="adj1" fmla="val 25000"/>
              <a:gd name="adj2" fmla="val 50000"/>
              <a:gd name="adj3" fmla="val 52273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 dirty="0">
                <a:solidFill>
                  <a:srgbClr val="FF0000"/>
                </a:solidFill>
              </a:rPr>
              <a:t>-1</a:t>
            </a:r>
            <a:endParaRPr lang="de-DE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781"/>
          </a:xfrm>
        </p:spPr>
        <p:txBody>
          <a:bodyPr>
            <a:normAutofit fontScale="90000"/>
          </a:bodyPr>
          <a:lstStyle/>
          <a:p>
            <a:r>
              <a:rPr lang="en-CA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3891" y="655782"/>
                <a:ext cx="12044218" cy="6123709"/>
              </a:xfrm>
            </p:spPr>
            <p:txBody>
              <a:bodyPr>
                <a:normAutofit/>
              </a:bodyPr>
              <a:lstStyle/>
              <a:p>
                <a:r>
                  <a:rPr lang="en-CA" sz="3200" dirty="0"/>
                  <a:t>Step 3: Induction step: show P(k) =&gt; P(k+1),</a:t>
                </a:r>
                <a:r>
                  <a:rPr lang="en-CA" sz="3200" b="1" dirty="0"/>
                  <a:t> </a:t>
                </a:r>
              </a:p>
              <a:p>
                <a:r>
                  <a:rPr lang="en-CA" sz="3200" b="1" dirty="0"/>
                  <a:t>						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3200" b="1" i="1" dirty="0"/>
                  <a:t>  </a:t>
                </a:r>
                <a:r>
                  <a:rPr lang="en-CA" sz="3200" b="1" i="1" dirty="0">
                    <a:solidFill>
                      <a:srgbClr val="FF0000"/>
                    </a:solidFill>
                  </a:rPr>
                  <a:t>I.H.</a:t>
                </a:r>
                <a:endParaRPr lang="en-CA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CA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𝑺𝒉𝒐𝒘</m:t>
                    </m:r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CA" sz="32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 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3200" b="1" dirty="0"/>
              </a:p>
              <a:p>
                <a:r>
                  <a:rPr lang="en-CA" b="1" dirty="0"/>
                  <a:t>Need to change this somehow to use the I.H., since it does not have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CA" b="1" dirty="0"/>
                  <a:t> term</a:t>
                </a:r>
                <a:r>
                  <a:rPr lang="en-CA" b="1" dirty="0">
                    <a:solidFill>
                      <a:srgbClr val="FF0000"/>
                    </a:solidFill>
                  </a:rPr>
                  <a:t>??????</a:t>
                </a:r>
              </a:p>
              <a:p>
                <a:pPr marL="0" indent="0">
                  <a:buNone/>
                </a:pPr>
                <a:endParaRPr lang="en-CA" b="1" dirty="0"/>
              </a:p>
              <a:p>
                <a:pPr marL="0" indent="0">
                  <a:buNone/>
                </a:pPr>
                <a:endParaRPr lang="en-CA" b="1" dirty="0"/>
              </a:p>
              <a:p>
                <a:pPr marL="0" indent="0">
                  <a:buNone/>
                </a:pPr>
                <a:r>
                  <a:rPr lang="en-CA" sz="32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+… 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&gt;1</m:t>
                    </m:r>
                    <m:r>
                      <a:rPr lang="en-CA" sz="3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CA" sz="3600" b="1" i="1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91" y="655782"/>
                <a:ext cx="12044218" cy="6123709"/>
              </a:xfrm>
              <a:blipFill>
                <a:blip r:embed="rId2"/>
                <a:stretch>
                  <a:fillRect l="-1164" t="-2092" r="-8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feil nach rechts 3"/>
              <p:cNvSpPr/>
              <p:nvPr/>
            </p:nvSpPr>
            <p:spPr>
              <a:xfrm>
                <a:off x="3172691" y="3599413"/>
                <a:ext cx="5846618" cy="1182255"/>
              </a:xfrm>
              <a:prstGeom prst="rightArrow">
                <a:avLst>
                  <a:gd name="adj1" fmla="val 73438"/>
                  <a:gd name="adj2" fmla="val 47656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/>
                  <a:t>Solution: 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2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sz="3200" dirty="0"/>
                  <a:t> </a:t>
                </a:r>
                <a:r>
                  <a:rPr lang="en-US" sz="3200" dirty="0"/>
                  <a:t>to both sides </a:t>
                </a:r>
              </a:p>
            </p:txBody>
          </p:sp>
        </mc:Choice>
        <mc:Fallback xmlns="">
          <p:sp>
            <p:nvSpPr>
              <p:cNvPr id="4" name="Pfeil nach recht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3599413"/>
                <a:ext cx="5846618" cy="1182255"/>
              </a:xfrm>
              <a:prstGeom prst="rightArrow">
                <a:avLst>
                  <a:gd name="adj1" fmla="val 73438"/>
                  <a:gd name="adj2" fmla="val 47656"/>
                </a:avLst>
              </a:prstGeom>
              <a:blipFill>
                <a:blip r:embed="rId3"/>
                <a:stretch>
                  <a:fillRect l="-11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14486" y="1"/>
                <a:ext cx="8477514" cy="803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6"/>
                <a:r>
                  <a:rPr lang="en-CA" sz="3200" b="1" dirty="0"/>
                  <a:t>P(n):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3200" b="1" i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86" y="1"/>
                <a:ext cx="8477514" cy="8038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909"/>
          </a:xfrm>
        </p:spPr>
        <p:txBody>
          <a:bodyPr/>
          <a:lstStyle/>
          <a:p>
            <a:r>
              <a:rPr lang="en-CA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38908"/>
                <a:ext cx="12192000" cy="611909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CA" dirty="0"/>
                  <a:t>Step 3: Induction step: show P(k) =&gt; P(k+1),</a:t>
                </a:r>
                <a:r>
                  <a:rPr lang="en-CA" b="1" dirty="0"/>
                  <a:t> </a:t>
                </a:r>
              </a:p>
              <a:p>
                <a:pPr marL="0" indent="0">
                  <a:buNone/>
                </a:pPr>
                <a:r>
                  <a:rPr lang="en-CA" dirty="0"/>
                  <a:t>							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3200" b="1" i="1" dirty="0"/>
                  <a:t>  </a:t>
                </a:r>
                <a:r>
                  <a:rPr lang="en-CA" sz="3200" b="1" i="1" dirty="0">
                    <a:solidFill>
                      <a:srgbClr val="FF0000"/>
                    </a:solidFill>
                  </a:rPr>
                  <a:t>I.H.</a:t>
                </a:r>
                <a:endParaRPr lang="en-CA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CA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3200" b="1" dirty="0">
                    <a:solidFill>
                      <a:schemeClr val="tx1"/>
                    </a:solidFill>
                  </a:rPr>
                  <a:t>  P(k+1):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2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 </m:t>
                    </m:r>
                    <m:f>
                      <m:fPr>
                        <m:ctrlPr>
                          <a:rPr lang="en-CA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𝟑𝐤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𝟑𝐤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𝟑𝐊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2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CA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𝟑𝐤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32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sz="32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de-DE" sz="3200" b="1" dirty="0">
                  <a:solidFill>
                    <a:schemeClr val="tx1"/>
                  </a:solidFill>
                </a:endParaRPr>
              </a:p>
              <a:p>
                <a:r>
                  <a:rPr lang="en-CA" sz="3200" b="1" dirty="0"/>
                  <a:t>Find the I.H.</a:t>
                </a:r>
              </a:p>
              <a:p>
                <a:pPr>
                  <a:lnSpc>
                    <a:spcPct val="160000"/>
                  </a:lnSpc>
                </a:pPr>
                <a:r>
                  <a:rPr lang="en-CA" sz="3200" dirty="0"/>
                  <a:t>Since we know by I.H.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3200" dirty="0">
                    <a:solidFill>
                      <a:srgbClr val="FF0000"/>
                    </a:solidFill>
                  </a:rPr>
                  <a:t> </a:t>
                </a:r>
                <a:r>
                  <a:rPr lang="en-CA" sz="3200" dirty="0"/>
                  <a:t>now for the inequality to be true,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sz="3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CA" sz="3200" dirty="0"/>
                  <a:t>in other words we can subtract I.H. from Our inequality, since we assume it holds, and then verify that the remaining inequality holds.</a:t>
                </a:r>
                <a:endParaRPr lang="en-CA" sz="3200" b="1" i="1" dirty="0">
                  <a:solidFill>
                    <a:srgbClr val="FF0000"/>
                  </a:solidFill>
                </a:endParaRPr>
              </a:p>
              <a:p>
                <a:endParaRPr lang="en-CA" sz="3200" b="1" dirty="0"/>
              </a:p>
              <a:p>
                <a:pPr marL="457200" lvl="1" indent="0">
                  <a:buNone/>
                </a:pPr>
                <a:r>
                  <a:rPr lang="en-CA" sz="2800" b="1" dirty="0">
                    <a:solidFill>
                      <a:schemeClr val="tx1"/>
                    </a:solidFill>
                  </a:rPr>
                  <a:t>	</a:t>
                </a:r>
                <a:endParaRPr lang="de-DE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8908"/>
                <a:ext cx="12192000" cy="6119091"/>
              </a:xfrm>
              <a:blipFill>
                <a:blip r:embed="rId2"/>
                <a:stretch>
                  <a:fillRect l="-850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5107709" y="0"/>
                <a:ext cx="7084292" cy="99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800" b="1" i="1">
                        <a:latin typeface="Cambria Math" panose="02040503050406030204" pitchFamily="18" charset="0"/>
                      </a:rPr>
                      <m:t>𝑺𝒉𝒐𝒘</m:t>
                    </m:r>
                    <m:r>
                      <a:rPr lang="en-CA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2800" b="1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CA" sz="2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2800" b="1" i="1">
                        <a:latin typeface="Cambria Math" panose="02040503050406030204" pitchFamily="18" charset="0"/>
                      </a:rPr>
                      <m:t>+… +</m:t>
                    </m:r>
                    <m:f>
                      <m:fPr>
                        <m:ctrlPr>
                          <a:rPr lang="en-CA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28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2800" b="1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709" y="0"/>
                <a:ext cx="7084292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eschweifte Klammer rechts 5"/>
          <p:cNvSpPr/>
          <p:nvPr/>
        </p:nvSpPr>
        <p:spPr>
          <a:xfrm rot="16200000">
            <a:off x="2832113" y="19869"/>
            <a:ext cx="896043" cy="3655150"/>
          </a:xfrm>
          <a:prstGeom prst="rightBrace">
            <a:avLst>
              <a:gd name="adj1" fmla="val 46669"/>
              <a:gd name="adj2" fmla="val 48974"/>
            </a:avLst>
          </a:prstGeom>
          <a:effectLst>
            <a:glow rad="279400">
              <a:schemeClr val="accent1">
                <a:alpha val="39000"/>
              </a:schemeClr>
            </a:glow>
            <a:outerShdw blurRad="63500" dist="38100" dir="5400000" algn="ctr" rotWithShape="0">
              <a:srgbClr val="000000">
                <a:alpha val="50000"/>
              </a:srgbClr>
            </a:outerShdw>
            <a:softEdge rad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308230" y="1103221"/>
            <a:ext cx="1943807" cy="650777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I.H</a:t>
            </a:r>
            <a:r>
              <a:rPr lang="en-CA" sz="36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.</a:t>
            </a:r>
            <a:endParaRPr lang="de-DE" sz="3600" b="1" dirty="0">
              <a:solidFill>
                <a:srgbClr val="00B050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3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" y="1"/>
            <a:ext cx="10347960" cy="873760"/>
          </a:xfrm>
        </p:spPr>
        <p:txBody>
          <a:bodyPr/>
          <a:lstStyle/>
          <a:p>
            <a:r>
              <a:rPr lang="en-CA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73760"/>
                <a:ext cx="12115800" cy="5984239"/>
              </a:xfrm>
            </p:spPr>
            <p:txBody>
              <a:bodyPr/>
              <a:lstStyle/>
              <a:p>
                <a:r>
                  <a:rPr lang="en-CA" sz="3200" dirty="0"/>
                  <a:t>Step 3: Induction step: Cont’d</a:t>
                </a:r>
                <a:endParaRPr lang="en-CA" sz="3200" b="1" dirty="0"/>
              </a:p>
              <a:p>
                <a:pPr>
                  <a:lnSpc>
                    <a:spcPct val="150000"/>
                  </a:lnSpc>
                </a:pPr>
                <a:r>
                  <a:rPr lang="en-CA" sz="3200" b="1" dirty="0"/>
                  <a:t> verify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de-DE" sz="3200" dirty="0"/>
                  <a:t> </a:t>
                </a:r>
                <a:r>
                  <a:rPr lang="en-US" sz="3200" dirty="0"/>
                  <a:t>for k be a natural number.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/>
                  <a:t>	</a:t>
                </a:r>
                <a:r>
                  <a:rPr lang="en-CA" sz="3200" b="1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)&gt;(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dirty="0"/>
                  <a:t>)</a:t>
                </a:r>
                <a:r>
                  <a:rPr lang="en-CA" sz="3200" b="1" dirty="0">
                    <a:solidFill>
                      <a:srgbClr val="0070C0"/>
                    </a:solidFill>
                  </a:rPr>
                  <a:t> 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sz="3200" b="1" dirty="0"/>
                  <a:t>     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CA" sz="3200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CA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3200" b="1" dirty="0">
                    <a:solidFill>
                      <a:srgbClr val="0070C0"/>
                    </a:solidFill>
                  </a:rPr>
                  <a:t>).</a:t>
                </a:r>
                <a:r>
                  <a:rPr lang="en-CA" sz="3200" b="1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.</a:t>
                </a:r>
                <a:r>
                  <a:rPr lang="en-CA" sz="3200" b="1" dirty="0">
                    <a:solidFill>
                      <a:srgbClr val="0070C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CA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3200" b="1" dirty="0">
                    <a:solidFill>
                      <a:srgbClr val="0070C0"/>
                    </a:solidFill>
                  </a:rPr>
                  <a:t>) </a:t>
                </a:r>
                <a:r>
                  <a:rPr lang="en-CA" sz="3200" b="1" dirty="0"/>
                  <a:t>; since (</a:t>
                </a:r>
                <a14:m>
                  <m:oMath xmlns:m="http://schemas.openxmlformats.org/officeDocument/2006/math">
                    <m:r>
                      <a:rPr lang="en-CA" sz="32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3200" b="1" dirty="0"/>
                  <a:t>) &gt; 1.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sz="3200" b="1" dirty="0"/>
                  <a:t> </a:t>
                </a:r>
                <a14:m>
                  <m:oMath xmlns:m="http://schemas.openxmlformats.org/officeDocument/2006/math">
                    <m:r>
                      <a:rPr lang="en-CA" sz="3200" b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73760"/>
                <a:ext cx="12115800" cy="5984239"/>
              </a:xfrm>
              <a:blipFill>
                <a:blip r:embed="rId2"/>
                <a:stretch>
                  <a:fillRect l="-1158" t="-2138" r="-10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feil nach rechts 3"/>
              <p:cNvSpPr/>
              <p:nvPr/>
            </p:nvSpPr>
            <p:spPr>
              <a:xfrm>
                <a:off x="5250180" y="5069837"/>
                <a:ext cx="4168140" cy="1036320"/>
              </a:xfrm>
              <a:prstGeom prst="rightArrow">
                <a:avLst>
                  <a:gd name="adj1" fmla="val 70588"/>
                  <a:gd name="adj2" fmla="val 539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400" b="1" dirty="0"/>
                  <a:t>Subtract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de-DE" sz="2400" b="1" dirty="0"/>
                  <a:t> </a:t>
                </a:r>
                <a:r>
                  <a:rPr lang="en-US" sz="2400" b="1" dirty="0"/>
                  <a:t>from both sides</a:t>
                </a:r>
              </a:p>
            </p:txBody>
          </p:sp>
        </mc:Choice>
        <mc:Fallback xmlns="">
          <p:sp>
            <p:nvSpPr>
              <p:cNvPr id="4" name="Pfeil nach recht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80" y="5069837"/>
                <a:ext cx="4168140" cy="1036320"/>
              </a:xfrm>
              <a:prstGeom prst="rightArrow">
                <a:avLst>
                  <a:gd name="adj1" fmla="val 70588"/>
                  <a:gd name="adj2" fmla="val 5392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 nach rechts 4"/>
          <p:cNvSpPr/>
          <p:nvPr/>
        </p:nvSpPr>
        <p:spPr>
          <a:xfrm>
            <a:off x="6205220" y="2829559"/>
            <a:ext cx="4218940" cy="1036320"/>
          </a:xfrm>
          <a:prstGeom prst="rightArrow">
            <a:avLst>
              <a:gd name="adj1" fmla="val 66667"/>
              <a:gd name="adj2" fmla="val 53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Multiply both sides by (k+1)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71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94081"/>
          </a:xfrm>
        </p:spPr>
        <p:txBody>
          <a:bodyPr/>
          <a:lstStyle/>
          <a:p>
            <a:r>
              <a:rPr lang="en-CA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94080"/>
                <a:ext cx="12192000" cy="59639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Step 3: Induction step: Cont’d</a:t>
                </a:r>
                <a:endParaRPr lang="en-CA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sz="3200" dirty="0"/>
                  <a:t>			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CA" sz="3600" b="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de-DE" sz="3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sz="3200" dirty="0"/>
                  <a:t>	 		</a:t>
                </a:r>
                <a14:m>
                  <m:oMath xmlns:m="http://schemas.openxmlformats.org/officeDocument/2006/math">
                    <m:r>
                      <a:rPr lang="en-CA" sz="3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3600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6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36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CA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+2)(3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CA" sz="3600" b="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3600" b="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CA" sz="3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2600" b="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26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2600" b="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CA" sz="2600" b="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CA" sz="26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600" b="0" i="1">
                        <a:latin typeface="Cambria Math" panose="02040503050406030204" pitchFamily="18" charset="0"/>
                      </a:rPr>
                      <m:t>+1)(3</m:t>
                    </m:r>
                    <m:r>
                      <a:rPr lang="en-CA" sz="26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600" b="0" i="1">
                        <a:latin typeface="Cambria Math" panose="02040503050406030204" pitchFamily="18" charset="0"/>
                      </a:rPr>
                      <m:t>+2)&gt;</m:t>
                    </m:r>
                    <m:f>
                      <m:fPr>
                        <m:ctrlPr>
                          <a:rPr lang="en-CA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de-DE" sz="2600" dirty="0"/>
                  <a:t>(</a:t>
                </a:r>
                <a14:m>
                  <m:oMath xmlns:m="http://schemas.openxmlformats.org/officeDocument/2006/math">
                    <m:r>
                      <a:rPr lang="en-CA" sz="2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600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sz="2600" dirty="0"/>
                  <a:t>             </a:t>
                </a:r>
                <a:r>
                  <a:rPr lang="en-CA" sz="2600" dirty="0"/>
                  <a:t>	 </a:t>
                </a:r>
                <a14:m>
                  <m:oMath xmlns:m="http://schemas.openxmlformats.org/officeDocument/2006/math">
                    <m:r>
                      <a:rPr lang="en-CA" sz="26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de-DE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de-DE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26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de-DE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de-DE" sz="2600" i="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de-DE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26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de-DE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de-DE" sz="2600" i="0" dirty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de-DE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de-DE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26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+18</m:t>
                        </m:r>
                        <m:r>
                          <a:rPr lang="de-DE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0" dirty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</m:oMath>
                </a14:m>
                <a:endParaRPr lang="en-CA" sz="2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sz="2600" dirty="0"/>
                  <a:t>		</a:t>
                </a:r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de-DE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600" dirty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de-DE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dirty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de-DE" sz="260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de-DE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600" dirty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de-DE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de-DE" sz="2600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de-DE" sz="2600" dirty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de-DE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de-DE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6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600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de-DE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2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600" b="0" i="0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de-DE" sz="26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de-DE" sz="26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4080"/>
                <a:ext cx="12192000" cy="5963920"/>
              </a:xfrm>
              <a:blipFill>
                <a:blip r:embed="rId2"/>
                <a:stretch>
                  <a:fillRect l="-750" t="-26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 nach rechts 4"/>
          <p:cNvSpPr/>
          <p:nvPr/>
        </p:nvSpPr>
        <p:spPr>
          <a:xfrm>
            <a:off x="7894320" y="1176021"/>
            <a:ext cx="3688080" cy="1224279"/>
          </a:xfrm>
          <a:prstGeom prst="rightArrow">
            <a:avLst>
              <a:gd name="adj1" fmla="val 691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Take the common denominator</a:t>
            </a:r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feil nach rechts 5"/>
              <p:cNvSpPr/>
              <p:nvPr/>
            </p:nvSpPr>
            <p:spPr>
              <a:xfrm>
                <a:off x="8255000" y="3199131"/>
                <a:ext cx="2966720" cy="1043940"/>
              </a:xfrm>
              <a:prstGeom prst="rightArrow">
                <a:avLst>
                  <a:gd name="adj1" fmla="val 64429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400" dirty="0"/>
                  <a:t>Multiply by</a:t>
                </a:r>
              </a:p>
              <a:p>
                <a:pPr algn="ctr"/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Pfeil nach recht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3199131"/>
                <a:ext cx="2966720" cy="1043940"/>
              </a:xfrm>
              <a:prstGeom prst="rightArrow">
                <a:avLst>
                  <a:gd name="adj1" fmla="val 64429"/>
                  <a:gd name="adj2" fmla="val 50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7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1601"/>
            <a:ext cx="11531600" cy="873759"/>
          </a:xfrm>
        </p:spPr>
        <p:txBody>
          <a:bodyPr/>
          <a:lstStyle/>
          <a:p>
            <a:r>
              <a:rPr lang="en-CA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75360"/>
                <a:ext cx="12192000" cy="5882640"/>
              </a:xfrm>
            </p:spPr>
            <p:txBody>
              <a:bodyPr/>
              <a:lstStyle/>
              <a:p>
                <a:r>
                  <a:rPr lang="en-CA" dirty="0"/>
                  <a:t>Step 3: Induction step: Cont’d</a:t>
                </a:r>
                <a:endParaRPr lang="en-CA" b="1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de-DE" dirty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dirty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dirty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dirty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0" dirty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0" dirty="0">
                        <a:latin typeface="Cambria Math" panose="02040503050406030204" pitchFamily="18" charset="0"/>
                      </a:rPr>
                      <m:t>+6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12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dirty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dirty="0">
                        <a:latin typeface="Cambria Math" panose="02040503050406030204" pitchFamily="18" charset="0"/>
                      </a:rPr>
                      <m:t>6&gt;</m:t>
                    </m:r>
                    <m:f>
                      <m:fPr>
                        <m:ctrlPr>
                          <a:rPr lang="de-DE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dirty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de-DE" sz="320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3200" dirty="0"/>
                  <a:t> </a:t>
                </a:r>
              </a:p>
              <a:p>
                <a:r>
                  <a:rPr lang="en-CA" sz="3200" b="1" dirty="0"/>
                  <a:t>Since 6 can be written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0" dirty="0" smtClean="0">
                            <a:latin typeface="Cambria Math" panose="02040503050406030204" pitchFamily="18" charset="0"/>
                          </a:rPr>
                          <m:t>𝟏𝟖</m:t>
                        </m:r>
                      </m:num>
                      <m:den>
                        <m:r>
                          <a:rPr lang="de-DE" sz="3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de-DE" sz="3200" dirty="0"/>
                  <a:t> 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dirty="0">
                        <a:latin typeface="Cambria Math" panose="02040503050406030204" pitchFamily="18" charset="0"/>
                      </a:rPr>
                      <m:t>6&gt;</m:t>
                    </m:r>
                    <m:f>
                      <m:fPr>
                        <m:ctrlPr>
                          <a:rPr lang="de-DE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dirty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de-DE" sz="320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3200" dirty="0"/>
                  <a:t>  </a:t>
                </a:r>
                <a:r>
                  <a:rPr lang="en-US" sz="3200" dirty="0"/>
                  <a:t>is </a:t>
                </a:r>
                <a:r>
                  <a:rPr lang="en-US" sz="3200" b="1" dirty="0"/>
                  <a:t>True,</a:t>
                </a:r>
                <a:r>
                  <a:rPr lang="en-US" sz="3200" dirty="0"/>
                  <a:t> therefore, the induction step for </a:t>
                </a:r>
                <a:r>
                  <a:rPr lang="en-US" sz="3200" b="1" dirty="0"/>
                  <a:t>n = k+1 (i.e. P(k+1)) holds </a:t>
                </a:r>
              </a:p>
              <a:p>
                <a:endParaRPr lang="en-US" sz="3600" b="1" dirty="0"/>
              </a:p>
              <a:p>
                <a:r>
                  <a:rPr lang="en-US" sz="3600" b="1" dirty="0"/>
                  <a:t>Therefore for </a:t>
                </a:r>
                <a:r>
                  <a:rPr lang="en-CA" sz="3600" b="1" dirty="0"/>
                  <a:t>n ∈ N, P(n):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6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6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6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6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b="1" dirty="0"/>
                  <a:t>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5360"/>
                <a:ext cx="12192000" cy="5882640"/>
              </a:xfrm>
              <a:blipFill>
                <a:blip r:embed="rId2"/>
                <a:stretch>
                  <a:fillRect l="-1350" t="-16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42"/>
          <p:cNvPicPr/>
          <p:nvPr/>
        </p:nvPicPr>
        <p:blipFill>
          <a:blip r:embed="rId3"/>
          <a:stretch>
            <a:fillRect/>
          </a:stretch>
        </p:blipFill>
        <p:spPr>
          <a:xfrm>
            <a:off x="10531475" y="4718684"/>
            <a:ext cx="1660525" cy="20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.stack.imgur.com/ib4L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55" y="1312750"/>
            <a:ext cx="5871968" cy="51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>
              <a:lnSpc>
                <a:spcPct val="70000"/>
              </a:lnSpc>
            </a:pPr>
            <a:br>
              <a:rPr lang="en-CA" sz="3700" b="1" dirty="0"/>
            </a:br>
            <a:r>
              <a:rPr lang="en-CA" sz="3700" b="1" dirty="0"/>
              <a:t>New topic: Complete (strong Induction)</a:t>
            </a:r>
            <a:endParaRPr lang="de-DE" sz="37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Think about the dominoes</a:t>
            </a:r>
          </a:p>
          <a:p>
            <a:pPr>
              <a:lnSpc>
                <a:spcPct val="80000"/>
              </a:lnSpc>
            </a:pPr>
            <a:r>
              <a:rPr lang="en-CA" sz="2000" dirty="0"/>
              <a:t>What simple induction says is that, </a:t>
            </a:r>
            <a:r>
              <a:rPr lang="en-CA" sz="2000" b="1" dirty="0">
                <a:solidFill>
                  <a:srgbClr val="FF0000"/>
                </a:solidFill>
              </a:rPr>
              <a:t>to show that d[236] falls</a:t>
            </a:r>
            <a:r>
              <a:rPr lang="en-CA" sz="2000" dirty="0"/>
              <a:t>, all I need to know is that </a:t>
            </a:r>
            <a:r>
              <a:rPr lang="en-CA" sz="2000" b="1" dirty="0">
                <a:solidFill>
                  <a:schemeClr val="accent6">
                    <a:lumMod val="75000"/>
                  </a:schemeClr>
                </a:solidFill>
              </a:rPr>
              <a:t>d[235] falls.</a:t>
            </a:r>
          </a:p>
          <a:p>
            <a:pPr>
              <a:lnSpc>
                <a:spcPct val="80000"/>
              </a:lnSpc>
            </a:pPr>
            <a:r>
              <a:rPr lang="en-CA" sz="2000" dirty="0"/>
              <a:t>But by knowing d[235] falls, we actually know much more… </a:t>
            </a:r>
          </a:p>
          <a:p>
            <a:pPr>
              <a:lnSpc>
                <a:spcPct val="80000"/>
              </a:lnSpc>
            </a:pPr>
            <a:r>
              <a:rPr lang="en-CA" sz="2000" b="1" dirty="0">
                <a:solidFill>
                  <a:srgbClr val="FF0000"/>
                </a:solidFill>
              </a:rPr>
              <a:t>We also know d[1] to d[234] all fall ○ </a:t>
            </a:r>
          </a:p>
          <a:p>
            <a:pPr lvl="1">
              <a:lnSpc>
                <a:spcPct val="80000"/>
              </a:lnSpc>
            </a:pPr>
            <a:r>
              <a:rPr lang="en-CA" sz="2000" dirty="0"/>
              <a:t>We didn’t use this information because knowing that d[235] falls happened to be enough </a:t>
            </a:r>
          </a:p>
          <a:p>
            <a:pPr lvl="1">
              <a:lnSpc>
                <a:spcPct val="80000"/>
              </a:lnSpc>
            </a:pPr>
            <a:r>
              <a:rPr lang="en-CA" sz="2000" dirty="0"/>
              <a:t>But sometimes it is NOT enough and we need to use all the information we know.</a:t>
            </a:r>
            <a:endParaRPr lang="en-US" sz="2000" dirty="0"/>
          </a:p>
        </p:txBody>
      </p:sp>
      <p:pic>
        <p:nvPicPr>
          <p:cNvPr id="1026" name="Picture 2" descr="http://farm8.static.flickr.com/7203/7000488569_d4c65e576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286" y="991653"/>
            <a:ext cx="2850702" cy="301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37919"/>
          </a:xfrm>
        </p:spPr>
        <p:txBody>
          <a:bodyPr/>
          <a:lstStyle/>
          <a:p>
            <a:pPr algn="ctr"/>
            <a:r>
              <a:rPr lang="en-CA" dirty="0"/>
              <a:t>In other words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559272"/>
              </p:ext>
            </p:extLst>
          </p:nvPr>
        </p:nvGraphicFramePr>
        <p:xfrm>
          <a:off x="335280" y="1137920"/>
          <a:ext cx="11541760" cy="547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3024047641"/>
                    </a:ext>
                  </a:extLst>
                </a:gridCol>
                <a:gridCol w="5826760">
                  <a:extLst>
                    <a:ext uri="{9D8B030D-6E8A-4147-A177-3AD203B41FA5}">
                      <a16:colId xmlns:a16="http://schemas.microsoft.com/office/drawing/2014/main" val="3485459737"/>
                    </a:ext>
                  </a:extLst>
                </a:gridCol>
              </a:tblGrid>
              <a:tr h="54762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dirty="0">
                          <a:solidFill>
                            <a:schemeClr val="tx1"/>
                          </a:solidFill>
                        </a:rPr>
                        <a:t>What we did in simple induction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Suppose P(0) is True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Then we use </a:t>
                      </a:r>
                      <a:r>
                        <a:rPr lang="en-CA" sz="2800" dirty="0">
                          <a:solidFill>
                            <a:schemeClr val="accent6"/>
                          </a:solidFill>
                        </a:rPr>
                        <a:t>P(0)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 to prove P(1) is True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Then we use </a:t>
                      </a:r>
                      <a:r>
                        <a:rPr lang="en-CA" sz="2800" dirty="0">
                          <a:solidFill>
                            <a:schemeClr val="accent6"/>
                          </a:solidFill>
                        </a:rPr>
                        <a:t>P(1)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 to prove P(2) is true.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Then we use </a:t>
                      </a:r>
                      <a:r>
                        <a:rPr lang="en-CA" sz="2800" dirty="0">
                          <a:solidFill>
                            <a:schemeClr val="accent6"/>
                          </a:solidFill>
                        </a:rPr>
                        <a:t>P(2)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 to prove P(3) is true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 …...</a:t>
                      </a:r>
                      <a:r>
                        <a:rPr lang="en-CA" sz="28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Suppose P(0) is True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Then we can use </a:t>
                      </a:r>
                      <a:r>
                        <a:rPr lang="en-CA" sz="2800" dirty="0">
                          <a:solidFill>
                            <a:schemeClr val="accent6"/>
                          </a:solidFill>
                        </a:rPr>
                        <a:t>P(0)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 to prove P(1) is True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Then we can use </a:t>
                      </a:r>
                      <a:r>
                        <a:rPr lang="en-CA" sz="2800" dirty="0">
                          <a:solidFill>
                            <a:schemeClr val="accent6"/>
                          </a:solidFill>
                        </a:rPr>
                        <a:t>both P(0) and P(1) 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to prove P(2) is true.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 Then we can use </a:t>
                      </a:r>
                      <a:r>
                        <a:rPr lang="en-CA" sz="2800" dirty="0">
                          <a:solidFill>
                            <a:schemeClr val="accent6"/>
                          </a:solidFill>
                        </a:rPr>
                        <a:t>P(0), P(1) and P(2) 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to prove P(3) is true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 …...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</a:rPr>
                        <a:t>This is called complete (strong) induction</a:t>
                      </a:r>
                      <a:r>
                        <a:rPr lang="en-CA" sz="2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de-DE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658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 of Complete Induction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7" name="Group 12724"/>
          <p:cNvGrpSpPr/>
          <p:nvPr/>
        </p:nvGrpSpPr>
        <p:grpSpPr>
          <a:xfrm>
            <a:off x="457200" y="1825625"/>
            <a:ext cx="11358880" cy="3738880"/>
            <a:chOff x="0" y="0"/>
            <a:chExt cx="8362050" cy="2062446"/>
          </a:xfrm>
        </p:grpSpPr>
        <p:pic>
          <p:nvPicPr>
            <p:cNvPr id="8" name="Picture 20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362050" cy="1903005"/>
            </a:xfrm>
            <a:prstGeom prst="rect">
              <a:avLst/>
            </a:prstGeom>
          </p:spPr>
        </p:pic>
        <p:sp>
          <p:nvSpPr>
            <p:cNvPr id="9" name="Shape 206"/>
            <p:cNvSpPr/>
            <p:nvPr/>
          </p:nvSpPr>
          <p:spPr>
            <a:xfrm>
              <a:off x="1237250" y="920300"/>
              <a:ext cx="4389000" cy="0"/>
            </a:xfrm>
            <a:custGeom>
              <a:avLst/>
              <a:gdLst/>
              <a:ahLst/>
              <a:cxnLst/>
              <a:rect l="0" t="0" r="0" b="0"/>
              <a:pathLst>
                <a:path w="4389000">
                  <a:moveTo>
                    <a:pt x="0" y="0"/>
                  </a:moveTo>
                  <a:lnTo>
                    <a:pt x="4389000" y="0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98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de-DE"/>
            </a:p>
          </p:txBody>
        </p:sp>
        <p:sp>
          <p:nvSpPr>
            <p:cNvPr id="10" name="Shape 211"/>
            <p:cNvSpPr/>
            <p:nvPr/>
          </p:nvSpPr>
          <p:spPr>
            <a:xfrm>
              <a:off x="5520169" y="932102"/>
              <a:ext cx="2253557" cy="1050173"/>
            </a:xfrm>
            <a:custGeom>
              <a:avLst/>
              <a:gdLst/>
              <a:ahLst/>
              <a:cxnLst/>
              <a:rect l="0" t="0" r="0" b="0"/>
              <a:pathLst>
                <a:path w="2253557" h="1050173">
                  <a:moveTo>
                    <a:pt x="0" y="0"/>
                  </a:moveTo>
                  <a:lnTo>
                    <a:pt x="1166107" y="271373"/>
                  </a:lnTo>
                  <a:lnTo>
                    <a:pt x="2253557" y="271373"/>
                  </a:lnTo>
                  <a:lnTo>
                    <a:pt x="2253557" y="401173"/>
                  </a:lnTo>
                  <a:lnTo>
                    <a:pt x="2253557" y="1050173"/>
                  </a:lnTo>
                  <a:lnTo>
                    <a:pt x="700057" y="1050173"/>
                  </a:lnTo>
                  <a:lnTo>
                    <a:pt x="389356" y="1050173"/>
                  </a:lnTo>
                  <a:lnTo>
                    <a:pt x="389356" y="401173"/>
                  </a:lnTo>
                  <a:lnTo>
                    <a:pt x="389356" y="271373"/>
                  </a:lnTo>
                  <a:lnTo>
                    <a:pt x="700057" y="2713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EE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Shape 212"/>
            <p:cNvSpPr/>
            <p:nvPr/>
          </p:nvSpPr>
          <p:spPr>
            <a:xfrm>
              <a:off x="5520169" y="932102"/>
              <a:ext cx="2253557" cy="1050173"/>
            </a:xfrm>
            <a:custGeom>
              <a:avLst/>
              <a:gdLst/>
              <a:ahLst/>
              <a:cxnLst/>
              <a:rect l="0" t="0" r="0" b="0"/>
              <a:pathLst>
                <a:path w="2253557" h="1050173">
                  <a:moveTo>
                    <a:pt x="389356" y="271373"/>
                  </a:moveTo>
                  <a:lnTo>
                    <a:pt x="700057" y="271373"/>
                  </a:lnTo>
                  <a:lnTo>
                    <a:pt x="0" y="0"/>
                  </a:lnTo>
                  <a:lnTo>
                    <a:pt x="1166107" y="271373"/>
                  </a:lnTo>
                  <a:lnTo>
                    <a:pt x="2253557" y="271373"/>
                  </a:lnTo>
                  <a:lnTo>
                    <a:pt x="2253557" y="401173"/>
                  </a:lnTo>
                  <a:lnTo>
                    <a:pt x="2253557" y="401173"/>
                  </a:lnTo>
                  <a:lnTo>
                    <a:pt x="2253557" y="1050173"/>
                  </a:lnTo>
                  <a:lnTo>
                    <a:pt x="700057" y="1050173"/>
                  </a:lnTo>
                  <a:lnTo>
                    <a:pt x="700057" y="1050173"/>
                  </a:lnTo>
                  <a:lnTo>
                    <a:pt x="389356" y="1050173"/>
                  </a:lnTo>
                  <a:lnTo>
                    <a:pt x="389356" y="401173"/>
                  </a:lnTo>
                  <a:lnTo>
                    <a:pt x="389356" y="401173"/>
                  </a:lnTo>
                  <a:close/>
                </a:path>
              </a:pathLst>
            </a:custGeom>
            <a:ln w="28575" cap="flat">
              <a:round/>
            </a:ln>
          </p:spPr>
          <p:style>
            <a:lnRef idx="1">
              <a:srgbClr val="98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de-DE"/>
            </a:p>
          </p:txBody>
        </p:sp>
        <p:sp>
          <p:nvSpPr>
            <p:cNvPr id="12" name="Rectangle 213"/>
            <p:cNvSpPr/>
            <p:nvPr/>
          </p:nvSpPr>
          <p:spPr>
            <a:xfrm>
              <a:off x="6223095" y="1247606"/>
              <a:ext cx="1756529" cy="4528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2400">
                  <a:solidFill>
                    <a:srgbClr val="98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Induction </a:t>
              </a:r>
              <a:endParaRPr lang="de-DE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214"/>
            <p:cNvSpPr/>
            <p:nvPr/>
          </p:nvSpPr>
          <p:spPr>
            <a:xfrm>
              <a:off x="6087736" y="1609556"/>
              <a:ext cx="2004624" cy="4528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2400">
                  <a:solidFill>
                    <a:srgbClr val="98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Hypothesis</a:t>
              </a:r>
              <a:endParaRPr lang="de-DE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" name="Picture 217"/>
          <p:cNvPicPr/>
          <p:nvPr/>
        </p:nvPicPr>
        <p:blipFill>
          <a:blip r:embed="rId3"/>
          <a:stretch>
            <a:fillRect/>
          </a:stretch>
        </p:blipFill>
        <p:spPr>
          <a:xfrm>
            <a:off x="9238615" y="308647"/>
            <a:ext cx="2577465" cy="3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91920" y="2128838"/>
            <a:ext cx="9144000" cy="1655762"/>
          </a:xfrm>
        </p:spPr>
        <p:txBody>
          <a:bodyPr>
            <a:noAutofit/>
          </a:bodyPr>
          <a:lstStyle/>
          <a:p>
            <a:r>
              <a:rPr lang="en-CA" sz="6000" b="1" dirty="0"/>
              <a:t>Simple and complete induction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06309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551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Example 1      </a:t>
            </a:r>
            <a:r>
              <a:rPr lang="en-US" b="1" dirty="0"/>
              <a:t>Prime or Product of Primes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3040" y="985520"/>
            <a:ext cx="11897360" cy="5872480"/>
          </a:xfrm>
        </p:spPr>
        <p:txBody>
          <a:bodyPr/>
          <a:lstStyle/>
          <a:p>
            <a:r>
              <a:rPr lang="en-US" sz="3200" dirty="0"/>
              <a:t>Prove that every natural number greater than 1 can be written as a product of primes. Think on it for 1 minute.</a:t>
            </a:r>
          </a:p>
          <a:p>
            <a:r>
              <a:rPr lang="en-US" dirty="0"/>
              <a:t>For example: 		2 = 2</a:t>
            </a:r>
          </a:p>
          <a:p>
            <a:pPr marL="0" indent="0">
              <a:buNone/>
            </a:pPr>
            <a:r>
              <a:rPr lang="en-US" dirty="0"/>
              <a:t>				3 = 3</a:t>
            </a:r>
          </a:p>
          <a:p>
            <a:pPr marL="0" indent="0">
              <a:buNone/>
            </a:pPr>
            <a:r>
              <a:rPr lang="en-US" dirty="0"/>
              <a:t>				4 = 2 x 2</a:t>
            </a:r>
          </a:p>
          <a:p>
            <a:pPr marL="0" indent="0">
              <a:buNone/>
            </a:pPr>
            <a:r>
              <a:rPr lang="en-US" dirty="0"/>
              <a:t>				6 = 2 x 3</a:t>
            </a:r>
          </a:p>
          <a:p>
            <a:pPr marL="0" indent="0">
              <a:buNone/>
            </a:pPr>
            <a:r>
              <a:rPr lang="en-US" dirty="0"/>
              <a:t>				28 = 2 x 2 x 7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6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76959"/>
          </a:xfrm>
        </p:spPr>
        <p:txBody>
          <a:bodyPr/>
          <a:lstStyle/>
          <a:p>
            <a:r>
              <a:rPr lang="en-CA" dirty="0"/>
              <a:t>Example 1 cont’d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076960"/>
            <a:ext cx="12100560" cy="5781040"/>
          </a:xfrm>
        </p:spPr>
        <p:txBody>
          <a:bodyPr>
            <a:normAutofit/>
          </a:bodyPr>
          <a:lstStyle/>
          <a:p>
            <a:r>
              <a:rPr lang="en-US" sz="3200" b="1" dirty="0"/>
              <a:t>Let’s try simple induction ...</a:t>
            </a:r>
          </a:p>
          <a:p>
            <a:r>
              <a:rPr lang="en-US" b="1" dirty="0"/>
              <a:t>Define predicate P(n): </a:t>
            </a:r>
            <a:r>
              <a:rPr lang="en-US" dirty="0"/>
              <a:t>n can be decomposed into a product of primes</a:t>
            </a:r>
          </a:p>
          <a:p>
            <a:r>
              <a:rPr lang="en-US" dirty="0"/>
              <a:t> </a:t>
            </a:r>
            <a:r>
              <a:rPr lang="en-US" b="1" dirty="0"/>
              <a:t>Base case</a:t>
            </a:r>
            <a:r>
              <a:rPr lang="en-US" dirty="0"/>
              <a:t>: n=2</a:t>
            </a:r>
          </a:p>
          <a:p>
            <a:pPr lvl="1"/>
            <a:r>
              <a:rPr lang="en-US" dirty="0"/>
              <a:t>2 is already a product of primes (2 is prime), so we're done.</a:t>
            </a:r>
          </a:p>
          <a:p>
            <a:r>
              <a:rPr lang="en-US" b="1" dirty="0"/>
              <a:t>Induction Step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n &gt;= 2</a:t>
            </a:r>
            <a:r>
              <a:rPr lang="en-US" dirty="0"/>
              <a:t> and that </a:t>
            </a:r>
            <a:r>
              <a:rPr lang="en-US" b="1" dirty="0"/>
              <a:t>n</a:t>
            </a:r>
            <a:r>
              <a:rPr lang="en-US" dirty="0"/>
              <a:t> can be written as a product of primes. Need to prove that </a:t>
            </a:r>
            <a:r>
              <a:rPr lang="en-US" b="1" dirty="0"/>
              <a:t>n+1</a:t>
            </a:r>
            <a:r>
              <a:rPr lang="en-US" dirty="0"/>
              <a:t> can be written as a product of primes...</a:t>
            </a:r>
          </a:p>
          <a:p>
            <a:r>
              <a:rPr lang="en-US" dirty="0"/>
              <a:t>Imagine that we know that 8 can be written as a product of primes. (2x2x2) How does this help us decompose 9 into a product of primes?  (3x3) Not obvious!</a:t>
            </a:r>
          </a:p>
          <a:p>
            <a:r>
              <a:rPr lang="en-US" b="1" dirty="0">
                <a:solidFill>
                  <a:srgbClr val="C00000"/>
                </a:solidFill>
              </a:rPr>
              <a:t>Problem: There is no obvious relation between the decomposition of k and the decomposition of k+1. Simple induction not working!</a:t>
            </a:r>
            <a:endParaRPr lang="en-US" dirty="0">
              <a:solidFill>
                <a:srgbClr val="C0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53439"/>
          </a:xfrm>
        </p:spPr>
        <p:txBody>
          <a:bodyPr/>
          <a:lstStyle/>
          <a:p>
            <a:r>
              <a:rPr lang="en-CA" dirty="0"/>
              <a:t>Example 1 cont’d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44880"/>
            <a:ext cx="12192000" cy="5913120"/>
          </a:xfrm>
        </p:spPr>
        <p:txBody>
          <a:bodyPr>
            <a:normAutofit/>
          </a:bodyPr>
          <a:lstStyle/>
          <a:p>
            <a:r>
              <a:rPr lang="en-US" sz="3600" b="1" dirty="0"/>
              <a:t>Use Complete Induction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600" b="1" dirty="0"/>
              <a:t>Define predicate P(n): </a:t>
            </a:r>
            <a:r>
              <a:rPr lang="en-US" sz="3600" dirty="0"/>
              <a:t>n can be decomposed into a product of primes. (same as before)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b="1" dirty="0"/>
              <a:t>Base case</a:t>
            </a:r>
            <a:r>
              <a:rPr lang="en-US" sz="3600" dirty="0"/>
              <a:t>: n=2,</a:t>
            </a:r>
          </a:p>
          <a:p>
            <a:pPr lvl="1"/>
            <a:r>
              <a:rPr lang="en-US" sz="3600" dirty="0"/>
              <a:t> 2 is already a product of primes (2 is prime), so we're done. (same as before)</a:t>
            </a:r>
          </a:p>
        </p:txBody>
      </p:sp>
    </p:spTree>
    <p:extLst>
      <p:ext uri="{BB962C8B-B14F-4D97-AF65-F5344CB8AC3E}">
        <p14:creationId xmlns:p14="http://schemas.microsoft.com/office/powerpoint/2010/main" val="111954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2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760" y="5354320"/>
            <a:ext cx="1158240" cy="15036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04239"/>
          </a:xfrm>
        </p:spPr>
        <p:txBody>
          <a:bodyPr/>
          <a:lstStyle/>
          <a:p>
            <a:r>
              <a:rPr lang="en-CA" dirty="0"/>
              <a:t>Example 1 cont’d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04240"/>
            <a:ext cx="12192000" cy="5953760"/>
          </a:xfrm>
        </p:spPr>
        <p:txBody>
          <a:bodyPr>
            <a:normAutofit/>
          </a:bodyPr>
          <a:lstStyle/>
          <a:p>
            <a:r>
              <a:rPr lang="en-US" sz="3200" b="1" dirty="0"/>
              <a:t>Induction Step:</a:t>
            </a:r>
            <a:endParaRPr lang="en-US" sz="3200" dirty="0"/>
          </a:p>
          <a:p>
            <a:r>
              <a:rPr lang="en-US" sz="3200" dirty="0"/>
              <a:t>Assume </a:t>
            </a:r>
            <a:r>
              <a:rPr lang="en-US" sz="3200" b="1" i="1" dirty="0">
                <a:solidFill>
                  <a:srgbClr val="C00000"/>
                </a:solidFill>
              </a:rPr>
              <a:t>P(2) </a:t>
            </a:r>
            <a:r>
              <a:rPr lang="en-US" sz="3600" dirty="0">
                <a:solidFill>
                  <a:srgbClr val="C00000"/>
                </a:solidFill>
              </a:rPr>
              <a:t>∧</a:t>
            </a:r>
            <a:r>
              <a:rPr lang="en-US" sz="3200" b="1" i="1" dirty="0">
                <a:solidFill>
                  <a:srgbClr val="C00000"/>
                </a:solidFill>
              </a:rPr>
              <a:t> P(3) </a:t>
            </a:r>
            <a:r>
              <a:rPr lang="en-US" sz="3600" dirty="0">
                <a:solidFill>
                  <a:srgbClr val="C00000"/>
                </a:solidFill>
              </a:rPr>
              <a:t>∧</a:t>
            </a:r>
            <a:r>
              <a:rPr lang="en-US" sz="3200" b="1" i="1" dirty="0">
                <a:solidFill>
                  <a:srgbClr val="C00000"/>
                </a:solidFill>
              </a:rPr>
              <a:t> P(4) </a:t>
            </a:r>
            <a:r>
              <a:rPr lang="en-US" sz="3600" dirty="0">
                <a:solidFill>
                  <a:srgbClr val="C00000"/>
                </a:solidFill>
              </a:rPr>
              <a:t>∧</a:t>
            </a:r>
            <a:r>
              <a:rPr lang="en-US" sz="3200" b="1" i="1" dirty="0">
                <a:solidFill>
                  <a:srgbClr val="C00000"/>
                </a:solidFill>
              </a:rPr>
              <a:t> … </a:t>
            </a:r>
            <a:r>
              <a:rPr lang="en-US" sz="3600" dirty="0">
                <a:solidFill>
                  <a:srgbClr val="C00000"/>
                </a:solidFill>
              </a:rPr>
              <a:t>∧</a:t>
            </a:r>
            <a:r>
              <a:rPr lang="en-US" sz="3200" b="1" i="1" dirty="0">
                <a:solidFill>
                  <a:srgbClr val="C00000"/>
                </a:solidFill>
              </a:rPr>
              <a:t> P(n-1)</a:t>
            </a:r>
            <a:r>
              <a:rPr lang="en-US" sz="3200" dirty="0"/>
              <a:t>, i.e., all numbers from 2 to n-1 can be written as a product of primes. (</a:t>
            </a:r>
            <a:r>
              <a:rPr lang="en-US" sz="3200" b="1" dirty="0"/>
              <a:t>Induction Hypothesis of Complete Induction</a:t>
            </a:r>
            <a:r>
              <a:rPr lang="en-US" sz="3200" dirty="0"/>
              <a:t>)</a:t>
            </a:r>
            <a:endParaRPr lang="en-US" sz="1800" dirty="0"/>
          </a:p>
          <a:p>
            <a:r>
              <a:rPr lang="en-US" sz="3200" dirty="0"/>
              <a:t>Now need to show </a:t>
            </a:r>
            <a:r>
              <a:rPr lang="en-US" sz="3200" b="1" i="1" dirty="0"/>
              <a:t>P(n)</a:t>
            </a:r>
            <a:r>
              <a:rPr lang="en-US" sz="3200" dirty="0"/>
              <a:t>, i.e., </a:t>
            </a:r>
            <a:r>
              <a:rPr lang="en-US" sz="3200" b="1" i="1" dirty="0"/>
              <a:t>n</a:t>
            </a:r>
            <a:r>
              <a:rPr lang="en-US" sz="3200" dirty="0"/>
              <a:t> can be written as a product of primes</a:t>
            </a:r>
            <a:endParaRPr lang="en-US" sz="1800" dirty="0"/>
          </a:p>
          <a:p>
            <a:pPr lvl="0" fontAlgn="base"/>
            <a:r>
              <a:rPr lang="en-US" sz="3200" dirty="0"/>
              <a:t>Case 1: n is prime … </a:t>
            </a:r>
            <a:endParaRPr lang="en-US" sz="1800" dirty="0"/>
          </a:p>
          <a:p>
            <a:pPr lvl="1" fontAlgn="base"/>
            <a:r>
              <a:rPr lang="en-US" sz="2800" dirty="0"/>
              <a:t>then n is already a product of primes, done</a:t>
            </a:r>
            <a:endParaRPr lang="en-US" sz="1600" dirty="0"/>
          </a:p>
          <a:p>
            <a:pPr lvl="0" fontAlgn="base"/>
            <a:r>
              <a:rPr lang="en-US" sz="3200" dirty="0"/>
              <a:t>Case 2: n is composite (not prime) …</a:t>
            </a:r>
            <a:endParaRPr lang="en-US" sz="1800" dirty="0"/>
          </a:p>
          <a:p>
            <a:pPr lvl="1" fontAlgn="base"/>
            <a:r>
              <a:rPr lang="en-US" sz="2800" dirty="0"/>
              <a:t>then n can be written as </a:t>
            </a:r>
            <a:r>
              <a:rPr lang="en-US" sz="2800" b="1" dirty="0"/>
              <a:t>n = a x b</a:t>
            </a:r>
            <a:r>
              <a:rPr lang="en-US" sz="2800" dirty="0"/>
              <a:t>, where a &amp; b satisfies </a:t>
            </a:r>
            <a:r>
              <a:rPr lang="en-US" sz="2800" b="1" dirty="0"/>
              <a:t>2 &lt;= a, b &lt;= n-1 </a:t>
            </a:r>
            <a:endParaRPr lang="en-US" sz="2800" dirty="0"/>
          </a:p>
          <a:p>
            <a:pPr lvl="2" fontAlgn="base"/>
            <a:r>
              <a:rPr lang="en-US" sz="2400" dirty="0"/>
              <a:t>According to </a:t>
            </a:r>
            <a:r>
              <a:rPr lang="en-US" sz="2400" b="1" dirty="0"/>
              <a:t>I.H</a:t>
            </a:r>
            <a:r>
              <a:rPr lang="en-US" sz="2400" dirty="0"/>
              <a:t>., each of </a:t>
            </a:r>
            <a:r>
              <a:rPr lang="en-US" sz="2400" b="1" i="1" dirty="0"/>
              <a:t>a</a:t>
            </a:r>
            <a:r>
              <a:rPr lang="en-US" sz="2400" dirty="0"/>
              <a:t> and </a:t>
            </a:r>
            <a:r>
              <a:rPr lang="en-US" sz="2400" b="1" i="1" dirty="0"/>
              <a:t>b</a:t>
            </a:r>
            <a:r>
              <a:rPr lang="en-US" sz="2400" dirty="0"/>
              <a:t> can be written as a product of primes.</a:t>
            </a:r>
            <a:endParaRPr lang="en-US" sz="1050" dirty="0"/>
          </a:p>
          <a:p>
            <a:pPr lvl="1" fontAlgn="base"/>
            <a:r>
              <a:rPr lang="en-US" sz="2800" dirty="0"/>
              <a:t>So n = </a:t>
            </a:r>
            <a:r>
              <a:rPr lang="en-US" sz="2800" b="1" dirty="0"/>
              <a:t>a x b</a:t>
            </a:r>
            <a:r>
              <a:rPr lang="en-US" sz="2800" dirty="0"/>
              <a:t> can be written as a product of primes.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2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1663680" cy="955039"/>
          </a:xfrm>
        </p:spPr>
        <p:txBody>
          <a:bodyPr>
            <a:normAutofit/>
          </a:bodyPr>
          <a:lstStyle/>
          <a:p>
            <a:r>
              <a:rPr lang="en-CA" dirty="0"/>
              <a:t>Example 2 review of contradiction proving method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1120" y="955040"/>
                <a:ext cx="12120880" cy="5831840"/>
              </a:xfrm>
            </p:spPr>
            <p:txBody>
              <a:bodyPr>
                <a:normAutofit/>
              </a:bodyPr>
              <a:lstStyle/>
              <a:p>
                <a:r>
                  <a:rPr lang="en-CA" sz="3200" dirty="0"/>
                  <a:t>Q) Consider a group of 11 people at a party. People shake hands with each other when they meet. Prove that there should be at least 2 people with the same number of handshakes.</a:t>
                </a:r>
              </a:p>
              <a:p>
                <a:endParaRPr lang="en-CA" sz="3200" dirty="0"/>
              </a:p>
              <a:p>
                <a:r>
                  <a:rPr lang="en-CA" sz="3200" dirty="0"/>
                  <a:t>Proof:</a:t>
                </a:r>
              </a:p>
              <a:p>
                <a:r>
                  <a:rPr lang="en-CA" sz="3200" dirty="0"/>
                  <a:t>let’s assume that the number of handshakes can be unique for each person. </a:t>
                </a:r>
              </a:p>
              <a:p>
                <a:r>
                  <a:rPr lang="en-CA" sz="3200" dirty="0"/>
                  <a:t>Also note that the number of handshakes a person can have is </a:t>
                </a:r>
              </a:p>
              <a:p>
                <a:pPr marL="0" indent="0">
                  <a:buNone/>
                </a:pP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𝐻𝑛𝑢𝑚𝑏𝑒𝑟</m:t>
                    </m:r>
                    <m:r>
                      <a:rPr lang="en-CA" sz="320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de-DE" sz="3200" dirty="0"/>
              </a:p>
              <a:p>
                <a:pPr marL="0" indent="0">
                  <a:buNone/>
                </a:pPr>
                <a:r>
                  <a:rPr lang="en-CA" sz="3200" dirty="0"/>
                  <a:t>Now assign a number to each person such that, every persons number is unique.</a:t>
                </a:r>
                <a:endParaRPr lang="de-DE" sz="32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" y="955040"/>
                <a:ext cx="12120880" cy="5831840"/>
              </a:xfrm>
              <a:blipFill>
                <a:blip r:embed="rId2"/>
                <a:stretch>
                  <a:fillRect l="-1308" t="-2197" b="-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5519"/>
          </a:xfrm>
        </p:spPr>
        <p:txBody>
          <a:bodyPr/>
          <a:lstStyle/>
          <a:p>
            <a:r>
              <a:rPr lang="en-CA" dirty="0"/>
              <a:t>Example 2 cont’d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85520"/>
            <a:ext cx="12080240" cy="5872480"/>
          </a:xfrm>
        </p:spPr>
        <p:txBody>
          <a:bodyPr>
            <a:normAutofit lnSpcReduction="10000"/>
          </a:bodyPr>
          <a:lstStyle/>
          <a:p>
            <a:r>
              <a:rPr lang="en-CA" sz="3600" dirty="0"/>
              <a:t>Proof cont’d:</a:t>
            </a:r>
          </a:p>
          <a:p>
            <a:r>
              <a:rPr lang="en-CA" sz="3200" dirty="0"/>
              <a:t>Now assign a number to each person such that the number every persons number is unique.</a:t>
            </a:r>
          </a:p>
          <a:p>
            <a:r>
              <a:rPr lang="en-CA" sz="3200" dirty="0"/>
              <a:t>A</a:t>
            </a:r>
            <a:r>
              <a:rPr lang="en-CA" sz="3200" baseline="-25000" dirty="0"/>
              <a:t>1</a:t>
            </a:r>
            <a:r>
              <a:rPr lang="en-CA" sz="3200" dirty="0"/>
              <a:t> -&gt;0</a:t>
            </a:r>
          </a:p>
          <a:p>
            <a:r>
              <a:rPr lang="en-CA" sz="3200" dirty="0"/>
              <a:t>A</a:t>
            </a:r>
            <a:r>
              <a:rPr lang="en-CA" sz="3200" baseline="-25000" dirty="0"/>
              <a:t>2</a:t>
            </a:r>
            <a:r>
              <a:rPr lang="en-CA" sz="3200" dirty="0"/>
              <a:t> -&gt; 1</a:t>
            </a:r>
          </a:p>
          <a:p>
            <a:r>
              <a:rPr lang="en-CA" sz="3200" dirty="0"/>
              <a:t>…</a:t>
            </a:r>
          </a:p>
          <a:p>
            <a:r>
              <a:rPr lang="en-CA" sz="3200" dirty="0"/>
              <a:t>A</a:t>
            </a:r>
            <a:r>
              <a:rPr lang="en-CA" sz="3200" baseline="-25000" dirty="0"/>
              <a:t>11 </a:t>
            </a:r>
            <a:r>
              <a:rPr lang="en-CA" sz="3200" dirty="0"/>
              <a:t>-&gt;10</a:t>
            </a:r>
          </a:p>
          <a:p>
            <a:r>
              <a:rPr lang="en-CA" sz="3200" dirty="0"/>
              <a:t>Now realize that the person A</a:t>
            </a:r>
            <a:r>
              <a:rPr lang="en-CA" sz="3200" baseline="-25000" dirty="0"/>
              <a:t>1</a:t>
            </a:r>
            <a:r>
              <a:rPr lang="en-CA" sz="3200" dirty="0"/>
              <a:t> has shaken hands with nobody, and the A</a:t>
            </a:r>
            <a:r>
              <a:rPr lang="en-CA" sz="3200" baseline="-25000" dirty="0"/>
              <a:t>11</a:t>
            </a:r>
            <a:r>
              <a:rPr lang="en-CA" sz="3200" dirty="0"/>
              <a:t> person has shaken hands with everyone, and </a:t>
            </a:r>
            <a:r>
              <a:rPr lang="en-CA" sz="3200" b="1" dirty="0">
                <a:solidFill>
                  <a:srgbClr val="C00000"/>
                </a:solidFill>
              </a:rPr>
              <a:t>this is a contradiction</a:t>
            </a:r>
            <a:r>
              <a:rPr lang="en-CA" sz="3200" dirty="0"/>
              <a:t>,</a:t>
            </a:r>
          </a:p>
          <a:p>
            <a:r>
              <a:rPr lang="en-CA" sz="3200" dirty="0"/>
              <a:t>Therefore there must be at least 2 people with the same number of handshakes. </a:t>
            </a:r>
            <a:r>
              <a:rPr lang="en-CA" sz="3200" b="1" dirty="0"/>
              <a:t>Q.E.D.</a:t>
            </a:r>
            <a:endParaRPr lang="de-DE" sz="3200" b="1" dirty="0"/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3686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CF10-0576-462B-857A-A4A3439E8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8357"/>
          </a:xfrm>
        </p:spPr>
        <p:txBody>
          <a:bodyPr>
            <a:normAutofit fontScale="90000"/>
          </a:bodyPr>
          <a:lstStyle/>
          <a:p>
            <a:r>
              <a:rPr lang="en-US" dirty="0"/>
              <a:t>Citations: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7ABA5-34D4-47A7-B8CD-A7A20EB4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0720"/>
            <a:ext cx="9144000" cy="330708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Book</a:t>
            </a:r>
          </a:p>
          <a:p>
            <a:r>
              <a:rPr lang="en-CA" dirty="0"/>
              <a:t>Mathematical Thinking: Problem-solving and Proofs</a:t>
            </a:r>
          </a:p>
          <a:p>
            <a:r>
              <a:rPr lang="en-CA" dirty="0"/>
              <a:t>D'Angelo, J.P.</a:t>
            </a:r>
          </a:p>
          <a:p>
            <a:r>
              <a:rPr lang="en-CA" dirty="0"/>
              <a:t>West, D.B.</a:t>
            </a:r>
          </a:p>
          <a:p>
            <a:r>
              <a:rPr lang="en-CA" dirty="0"/>
              <a:t>9780130144126</a:t>
            </a:r>
          </a:p>
          <a:p>
            <a:r>
              <a:rPr lang="en-CA" dirty="0"/>
              <a:t>https://books.google.ca/books?id=fL6nQgAACAAJ</a:t>
            </a:r>
          </a:p>
          <a:p>
            <a:r>
              <a:rPr lang="en-CA" dirty="0"/>
              <a:t>2000</a:t>
            </a:r>
          </a:p>
          <a:p>
            <a:r>
              <a:rPr lang="en-CA" dirty="0"/>
              <a:t>Prentice Hall</a:t>
            </a:r>
          </a:p>
        </p:txBody>
      </p:sp>
    </p:spTree>
    <p:extLst>
      <p:ext uri="{BB962C8B-B14F-4D97-AF65-F5344CB8AC3E}">
        <p14:creationId xmlns:p14="http://schemas.microsoft.com/office/powerpoint/2010/main" val="29078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Todays topics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CA" sz="3600" b="1" dirty="0"/>
              <a:t>Review of simple induction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CA" sz="3600" b="1" dirty="0"/>
              <a:t>2 examples of simple induction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CA" sz="3600" b="1" dirty="0"/>
              <a:t>Principle of complete induction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CA" sz="3600" b="1" dirty="0"/>
              <a:t>1 example for complete induction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CA" sz="3600" b="1" dirty="0"/>
              <a:t>Review example for proving by contradiction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2040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00945"/>
            <a:ext cx="9144000" cy="173700"/>
          </a:xfrm>
        </p:spPr>
        <p:txBody>
          <a:bodyPr>
            <a:noAutofit/>
          </a:bodyPr>
          <a:lstStyle/>
          <a:p>
            <a:r>
              <a:rPr lang="en-CA" sz="4400" dirty="0"/>
              <a:t>Review of Principle of Simple Induction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874645"/>
            <a:ext cx="9144000" cy="5581814"/>
          </a:xfrm>
        </p:spPr>
        <p:txBody>
          <a:bodyPr/>
          <a:lstStyle/>
          <a:p>
            <a:pPr lvl="0" algn="l"/>
            <a:r>
              <a:rPr lang="en-CA" sz="3200" dirty="0"/>
              <a:t>Let P(n) be the statement for some number n,</a:t>
            </a:r>
          </a:p>
          <a:p>
            <a:pPr lvl="0" algn="l"/>
            <a:r>
              <a:rPr lang="en-CA" sz="3600" dirty="0"/>
              <a:t>If</a:t>
            </a:r>
            <a:endParaRPr lang="en-CA" dirty="0"/>
          </a:p>
          <a:p>
            <a:pPr lvl="0" algn="l"/>
            <a:endParaRPr lang="en-CA" dirty="0"/>
          </a:p>
          <a:p>
            <a:pPr lvl="0" algn="l"/>
            <a:endParaRPr lang="en-CA" dirty="0"/>
          </a:p>
          <a:p>
            <a:pPr lvl="0" algn="l"/>
            <a:endParaRPr lang="en-CA" dirty="0"/>
          </a:p>
          <a:p>
            <a:pPr lvl="0" algn="l"/>
            <a:endParaRPr lang="en-CA" dirty="0"/>
          </a:p>
          <a:p>
            <a:pPr lvl="0" algn="l"/>
            <a:endParaRPr lang="en-CA" dirty="0"/>
          </a:p>
          <a:p>
            <a:pPr lvl="0" algn="l"/>
            <a:r>
              <a:rPr lang="en-CA" sz="3200" dirty="0"/>
              <a:t>then</a:t>
            </a:r>
            <a:endParaRPr lang="en-CA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22496" y="1981724"/>
            <a:ext cx="4969080" cy="85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22496" y="3048279"/>
            <a:ext cx="9361738" cy="82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99144" y="4904828"/>
            <a:ext cx="6597000" cy="95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2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099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Recipe for writing a proof using simple induction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2524"/>
            <a:ext cx="10515600" cy="553402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Step 1: Define the predicate P(n), i.e. the statement you want to prove.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Step 2: Base Case: show that P(b) is True, e.g., b = 0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Step 3: Induction Step: show P(k) =&gt; P(k+1),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for k &gt;= b, i.e.,</a:t>
            </a:r>
          </a:p>
          <a:p>
            <a:pPr lvl="1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200" dirty="0"/>
              <a:t> </a:t>
            </a:r>
            <a:r>
              <a:rPr lang="en-CA" dirty="0">
                <a:latin typeface="Liberation Sans" pitchFamily="18"/>
              </a:rPr>
              <a:t>a. Assume P(k) is True (Inductive Hypothesis)</a:t>
            </a:r>
          </a:p>
          <a:p>
            <a:pPr lvl="1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dirty="0">
                <a:latin typeface="Liberation Sans" pitchFamily="18"/>
              </a:rPr>
              <a:t> b. Show that P(k+1) is True</a:t>
            </a:r>
          </a:p>
          <a:p>
            <a:pPr marL="45720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None/>
            </a:pPr>
            <a:endParaRPr lang="en-CA" sz="2800" dirty="0">
              <a:latin typeface="Liberation Sans" pitchFamily="18"/>
            </a:endParaRP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Done.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82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075717"/>
            <a:ext cx="11249023" cy="72057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95325" y="2033807"/>
            <a:ext cx="106584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Step 1: Define the Statement you want to prove. (i.e. the predicate P(n))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Step 2: check for the base case:  since n is an element of Natural numbers, base case is n = 1;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=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baseline="-25000" dirty="0"/>
              <a:t>1 </a:t>
            </a:r>
            <a:r>
              <a:rPr lang="en-US" sz="2800" dirty="0"/>
              <a:t>= 1</a:t>
            </a:r>
            <a:r>
              <a:rPr lang="en-US" sz="2800" baseline="30000" dirty="0"/>
              <a:t>3</a:t>
            </a:r>
            <a:r>
              <a:rPr lang="en-US" sz="2800" dirty="0"/>
              <a:t>-1+1 =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Since the formula yields the same result for a</a:t>
            </a:r>
            <a:r>
              <a:rPr lang="en-US" sz="2800" baseline="-25000" dirty="0"/>
              <a:t>1 </a:t>
            </a:r>
            <a:r>
              <a:rPr lang="en-US" sz="2800" dirty="0"/>
              <a:t>compared to what we have defined a</a:t>
            </a:r>
            <a:r>
              <a:rPr lang="en-US" sz="2800" baseline="-25000" dirty="0"/>
              <a:t>1</a:t>
            </a:r>
            <a:r>
              <a:rPr lang="en-US" sz="2800" dirty="0"/>
              <a:t> to be, </a:t>
            </a:r>
            <a:r>
              <a:rPr lang="en-US" sz="2800" b="1" dirty="0"/>
              <a:t>Base case</a:t>
            </a:r>
            <a:r>
              <a:rPr lang="en-US" sz="2800" dirty="0"/>
              <a:t> </a:t>
            </a:r>
            <a:r>
              <a:rPr lang="en-US" sz="2800" b="1" u="sng" dirty="0"/>
              <a:t>holds</a:t>
            </a:r>
            <a:r>
              <a:rPr lang="en-US" sz="28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13" y="2800061"/>
            <a:ext cx="4264167" cy="7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723900"/>
          </a:xfrm>
        </p:spPr>
        <p:txBody>
          <a:bodyPr/>
          <a:lstStyle/>
          <a:p>
            <a:r>
              <a:rPr lang="en-CA" dirty="0"/>
              <a:t>Example 4 cont’d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809626"/>
            <a:ext cx="11201400" cy="594359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Step 3: Induction Step: show P(k) =&gt; P(k+1),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Assume that for n=k</a:t>
            </a:r>
            <a:r>
              <a:rPr lang="en-US" sz="3600" noProof="1"/>
              <a:t>, </a:t>
            </a:r>
            <a:r>
              <a:rPr lang="en-US" sz="3600" b="1" noProof="1"/>
              <a:t>a</a:t>
            </a:r>
            <a:r>
              <a:rPr lang="en-US" sz="3600" b="1" baseline="-25000" noProof="1"/>
              <a:t>k </a:t>
            </a:r>
            <a:r>
              <a:rPr lang="en-US" sz="3600" b="1" noProof="1"/>
              <a:t>= k</a:t>
            </a:r>
            <a:r>
              <a:rPr lang="en-US" sz="3600" b="1" baseline="30000" noProof="1"/>
              <a:t>3</a:t>
            </a:r>
            <a:r>
              <a:rPr lang="en-US" sz="3600" b="1" noProof="1"/>
              <a:t>-k+1</a:t>
            </a:r>
            <a:r>
              <a:rPr lang="en-CA" sz="3600" dirty="0"/>
              <a:t>, </a:t>
            </a:r>
            <a:r>
              <a:rPr lang="en-CA" sz="3600" b="1" dirty="0"/>
              <a:t>Induction Hypothesis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Show that for n=k+1 ; </a:t>
            </a:r>
            <a:r>
              <a:rPr lang="en-CA" sz="3200" b="1" dirty="0"/>
              <a:t>a</a:t>
            </a:r>
            <a:r>
              <a:rPr lang="en-CA" sz="3200" b="1" baseline="-25000" dirty="0"/>
              <a:t>k+1</a:t>
            </a:r>
            <a:r>
              <a:rPr lang="en-CA" sz="3200" b="1" dirty="0"/>
              <a:t>=(k+1)</a:t>
            </a:r>
            <a:r>
              <a:rPr lang="en-CA" sz="3200" b="1" baseline="30000" dirty="0"/>
              <a:t>3</a:t>
            </a:r>
            <a:r>
              <a:rPr lang="en-CA" sz="3200" b="1" dirty="0"/>
              <a:t>-(k+1)+1</a:t>
            </a:r>
            <a:endParaRPr lang="en-CA" sz="3200" dirty="0"/>
          </a:p>
          <a:p>
            <a:pPr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By the recursive definition a</a:t>
            </a:r>
            <a:r>
              <a:rPr lang="en-CA" sz="3600" baseline="-25000" dirty="0"/>
              <a:t>n+1</a:t>
            </a:r>
            <a:r>
              <a:rPr lang="en-CA" sz="3600" dirty="0"/>
              <a:t> = a</a:t>
            </a:r>
            <a:r>
              <a:rPr lang="en-CA" sz="3600" baseline="-25000" dirty="0"/>
              <a:t>n </a:t>
            </a:r>
            <a:r>
              <a:rPr lang="en-CA" sz="3600" dirty="0"/>
              <a:t>+3n(n+1)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CA" sz="3600" dirty="0"/>
              <a:t>Then; 		   a</a:t>
            </a:r>
            <a:r>
              <a:rPr lang="en-CA" sz="3600" baseline="-25000" dirty="0"/>
              <a:t>k+1</a:t>
            </a:r>
            <a:r>
              <a:rPr lang="en-CA" sz="3600" dirty="0"/>
              <a:t>=</a:t>
            </a:r>
            <a:r>
              <a:rPr lang="en-CA" sz="3600" b="1" dirty="0"/>
              <a:t>a</a:t>
            </a:r>
            <a:r>
              <a:rPr lang="en-CA" sz="3600" b="1" baseline="-25000" dirty="0"/>
              <a:t>k</a:t>
            </a:r>
            <a:r>
              <a:rPr lang="en-CA" sz="3600" dirty="0"/>
              <a:t>+3k(k+1)</a:t>
            </a:r>
          </a:p>
          <a:p>
            <a:pPr marL="0" indent="0">
              <a:lnSpc>
                <a:spcPct val="100000"/>
              </a:lnSpc>
              <a:buSzPct val="45000"/>
              <a:buNone/>
            </a:pPr>
            <a:r>
              <a:rPr lang="en-CA" sz="3600" dirty="0"/>
              <a:t>                                    =</a:t>
            </a:r>
            <a:r>
              <a:rPr lang="en-CA" sz="3600" b="1" dirty="0"/>
              <a:t>k</a:t>
            </a:r>
            <a:r>
              <a:rPr lang="en-CA" sz="3600" b="1" baseline="30000" dirty="0"/>
              <a:t>3</a:t>
            </a:r>
            <a:r>
              <a:rPr lang="en-CA" sz="3600" b="1" dirty="0"/>
              <a:t>-k+1</a:t>
            </a:r>
            <a:r>
              <a:rPr lang="en-CA" sz="3600" dirty="0"/>
              <a:t>+3k(k+1)</a:t>
            </a:r>
          </a:p>
          <a:p>
            <a:pPr marL="0" indent="0">
              <a:lnSpc>
                <a:spcPct val="100000"/>
              </a:lnSpc>
              <a:buSzPct val="45000"/>
              <a:buNone/>
            </a:pPr>
            <a:r>
              <a:rPr lang="en-CA" sz="3600" dirty="0"/>
              <a:t>                                    =k</a:t>
            </a:r>
            <a:r>
              <a:rPr lang="en-CA" sz="3600" baseline="30000" dirty="0"/>
              <a:t>3</a:t>
            </a:r>
            <a:r>
              <a:rPr lang="en-CA" sz="3600" dirty="0"/>
              <a:t> +3k</a:t>
            </a:r>
            <a:r>
              <a:rPr lang="en-CA" sz="3600" baseline="30000" dirty="0"/>
              <a:t>2</a:t>
            </a:r>
            <a:r>
              <a:rPr lang="en-CA" sz="3600" dirty="0"/>
              <a:t> +3k+1 -k</a:t>
            </a:r>
            <a:endParaRPr lang="en-CA" sz="3200" dirty="0"/>
          </a:p>
          <a:p>
            <a:pPr marL="0" indent="0">
              <a:lnSpc>
                <a:spcPct val="100000"/>
              </a:lnSpc>
              <a:buSzPct val="45000"/>
              <a:buNone/>
            </a:pPr>
            <a:r>
              <a:rPr lang="en-CA" sz="3200" dirty="0"/>
              <a:t>                                        </a:t>
            </a:r>
            <a:r>
              <a:rPr lang="en-CA" sz="3600" dirty="0"/>
              <a:t>=(k+1)</a:t>
            </a:r>
            <a:r>
              <a:rPr lang="en-CA" sz="3600" baseline="30000" dirty="0"/>
              <a:t>3</a:t>
            </a:r>
            <a:r>
              <a:rPr lang="en-CA" sz="3600" dirty="0"/>
              <a:t> -k </a:t>
            </a:r>
            <a:r>
              <a:rPr lang="en-CA" sz="3600" b="1" dirty="0"/>
              <a:t>-1 +1  </a:t>
            </a:r>
          </a:p>
          <a:p>
            <a:pPr marL="0" indent="0">
              <a:lnSpc>
                <a:spcPct val="100000"/>
              </a:lnSpc>
              <a:buSzPct val="45000"/>
              <a:buNone/>
            </a:pPr>
            <a:r>
              <a:rPr lang="en-CA" sz="3600" b="1" dirty="0"/>
              <a:t>				= (k+1)</a:t>
            </a:r>
            <a:r>
              <a:rPr lang="en-CA" sz="3600" b="1" baseline="30000" dirty="0"/>
              <a:t>3</a:t>
            </a:r>
            <a:r>
              <a:rPr lang="en-CA" sz="3600" b="1" dirty="0"/>
              <a:t>-(k+1)+1 	</a:t>
            </a:r>
            <a:endParaRPr lang="en-CA" sz="3600" dirty="0"/>
          </a:p>
          <a:p>
            <a:pPr>
              <a:lnSpc>
                <a:spcPct val="100000"/>
              </a:lnSpc>
              <a:buSzPct val="45000"/>
              <a:buFont typeface="StarSymbol"/>
              <a:buChar char="●"/>
            </a:pPr>
            <a:endParaRPr lang="en-CA" sz="3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178236"/>
            <a:ext cx="7181433" cy="538883"/>
          </a:xfrm>
          <a:prstGeom prst="rect">
            <a:avLst/>
          </a:prstGeom>
        </p:spPr>
      </p:pic>
      <p:sp>
        <p:nvSpPr>
          <p:cNvPr id="5" name="Pfeil nach links 4"/>
          <p:cNvSpPr/>
          <p:nvPr/>
        </p:nvSpPr>
        <p:spPr>
          <a:xfrm>
            <a:off x="7924801" y="4400551"/>
            <a:ext cx="2838450" cy="8572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Add -1+1 = 0</a:t>
            </a:r>
            <a:endParaRPr lang="de-DE" sz="3600" dirty="0"/>
          </a:p>
        </p:txBody>
      </p:sp>
      <p:sp>
        <p:nvSpPr>
          <p:cNvPr id="6" name="Pfeil nach links 5"/>
          <p:cNvSpPr/>
          <p:nvPr/>
        </p:nvSpPr>
        <p:spPr>
          <a:xfrm>
            <a:off x="6896100" y="3171826"/>
            <a:ext cx="3867151" cy="809624"/>
          </a:xfrm>
          <a:prstGeom prst="leftArrow">
            <a:avLst>
              <a:gd name="adj1" fmla="val 688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noProof="1"/>
              <a:t>a</a:t>
            </a:r>
            <a:r>
              <a:rPr lang="en-US" sz="3600" b="1" baseline="-25000" noProof="1"/>
              <a:t>k </a:t>
            </a:r>
            <a:r>
              <a:rPr lang="en-US" sz="3600" b="1" noProof="1"/>
              <a:t>= k</a:t>
            </a:r>
            <a:r>
              <a:rPr lang="en-US" sz="3600" b="1" baseline="30000" noProof="1"/>
              <a:t>3</a:t>
            </a:r>
            <a:r>
              <a:rPr lang="en-US" sz="3600" b="1" noProof="1"/>
              <a:t>-k+1 </a:t>
            </a:r>
            <a:r>
              <a:rPr lang="en-US" sz="3600" noProof="1"/>
              <a:t>by</a:t>
            </a:r>
            <a:r>
              <a:rPr lang="en-US" sz="3600" b="1" noProof="1"/>
              <a:t> I.H.</a:t>
            </a:r>
            <a:endParaRPr lang="de-DE" sz="3600" dirty="0"/>
          </a:p>
        </p:txBody>
      </p:sp>
      <p:pic>
        <p:nvPicPr>
          <p:cNvPr id="7" name="Picture 442"/>
          <p:cNvPicPr/>
          <p:nvPr/>
        </p:nvPicPr>
        <p:blipFill>
          <a:blip r:embed="rId3"/>
          <a:stretch>
            <a:fillRect/>
          </a:stretch>
        </p:blipFill>
        <p:spPr>
          <a:xfrm>
            <a:off x="9713594" y="5257801"/>
            <a:ext cx="1640206" cy="19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742949"/>
          </a:xfrm>
        </p:spPr>
        <p:txBody>
          <a:bodyPr>
            <a:normAutofit/>
          </a:bodyPr>
          <a:lstStyle/>
          <a:p>
            <a:r>
              <a:rPr lang="en-CA" dirty="0"/>
              <a:t>Example 5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876300"/>
                <a:ext cx="11144250" cy="5857875"/>
              </a:xfrm>
            </p:spPr>
            <p:txBody>
              <a:bodyPr/>
              <a:lstStyle/>
              <a:p>
                <a:r>
                  <a:rPr lang="en-CA" sz="3200" dirty="0"/>
                  <a:t>Prove that for all natural n ∈ N:</a:t>
                </a:r>
              </a:p>
              <a:p>
                <a:pPr lvl="5"/>
                <a:r>
                  <a:rPr lang="en-CA" sz="4000" b="1" dirty="0"/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40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4000" b="1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4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4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4000" b="1" i="1" dirty="0"/>
                  <a:t> </a:t>
                </a:r>
                <a:endParaRPr lang="en-CA" sz="3200" b="1" i="1" dirty="0"/>
              </a:p>
              <a:p>
                <a:r>
                  <a:rPr lang="en-CA" sz="3200" dirty="0"/>
                  <a:t>Step 1: define the predicate:</a:t>
                </a:r>
              </a:p>
              <a:p>
                <a:pPr lvl="6"/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3200" b="1" i="1" dirty="0"/>
              </a:p>
              <a:p>
                <a:r>
                  <a:rPr lang="en-CA" sz="3200" dirty="0"/>
                  <a:t>Note: understand how the summation of this series is formed: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876300"/>
                <a:ext cx="11144250" cy="5857875"/>
              </a:xfrm>
              <a:blipFill>
                <a:blip r:embed="rId2"/>
                <a:stretch>
                  <a:fillRect l="-1258" t="-2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ch oben gekrümmter Pfeil 4"/>
          <p:cNvSpPr/>
          <p:nvPr/>
        </p:nvSpPr>
        <p:spPr>
          <a:xfrm>
            <a:off x="1266825" y="4943475"/>
            <a:ext cx="1438275" cy="695325"/>
          </a:xfrm>
          <a:prstGeom prst="curvedUpArrow">
            <a:avLst>
              <a:gd name="adj1" fmla="val 19726"/>
              <a:gd name="adj2" fmla="val 48603"/>
              <a:gd name="adj3" fmla="val 3869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>
                <a:solidFill>
                  <a:schemeClr val="accent6"/>
                </a:solidFill>
              </a:rPr>
              <a:t>+1</a:t>
            </a:r>
            <a:endParaRPr lang="de-DE" sz="4400" dirty="0">
              <a:solidFill>
                <a:schemeClr val="accent6"/>
              </a:solidFill>
            </a:endParaRPr>
          </a:p>
        </p:txBody>
      </p:sp>
      <p:sp>
        <p:nvSpPr>
          <p:cNvPr id="6" name="Nach oben gekrümmter Pfeil 5"/>
          <p:cNvSpPr/>
          <p:nvPr/>
        </p:nvSpPr>
        <p:spPr>
          <a:xfrm>
            <a:off x="1200150" y="4943476"/>
            <a:ext cx="3695700" cy="771524"/>
          </a:xfrm>
          <a:prstGeom prst="curvedUpArrow">
            <a:avLst>
              <a:gd name="adj1" fmla="val 32651"/>
              <a:gd name="adj2" fmla="val 66143"/>
              <a:gd name="adj3" fmla="val 4832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chemeClr val="accent1">
                    <a:lumMod val="75000"/>
                  </a:schemeClr>
                </a:solidFill>
              </a:rPr>
              <a:t>   +n-1</a:t>
            </a:r>
            <a:endParaRPr lang="de-DE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Nach oben gekrümmter Pfeil 6"/>
          <p:cNvSpPr/>
          <p:nvPr/>
        </p:nvSpPr>
        <p:spPr>
          <a:xfrm>
            <a:off x="4676776" y="4943475"/>
            <a:ext cx="1885949" cy="695325"/>
          </a:xfrm>
          <a:prstGeom prst="curvedUpArrow">
            <a:avLst>
              <a:gd name="adj1" fmla="val 19726"/>
              <a:gd name="adj2" fmla="val 48603"/>
              <a:gd name="adj3" fmla="val 3869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>
                <a:solidFill>
                  <a:schemeClr val="accent6"/>
                </a:solidFill>
              </a:rPr>
              <a:t>+1</a:t>
            </a:r>
            <a:endParaRPr lang="de-DE" sz="4400" dirty="0">
              <a:solidFill>
                <a:schemeClr val="accent6"/>
              </a:solidFill>
            </a:endParaRPr>
          </a:p>
        </p:txBody>
      </p:sp>
      <p:sp>
        <p:nvSpPr>
          <p:cNvPr id="8" name="Nach oben gekrümmter Pfeil 7"/>
          <p:cNvSpPr/>
          <p:nvPr/>
        </p:nvSpPr>
        <p:spPr>
          <a:xfrm>
            <a:off x="4676776" y="4943474"/>
            <a:ext cx="4552950" cy="857251"/>
          </a:xfrm>
          <a:prstGeom prst="curvedUpArrow">
            <a:avLst>
              <a:gd name="adj1" fmla="val 32651"/>
              <a:gd name="adj2" fmla="val 66143"/>
              <a:gd name="adj3" fmla="val 4832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dirty="0">
                <a:solidFill>
                  <a:schemeClr val="accent1">
                    <a:lumMod val="75000"/>
                  </a:schemeClr>
                </a:solidFill>
              </a:rPr>
              <a:t>+n</a:t>
            </a:r>
            <a:endParaRPr lang="de-DE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Nach oben gekrümmter Pfeil 9"/>
          <p:cNvSpPr/>
          <p:nvPr/>
        </p:nvSpPr>
        <p:spPr>
          <a:xfrm>
            <a:off x="1200150" y="5638799"/>
            <a:ext cx="9391649" cy="1219201"/>
          </a:xfrm>
          <a:prstGeom prst="curvedUpArrow">
            <a:avLst>
              <a:gd name="adj1" fmla="val 26710"/>
              <a:gd name="adj2" fmla="val 89042"/>
              <a:gd name="adj3" fmla="val 467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dirty="0">
                <a:solidFill>
                  <a:schemeClr val="accent6">
                    <a:lumMod val="75000"/>
                  </a:schemeClr>
                </a:solidFill>
              </a:rPr>
              <a:t>+2n</a:t>
            </a:r>
            <a:endParaRPr lang="de-DE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Nach oben gekrümmter Pfeil 10"/>
          <p:cNvSpPr/>
          <p:nvPr/>
        </p:nvSpPr>
        <p:spPr>
          <a:xfrm>
            <a:off x="8929688" y="4943474"/>
            <a:ext cx="1662112" cy="695325"/>
          </a:xfrm>
          <a:prstGeom prst="curvedUpArrow">
            <a:avLst>
              <a:gd name="adj1" fmla="val 19726"/>
              <a:gd name="adj2" fmla="val 48603"/>
              <a:gd name="adj3" fmla="val 3869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>
                <a:solidFill>
                  <a:schemeClr val="accent6"/>
                </a:solidFill>
              </a:rPr>
              <a:t>+1</a:t>
            </a:r>
            <a:endParaRPr lang="de-DE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733424"/>
          </a:xfrm>
        </p:spPr>
        <p:txBody>
          <a:bodyPr>
            <a:normAutofit/>
          </a:bodyPr>
          <a:lstStyle/>
          <a:p>
            <a:r>
              <a:rPr lang="en-CA" dirty="0"/>
              <a:t>Example 5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71451" y="809625"/>
                <a:ext cx="11887198" cy="5848350"/>
              </a:xfrm>
            </p:spPr>
            <p:txBody>
              <a:bodyPr/>
              <a:lstStyle/>
              <a:p>
                <a:r>
                  <a:rPr lang="en-CA" sz="3200" dirty="0"/>
                  <a:t>Step 2: check for the base case, n=1: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  <m:r>
                      <a:rPr lang="en-CA" sz="3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1+2</m:t>
                        </m:r>
                      </m:den>
                    </m:f>
                    <m:r>
                      <a:rPr lang="en-CA" sz="3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1+3</m:t>
                        </m:r>
                      </m:den>
                    </m:f>
                    <m:r>
                      <a:rPr lang="en-CA" sz="36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CA" sz="36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CA" sz="360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CA" sz="36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CA" sz="360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6+4+3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CA" sz="360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CA" sz="36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CA" sz="3600" dirty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CA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CA" sz="360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CA" sz="3600" i="0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CA" sz="3600" dirty="0"/>
                  <a:t>  </a:t>
                </a:r>
                <a:r>
                  <a:rPr lang="en-CA" sz="2800" dirty="0"/>
                  <a:t>True, Therefore it </a:t>
                </a:r>
                <a:r>
                  <a:rPr lang="en-CA" sz="2800" b="1" u="sng" dirty="0"/>
                  <a:t>holds</a:t>
                </a:r>
                <a:r>
                  <a:rPr lang="en-CA" sz="2800" dirty="0"/>
                  <a:t> for the </a:t>
                </a:r>
                <a:r>
                  <a:rPr lang="en-CA" sz="2800" b="1" dirty="0"/>
                  <a:t>base case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1" y="809625"/>
                <a:ext cx="11887198" cy="5848350"/>
              </a:xfrm>
              <a:blipFill>
                <a:blip r:embed="rId2"/>
                <a:stretch>
                  <a:fillRect l="-1179" t="-21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feil nach links 3"/>
              <p:cNvSpPr/>
              <p:nvPr/>
            </p:nvSpPr>
            <p:spPr>
              <a:xfrm>
                <a:off x="4791073" y="1466849"/>
                <a:ext cx="6562727" cy="1114425"/>
              </a:xfrm>
              <a:prstGeom prst="leftArrow">
                <a:avLst>
                  <a:gd name="adj1" fmla="val 69737"/>
                  <a:gd name="adj2" fmla="val 3947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Since for n=1,</a:t>
                </a:r>
                <a:r>
                  <a:rPr lang="de-DE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de-DE" sz="3200" dirty="0"/>
                  <a:t> </a:t>
                </a:r>
                <a:r>
                  <a:rPr lang="de-DE" sz="3200" noProof="1"/>
                  <a:t>we stop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noProof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noProof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4" name="Pfeil nach link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3" y="1466849"/>
                <a:ext cx="6562727" cy="1114425"/>
              </a:xfrm>
              <a:prstGeom prst="leftArrow">
                <a:avLst>
                  <a:gd name="adj1" fmla="val 69737"/>
                  <a:gd name="adj2" fmla="val 39474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14486" y="1"/>
                <a:ext cx="8477514" cy="803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6"/>
                <a:r>
                  <a:rPr lang="en-CA" sz="3200" b="1" dirty="0"/>
                  <a:t>P(n):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CA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CA" sz="3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3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3200" b="1" i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86" y="1"/>
                <a:ext cx="8477514" cy="8038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5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Microsoft Office PowerPoint</Application>
  <PresentationFormat>Widescreen</PresentationFormat>
  <Paragraphs>227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Bodoni MT Black</vt:lpstr>
      <vt:lpstr>Calibri</vt:lpstr>
      <vt:lpstr>Calibri Light</vt:lpstr>
      <vt:lpstr>Cambria Math</vt:lpstr>
      <vt:lpstr>Liberation Sans</vt:lpstr>
      <vt:lpstr>StarSymbol</vt:lpstr>
      <vt:lpstr>Office</vt:lpstr>
      <vt:lpstr>MΔT0x66 of course in base 16</vt:lpstr>
      <vt:lpstr>PowerPoint Presentation</vt:lpstr>
      <vt:lpstr>Todays topics</vt:lpstr>
      <vt:lpstr>Review of Principle of Simple Induction</vt:lpstr>
      <vt:lpstr>Recipe for writing a proof using simple induction</vt:lpstr>
      <vt:lpstr>Example 4</vt:lpstr>
      <vt:lpstr>Example 4 cont’d</vt:lpstr>
      <vt:lpstr>Example 5</vt:lpstr>
      <vt:lpstr>Example 5 cont’d</vt:lpstr>
      <vt:lpstr>Example 5 cont’d</vt:lpstr>
      <vt:lpstr>Example 5 cont’d</vt:lpstr>
      <vt:lpstr>Example 5 cont’d</vt:lpstr>
      <vt:lpstr>Example 5 cont’d</vt:lpstr>
      <vt:lpstr>Example 5 cont’d</vt:lpstr>
      <vt:lpstr>Example 5 cont’d</vt:lpstr>
      <vt:lpstr>Example 5 cont’d</vt:lpstr>
      <vt:lpstr> New topic: Complete (strong Induction)</vt:lpstr>
      <vt:lpstr>In other words</vt:lpstr>
      <vt:lpstr>Principle of Complete Induction</vt:lpstr>
      <vt:lpstr>Example 1      Prime or Product of Primes</vt:lpstr>
      <vt:lpstr>Example 1 cont’d</vt:lpstr>
      <vt:lpstr>Example 1 cont’d</vt:lpstr>
      <vt:lpstr>Example 1 cont’d</vt:lpstr>
      <vt:lpstr>Example 2 review of contradiction proving method</vt:lpstr>
      <vt:lpstr>Example 2 cont’d</vt:lpstr>
      <vt:lpstr>Citations: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Arash Gholami</dc:creator>
  <cp:lastModifiedBy>Arash Gholami</cp:lastModifiedBy>
  <cp:revision>48</cp:revision>
  <dcterms:created xsi:type="dcterms:W3CDTF">2016-10-31T16:48:22Z</dcterms:created>
  <dcterms:modified xsi:type="dcterms:W3CDTF">2017-12-30T20:41:30Z</dcterms:modified>
</cp:coreProperties>
</file>