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5F775E-7C57-4940-AE0F-0A446BC59254}">
  <a:tblStyle styleId="{895F775E-7C57-4940-AE0F-0A446BC59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862e71082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862e7108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bec7cd2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6bec7cd2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some standard things we need when we do supervised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 we need a dataset. For most ML methods (especially neural networks) the bigger the better. As we’re doing supervised learning this should be labelled with the classes you want to predict.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perform training which uses the dataset to optimize.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of this training is a model which has </a:t>
            </a:r>
            <a:r>
              <a:rPr lang="en-GB">
                <a:solidFill>
                  <a:schemeClr val="dk1"/>
                </a:solidFill>
              </a:rPr>
              <a:t>learned how to classify the examples.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6bec7cd2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6bec7cd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need to split our dataset into training and test sets. Just like how in an exam you’re given a </a:t>
            </a:r>
            <a:r>
              <a:rPr lang="en-GB"/>
              <a:t>different</a:t>
            </a:r>
            <a:r>
              <a:rPr lang="en-GB"/>
              <a:t> (but related) problem to solve - not just one copied out of the textbook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Commonly we use a much larger set for training than testing as it’s more data-intense (usually 80%-20% or 90%-10%)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bec7cd2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bec7cd2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62e7108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62e7108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Then we need some metrics - measures we can use to put a number on how well our model is doing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862e7108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862e7108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an example. Imagine we have the correct labels alongside the model’s prediction. We want to apply some metrics to evaluate how good the model is.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862e7108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862e7108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 obvious choice is accuracy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What proportion of the examples did we get right.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Use as a rough indicator of model training progress/convergence for balanced datasets.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For model performance, use only in combination with other metrics.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There are problems with accuracy though. Especially if your dataset is very unbalanced or you care about getting one class right more than another.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862e71082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862e71082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Another measure we can use is precision. Of the examples the model labelled as the positive class (Picnic) how often are they actually “Picnic”.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862e71082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862e71082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Recall - If there’s an example which should be labelled as picnic, how often does the model correctly identify it as “picnic”.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862e71082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862e71082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we want a well-rounded model, we want both high precision and high recall. We can use the F1-score which is the harmonic mean of precision and recall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862e71082_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862e71082_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Typically if we have multiple classes we’ll look at a confusion matrix which shows us what classes the model got ‘confused’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62e7108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62e7108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bec7cd2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bec7cd2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bec7cd2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6bec7cd2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hopefully that sets the scene.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lots of ways you can run machine learning on. We’re going to use google’s colab for the demos today because it’s preconfigured with a standard set of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want to do this on larger data using better models later, try running it on machines with bigger GPUs.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862e71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862e71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bec7cd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bec7cd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bec7cd2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bec7cd2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- Machines that mimic human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- Algorithms that learn from data - systems which optimize themselves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- ML that uses a specific type of algorithm - Neural Networks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bec7cd2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bec7cd2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Doesn’t need labels (supervision)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Usually means clustering methods (learning to group data together)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E.g. if you have a load of news articles and want to find which are talking about the same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Needs labels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image is an example of classification, but we can also do regression (predicting a value, e.g. if x,y,z changes can I predict the </a:t>
            </a:r>
            <a:r>
              <a:rPr lang="en-GB"/>
              <a:t>effect</a:t>
            </a:r>
            <a:r>
              <a:rPr lang="en-GB"/>
              <a:t> on the price of my house).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Neural Networks are an example of a supervised method and is what we’ll focus on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6bec7cd24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6bec7cd2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involves developing an agent which learns to interact with an </a:t>
            </a:r>
            <a:r>
              <a:rPr lang="en-GB"/>
              <a:t>environment</a:t>
            </a:r>
            <a:r>
              <a:rPr lang="en-GB"/>
              <a:t> . This is typically used for robotics applications.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862e71082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862e71082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Assigning a label to something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E.g. Is this picture of a dog or a cat?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Predicting a value for something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E.g. Given the location, number of bedrooms - how much is my house worth?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also other tasks such as image segmentation, text generation but we’ll touch on those later. For now we’ll focus on the most common task - classification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horturl.at/rN1J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dD7pmFGM1noB8myLubJj9V2K-nEg8-G3?usp=drive_link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drive/folders/1SGPLwr2LlL7VSL_QvEUW_6OmL4G2ZObb?usp=drive_link" TargetMode="External"/><Relationship Id="rId5" Type="http://schemas.openxmlformats.org/officeDocument/2006/relationships/hyperlink" Target="https://shorturl.at/rN1Jj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Foundations of Neural Networks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974900" y="3343575"/>
            <a:ext cx="5781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https://shorturl.at/rN1Jj</a:t>
            </a:r>
            <a:endParaRPr b="1" sz="3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ML Process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21918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4264725" y="444563"/>
            <a:ext cx="1858400" cy="1251125"/>
          </a:xfrm>
          <a:prstGeom prst="flowChartMagneticDisk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Dataset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286725" y="1931475"/>
            <a:ext cx="1814400" cy="114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369025" y="3175300"/>
            <a:ext cx="1754100" cy="1302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Trained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21093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Train/Test Split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254125" y="1801825"/>
            <a:ext cx="6469200" cy="2389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2286000" y="1912950"/>
            <a:ext cx="457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Dataset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468450" y="2492375"/>
            <a:ext cx="40959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295400" y="2522550"/>
            <a:ext cx="457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Train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667375" y="2514613"/>
            <a:ext cx="19545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419600" y="2522550"/>
            <a:ext cx="457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Test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Weather Dataset</a:t>
            </a:r>
            <a:endParaRPr/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952500" y="197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{895F775E-7C57-4940-AE0F-0A446BC59254}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chemeClr val="dk1"/>
                          </a:solidFill>
                        </a:rPr>
                        <a:t>Cloud cover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solidFill>
                            <a:schemeClr val="dk1"/>
                          </a:solidFill>
                        </a:rPr>
                        <a:t>Picnic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</a:rPr>
                        <a:t>?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10%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23.5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70%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8.7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No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33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Precision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F1-Score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82305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{895F775E-7C57-4940-AE0F-0A446BC59254}</a:tableStyleId>
              </a:tblPr>
              <a:tblGrid>
                <a:gridCol w="1507275"/>
                <a:gridCol w="150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Labels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Model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82305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{895F775E-7C57-4940-AE0F-0A446BC59254}</a:tableStyleId>
              </a:tblPr>
              <a:tblGrid>
                <a:gridCol w="1507275"/>
                <a:gridCol w="150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Labels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Model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 </a:t>
                      </a:r>
                      <a:r>
                        <a:rPr b="1" lang="en-GB" sz="1700"/>
                        <a:t>✅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</a:t>
                      </a:r>
                      <a:r>
                        <a:rPr b="1" lang="en-GB" sz="1700"/>
                        <a:t>✅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</a:t>
                      </a:r>
                      <a:r>
                        <a:rPr b="1" lang="en-GB" sz="1700"/>
                        <a:t>✅</a:t>
                      </a:r>
                      <a:r>
                        <a:rPr lang="en-GB">
                          <a:solidFill>
                            <a:srgbClr val="EA9999"/>
                          </a:solidFill>
                        </a:rPr>
                        <a:t>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r>
                        <a:rPr lang="en-GB">
                          <a:solidFill>
                            <a:srgbClr val="EA9999"/>
                          </a:solidFill>
                        </a:rPr>
                        <a:t>     </a:t>
                      </a:r>
                      <a:r>
                        <a:rPr b="1" lang="en-GB" sz="1700"/>
                        <a:t>✅</a:t>
                      </a:r>
                      <a:r>
                        <a:rPr lang="en-GB">
                          <a:solidFill>
                            <a:srgbClr val="EA9999"/>
                          </a:solidFill>
                        </a:rPr>
                        <a:t>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❌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 ❌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7"/>
          <p:cNvSpPr txBox="1"/>
          <p:nvPr/>
        </p:nvSpPr>
        <p:spPr>
          <a:xfrm>
            <a:off x="5381775" y="2432075"/>
            <a:ext cx="3779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Accuracy: 4/6 = 66.7%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Precision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82305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{895F775E-7C57-4940-AE0F-0A446BC59254}</a:tableStyleId>
              </a:tblPr>
              <a:tblGrid>
                <a:gridCol w="1507275"/>
                <a:gridCol w="150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Labels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Model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 </a:t>
                      </a:r>
                      <a:r>
                        <a:rPr b="1" lang="en-GB" sz="1700"/>
                        <a:t>✅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 </a:t>
                      </a:r>
                      <a:r>
                        <a:rPr lang="en-GB">
                          <a:solidFill>
                            <a:srgbClr val="EA9999"/>
                          </a:solidFill>
                        </a:rPr>
                        <a:t>❌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8"/>
          <p:cNvSpPr txBox="1"/>
          <p:nvPr/>
        </p:nvSpPr>
        <p:spPr>
          <a:xfrm>
            <a:off x="5381775" y="2432075"/>
            <a:ext cx="3779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Precision</a:t>
            </a:r>
            <a:r>
              <a:rPr lang="en-GB" sz="1800">
                <a:solidFill>
                  <a:schemeClr val="lt2"/>
                </a:solidFill>
              </a:rPr>
              <a:t>: 1/2 = 50%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Recall</a:t>
            </a:r>
            <a:endParaRPr/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82305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{895F775E-7C57-4940-AE0F-0A446BC59254}</a:tableStyleId>
              </a:tblPr>
              <a:tblGrid>
                <a:gridCol w="1507275"/>
                <a:gridCol w="150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Labels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Model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 </a:t>
                      </a:r>
                      <a:r>
                        <a:rPr b="1" lang="en-GB" sz="1700"/>
                        <a:t>✅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 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     ❌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A9999"/>
                          </a:solidFill>
                        </a:rPr>
                        <a:t>No Picnic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B6D7A8"/>
                          </a:solidFill>
                        </a:rPr>
                        <a:t>Picnic          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9"/>
          <p:cNvSpPr txBox="1"/>
          <p:nvPr/>
        </p:nvSpPr>
        <p:spPr>
          <a:xfrm>
            <a:off x="5381775" y="2432075"/>
            <a:ext cx="3779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Recall</a:t>
            </a:r>
            <a:r>
              <a:rPr lang="en-GB" sz="1800">
                <a:solidFill>
                  <a:schemeClr val="lt2"/>
                </a:solidFill>
              </a:rPr>
              <a:t>: 1/2 = 50%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F1-Score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2409975" y="2432075"/>
            <a:ext cx="3779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F1-Score = 2 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218" name="Google Shape;218;p30"/>
          <p:cNvCxnSpPr/>
          <p:nvPr/>
        </p:nvCxnSpPr>
        <p:spPr>
          <a:xfrm>
            <a:off x="4032050" y="2644775"/>
            <a:ext cx="1849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3999600" y="2195375"/>
            <a:ext cx="2466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Precision x recall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999600" y="2652575"/>
            <a:ext cx="24663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Precision + recall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11827" l="12530" r="24122" t="5459"/>
          <a:stretch/>
        </p:blipFill>
        <p:spPr>
          <a:xfrm>
            <a:off x="2919312" y="1418900"/>
            <a:ext cx="3305374" cy="31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Today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Basics of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Neural Network Fundamentals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NNs for Images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Tomorrow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NNs for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Spiking 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Explainability &amp; Bias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Notebook 1: Evaluating </a:t>
            </a:r>
            <a:r>
              <a:rPr lang="en-GB"/>
              <a:t>an</a:t>
            </a:r>
            <a:r>
              <a:rPr lang="en-GB"/>
              <a:t> ML Model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457275"/>
            <a:ext cx="42039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01 Basics of ML/Notebook 1: Evaluating an ML Model.ipynb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176" y="1363300"/>
            <a:ext cx="3853274" cy="2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Environment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Bede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50" y="281375"/>
            <a:ext cx="45148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0500" y="3389825"/>
            <a:ext cx="7425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https://drive.google.com/drive/folders/1SGPLwr2LlL7VSL_QvEUW_6OmL4G2ZObb?usp=drive_link</a:t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https://shorturl.at/rN1Jj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 Runtime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47" y="1287297"/>
            <a:ext cx="3316275" cy="30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625" y="1252253"/>
            <a:ext cx="4141675" cy="321683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816825" y="2405025"/>
            <a:ext cx="755100" cy="6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1: </a:t>
            </a:r>
            <a:r>
              <a:rPr lang="en-GB"/>
              <a:t>Basics of Machine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788075" y="103200"/>
            <a:ext cx="4963200" cy="4963200"/>
          </a:xfrm>
          <a:prstGeom prst="ellipse">
            <a:avLst/>
          </a:prstGeom>
          <a:solidFill>
            <a:srgbClr val="CA6600">
              <a:alpha val="41360"/>
            </a:srgbClr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725650" y="1511225"/>
            <a:ext cx="3313500" cy="3313500"/>
          </a:xfrm>
          <a:prstGeom prst="ellipse">
            <a:avLst/>
          </a:prstGeom>
          <a:solidFill>
            <a:srgbClr val="CA6600">
              <a:alpha val="41360"/>
            </a:srgbClr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12850" y="2703475"/>
            <a:ext cx="1789200" cy="1789200"/>
          </a:xfrm>
          <a:prstGeom prst="ellipse">
            <a:avLst/>
          </a:prstGeom>
          <a:solidFill>
            <a:srgbClr val="CA6600">
              <a:alpha val="41360"/>
            </a:srgbClr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201050" y="327675"/>
            <a:ext cx="2249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Artificial Intelligence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29325" y="1808725"/>
            <a:ext cx="1334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Machine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Learning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761950" y="2946175"/>
            <a:ext cx="1334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Deep Learning/ Neural Networks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04450" y="1234775"/>
            <a:ext cx="3201000" cy="26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69000" y="1363850"/>
            <a:ext cx="1594025" cy="2155500"/>
          </a:xfrm>
          <a:custGeom>
            <a:rect b="b" l="l" r="r" t="t"/>
            <a:pathLst>
              <a:path extrusionOk="0" h="86220" w="63761">
                <a:moveTo>
                  <a:pt x="9035" y="5163"/>
                </a:moveTo>
                <a:lnTo>
                  <a:pt x="63761" y="0"/>
                </a:lnTo>
                <a:lnTo>
                  <a:pt x="43110" y="56534"/>
                </a:lnTo>
                <a:lnTo>
                  <a:pt x="13939" y="86220"/>
                </a:lnTo>
                <a:lnTo>
                  <a:pt x="5421" y="57824"/>
                </a:lnTo>
                <a:lnTo>
                  <a:pt x="0" y="22717"/>
                </a:lnTo>
                <a:close/>
              </a:path>
            </a:pathLst>
          </a:custGeom>
          <a:solidFill>
            <a:srgbClr val="434343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04600" y="4080800"/>
            <a:ext cx="32010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150"/>
              <a:t>Uns</a:t>
            </a:r>
            <a:r>
              <a:rPr lang="en-GB" sz="2150"/>
              <a:t>upervised</a:t>
            </a:r>
            <a:endParaRPr sz="21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102" name="Google Shape;102;p19"/>
          <p:cNvSpPr/>
          <p:nvPr/>
        </p:nvSpPr>
        <p:spPr>
          <a:xfrm>
            <a:off x="1362775" y="17252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210375" y="21062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286575" y="24110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1667575" y="19538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819975" y="14966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950050" y="1899500"/>
            <a:ext cx="1568225" cy="1684375"/>
          </a:xfrm>
          <a:custGeom>
            <a:rect b="b" l="l" r="r" t="t"/>
            <a:pathLst>
              <a:path extrusionOk="0" h="67375" w="62729">
                <a:moveTo>
                  <a:pt x="35624" y="0"/>
                </a:moveTo>
                <a:lnTo>
                  <a:pt x="62729" y="37173"/>
                </a:lnTo>
                <a:lnTo>
                  <a:pt x="62729" y="56275"/>
                </a:lnTo>
                <a:lnTo>
                  <a:pt x="0" y="67375"/>
                </a:lnTo>
                <a:lnTo>
                  <a:pt x="6970" y="38463"/>
                </a:lnTo>
                <a:lnTo>
                  <a:pt x="7486" y="20910"/>
                </a:lnTo>
                <a:close/>
              </a:path>
            </a:pathLst>
          </a:custGeom>
          <a:solidFill>
            <a:srgbClr val="434343"/>
          </a:solidFill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905575" y="16490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057975" y="26396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981775" y="29444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981775" y="2182450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730950" y="21641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959550" y="25451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426150" y="28499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807150" y="30785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73750" y="24689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121350" y="32309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264350" y="3002300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329250" y="1296800"/>
            <a:ext cx="3201000" cy="26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334950" y="1290150"/>
            <a:ext cx="2312025" cy="2619300"/>
          </a:xfrm>
          <a:custGeom>
            <a:rect b="b" l="l" r="r" t="t"/>
            <a:pathLst>
              <a:path extrusionOk="0" h="104772" w="92481">
                <a:moveTo>
                  <a:pt x="0" y="585"/>
                </a:moveTo>
                <a:lnTo>
                  <a:pt x="92481" y="0"/>
                </a:lnTo>
                <a:lnTo>
                  <a:pt x="12584" y="104772"/>
                </a:lnTo>
                <a:lnTo>
                  <a:pt x="0" y="104187"/>
                </a:lnTo>
                <a:close/>
              </a:path>
            </a:pathLst>
          </a:custGeom>
          <a:solidFill>
            <a:srgbClr val="274E13"/>
          </a:solidFill>
          <a:ln>
            <a:noFill/>
          </a:ln>
        </p:spPr>
      </p:sp>
      <p:sp>
        <p:nvSpPr>
          <p:cNvPr id="121" name="Google Shape;121;p19"/>
          <p:cNvSpPr/>
          <p:nvPr/>
        </p:nvSpPr>
        <p:spPr>
          <a:xfrm>
            <a:off x="6187575" y="17872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035175" y="21682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111375" y="24730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492375" y="20158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644775" y="15586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664200" y="1290150"/>
            <a:ext cx="2860750" cy="2619300"/>
          </a:xfrm>
          <a:custGeom>
            <a:rect b="b" l="l" r="r" t="t"/>
            <a:pathLst>
              <a:path extrusionOk="0" h="104772" w="114430">
                <a:moveTo>
                  <a:pt x="114430" y="878"/>
                </a:moveTo>
                <a:lnTo>
                  <a:pt x="114430" y="11706"/>
                </a:lnTo>
                <a:lnTo>
                  <a:pt x="114430" y="104772"/>
                </a:lnTo>
                <a:lnTo>
                  <a:pt x="0" y="104772"/>
                </a:lnTo>
                <a:lnTo>
                  <a:pt x="79896" y="0"/>
                </a:lnTo>
                <a:close/>
              </a:path>
            </a:pathLst>
          </a:cu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9"/>
          <p:cNvSpPr/>
          <p:nvPr/>
        </p:nvSpPr>
        <p:spPr>
          <a:xfrm>
            <a:off x="5730375" y="17110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882775" y="27016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806575" y="30064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806575" y="2244475"/>
            <a:ext cx="90300" cy="9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555750" y="22261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784350" y="26071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250950" y="29119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631950" y="31405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098550" y="25309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946150" y="32929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089150" y="3064325"/>
            <a:ext cx="108600" cy="108600"/>
          </a:xfrm>
          <a:prstGeom prst="plus">
            <a:avLst>
              <a:gd fmla="val 25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5305200" y="4080800"/>
            <a:ext cx="32010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2150">
                <a:solidFill>
                  <a:srgbClr val="FF9900"/>
                </a:solidFill>
              </a:rPr>
              <a:t>Supervised</a:t>
            </a:r>
            <a:endParaRPr sz="215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solidFill>
                <a:srgbClr val="FF0000"/>
              </a:solidFill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>
            <a:off x="5673675" y="1318675"/>
            <a:ext cx="1974900" cy="2555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13" y="1104275"/>
            <a:ext cx="57273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Tasks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Multi-class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