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1"/>
  </p:notesMasterIdLst>
  <p:sldIdLst>
    <p:sldId id="306" r:id="rId5"/>
    <p:sldId id="308" r:id="rId6"/>
    <p:sldId id="313" r:id="rId7"/>
    <p:sldId id="303" r:id="rId8"/>
    <p:sldId id="314" r:id="rId9"/>
    <p:sldId id="31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111" d="100"/>
          <a:sy n="111" d="100"/>
        </p:scale>
        <p:origin x="594" y="96"/>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 Id="rId4" Type="http://schemas.openxmlformats.org/officeDocument/2006/relationships/image" Target="../media/image5.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 Id="rId4" Type="http://schemas.openxmlformats.org/officeDocument/2006/relationships/image" Target="../media/image5.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dgm:spPr/>
      <dgm:t>
        <a:bodyPr/>
        <a:lstStyle/>
        <a:p>
          <a:pPr algn="ctr">
            <a:lnSpc>
              <a:spcPct val="100000"/>
            </a:lnSpc>
            <a:defRPr b="1" spc="20">
              <a:latin typeface="+mj-lt"/>
            </a:defRPr>
          </a:pPr>
          <a:r>
            <a:rPr lang="en-US" dirty="0">
              <a:solidFill>
                <a:schemeClr val="bg1"/>
              </a:solidFill>
            </a:rPr>
            <a:t>Christy</a:t>
          </a:r>
        </a:p>
        <a:p>
          <a:pPr algn="ctr">
            <a:lnSpc>
              <a:spcPct val="100000"/>
            </a:lnSpc>
            <a:defRPr b="1" spc="20">
              <a:latin typeface="+mj-lt"/>
            </a:defRPr>
          </a:pPr>
          <a:r>
            <a:rPr lang="en-US" dirty="0">
              <a:solidFill>
                <a:schemeClr val="bg1"/>
              </a:solidFill>
            </a:rPr>
            <a:t>Product Owner</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dgm:spPr/>
      <dgm:t>
        <a:bodyPr/>
        <a:lstStyle/>
        <a:p>
          <a:pPr algn="ctr">
            <a:lnSpc>
              <a:spcPct val="100000"/>
            </a:lnSpc>
            <a:defRPr b="1" spc="20">
              <a:latin typeface="+mj-lt"/>
            </a:defRPr>
          </a:pPr>
          <a:r>
            <a:rPr lang="en-US" dirty="0">
              <a:solidFill>
                <a:schemeClr val="bg1"/>
              </a:solidFill>
            </a:rPr>
            <a:t>Brian</a:t>
          </a:r>
          <a:br>
            <a:rPr lang="en-US" dirty="0">
              <a:solidFill>
                <a:schemeClr val="bg1"/>
              </a:solidFill>
            </a:rPr>
          </a:br>
          <a:r>
            <a:rPr lang="en-US" dirty="0">
              <a:solidFill>
                <a:schemeClr val="bg1"/>
              </a:solidFill>
            </a:rPr>
            <a:t>Tester</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dgm:spPr/>
      <dgm:t>
        <a:bodyPr/>
        <a:lstStyle/>
        <a:p>
          <a:pPr algn="ctr">
            <a:lnSpc>
              <a:spcPct val="100000"/>
            </a:lnSpc>
            <a:defRPr b="1" spc="20">
              <a:latin typeface="+mj-lt"/>
            </a:defRPr>
          </a:pPr>
          <a:r>
            <a:rPr lang="en-US" dirty="0">
              <a:solidFill>
                <a:schemeClr val="bg1"/>
              </a:solidFill>
            </a:rPr>
            <a:t>Griffin</a:t>
          </a:r>
          <a:br>
            <a:rPr lang="en-US" dirty="0">
              <a:solidFill>
                <a:schemeClr val="bg1"/>
              </a:solidFill>
            </a:rPr>
          </a:br>
          <a:r>
            <a:rPr lang="en-US" dirty="0">
              <a:solidFill>
                <a:schemeClr val="bg1"/>
              </a:solidFill>
            </a:rPr>
            <a:t>Developer</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dgm:spPr/>
      <dgm:t>
        <a:bodyPr/>
        <a:lstStyle/>
        <a:p>
          <a:pPr algn="ctr">
            <a:lnSpc>
              <a:spcPct val="100000"/>
            </a:lnSpc>
            <a:defRPr b="1" spc="20">
              <a:latin typeface="+mj-lt"/>
            </a:defRPr>
          </a:pPr>
          <a:r>
            <a:rPr lang="en-US" dirty="0">
              <a:solidFill>
                <a:schemeClr val="bg1"/>
              </a:solidFill>
            </a:rPr>
            <a:t>Mark</a:t>
          </a:r>
          <a:br>
            <a:rPr lang="en-US" dirty="0">
              <a:solidFill>
                <a:schemeClr val="bg1"/>
              </a:solidFill>
            </a:rPr>
          </a:br>
          <a:r>
            <a:rPr lang="en-US" dirty="0">
              <a:solidFill>
                <a:schemeClr val="bg1"/>
              </a:solidFill>
            </a:rPr>
            <a:t>Scrum Master</a:t>
          </a: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30326" custScaleY="146617"/>
      <dgm:spPr>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 shot"/>
        </a:ext>
      </dgm:extLst>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44680">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30326" custScaleY="146617"/>
      <dgm:spPr>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 shot"/>
        </a:ext>
      </dgm:extLst>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44680">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30326" custScaleY="146617"/>
      <dgm:spPr>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 shot"/>
        </a:ext>
      </dgm:extLst>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44680">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30326" custScaleY="146617"/>
      <dgm:spPr>
        <a:prstGeom prst="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 shot"/>
        </a:ext>
      </dgm:extLst>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44680">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a:solidFill>
          <a:schemeClr val="accent2"/>
        </a:solidFill>
        <a:ln>
          <a:solidFill>
            <a:schemeClr val="accent2"/>
          </a:solidFill>
        </a:ln>
      </dgm:spPr>
      <dgm:t>
        <a:bodyPr/>
        <a:lstStyle/>
        <a:p>
          <a:r>
            <a:rPr lang="en-US" dirty="0"/>
            <a:t>Customer oriented</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dgm:spPr/>
      <dgm:t>
        <a:bodyPr/>
        <a:lstStyle/>
        <a:p>
          <a:r>
            <a:rPr lang="en-US" b="0" i="0" u="none" dirty="0"/>
            <a:t>Number one goal is to satisfy the customer’s needs</a:t>
          </a:r>
          <a:endParaRPr lang="en-US" dirty="0"/>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dgm:spPr>
        <a:solidFill>
          <a:schemeClr val="accent1"/>
        </a:solidFill>
        <a:ln>
          <a:solidFill>
            <a:schemeClr val="accent1"/>
          </a:solidFill>
        </a:ln>
      </dgm:spPr>
      <dgm:t>
        <a:bodyPr/>
        <a:lstStyle/>
        <a:p>
          <a:r>
            <a:rPr lang="en-US" dirty="0"/>
            <a:t>Flexible</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dgm:spPr/>
      <dgm:t>
        <a:bodyPr/>
        <a:lstStyle/>
        <a:p>
          <a:r>
            <a:rPr lang="en-US" b="0" i="0" u="none" dirty="0"/>
            <a:t>In an Agile environment, the project can pivot at a moments notice, and the requirements can change. A good Scrum team can adapt to this.</a:t>
          </a:r>
          <a:endParaRPr lang="en-US" dirty="0"/>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dgm:spPr>
        <a:solidFill>
          <a:schemeClr val="accent5"/>
        </a:solidFill>
        <a:ln>
          <a:solidFill>
            <a:schemeClr val="accent5"/>
          </a:solidFill>
        </a:ln>
      </dgm:spPr>
      <dgm:t>
        <a:bodyPr/>
        <a:lstStyle/>
        <a:p>
          <a:r>
            <a:rPr lang="en-US" dirty="0"/>
            <a:t>Iterative</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dgm:spPr/>
      <dgm:t>
        <a:bodyPr/>
        <a:lstStyle/>
        <a:p>
          <a:r>
            <a:rPr lang="en-US" b="0" i="0" u="none" dirty="0"/>
            <a:t>Software is produced in increments of two-week sprints which produces value to the customer more often</a:t>
          </a:r>
          <a:endParaRPr lang="en-US" dirty="0"/>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5EDA317F-AB2E-47DE-BA46-16FA60C3C561}">
      <dgm:prSet phldrT="[Text]"/>
      <dgm:spPr>
        <a:solidFill>
          <a:schemeClr val="accent3"/>
        </a:solidFill>
        <a:ln>
          <a:solidFill>
            <a:schemeClr val="accent3"/>
          </a:solidFill>
        </a:ln>
      </dgm:spPr>
      <dgm:t>
        <a:bodyPr/>
        <a:lstStyle/>
        <a:p>
          <a:r>
            <a:rPr lang="en-US" dirty="0"/>
            <a:t>Collaborative</a:t>
          </a:r>
        </a:p>
      </dgm:t>
    </dgm:pt>
    <dgm:pt modelId="{775EBB35-E8CF-4A14-B0A8-45A53D65E711}" type="parTrans" cxnId="{7B8F902E-4BA3-41AA-9991-54805A6B93DE}">
      <dgm:prSet/>
      <dgm:spPr/>
      <dgm:t>
        <a:bodyPr/>
        <a:lstStyle/>
        <a:p>
          <a:endParaRPr lang="en-US"/>
        </a:p>
      </dgm:t>
    </dgm:pt>
    <dgm:pt modelId="{A75B061E-69EA-487C-8330-1430DA0F139D}" type="sibTrans" cxnId="{7B8F902E-4BA3-41AA-9991-54805A6B93DE}">
      <dgm:prSet/>
      <dgm:spPr/>
      <dgm:t>
        <a:bodyPr/>
        <a:lstStyle/>
        <a:p>
          <a:endParaRPr lang="en-US"/>
        </a:p>
      </dgm:t>
    </dgm:pt>
    <dgm:pt modelId="{F757DBC8-3670-4122-937A-47DB91C0F3FE}">
      <dgm:prSet phldrT="[Text]"/>
      <dgm:spPr/>
      <dgm:t>
        <a:bodyPr/>
        <a:lstStyle/>
        <a:p>
          <a:r>
            <a:rPr lang="en-US" b="0" i="0" u="none" dirty="0"/>
            <a:t>In order for an Agile team to be successful, all team members need to collaborate with each other to complete tasks. It is not a “one man show”</a:t>
          </a:r>
          <a:endParaRPr lang="en-US" dirty="0"/>
        </a:p>
      </dgm:t>
    </dgm:pt>
    <dgm:pt modelId="{8F483F27-8D97-48E5-9210-1B448F1CE277}" type="parTrans" cxnId="{8A3D4B73-3658-4A4C-9DFE-F59E22A79482}">
      <dgm:prSet/>
      <dgm:spPr/>
      <dgm:t>
        <a:bodyPr/>
        <a:lstStyle/>
        <a:p>
          <a:endParaRPr lang="en-US"/>
        </a:p>
      </dgm:t>
    </dgm:pt>
    <dgm:pt modelId="{A46A41DD-2CA4-4800-8F85-546ABB24ED07}" type="sibTrans" cxnId="{8A3D4B73-3658-4A4C-9DFE-F59E22A79482}">
      <dgm:prSet/>
      <dgm:spPr/>
      <dgm:t>
        <a:bodyPr/>
        <a:lstStyle/>
        <a:p>
          <a:endParaRPr lang="en-US"/>
        </a:p>
      </dgm:t>
    </dgm:pt>
    <dgm:pt modelId="{7B2FF309-5120-45E2-ACC8-F8FAA9DBDA55}">
      <dgm:prSet phldrT="[Text]"/>
      <dgm:spPr>
        <a:solidFill>
          <a:schemeClr val="accent4"/>
        </a:solidFill>
        <a:ln>
          <a:solidFill>
            <a:schemeClr val="accent4"/>
          </a:solidFill>
        </a:ln>
      </dgm:spPr>
      <dgm:t>
        <a:bodyPr/>
        <a:lstStyle/>
        <a:p>
          <a:r>
            <a:rPr lang="en-US" dirty="0"/>
            <a:t>Progress</a:t>
          </a:r>
        </a:p>
      </dgm:t>
    </dgm:pt>
    <dgm:pt modelId="{2CF5AF8A-5687-489A-9838-EDDBB760D421}" type="parTrans" cxnId="{D35DB9DA-961B-46CD-BB14-44CD766D8CB7}">
      <dgm:prSet/>
      <dgm:spPr/>
      <dgm:t>
        <a:bodyPr/>
        <a:lstStyle/>
        <a:p>
          <a:endParaRPr lang="en-US"/>
        </a:p>
      </dgm:t>
    </dgm:pt>
    <dgm:pt modelId="{D5CAA101-B828-45D7-965B-F77CD6FBA109}" type="sibTrans" cxnId="{D35DB9DA-961B-46CD-BB14-44CD766D8CB7}">
      <dgm:prSet/>
      <dgm:spPr/>
      <dgm:t>
        <a:bodyPr/>
        <a:lstStyle/>
        <a:p>
          <a:endParaRPr lang="en-US"/>
        </a:p>
      </dgm:t>
    </dgm:pt>
    <dgm:pt modelId="{EE155DB2-6788-4019-961C-F8B89C275CE8}">
      <dgm:prSet phldrT="[Text]"/>
      <dgm:spPr/>
      <dgm:t>
        <a:bodyPr/>
        <a:lstStyle/>
        <a:p>
          <a:r>
            <a:rPr lang="en-US" b="0" i="0" u="none" dirty="0"/>
            <a:t>Since this is a software project, the primary measurement of progress is the amount of working software that is produced.</a:t>
          </a:r>
          <a:endParaRPr lang="en-US" dirty="0"/>
        </a:p>
      </dgm:t>
    </dgm:pt>
    <dgm:pt modelId="{8395B9D5-FF39-4045-8569-9C13F11FB1E5}" type="parTrans" cxnId="{E3D274C7-DB39-45B8-B18F-742495FE5026}">
      <dgm:prSet/>
      <dgm:spPr/>
      <dgm:t>
        <a:bodyPr/>
        <a:lstStyle/>
        <a:p>
          <a:endParaRPr lang="en-US"/>
        </a:p>
      </dgm:t>
    </dgm:pt>
    <dgm:pt modelId="{F94C628D-62C1-4AF5-B102-2A2AA7FD22DE}" type="sibTrans" cxnId="{E3D274C7-DB39-45B8-B18F-742495FE5026}">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a:ln>
          <a:solidFill>
            <a:schemeClr val="accent2"/>
          </a:solidFill>
        </a:ln>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a:ln>
          <a:solidFill>
            <a:schemeClr val="accent1"/>
          </a:solidFill>
        </a:ln>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a:ln>
          <a:solidFill>
            <a:schemeClr val="accent5"/>
          </a:solidFill>
        </a:ln>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0B65942F-B336-42B6-A72B-DA6B6B07B79B}" type="pres">
      <dgm:prSet presAssocID="{9B090D9D-470E-46E2-AABB-0368A52481AA}" presName="space" presStyleCnt="0"/>
      <dgm:spPr/>
    </dgm:pt>
    <dgm:pt modelId="{1D5539F6-8B97-4801-8139-D49EE44FFF3E}" type="pres">
      <dgm:prSet presAssocID="{5EDA317F-AB2E-47DE-BA46-16FA60C3C561}" presName="composite" presStyleCnt="0"/>
      <dgm:spPr/>
    </dgm:pt>
    <dgm:pt modelId="{2377F551-4CF6-4656-B644-60A7FC1B0F64}" type="pres">
      <dgm:prSet presAssocID="{5EDA317F-AB2E-47DE-BA46-16FA60C3C561}" presName="L" presStyleLbl="solidFgAcc1" presStyleIdx="3" presStyleCnt="5">
        <dgm:presLayoutVars>
          <dgm:chMax val="0"/>
          <dgm:chPref val="0"/>
        </dgm:presLayoutVars>
      </dgm:prSet>
      <dgm:spPr>
        <a:ln>
          <a:solidFill>
            <a:schemeClr val="accent3"/>
          </a:solidFill>
        </a:ln>
      </dgm:spPr>
    </dgm:pt>
    <dgm:pt modelId="{69ED255C-64AC-4764-BC2C-7679ECCC9FE9}" type="pres">
      <dgm:prSet presAssocID="{5EDA317F-AB2E-47DE-BA46-16FA60C3C561}" presName="parTx" presStyleLbl="alignNode1" presStyleIdx="3" presStyleCnt="5">
        <dgm:presLayoutVars>
          <dgm:chMax val="0"/>
          <dgm:chPref val="0"/>
          <dgm:bulletEnabled val="1"/>
        </dgm:presLayoutVars>
      </dgm:prSet>
      <dgm:spPr/>
    </dgm:pt>
    <dgm:pt modelId="{1F1B09A6-DA7E-41D1-B8A6-E3B6E775E5C1}" type="pres">
      <dgm:prSet presAssocID="{5EDA317F-AB2E-47DE-BA46-16FA60C3C561}" presName="desTx" presStyleLbl="revTx" presStyleIdx="3" presStyleCnt="5">
        <dgm:presLayoutVars>
          <dgm:chMax val="0"/>
          <dgm:chPref val="0"/>
          <dgm:bulletEnabled val="1"/>
        </dgm:presLayoutVars>
      </dgm:prSet>
      <dgm:spPr/>
    </dgm:pt>
    <dgm:pt modelId="{89DACDC6-8676-47A4-A430-164754F46172}" type="pres">
      <dgm:prSet presAssocID="{5EDA317F-AB2E-47DE-BA46-16FA60C3C561}" presName="EmptyPlaceHolder" presStyleCnt="0"/>
      <dgm:spPr/>
    </dgm:pt>
    <dgm:pt modelId="{38A6C30B-D5BF-4A1A-A273-D265DC00F2EC}" type="pres">
      <dgm:prSet presAssocID="{A75B061E-69EA-487C-8330-1430DA0F139D}" presName="space" presStyleCnt="0"/>
      <dgm:spPr/>
    </dgm:pt>
    <dgm:pt modelId="{761684DA-3DB5-4618-9A30-6E2731CDFCA3}" type="pres">
      <dgm:prSet presAssocID="{7B2FF309-5120-45E2-ACC8-F8FAA9DBDA55}" presName="composite" presStyleCnt="0"/>
      <dgm:spPr/>
    </dgm:pt>
    <dgm:pt modelId="{E2C584B7-5B6E-4F6E-A7B8-E679FEF7BC4D}" type="pres">
      <dgm:prSet presAssocID="{7B2FF309-5120-45E2-ACC8-F8FAA9DBDA55}" presName="L" presStyleLbl="solidFgAcc1" presStyleIdx="4" presStyleCnt="5">
        <dgm:presLayoutVars>
          <dgm:chMax val="0"/>
          <dgm:chPref val="0"/>
        </dgm:presLayoutVars>
      </dgm:prSet>
      <dgm:spPr>
        <a:ln>
          <a:solidFill>
            <a:schemeClr val="accent4"/>
          </a:solidFill>
        </a:ln>
      </dgm:spPr>
    </dgm:pt>
    <dgm:pt modelId="{B89F8758-DA9D-4018-859A-710084D7ABF3}" type="pres">
      <dgm:prSet presAssocID="{7B2FF309-5120-45E2-ACC8-F8FAA9DBDA55}" presName="parTx" presStyleLbl="alignNode1" presStyleIdx="4" presStyleCnt="5">
        <dgm:presLayoutVars>
          <dgm:chMax val="0"/>
          <dgm:chPref val="0"/>
          <dgm:bulletEnabled val="1"/>
        </dgm:presLayoutVars>
      </dgm:prSet>
      <dgm:spPr/>
    </dgm:pt>
    <dgm:pt modelId="{B73D2BBA-574C-491E-A31C-8B6EA5CC871A}" type="pres">
      <dgm:prSet presAssocID="{7B2FF309-5120-45E2-ACC8-F8FAA9DBDA55}" presName="desTx" presStyleLbl="revTx" presStyleIdx="4" presStyleCnt="5">
        <dgm:presLayoutVars>
          <dgm:chMax val="0"/>
          <dgm:chPref val="0"/>
          <dgm:bulletEnabled val="1"/>
        </dgm:presLayoutVars>
      </dgm:prSet>
      <dgm:spPr/>
    </dgm:pt>
    <dgm:pt modelId="{DC9D8E0A-674F-4E74-BF10-5C0EF64E638E}" type="pres">
      <dgm:prSet presAssocID="{7B2FF309-5120-45E2-ACC8-F8FAA9DBDA55}" presName="EmptyPlaceHolder" presStyleCnt="0"/>
      <dgm:spPr/>
    </dgm:pt>
  </dgm:ptLst>
  <dgm:cxnLst>
    <dgm:cxn modelId="{A903DE1B-AC8A-4C77-850B-32A9F4D87BCB}" type="presOf" srcId="{5EDA317F-AB2E-47DE-BA46-16FA60C3C561}" destId="{69ED255C-64AC-4764-BC2C-7679ECCC9FE9}" srcOrd="0" destOrd="0" presId="urn:microsoft.com/office/officeart/2016/7/layout/AccentHomeChevronProcess"/>
    <dgm:cxn modelId="{F23BFC27-EEA1-48DD-A68B-3C9BF1AE455D}" type="presOf" srcId="{349299C9-846E-4827-813A-349CCCE20782}" destId="{810D7AA7-A541-4507-BE7F-36CCF210089F}" srcOrd="0" destOrd="0" presId="urn:microsoft.com/office/officeart/2016/7/layout/AccentHomeChevronProcess"/>
    <dgm:cxn modelId="{7B8F902E-4BA3-41AA-9991-54805A6B93DE}" srcId="{55C0B14E-AEA6-48D3-A387-ED4A3A3BF840}" destId="{5EDA317F-AB2E-47DE-BA46-16FA60C3C561}" srcOrd="3" destOrd="0" parTransId="{775EBB35-E8CF-4A14-B0A8-45A53D65E711}" sibTransId="{A75B061E-69EA-487C-8330-1430DA0F139D}"/>
    <dgm:cxn modelId="{0EFA3039-6828-403C-9445-4359BA6645E6}" srcId="{AACEAFD5-63CF-4AFC-B46F-BE086C5D447C}" destId="{349299C9-846E-4827-813A-349CCCE20782}" srcOrd="0" destOrd="0" parTransId="{AEA27547-B9ED-4994-BD27-04EC297EF367}" sibTransId="{9D819F52-ACA0-4B08-8256-DF6BD8FA3A0B}"/>
    <dgm:cxn modelId="{6CDEA839-6538-453E-9113-58ECC65280CB}" type="presOf" srcId="{AACEAFD5-63CF-4AFC-B46F-BE086C5D447C}" destId="{CA3A6A4E-2D39-41D2-A6B1-B590D0C452D2}" srcOrd="0" destOrd="0" presId="urn:microsoft.com/office/officeart/2016/7/layout/AccentHomeChevronProcess"/>
    <dgm:cxn modelId="{F5A7A062-FA53-4976-B49E-235CE658F38A}" type="presOf" srcId="{EE155DB2-6788-4019-961C-F8B89C275CE8}" destId="{B73D2BBA-574C-491E-A31C-8B6EA5CC871A}" srcOrd="0" destOrd="0" presId="urn:microsoft.com/office/officeart/2016/7/layout/AccentHomeChevronProcess"/>
    <dgm:cxn modelId="{55492768-9A5E-4F74-AC7C-959C5C24EFD3}" srcId="{55C0B14E-AEA6-48D3-A387-ED4A3A3BF840}" destId="{D07AD3FD-84FF-467E-9693-752776549C61}" srcOrd="1" destOrd="0" parTransId="{7B691773-F524-4FAD-A272-BDF0B0C4370A}" sibTransId="{A8C9B7A9-BC2A-4753-B7F0-F2E361D95520}"/>
    <dgm:cxn modelId="{E97FF64F-8020-497E-AE7D-2395DDA4560D}" srcId="{D07AD3FD-84FF-467E-9693-752776549C61}" destId="{5D70EFF5-8B31-4A1F-AE44-51E4CF0013EB}" srcOrd="0" destOrd="0" parTransId="{96C720A0-FEEF-48D1-8DF6-ABA03C304822}" sibTransId="{B6A59CDE-18AD-4553-B6C5-FF001A8E8510}"/>
    <dgm:cxn modelId="{8A3D4B73-3658-4A4C-9DFE-F59E22A79482}" srcId="{5EDA317F-AB2E-47DE-BA46-16FA60C3C561}" destId="{F757DBC8-3670-4122-937A-47DB91C0F3FE}" srcOrd="0" destOrd="0" parTransId="{8F483F27-8D97-48E5-9210-1B448F1CE277}" sibTransId="{A46A41DD-2CA4-4800-8F85-546ABB24ED07}"/>
    <dgm:cxn modelId="{00A52954-B4C4-4ECD-B0D0-AE5EF5CDC4E1}" type="presOf" srcId="{7B2FF309-5120-45E2-ACC8-F8FAA9DBDA55}" destId="{B89F8758-DA9D-4018-859A-710084D7ABF3}" srcOrd="0" destOrd="0" presId="urn:microsoft.com/office/officeart/2016/7/layout/AccentHomeChevronProcess"/>
    <dgm:cxn modelId="{219EA357-E48B-4A91-91A7-8282DFF10601}" type="presOf" srcId="{55C0B14E-AEA6-48D3-A387-ED4A3A3BF840}" destId="{594BF422-752C-42F3-A230-3D0E6AE9A886}" srcOrd="0" destOrd="0" presId="urn:microsoft.com/office/officeart/2016/7/layout/AccentHomeChevronProcess"/>
    <dgm:cxn modelId="{D8B51958-63B3-49F6-A150-9B1A638B15CE}" type="presOf" srcId="{F757DBC8-3670-4122-937A-47DB91C0F3FE}" destId="{1F1B09A6-DA7E-41D1-B8A6-E3B6E775E5C1}" srcOrd="0" destOrd="0" presId="urn:microsoft.com/office/officeart/2016/7/layout/AccentHomeChevronProcess"/>
    <dgm:cxn modelId="{61E56288-5A92-4019-989A-398C8EA8A844}" type="presOf" srcId="{4A6BB192-9983-4F48-BBC5-6E384EED7EC5}" destId="{FD7B29F2-0D66-4B4B-BC8A-82DA23575305}" srcOrd="0" destOrd="0" presId="urn:microsoft.com/office/officeart/2016/7/layout/AccentHomeChevronProcess"/>
    <dgm:cxn modelId="{60399491-EC61-4ACD-870E-1A66600F3D26}" type="presOf" srcId="{D71FC021-6A65-44D1-95B9-0E6C89079866}" destId="{7A0B5EFC-88FB-4ED5-994F-D5F6584C2293}"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2F6485B4-0735-4D01-8060-5A89B7562619}" type="presOf" srcId="{5D70EFF5-8B31-4A1F-AE44-51E4CF0013EB}" destId="{5E07F9E4-149C-4A89-848F-4ABDD305F0C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665C05C7-3CB0-428C-B457-E59A0AF60DA1}" type="presOf" srcId="{D07AD3FD-84FF-467E-9693-752776549C61}" destId="{6C46E586-0364-4C52-98F9-74A7ACD803D1}" srcOrd="0" destOrd="0" presId="urn:microsoft.com/office/officeart/2016/7/layout/AccentHomeChevronProcess"/>
    <dgm:cxn modelId="{E3D274C7-DB39-45B8-B18F-742495FE5026}" srcId="{7B2FF309-5120-45E2-ACC8-F8FAA9DBDA55}" destId="{EE155DB2-6788-4019-961C-F8B89C275CE8}" srcOrd="0" destOrd="0" parTransId="{8395B9D5-FF39-4045-8569-9C13F11FB1E5}" sibTransId="{F94C628D-62C1-4AF5-B102-2A2AA7FD22DE}"/>
    <dgm:cxn modelId="{D35DB9DA-961B-46CD-BB14-44CD766D8CB7}" srcId="{55C0B14E-AEA6-48D3-A387-ED4A3A3BF840}" destId="{7B2FF309-5120-45E2-ACC8-F8FAA9DBDA55}" srcOrd="4" destOrd="0" parTransId="{2CF5AF8A-5687-489A-9838-EDDBB760D421}" sibTransId="{D5CAA101-B828-45D7-965B-F77CD6FBA109}"/>
    <dgm:cxn modelId="{E3115EEA-DE9C-4F06-B8B3-BEB263D5F2B1}" srcId="{D71FC021-6A65-44D1-95B9-0E6C89079866}" destId="{4A6BB192-9983-4F48-BBC5-6E384EED7EC5}" srcOrd="0" destOrd="0" parTransId="{230A6E4A-6CED-4DC0-AEFE-6859FE07B658}" sibTransId="{0B568EC2-5D2A-4B00-8047-B7832F245B44}"/>
    <dgm:cxn modelId="{C93892E1-28C0-4B75-A464-293C00708672}" type="presParOf" srcId="{594BF422-752C-42F3-A230-3D0E6AE9A886}" destId="{F6A1B9E0-4B4A-47A4-A011-67526CEEA770}" srcOrd="0" destOrd="0" presId="urn:microsoft.com/office/officeart/2016/7/layout/AccentHomeChevronProcess"/>
    <dgm:cxn modelId="{D5413575-9692-46A2-A045-9ED8482318DF}" type="presParOf" srcId="{F6A1B9E0-4B4A-47A4-A011-67526CEEA770}" destId="{FA4E6E73-A3C8-4495-927B-8AADA5A74297}" srcOrd="0" destOrd="0" presId="urn:microsoft.com/office/officeart/2016/7/layout/AccentHomeChevronProcess"/>
    <dgm:cxn modelId="{3303BDD6-668D-45F1-9491-4125E782D67C}" type="presParOf" srcId="{F6A1B9E0-4B4A-47A4-A011-67526CEEA770}" destId="{CA3A6A4E-2D39-41D2-A6B1-B590D0C452D2}" srcOrd="1" destOrd="0" presId="urn:microsoft.com/office/officeart/2016/7/layout/AccentHomeChevronProcess"/>
    <dgm:cxn modelId="{3BAD5A1C-162E-4722-B818-968C4083BECD}" type="presParOf" srcId="{F6A1B9E0-4B4A-47A4-A011-67526CEEA770}" destId="{810D7AA7-A541-4507-BE7F-36CCF210089F}" srcOrd="2" destOrd="0" presId="urn:microsoft.com/office/officeart/2016/7/layout/AccentHomeChevronProcess"/>
    <dgm:cxn modelId="{A3B267C1-BAFC-42F0-A63A-6491CFDC1ED2}" type="presParOf" srcId="{F6A1B9E0-4B4A-47A4-A011-67526CEEA770}" destId="{4F7CDD44-32F1-4759-861F-8DABEBBA8D89}" srcOrd="3" destOrd="0" presId="urn:microsoft.com/office/officeart/2016/7/layout/AccentHomeChevronProcess"/>
    <dgm:cxn modelId="{80CC9289-BA8F-4ED7-A4ED-9FA5EF71D964}" type="presParOf" srcId="{594BF422-752C-42F3-A230-3D0E6AE9A886}" destId="{C9A9B9EA-6A1D-4A13-9C7F-C112F25D2888}" srcOrd="1" destOrd="0" presId="urn:microsoft.com/office/officeart/2016/7/layout/AccentHomeChevronProcess"/>
    <dgm:cxn modelId="{5B7985CA-BC92-461D-A77E-E2320D4992D0}" type="presParOf" srcId="{594BF422-752C-42F3-A230-3D0E6AE9A886}" destId="{EC37843F-14A6-4E20-B7AE-2B086A8F5F45}" srcOrd="2" destOrd="0" presId="urn:microsoft.com/office/officeart/2016/7/layout/AccentHomeChevronProcess"/>
    <dgm:cxn modelId="{1996E4D7-D809-45CA-9DF0-561A93BDAFB1}" type="presParOf" srcId="{EC37843F-14A6-4E20-B7AE-2B086A8F5F45}" destId="{E41E7729-FD3F-426D-804C-45BD60BD762D}" srcOrd="0" destOrd="0" presId="urn:microsoft.com/office/officeart/2016/7/layout/AccentHomeChevronProcess"/>
    <dgm:cxn modelId="{16E53752-1AB8-4CD2-BFD6-85C0CDA26E1B}" type="presParOf" srcId="{EC37843F-14A6-4E20-B7AE-2B086A8F5F45}" destId="{6C46E586-0364-4C52-98F9-74A7ACD803D1}" srcOrd="1" destOrd="0" presId="urn:microsoft.com/office/officeart/2016/7/layout/AccentHomeChevronProcess"/>
    <dgm:cxn modelId="{FAC2F23D-E510-4342-91C3-FCAB11B207C0}" type="presParOf" srcId="{EC37843F-14A6-4E20-B7AE-2B086A8F5F45}" destId="{5E07F9E4-149C-4A89-848F-4ABDD305F0C5}" srcOrd="2" destOrd="0" presId="urn:microsoft.com/office/officeart/2016/7/layout/AccentHomeChevronProcess"/>
    <dgm:cxn modelId="{3843A525-0A63-4743-B0E8-0F795D54B4E4}" type="presParOf" srcId="{EC37843F-14A6-4E20-B7AE-2B086A8F5F45}" destId="{2928FCAD-BE3F-45AC-93A5-FD98F8A50E00}" srcOrd="3" destOrd="0" presId="urn:microsoft.com/office/officeart/2016/7/layout/AccentHomeChevronProcess"/>
    <dgm:cxn modelId="{D179D84E-BE2C-46EF-8594-412D3A7F9213}" type="presParOf" srcId="{594BF422-752C-42F3-A230-3D0E6AE9A886}" destId="{C2DF8D93-19C7-4E07-BCAF-9FAAB62C8CF2}" srcOrd="3" destOrd="0" presId="urn:microsoft.com/office/officeart/2016/7/layout/AccentHomeChevronProcess"/>
    <dgm:cxn modelId="{D8554B98-FAA7-4800-BB76-916BA7A2B10E}" type="presParOf" srcId="{594BF422-752C-42F3-A230-3D0E6AE9A886}" destId="{86E313B1-36D3-44D7-907E-22A08CB8E9CC}" srcOrd="4" destOrd="0" presId="urn:microsoft.com/office/officeart/2016/7/layout/AccentHomeChevronProcess"/>
    <dgm:cxn modelId="{19D10FBF-8E65-4EB5-9B54-54A271982B0D}" type="presParOf" srcId="{86E313B1-36D3-44D7-907E-22A08CB8E9CC}" destId="{473F2067-7126-4D56-A328-5A8CFD3D8D52}" srcOrd="0" destOrd="0" presId="urn:microsoft.com/office/officeart/2016/7/layout/AccentHomeChevronProcess"/>
    <dgm:cxn modelId="{11A73768-8587-4E2B-BDDA-6254211FDF2D}" type="presParOf" srcId="{86E313B1-36D3-44D7-907E-22A08CB8E9CC}" destId="{7A0B5EFC-88FB-4ED5-994F-D5F6584C2293}" srcOrd="1" destOrd="0" presId="urn:microsoft.com/office/officeart/2016/7/layout/AccentHomeChevronProcess"/>
    <dgm:cxn modelId="{522D3FED-6E8C-40DF-8BA8-A80510ACC48F}" type="presParOf" srcId="{86E313B1-36D3-44D7-907E-22A08CB8E9CC}" destId="{FD7B29F2-0D66-4B4B-BC8A-82DA23575305}" srcOrd="2" destOrd="0" presId="urn:microsoft.com/office/officeart/2016/7/layout/AccentHomeChevronProcess"/>
    <dgm:cxn modelId="{8075A955-4651-4DD2-B114-EB147BF378DF}" type="presParOf" srcId="{86E313B1-36D3-44D7-907E-22A08CB8E9CC}" destId="{BABAA172-7B81-4C6B-BCF2-4572322515C5}" srcOrd="3" destOrd="0" presId="urn:microsoft.com/office/officeart/2016/7/layout/AccentHomeChevronProcess"/>
    <dgm:cxn modelId="{505D5263-214F-48F5-9678-AA87C7C04F54}" type="presParOf" srcId="{594BF422-752C-42F3-A230-3D0E6AE9A886}" destId="{0B65942F-B336-42B6-A72B-DA6B6B07B79B}" srcOrd="5" destOrd="0" presId="urn:microsoft.com/office/officeart/2016/7/layout/AccentHomeChevronProcess"/>
    <dgm:cxn modelId="{F0861DFD-F2E8-400C-9B5C-4AA4849B2BE4}" type="presParOf" srcId="{594BF422-752C-42F3-A230-3D0E6AE9A886}" destId="{1D5539F6-8B97-4801-8139-D49EE44FFF3E}" srcOrd="6" destOrd="0" presId="urn:microsoft.com/office/officeart/2016/7/layout/AccentHomeChevronProcess"/>
    <dgm:cxn modelId="{D22CB840-CF4F-404F-97C0-0629311A5E51}" type="presParOf" srcId="{1D5539F6-8B97-4801-8139-D49EE44FFF3E}" destId="{2377F551-4CF6-4656-B644-60A7FC1B0F64}" srcOrd="0" destOrd="0" presId="urn:microsoft.com/office/officeart/2016/7/layout/AccentHomeChevronProcess"/>
    <dgm:cxn modelId="{6FFE5C0B-250C-4EEB-9BDD-E47B6B414225}" type="presParOf" srcId="{1D5539F6-8B97-4801-8139-D49EE44FFF3E}" destId="{69ED255C-64AC-4764-BC2C-7679ECCC9FE9}" srcOrd="1" destOrd="0" presId="urn:microsoft.com/office/officeart/2016/7/layout/AccentHomeChevronProcess"/>
    <dgm:cxn modelId="{EB2B0AEE-0679-4C51-B5D9-13C0989C2DC6}" type="presParOf" srcId="{1D5539F6-8B97-4801-8139-D49EE44FFF3E}" destId="{1F1B09A6-DA7E-41D1-B8A6-E3B6E775E5C1}" srcOrd="2" destOrd="0" presId="urn:microsoft.com/office/officeart/2016/7/layout/AccentHomeChevronProcess"/>
    <dgm:cxn modelId="{21A6189F-60BA-4472-B858-99323388D0B0}" type="presParOf" srcId="{1D5539F6-8B97-4801-8139-D49EE44FFF3E}" destId="{89DACDC6-8676-47A4-A430-164754F46172}" srcOrd="3" destOrd="0" presId="urn:microsoft.com/office/officeart/2016/7/layout/AccentHomeChevronProcess"/>
    <dgm:cxn modelId="{7D7FFE7B-0A37-4D36-9728-C99051BA3C40}" type="presParOf" srcId="{594BF422-752C-42F3-A230-3D0E6AE9A886}" destId="{38A6C30B-D5BF-4A1A-A273-D265DC00F2EC}" srcOrd="7" destOrd="0" presId="urn:microsoft.com/office/officeart/2016/7/layout/AccentHomeChevronProcess"/>
    <dgm:cxn modelId="{626D4800-17BB-462C-BE7D-935B963B6EC7}" type="presParOf" srcId="{594BF422-752C-42F3-A230-3D0E6AE9A886}" destId="{761684DA-3DB5-4618-9A30-6E2731CDFCA3}" srcOrd="8" destOrd="0" presId="urn:microsoft.com/office/officeart/2016/7/layout/AccentHomeChevronProcess"/>
    <dgm:cxn modelId="{2B2ED8B7-5577-4410-8D8A-61A1D71B9F15}" type="presParOf" srcId="{761684DA-3DB5-4618-9A30-6E2731CDFCA3}" destId="{E2C584B7-5B6E-4F6E-A7B8-E679FEF7BC4D}" srcOrd="0" destOrd="0" presId="urn:microsoft.com/office/officeart/2016/7/layout/AccentHomeChevronProcess"/>
    <dgm:cxn modelId="{CFB7BBCC-4189-422A-9163-265E17C16D21}" type="presParOf" srcId="{761684DA-3DB5-4618-9A30-6E2731CDFCA3}" destId="{B89F8758-DA9D-4018-859A-710084D7ABF3}" srcOrd="1" destOrd="0" presId="urn:microsoft.com/office/officeart/2016/7/layout/AccentHomeChevronProcess"/>
    <dgm:cxn modelId="{72C8C8DD-71B0-4E2B-BE4F-7AF4AF3DD218}" type="presParOf" srcId="{761684DA-3DB5-4618-9A30-6E2731CDFCA3}" destId="{B73D2BBA-574C-491E-A31C-8B6EA5CC871A}" srcOrd="2" destOrd="0" presId="urn:microsoft.com/office/officeart/2016/7/layout/AccentHomeChevronProcess"/>
    <dgm:cxn modelId="{34912DD7-C0FC-4C18-ABAB-DA8DF69C4254}" type="presParOf" srcId="{761684DA-3DB5-4618-9A30-6E2731CDFCA3}" destId="{DC9D8E0A-674F-4E74-BF10-5C0EF64E638E}"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103136" y="460948"/>
          <a:ext cx="2194559" cy="2468883"/>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13132" y="3081438"/>
          <a:ext cx="2374568"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spc="20">
              <a:latin typeface="+mj-lt"/>
            </a:defRPr>
          </a:pPr>
          <a:r>
            <a:rPr lang="en-US" sz="1400" kern="1200" dirty="0">
              <a:solidFill>
                <a:schemeClr val="bg1"/>
              </a:solidFill>
            </a:rPr>
            <a:t>Christy</a:t>
          </a:r>
        </a:p>
        <a:p>
          <a:pPr marL="0" lvl="0" indent="0" algn="ctr" defTabSz="622300">
            <a:lnSpc>
              <a:spcPct val="100000"/>
            </a:lnSpc>
            <a:spcBef>
              <a:spcPct val="0"/>
            </a:spcBef>
            <a:spcAft>
              <a:spcPct val="35000"/>
            </a:spcAft>
            <a:buNone/>
            <a:defRPr b="1" spc="20">
              <a:latin typeface="+mj-lt"/>
            </a:defRPr>
          </a:pPr>
          <a:r>
            <a:rPr lang="en-US" sz="1400" kern="1200" dirty="0">
              <a:solidFill>
                <a:schemeClr val="bg1"/>
              </a:solidFill>
            </a:rPr>
            <a:t>Product Owner</a:t>
          </a:r>
        </a:p>
      </dsp:txBody>
      <dsp:txXfrm>
        <a:off x="13132" y="3081438"/>
        <a:ext cx="2374568" cy="487349"/>
      </dsp:txXfrm>
    </dsp:sp>
    <dsp:sp modelId="{7D166BBB-55AF-452C-B9A0-94A1EE55FF4F}">
      <dsp:nvSpPr>
        <dsp:cNvPr id="0" name=""/>
        <dsp:cNvSpPr/>
      </dsp:nvSpPr>
      <dsp:spPr>
        <a:xfrm>
          <a:off x="13132" y="3416310"/>
          <a:ext cx="2374568"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893254" y="460948"/>
          <a:ext cx="2194559" cy="2468883"/>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803250" y="3081438"/>
          <a:ext cx="2374568"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spc="20">
              <a:latin typeface="+mj-lt"/>
            </a:defRPr>
          </a:pPr>
          <a:r>
            <a:rPr lang="en-US" sz="1400" kern="1200" dirty="0">
              <a:solidFill>
                <a:schemeClr val="bg1"/>
              </a:solidFill>
            </a:rPr>
            <a:t>Brian</a:t>
          </a:r>
          <a:br>
            <a:rPr lang="en-US" sz="1400" kern="1200" dirty="0">
              <a:solidFill>
                <a:schemeClr val="bg1"/>
              </a:solidFill>
            </a:rPr>
          </a:br>
          <a:r>
            <a:rPr lang="en-US" sz="1400" kern="1200" dirty="0">
              <a:solidFill>
                <a:schemeClr val="bg1"/>
              </a:solidFill>
            </a:rPr>
            <a:t>Tester</a:t>
          </a:r>
        </a:p>
      </dsp:txBody>
      <dsp:txXfrm>
        <a:off x="2803250" y="3081438"/>
        <a:ext cx="2374568" cy="487349"/>
      </dsp:txXfrm>
    </dsp:sp>
    <dsp:sp modelId="{1223E777-77CB-4A9A-BF21-12B513842696}">
      <dsp:nvSpPr>
        <dsp:cNvPr id="0" name=""/>
        <dsp:cNvSpPr/>
      </dsp:nvSpPr>
      <dsp:spPr>
        <a:xfrm>
          <a:off x="2803250" y="3416310"/>
          <a:ext cx="2374568"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683372" y="460948"/>
          <a:ext cx="2194559" cy="2468883"/>
        </a:xfrm>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593368" y="3081438"/>
          <a:ext cx="2374568"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spc="20">
              <a:latin typeface="+mj-lt"/>
            </a:defRPr>
          </a:pPr>
          <a:r>
            <a:rPr lang="en-US" sz="1400" kern="1200" dirty="0">
              <a:solidFill>
                <a:schemeClr val="bg1"/>
              </a:solidFill>
            </a:rPr>
            <a:t>Griffin</a:t>
          </a:r>
          <a:br>
            <a:rPr lang="en-US" sz="1400" kern="1200" dirty="0">
              <a:solidFill>
                <a:schemeClr val="bg1"/>
              </a:solidFill>
            </a:rPr>
          </a:br>
          <a:r>
            <a:rPr lang="en-US" sz="1400" kern="1200" dirty="0">
              <a:solidFill>
                <a:schemeClr val="bg1"/>
              </a:solidFill>
            </a:rPr>
            <a:t>Developer</a:t>
          </a:r>
        </a:p>
      </dsp:txBody>
      <dsp:txXfrm>
        <a:off x="5593368" y="3081438"/>
        <a:ext cx="2374568" cy="487349"/>
      </dsp:txXfrm>
    </dsp:sp>
    <dsp:sp modelId="{EE420F84-477D-4635-BEF8-66426E9A259D}">
      <dsp:nvSpPr>
        <dsp:cNvPr id="0" name=""/>
        <dsp:cNvSpPr/>
      </dsp:nvSpPr>
      <dsp:spPr>
        <a:xfrm>
          <a:off x="5593368" y="3416310"/>
          <a:ext cx="2374568" cy="603748"/>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473490" y="460948"/>
          <a:ext cx="2194559" cy="2468883"/>
        </a:xfrm>
        <a:prstGeom prst="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383486" y="3081438"/>
          <a:ext cx="2374568"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spc="20">
              <a:latin typeface="+mj-lt"/>
            </a:defRPr>
          </a:pPr>
          <a:r>
            <a:rPr lang="en-US" sz="1400" kern="1200" dirty="0">
              <a:solidFill>
                <a:schemeClr val="bg1"/>
              </a:solidFill>
            </a:rPr>
            <a:t>Mark</a:t>
          </a:r>
          <a:br>
            <a:rPr lang="en-US" sz="1400" kern="1200" dirty="0">
              <a:solidFill>
                <a:schemeClr val="bg1"/>
              </a:solidFill>
            </a:rPr>
          </a:br>
          <a:r>
            <a:rPr lang="en-US" sz="1400" kern="1200" dirty="0">
              <a:solidFill>
                <a:schemeClr val="bg1"/>
              </a:solidFill>
            </a:rPr>
            <a:t>Scrum Master</a:t>
          </a:r>
        </a:p>
      </dsp:txBody>
      <dsp:txXfrm>
        <a:off x="8383486" y="3081438"/>
        <a:ext cx="2374568" cy="487349"/>
      </dsp:txXfrm>
    </dsp:sp>
    <dsp:sp modelId="{5A7600AF-A34B-4D03-B3D6-B3C760AE8E06}">
      <dsp:nvSpPr>
        <dsp:cNvPr id="0" name=""/>
        <dsp:cNvSpPr/>
      </dsp:nvSpPr>
      <dsp:spPr>
        <a:xfrm>
          <a:off x="8383486" y="3416310"/>
          <a:ext cx="2374568"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909957"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1934" y="2872740"/>
          <a:ext cx="2062943" cy="662940"/>
        </a:xfrm>
        <a:prstGeom prst="homePlate">
          <a:avLst>
            <a:gd name="adj" fmla="val 25000"/>
          </a:avLst>
        </a:prstGeom>
        <a:solidFill>
          <a:schemeClr val="accent2"/>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190500" rIns="95250" bIns="190500" numCol="1" spcCol="1270" anchor="ctr" anchorCtr="0">
          <a:noAutofit/>
        </a:bodyPr>
        <a:lstStyle/>
        <a:p>
          <a:pPr marL="0" lvl="0" indent="0" algn="ctr" defTabSz="666750">
            <a:lnSpc>
              <a:spcPct val="90000"/>
            </a:lnSpc>
            <a:spcBef>
              <a:spcPct val="0"/>
            </a:spcBef>
            <a:spcAft>
              <a:spcPct val="35000"/>
            </a:spcAft>
            <a:buNone/>
          </a:pPr>
          <a:r>
            <a:rPr lang="en-US" sz="1500" kern="1200" dirty="0"/>
            <a:t>Customer oriented</a:t>
          </a:r>
        </a:p>
      </dsp:txBody>
      <dsp:txXfrm>
        <a:off x="1934" y="2872740"/>
        <a:ext cx="1980076" cy="662940"/>
      </dsp:txXfrm>
    </dsp:sp>
    <dsp:sp modelId="{810D7AA7-A541-4507-BE7F-36CCF210089F}">
      <dsp:nvSpPr>
        <dsp:cNvPr id="0" name=""/>
        <dsp:cNvSpPr/>
      </dsp:nvSpPr>
      <dsp:spPr>
        <a:xfrm>
          <a:off x="166970" y="982941"/>
          <a:ext cx="1675110" cy="179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Number one goal is to satisfy the customer’s needs</a:t>
          </a:r>
          <a:endParaRPr lang="en-US" sz="1200" kern="1200" dirty="0"/>
        </a:p>
      </dsp:txBody>
      <dsp:txXfrm>
        <a:off x="166970" y="982941"/>
        <a:ext cx="1675110" cy="1790777"/>
      </dsp:txXfrm>
    </dsp:sp>
    <dsp:sp modelId="{E41E7729-FD3F-426D-804C-45BD60BD762D}">
      <dsp:nvSpPr>
        <dsp:cNvPr id="0" name=""/>
        <dsp:cNvSpPr/>
      </dsp:nvSpPr>
      <dsp:spPr>
        <a:xfrm rot="5400000">
          <a:off x="1049839"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1961731" y="2872740"/>
          <a:ext cx="2062943" cy="662940"/>
        </a:xfrm>
        <a:prstGeom prst="chevron">
          <a:avLst>
            <a:gd name="adj" fmla="val 2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190500" rIns="95250" bIns="190500" numCol="1" spcCol="1270" anchor="ctr" anchorCtr="0">
          <a:noAutofit/>
        </a:bodyPr>
        <a:lstStyle/>
        <a:p>
          <a:pPr marL="0" lvl="0" indent="0" algn="ctr" defTabSz="666750">
            <a:lnSpc>
              <a:spcPct val="90000"/>
            </a:lnSpc>
            <a:spcBef>
              <a:spcPct val="0"/>
            </a:spcBef>
            <a:spcAft>
              <a:spcPct val="35000"/>
            </a:spcAft>
            <a:buNone/>
          </a:pPr>
          <a:r>
            <a:rPr lang="en-US" sz="1500" kern="1200" dirty="0"/>
            <a:t>Flexible</a:t>
          </a:r>
        </a:p>
      </dsp:txBody>
      <dsp:txXfrm>
        <a:off x="2127466" y="2872740"/>
        <a:ext cx="1731473" cy="662940"/>
      </dsp:txXfrm>
    </dsp:sp>
    <dsp:sp modelId="{5E07F9E4-149C-4A89-848F-4ABDD305F0C5}">
      <dsp:nvSpPr>
        <dsp:cNvPr id="0" name=""/>
        <dsp:cNvSpPr/>
      </dsp:nvSpPr>
      <dsp:spPr>
        <a:xfrm>
          <a:off x="2126766" y="982941"/>
          <a:ext cx="1675110" cy="1414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In an Agile environment, the project can pivot at a moments notice, and the requirements can change. A good Scrum team can adapt to this.</a:t>
          </a:r>
          <a:endParaRPr lang="en-US" sz="1200" kern="1200" dirty="0"/>
        </a:p>
      </dsp:txBody>
      <dsp:txXfrm>
        <a:off x="2126766" y="982941"/>
        <a:ext cx="1675110" cy="1414310"/>
      </dsp:txXfrm>
    </dsp:sp>
    <dsp:sp modelId="{473F2067-7126-4D56-A328-5A8CFD3D8D52}">
      <dsp:nvSpPr>
        <dsp:cNvPr id="0" name=""/>
        <dsp:cNvSpPr/>
      </dsp:nvSpPr>
      <dsp:spPr>
        <a:xfrm rot="5400000">
          <a:off x="3009635"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3921528" y="2872740"/>
          <a:ext cx="2062943" cy="662940"/>
        </a:xfrm>
        <a:prstGeom prst="chevron">
          <a:avLst>
            <a:gd name="adj" fmla="val 25000"/>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190500" rIns="95250" bIns="190500" numCol="1" spcCol="1270" anchor="ctr" anchorCtr="0">
          <a:noAutofit/>
        </a:bodyPr>
        <a:lstStyle/>
        <a:p>
          <a:pPr marL="0" lvl="0" indent="0" algn="ctr" defTabSz="666750">
            <a:lnSpc>
              <a:spcPct val="90000"/>
            </a:lnSpc>
            <a:spcBef>
              <a:spcPct val="0"/>
            </a:spcBef>
            <a:spcAft>
              <a:spcPct val="35000"/>
            </a:spcAft>
            <a:buNone/>
          </a:pPr>
          <a:r>
            <a:rPr lang="en-US" sz="1500" kern="1200" dirty="0"/>
            <a:t>Iterative</a:t>
          </a:r>
        </a:p>
      </dsp:txBody>
      <dsp:txXfrm>
        <a:off x="4087263" y="2872740"/>
        <a:ext cx="1731473" cy="662940"/>
      </dsp:txXfrm>
    </dsp:sp>
    <dsp:sp modelId="{FD7B29F2-0D66-4B4B-BC8A-82DA23575305}">
      <dsp:nvSpPr>
        <dsp:cNvPr id="0" name=""/>
        <dsp:cNvSpPr/>
      </dsp:nvSpPr>
      <dsp:spPr>
        <a:xfrm>
          <a:off x="4086563" y="982941"/>
          <a:ext cx="1675110" cy="1414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Software is produced in increments of two-week sprints which produces value to the customer more often</a:t>
          </a:r>
          <a:endParaRPr lang="en-US" sz="1200" kern="1200" dirty="0"/>
        </a:p>
      </dsp:txBody>
      <dsp:txXfrm>
        <a:off x="4086563" y="982941"/>
        <a:ext cx="1675110" cy="1414310"/>
      </dsp:txXfrm>
    </dsp:sp>
    <dsp:sp modelId="{2377F551-4CF6-4656-B644-60A7FC1B0F64}">
      <dsp:nvSpPr>
        <dsp:cNvPr id="0" name=""/>
        <dsp:cNvSpPr/>
      </dsp:nvSpPr>
      <dsp:spPr>
        <a:xfrm rot="5400000">
          <a:off x="4969432"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sp>
    <dsp:sp modelId="{69ED255C-64AC-4764-BC2C-7679ECCC9FE9}">
      <dsp:nvSpPr>
        <dsp:cNvPr id="0" name=""/>
        <dsp:cNvSpPr/>
      </dsp:nvSpPr>
      <dsp:spPr>
        <a:xfrm>
          <a:off x="5881324" y="2872740"/>
          <a:ext cx="2062943" cy="662940"/>
        </a:xfrm>
        <a:prstGeom prst="chevron">
          <a:avLst>
            <a:gd name="adj" fmla="val 25000"/>
          </a:avLst>
        </a:prstGeom>
        <a:solidFill>
          <a:schemeClr val="accent3"/>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190500" rIns="95250" bIns="190500" numCol="1" spcCol="1270" anchor="ctr" anchorCtr="0">
          <a:noAutofit/>
        </a:bodyPr>
        <a:lstStyle/>
        <a:p>
          <a:pPr marL="0" lvl="0" indent="0" algn="ctr" defTabSz="666750">
            <a:lnSpc>
              <a:spcPct val="90000"/>
            </a:lnSpc>
            <a:spcBef>
              <a:spcPct val="0"/>
            </a:spcBef>
            <a:spcAft>
              <a:spcPct val="35000"/>
            </a:spcAft>
            <a:buNone/>
          </a:pPr>
          <a:r>
            <a:rPr lang="en-US" sz="1500" kern="1200" dirty="0"/>
            <a:t>Collaborative</a:t>
          </a:r>
        </a:p>
      </dsp:txBody>
      <dsp:txXfrm>
        <a:off x="6047059" y="2872740"/>
        <a:ext cx="1731473" cy="662940"/>
      </dsp:txXfrm>
    </dsp:sp>
    <dsp:sp modelId="{1F1B09A6-DA7E-41D1-B8A6-E3B6E775E5C1}">
      <dsp:nvSpPr>
        <dsp:cNvPr id="0" name=""/>
        <dsp:cNvSpPr/>
      </dsp:nvSpPr>
      <dsp:spPr>
        <a:xfrm>
          <a:off x="6046360" y="982941"/>
          <a:ext cx="1675110" cy="1414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In order for an Agile team to be successful, all team members need to collaborate with each other to complete tasks. It is not a “one man show”</a:t>
          </a:r>
          <a:endParaRPr lang="en-US" sz="1200" kern="1200" dirty="0"/>
        </a:p>
      </dsp:txBody>
      <dsp:txXfrm>
        <a:off x="6046360" y="982941"/>
        <a:ext cx="1675110" cy="1414310"/>
      </dsp:txXfrm>
    </dsp:sp>
    <dsp:sp modelId="{E2C584B7-5B6E-4F6E-A7B8-E679FEF7BC4D}">
      <dsp:nvSpPr>
        <dsp:cNvPr id="0" name=""/>
        <dsp:cNvSpPr/>
      </dsp:nvSpPr>
      <dsp:spPr>
        <a:xfrm rot="5400000">
          <a:off x="6929229"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B89F8758-DA9D-4018-859A-710084D7ABF3}">
      <dsp:nvSpPr>
        <dsp:cNvPr id="0" name=""/>
        <dsp:cNvSpPr/>
      </dsp:nvSpPr>
      <dsp:spPr>
        <a:xfrm>
          <a:off x="7841121" y="2872740"/>
          <a:ext cx="2062943" cy="662940"/>
        </a:xfrm>
        <a:prstGeom prst="chevron">
          <a:avLst>
            <a:gd name="adj" fmla="val 25000"/>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190500" rIns="95250" bIns="190500" numCol="1" spcCol="1270" anchor="ctr" anchorCtr="0">
          <a:noAutofit/>
        </a:bodyPr>
        <a:lstStyle/>
        <a:p>
          <a:pPr marL="0" lvl="0" indent="0" algn="ctr" defTabSz="666750">
            <a:lnSpc>
              <a:spcPct val="90000"/>
            </a:lnSpc>
            <a:spcBef>
              <a:spcPct val="0"/>
            </a:spcBef>
            <a:spcAft>
              <a:spcPct val="35000"/>
            </a:spcAft>
            <a:buNone/>
          </a:pPr>
          <a:r>
            <a:rPr lang="en-US" sz="1500" kern="1200" dirty="0"/>
            <a:t>Progress</a:t>
          </a:r>
        </a:p>
      </dsp:txBody>
      <dsp:txXfrm>
        <a:off x="8006856" y="2872740"/>
        <a:ext cx="1731473" cy="662940"/>
      </dsp:txXfrm>
    </dsp:sp>
    <dsp:sp modelId="{B73D2BBA-574C-491E-A31C-8B6EA5CC871A}">
      <dsp:nvSpPr>
        <dsp:cNvPr id="0" name=""/>
        <dsp:cNvSpPr/>
      </dsp:nvSpPr>
      <dsp:spPr>
        <a:xfrm>
          <a:off x="8006156" y="982941"/>
          <a:ext cx="1675110" cy="1414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Since this is a software project, the primary measurement of progress is the amount of working software that is produced.</a:t>
          </a:r>
          <a:endParaRPr lang="en-US" sz="1200" kern="1200" dirty="0"/>
        </a:p>
      </dsp:txBody>
      <dsp:txXfrm>
        <a:off x="8006156" y="982941"/>
        <a:ext cx="1675110" cy="1414310"/>
      </dsp:txXfrm>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4/11/2023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en-US" sz="5400" spc="400" dirty="0" err="1">
                <a:solidFill>
                  <a:schemeClr val="bg1"/>
                </a:solidFill>
              </a:rPr>
              <a:t>Chada</a:t>
            </a:r>
            <a:r>
              <a:rPr lang="en-US" sz="5400" spc="400" dirty="0">
                <a:solidFill>
                  <a:schemeClr val="bg1"/>
                </a:solidFill>
              </a:rPr>
              <a:t> Tech</a:t>
            </a:r>
            <a:br>
              <a:rPr lang="en-US" sz="5400" spc="400" dirty="0">
                <a:solidFill>
                  <a:schemeClr val="bg1"/>
                </a:solidFill>
              </a:rPr>
            </a:br>
            <a:r>
              <a:rPr lang="en-US" sz="5400" spc="400" dirty="0">
                <a:solidFill>
                  <a:schemeClr val="bg1"/>
                </a:solidFill>
              </a:rPr>
              <a:t>Agile Presentation</a:t>
            </a:r>
            <a:endParaRPr lang="en-US"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lstStyle/>
          <a:p>
            <a:r>
              <a:rPr lang="en-US" sz="2000" dirty="0">
                <a:solidFill>
                  <a:schemeClr val="bg1"/>
                </a:solidFill>
              </a:rPr>
              <a:t>Griffin Hood</a:t>
            </a:r>
          </a:p>
          <a:p>
            <a:endParaRPr lang="en-US" dirty="0"/>
          </a:p>
        </p:txBody>
      </p:sp>
    </p:spTree>
    <p:extLst>
      <p:ext uri="{BB962C8B-B14F-4D97-AF65-F5344CB8AC3E}">
        <p14:creationId xmlns:p14="http://schemas.microsoft.com/office/powerpoint/2010/main" val="11476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lstStyle/>
          <a:p>
            <a:r>
              <a:rPr lang="en-US" sz="5400" dirty="0"/>
              <a:t>What is Agile?</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lstStyle/>
          <a:p>
            <a:r>
              <a:rPr lang="en-US" sz="2000" dirty="0"/>
              <a:t>The Agile approach to software development is an approach that helps to deliver working increments of software to the users in two week periods. There is not an extensive amount of prior planning that needs to occur like there is in the legacy waterfall approach. Units of work are organized into two week “sprints”.</a:t>
            </a:r>
          </a:p>
          <a:p>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9/3/20XX</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36533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87FE-1EFA-4C15-BFDD-1EE3F2D37BF1}"/>
              </a:ext>
            </a:extLst>
          </p:cNvPr>
          <p:cNvSpPr>
            <a:spLocks noGrp="1"/>
          </p:cNvSpPr>
          <p:nvPr>
            <p:ph type="title"/>
          </p:nvPr>
        </p:nvSpPr>
        <p:spPr/>
        <p:txBody>
          <a:bodyPr/>
          <a:lstStyle/>
          <a:p>
            <a:r>
              <a:rPr lang="en-US" dirty="0"/>
              <a:t>Team</a:t>
            </a:r>
          </a:p>
        </p:txBody>
      </p:sp>
      <p:sp>
        <p:nvSpPr>
          <p:cNvPr id="5" name="Footer Placeholder 4">
            <a:extLst>
              <a:ext uri="{FF2B5EF4-FFF2-40B4-BE49-F238E27FC236}">
                <a16:creationId xmlns:a16="http://schemas.microsoft.com/office/drawing/2014/main" id="{63B7C214-9C4B-410D-816A-6B3C8059C7BA}"/>
              </a:ext>
            </a:extLst>
          </p:cNvPr>
          <p:cNvSpPr>
            <a:spLocks noGrp="1"/>
          </p:cNvSpPr>
          <p:nvPr>
            <p:ph type="ftr" sz="quarter" idx="11"/>
          </p:nvPr>
        </p:nvSpPr>
        <p:spPr/>
        <p:txBody>
          <a:bodyPr/>
          <a:lstStyle/>
          <a:p>
            <a:r>
              <a:rPr lang="en-US" dirty="0"/>
              <a:t>Presentation Title</a:t>
            </a:r>
          </a:p>
        </p:txBody>
      </p:sp>
      <p:graphicFrame>
        <p:nvGraphicFramePr>
          <p:cNvPr id="7" name="Content Placeholder 2" descr="Team SmartArt graphic">
            <a:extLst>
              <a:ext uri="{FF2B5EF4-FFF2-40B4-BE49-F238E27FC236}">
                <a16:creationId xmlns:a16="http://schemas.microsoft.com/office/drawing/2014/main" id="{03C6056F-38E4-47B4-87B7-F1F7D129B648}"/>
              </a:ext>
            </a:extLst>
          </p:cNvPr>
          <p:cNvGraphicFramePr>
            <a:graphicFrameLocks noGrp="1"/>
          </p:cNvGraphicFramePr>
          <p:nvPr>
            <p:ph idx="1"/>
            <p:extLst>
              <p:ext uri="{D42A27DB-BD31-4B8C-83A1-F6EECF244321}">
                <p14:modId xmlns:p14="http://schemas.microsoft.com/office/powerpoint/2010/main" val="165186837"/>
              </p:ext>
            </p:extLst>
          </p:nvPr>
        </p:nvGraphicFramePr>
        <p:xfrm>
          <a:off x="576263" y="1825625"/>
          <a:ext cx="107711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2F8D5D16-EDC5-46DE-A0B9-0765F4F59BB7}"/>
              </a:ext>
            </a:extLst>
          </p:cNvPr>
          <p:cNvSpPr>
            <a:spLocks noGrp="1"/>
          </p:cNvSpPr>
          <p:nvPr>
            <p:ph type="dt" sz="half" idx="10"/>
          </p:nvPr>
        </p:nvSpPr>
        <p:spPr/>
        <p:txBody>
          <a:bodyPr/>
          <a:lstStyle/>
          <a:p>
            <a:r>
              <a:rPr lang="en-US" dirty="0"/>
              <a:t>9/3/20XX</a:t>
            </a:r>
          </a:p>
        </p:txBody>
      </p:sp>
      <p:sp>
        <p:nvSpPr>
          <p:cNvPr id="6" name="Slide Number Placeholder 5">
            <a:extLst>
              <a:ext uri="{FF2B5EF4-FFF2-40B4-BE49-F238E27FC236}">
                <a16:creationId xmlns:a16="http://schemas.microsoft.com/office/drawing/2014/main" id="{8DE31DF2-0419-4016-924C-21929AC1EBFC}"/>
              </a:ext>
            </a:extLst>
          </p:cNvPr>
          <p:cNvSpPr>
            <a:spLocks noGrp="1"/>
          </p:cNvSpPr>
          <p:nvPr>
            <p:ph type="sldNum" sz="quarter" idx="12"/>
          </p:nvPr>
        </p:nvSpPr>
        <p:spPr/>
        <p:txBody>
          <a:bodyPr/>
          <a:lstStyle/>
          <a:p>
            <a:fld id="{D8DA9DAA-006C-4F4B-980E-E3DF019B24E2}" type="slidenum">
              <a:rPr lang="en-US" smtClean="0"/>
              <a:pPr/>
              <a:t>3</a:t>
            </a:fld>
            <a:endParaRPr lang="en-US" dirty="0"/>
          </a:p>
        </p:txBody>
      </p:sp>
    </p:spTree>
    <p:extLst>
      <p:ext uri="{BB962C8B-B14F-4D97-AF65-F5344CB8AC3E}">
        <p14:creationId xmlns:p14="http://schemas.microsoft.com/office/powerpoint/2010/main" val="2270028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5278-3D07-466F-8351-667A2EBEABB8}"/>
              </a:ext>
            </a:extLst>
          </p:cNvPr>
          <p:cNvSpPr>
            <a:spLocks noGrp="1"/>
          </p:cNvSpPr>
          <p:nvPr>
            <p:ph type="title"/>
          </p:nvPr>
        </p:nvSpPr>
        <p:spPr/>
        <p:txBody>
          <a:bodyPr>
            <a:normAutofit/>
          </a:bodyPr>
          <a:lstStyle/>
          <a:p>
            <a:r>
              <a:rPr lang="en-US" dirty="0"/>
              <a:t>Agile Principles</a:t>
            </a:r>
          </a:p>
        </p:txBody>
      </p:sp>
      <p:sp>
        <p:nvSpPr>
          <p:cNvPr id="6" name="Slide Number Placeholder 5">
            <a:extLst>
              <a:ext uri="{FF2B5EF4-FFF2-40B4-BE49-F238E27FC236}">
                <a16:creationId xmlns:a16="http://schemas.microsoft.com/office/drawing/2014/main" id="{AB55FF1C-3CBD-419A-9DE4-7A8AA6371B6A}"/>
              </a:ext>
            </a:extLst>
          </p:cNvPr>
          <p:cNvSpPr>
            <a:spLocks noGrp="1"/>
          </p:cNvSpPr>
          <p:nvPr>
            <p:ph type="sldNum" sz="quarter" idx="12"/>
          </p:nvPr>
        </p:nvSpPr>
        <p:spPr/>
        <p:txBody>
          <a:bodyPr>
            <a:normAutofit/>
          </a:bodyPr>
          <a:lstStyle/>
          <a:p>
            <a:pPr>
              <a:spcAft>
                <a:spcPts val="600"/>
              </a:spcAft>
            </a:pPr>
            <a:fld id="{D8DA9DAA-006C-4F4B-980E-E3DF019B24E2}" type="slidenum">
              <a:rPr lang="en-US" b="1" cap="all" spc="100" smtClean="0">
                <a:solidFill>
                  <a:schemeClr val="accent2"/>
                </a:solidFill>
              </a:rPr>
              <a:pPr>
                <a:spcAft>
                  <a:spcPts val="600"/>
                </a:spcAft>
              </a:pPr>
              <a:t>4</a:t>
            </a:fld>
            <a:endParaRPr lang="en-US" b="1" cap="all" spc="100" dirty="0">
              <a:solidFill>
                <a:schemeClr val="accent2"/>
              </a:solidFill>
            </a:endParaRPr>
          </a:p>
        </p:txBody>
      </p:sp>
      <p:graphicFrame>
        <p:nvGraphicFramePr>
          <p:cNvPr id="14" name="Content Placeholder 6" descr="timeline SmartArt Graphic">
            <a:extLst>
              <a:ext uri="{FF2B5EF4-FFF2-40B4-BE49-F238E27FC236}">
                <a16:creationId xmlns:a16="http://schemas.microsoft.com/office/drawing/2014/main" id="{CEC6DA80-0404-4CED-A682-9D41A16B341E}"/>
              </a:ext>
            </a:extLst>
          </p:cNvPr>
          <p:cNvGraphicFramePr>
            <a:graphicFrameLocks noGrp="1"/>
          </p:cNvGraphicFramePr>
          <p:nvPr>
            <p:ph idx="1"/>
            <p:extLst>
              <p:ext uri="{D42A27DB-BD31-4B8C-83A1-F6EECF244321}">
                <p14:modId xmlns:p14="http://schemas.microsoft.com/office/powerpoint/2010/main" val="4152707662"/>
              </p:ext>
            </p:extLst>
          </p:nvPr>
        </p:nvGraphicFramePr>
        <p:xfrm>
          <a:off x="1447800" y="1325880"/>
          <a:ext cx="99060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9288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DDFE9-6E4F-B325-5F29-CE1E33C0BE3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47B8298-D153-6D60-D60E-F386A7542ECF}"/>
              </a:ext>
            </a:extLst>
          </p:cNvPr>
          <p:cNvSpPr>
            <a:spLocks noGrp="1"/>
          </p:cNvSpPr>
          <p:nvPr>
            <p:ph idx="1"/>
          </p:nvPr>
        </p:nvSpPr>
        <p:spPr/>
        <p:txBody>
          <a:bodyPr>
            <a:normAutofit/>
          </a:bodyPr>
          <a:lstStyle/>
          <a:p>
            <a:r>
              <a:rPr lang="en-US" sz="1000" i="1" dirty="0">
                <a:effectLst/>
              </a:rPr>
              <a:t>12 principles behind the Agile Manifesto: Agile Alliance</a:t>
            </a:r>
            <a:r>
              <a:rPr lang="en-US" sz="1000" dirty="0">
                <a:effectLst/>
              </a:rPr>
              <a:t>. Agile Alliance |. (2023, April 3). Retrieved April 11, 2023, from https://www.agilealliance.org/agile101/12-principles-behind-the-agile-manifesto/ </a:t>
            </a:r>
          </a:p>
          <a:p>
            <a:r>
              <a:rPr lang="en-US" sz="1000" dirty="0">
                <a:effectLst/>
              </a:rPr>
              <a:t>Manifesto, A. (n.d.). </a:t>
            </a:r>
            <a:r>
              <a:rPr lang="en-US" sz="1000" i="1" dirty="0">
                <a:effectLst/>
              </a:rPr>
              <a:t>Agile Manifesto</a:t>
            </a:r>
            <a:r>
              <a:rPr lang="en-US" sz="1000" dirty="0">
                <a:effectLst/>
              </a:rPr>
              <a:t>. Principles behind the Agile Manifesto. </a:t>
            </a:r>
            <a:r>
              <a:rPr lang="en-US" sz="1000">
                <a:effectLst/>
              </a:rPr>
              <a:t>Retrieved April 11, 2023, from https://agilemanifesto.org/principles.html </a:t>
            </a:r>
          </a:p>
          <a:p>
            <a:endParaRPr lang="en-US" sz="1200"/>
          </a:p>
        </p:txBody>
      </p:sp>
      <p:sp>
        <p:nvSpPr>
          <p:cNvPr id="4" name="Date Placeholder 3">
            <a:extLst>
              <a:ext uri="{FF2B5EF4-FFF2-40B4-BE49-F238E27FC236}">
                <a16:creationId xmlns:a16="http://schemas.microsoft.com/office/drawing/2014/main" id="{1ECF39E3-E549-B97C-B738-A4785700AC99}"/>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A0DF4EF2-9A72-EEEF-31C1-6CD17CFE0C93}"/>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4E56F80-1C21-C15A-5889-1A14A121E8D8}"/>
              </a:ext>
            </a:extLst>
          </p:cNvPr>
          <p:cNvSpPr>
            <a:spLocks noGrp="1"/>
          </p:cNvSpPr>
          <p:nvPr>
            <p:ph type="sldNum" sz="quarter" idx="12"/>
          </p:nvPr>
        </p:nvSpPr>
        <p:spPr/>
        <p:txBody>
          <a:bodyPr/>
          <a:lstStyle/>
          <a:p>
            <a:fld id="{D8DA9DAA-006C-4F4B-980E-E3DF019B24E2}" type="slidenum">
              <a:rPr lang="en-US" smtClean="0"/>
              <a:pPr/>
              <a:t>5</a:t>
            </a:fld>
            <a:endParaRPr lang="en-US" dirty="0"/>
          </a:p>
        </p:txBody>
      </p:sp>
    </p:spTree>
    <p:extLst>
      <p:ext uri="{BB962C8B-B14F-4D97-AF65-F5344CB8AC3E}">
        <p14:creationId xmlns:p14="http://schemas.microsoft.com/office/powerpoint/2010/main" val="520690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dirty="0"/>
              <a:t>9/3/20XX</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6</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US" dirty="0"/>
              <a:t>Presentation Title</a:t>
            </a:r>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p:txBody>
          <a:bodyPr/>
          <a:lstStyle/>
          <a:p>
            <a:r>
              <a:rPr lang="en-US" dirty="0"/>
              <a:t>The SNHU Travel Team</a:t>
            </a:r>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Tree>
    <p:extLst>
      <p:ext uri="{BB962C8B-B14F-4D97-AF65-F5344CB8AC3E}">
        <p14:creationId xmlns:p14="http://schemas.microsoft.com/office/powerpoint/2010/main" val="927313156"/>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{AF6E8D51-06A9-4703-B373-7D8CA0B9AC19}tf89338750_win32</Template>
  <TotalTime>10</TotalTime>
  <Words>293</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Univers</vt:lpstr>
      <vt:lpstr>GradientUnivers</vt:lpstr>
      <vt:lpstr>Chada Tech Agile Presentation</vt:lpstr>
      <vt:lpstr>What is Agile?</vt:lpstr>
      <vt:lpstr>Team</vt:lpstr>
      <vt:lpstr>Agile Principles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Chada Tech Agile Presentation</dc:title>
  <dc:creator>Griffin Hood</dc:creator>
  <cp:lastModifiedBy>Griffin Hood</cp:lastModifiedBy>
  <cp:revision>1</cp:revision>
  <dcterms:created xsi:type="dcterms:W3CDTF">2023-04-11T22:36:06Z</dcterms:created>
  <dcterms:modified xsi:type="dcterms:W3CDTF">2023-04-11T22:46:57Z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