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66" r:id="rId3"/>
    <p:sldId id="270" r:id="rId4"/>
    <p:sldId id="260" r:id="rId5"/>
    <p:sldId id="264" r:id="rId6"/>
    <p:sldId id="265" r:id="rId7"/>
    <p:sldId id="273" r:id="rId8"/>
    <p:sldId id="271" r:id="rId9"/>
    <p:sldId id="267" r:id="rId10"/>
    <p:sldId id="278" r:id="rId11"/>
    <p:sldId id="279" r:id="rId12"/>
    <p:sldId id="277" r:id="rId13"/>
    <p:sldId id="275" r:id="rId14"/>
    <p:sldId id="276" r:id="rId15"/>
    <p:sldId id="268"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2857930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102640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26F514-C130-48CB-9E90-81E1A5806CF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2396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1425073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26F514-C130-48CB-9E90-81E1A5806CF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91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243466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2455816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12254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290478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122246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54824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121806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153759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322125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186034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144B25-97A5-4AF5-B611-2613D7052C3A}"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26F514-C130-48CB-9E90-81E1A5806CF3}" type="slidenum">
              <a:rPr lang="en-US" smtClean="0"/>
              <a:t>‹#›</a:t>
            </a:fld>
            <a:endParaRPr lang="en-US" dirty="0"/>
          </a:p>
        </p:txBody>
      </p:sp>
    </p:spTree>
    <p:extLst>
      <p:ext uri="{BB962C8B-B14F-4D97-AF65-F5344CB8AC3E}">
        <p14:creationId xmlns:p14="http://schemas.microsoft.com/office/powerpoint/2010/main" val="80208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144B25-97A5-4AF5-B611-2613D7052C3A}" type="datetimeFigureOut">
              <a:rPr lang="en-US" smtClean="0"/>
              <a:t>8/29/2023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26F514-C130-48CB-9E90-81E1A5806CF3}" type="slidenum">
              <a:rPr lang="en-US" smtClean="0"/>
              <a:t>‹#›</a:t>
            </a:fld>
            <a:endParaRPr lang="en-US" dirty="0"/>
          </a:p>
        </p:txBody>
      </p:sp>
    </p:spTree>
    <p:extLst>
      <p:ext uri="{BB962C8B-B14F-4D97-AF65-F5344CB8AC3E}">
        <p14:creationId xmlns:p14="http://schemas.microsoft.com/office/powerpoint/2010/main" val="1750412865"/>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97000">
              <a:srgbClr val="F2D987"/>
            </a:gs>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5B01-E712-40C8-AAB6-6229EB3F4357}"/>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C2928BB-7ABF-4AA8-9E58-BF0318F01F36}"/>
              </a:ext>
            </a:extLst>
          </p:cNvPr>
          <p:cNvSpPr>
            <a:spLocks noGrp="1"/>
          </p:cNvSpPr>
          <p:nvPr>
            <p:ph type="subTitle" idx="1"/>
          </p:nvPr>
        </p:nvSpPr>
        <p:spPr/>
        <p:txBody>
          <a:bodyPr/>
          <a:lstStyle/>
          <a:p>
            <a:endParaRPr lang="en-US" dirty="0"/>
          </a:p>
        </p:txBody>
      </p:sp>
      <p:pic>
        <p:nvPicPr>
          <p:cNvPr id="4" name="Picture Placeholder 9" descr="Plan Leaf Disease Detection Using ML">
            <a:extLst>
              <a:ext uri="{FF2B5EF4-FFF2-40B4-BE49-F238E27FC236}">
                <a16:creationId xmlns:a16="http://schemas.microsoft.com/office/drawing/2014/main" id="{39207412-01E6-4EC5-9993-9ACAF09BD9F2}"/>
              </a:ext>
              <a:ext uri="{C183D7F6-B498-43B3-948B-1728B52AA6E4}">
                <adec:decorative xmlns:adec="http://schemas.microsoft.com/office/drawing/2017/decorative" val="0"/>
              </a:ext>
            </a:extLst>
          </p:cNvPr>
          <p:cNvPicPr>
            <a:picLocks noChangeAspect="1"/>
          </p:cNvPicPr>
          <p:nvPr/>
        </p:nvPicPr>
        <p:blipFill>
          <a:blip r:embed="rId2"/>
          <a:srcRect t="3140" b="3140"/>
          <a:stretch>
            <a:fillRect/>
          </a:stretch>
        </p:blipFill>
        <p:spPr>
          <a:xfrm>
            <a:off x="687388" y="851647"/>
            <a:ext cx="11274552" cy="5943600"/>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4A174C58-FF66-48B5-930A-465DEC21B085}"/>
              </a:ext>
            </a:extLst>
          </p:cNvPr>
          <p:cNvSpPr/>
          <p:nvPr/>
        </p:nvSpPr>
        <p:spPr>
          <a:xfrm>
            <a:off x="3815166" y="1545104"/>
            <a:ext cx="6096000" cy="1938992"/>
          </a:xfrm>
          <a:prstGeom prst="rect">
            <a:avLst/>
          </a:prstGeom>
        </p:spPr>
        <p:txBody>
          <a:bodyPr>
            <a:spAutoFit/>
          </a:bodyPr>
          <a:lstStyle/>
          <a:p>
            <a:r>
              <a:rPr lang="en-US" sz="1600" b="1" dirty="0">
                <a:latin typeface="Arial Black" panose="020B0A04020102020204" pitchFamily="34" charset="0"/>
              </a:rPr>
              <a:t>                    </a:t>
            </a:r>
            <a:r>
              <a:rPr lang="en-US" sz="4000" b="1" dirty="0">
                <a:solidFill>
                  <a:schemeClr val="tx1">
                    <a:lumMod val="65000"/>
                    <a:lumOff val="35000"/>
                  </a:schemeClr>
                </a:solidFill>
                <a:latin typeface="Arial Black" panose="020B0A04020102020204" pitchFamily="34" charset="0"/>
              </a:rPr>
              <a:t>Plant Leaf</a:t>
            </a:r>
          </a:p>
          <a:p>
            <a:r>
              <a:rPr lang="en-US" sz="4000" b="1" dirty="0">
                <a:solidFill>
                  <a:schemeClr val="tx1">
                    <a:lumMod val="65000"/>
                    <a:lumOff val="35000"/>
                  </a:schemeClr>
                </a:solidFill>
                <a:latin typeface="Arial Black" panose="020B0A04020102020204" pitchFamily="34" charset="0"/>
              </a:rPr>
              <a:t> Disease Detection</a:t>
            </a:r>
          </a:p>
          <a:p>
            <a:r>
              <a:rPr lang="en-US" sz="4000" b="1" dirty="0">
                <a:solidFill>
                  <a:schemeClr val="tx1">
                    <a:lumMod val="65000"/>
                    <a:lumOff val="35000"/>
                  </a:schemeClr>
                </a:solidFill>
                <a:latin typeface="Arial Black" panose="020B0A04020102020204" pitchFamily="34" charset="0"/>
              </a:rPr>
              <a:t>         Using ML</a:t>
            </a:r>
            <a:endParaRPr lang="en-US" sz="4000" dirty="0"/>
          </a:p>
        </p:txBody>
      </p:sp>
      <p:sp>
        <p:nvSpPr>
          <p:cNvPr id="6" name="Rectangle 5">
            <a:extLst>
              <a:ext uri="{FF2B5EF4-FFF2-40B4-BE49-F238E27FC236}">
                <a16:creationId xmlns:a16="http://schemas.microsoft.com/office/drawing/2014/main" id="{1BC46BB0-1892-42A0-8F47-181FA1350957}"/>
              </a:ext>
            </a:extLst>
          </p:cNvPr>
          <p:cNvSpPr/>
          <p:nvPr/>
        </p:nvSpPr>
        <p:spPr>
          <a:xfrm>
            <a:off x="3155304" y="4245253"/>
            <a:ext cx="5720027" cy="369332"/>
          </a:xfrm>
          <a:prstGeom prst="rect">
            <a:avLst/>
          </a:prstGeom>
        </p:spPr>
        <p:txBody>
          <a:bodyPr wrap="none">
            <a:spAutoFit/>
          </a:bodyPr>
          <a:lstStyle/>
          <a:p>
            <a:r>
              <a:rPr lang="en-US" b="1" dirty="0" err="1"/>
              <a:t>Tashin</a:t>
            </a:r>
            <a:r>
              <a:rPr lang="en-US" b="1" dirty="0"/>
              <a:t> Mahmud Khan | Md Nabil Hasan | Ahmed </a:t>
            </a:r>
            <a:r>
              <a:rPr lang="en-US" b="1" dirty="0" err="1"/>
              <a:t>Sadman</a:t>
            </a:r>
            <a:endParaRPr lang="en-US" b="1" dirty="0"/>
          </a:p>
        </p:txBody>
      </p:sp>
    </p:spTree>
    <p:extLst>
      <p:ext uri="{BB962C8B-B14F-4D97-AF65-F5344CB8AC3E}">
        <p14:creationId xmlns:p14="http://schemas.microsoft.com/office/powerpoint/2010/main" val="271374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4B5A-5851-473C-89C6-BE436C5E95BD}"/>
              </a:ext>
            </a:extLst>
          </p:cNvPr>
          <p:cNvSpPr>
            <a:spLocks noGrp="1"/>
          </p:cNvSpPr>
          <p:nvPr>
            <p:ph type="title"/>
          </p:nvPr>
        </p:nvSpPr>
        <p:spPr/>
        <p:txBody>
          <a:bodyPr/>
          <a:lstStyle/>
          <a:p>
            <a:r>
              <a:rPr lang="en-US" b="1" dirty="0"/>
              <a:t>Model Details(Cont.)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2D9A9E-D4C7-4C35-92D2-14F67F6D11BB}"/>
                  </a:ext>
                </a:extLst>
              </p:cNvPr>
              <p:cNvSpPr>
                <a:spLocks noGrp="1"/>
              </p:cNvSpPr>
              <p:nvPr>
                <p:ph idx="1"/>
              </p:nvPr>
            </p:nvSpPr>
            <p:spPr>
              <a:xfrm>
                <a:off x="2589212" y="1359017"/>
                <a:ext cx="8915400" cy="4552205"/>
              </a:xfrm>
            </p:spPr>
            <p:txBody>
              <a:bodyPr>
                <a:normAutofit/>
              </a:bodyPr>
              <a:lstStyle/>
              <a:p>
                <a:r>
                  <a:rPr lang="en-US" sz="1600" dirty="0"/>
                  <a:t>Finally, to transfer the knowledge from the source domain to the target domain, the SVM classifier was retrained with the image embeddings of the target dataset. The image embeddings were obtained from CNN networks trained on the source dataset.</a:t>
                </a:r>
              </a:p>
              <a:p>
                <a:r>
                  <a:rPr lang="en-US" sz="1600" dirty="0"/>
                  <a:t>Different amounts of training images per class (1–140) were considered, and a fine-tuning transfer learning approach was used to evaluate the effectiveness of the FSL approach.</a:t>
                </a:r>
              </a:p>
              <a:p>
                <a:r>
                  <a:rPr lang="en-US" sz="1600" dirty="0">
                    <a:solidFill>
                      <a:srgbClr val="252525"/>
                    </a:solidFill>
                    <a:effectLst/>
                  </a:rPr>
                  <a:t>The training sets were augmented by rotating the images by a randomly selected angle from the set (0, 90, 180, 270). This is a common technique used to increase the size of the training dataset and improve the generalization of the model.</a:t>
                </a:r>
              </a:p>
              <a:p>
                <a:r>
                  <a:rPr lang="en-US" sz="1600" dirty="0"/>
                  <a:t>A batch size of 32 was used to train the networks, with 30 epochs and a learning rate of </a:t>
                </a:r>
                <a14:m>
                  <m:oMath xmlns:m="http://schemas.openxmlformats.org/officeDocument/2006/math">
                    <m:sSup>
                      <m:sSupPr>
                        <m:ctrlPr>
                          <a:rPr lang="en-US" sz="1600" i="1" smtClean="0">
                            <a:latin typeface="Cambria Math" panose="02040503050406030204" pitchFamily="18" charset="0"/>
                          </a:rPr>
                        </m:ctrlPr>
                      </m:sSupPr>
                      <m:e>
                        <m:r>
                          <m:rPr>
                            <m:nor/>
                          </m:rPr>
                          <a:rPr lang="en-US" sz="1600" dirty="0">
                            <a:sym typeface="Symbol" panose="05050102010706020507" pitchFamily="18" charset="2"/>
                          </a:rPr>
                          <m:t></m:t>
                        </m:r>
                        <m:r>
                          <a:rPr lang="en-US" sz="1600" b="0" i="1" dirty="0" smtClean="0">
                            <a:latin typeface="Cambria Math" panose="02040503050406030204" pitchFamily="18" charset="0"/>
                            <a:ea typeface="Cambria Math" panose="02040503050406030204" pitchFamily="18" charset="0"/>
                            <a:sym typeface="Symbol" panose="05050102010706020507" pitchFamily="18" charset="2"/>
                          </a:rPr>
                          <m:t>=</m:t>
                        </m:r>
                        <m:r>
                          <a:rPr lang="en-US" sz="1600" b="0" i="1" smtClean="0">
                            <a:latin typeface="Cambria Math" panose="02040503050406030204" pitchFamily="18" charset="0"/>
                          </a:rPr>
                          <m:t>10</m:t>
                        </m:r>
                      </m:e>
                      <m:sup>
                        <m:r>
                          <a:rPr lang="en-US" sz="1600" b="0" i="1" smtClean="0">
                            <a:latin typeface="Cambria Math" panose="02040503050406030204" pitchFamily="18" charset="0"/>
                          </a:rPr>
                          <m:t>−4</m:t>
                        </m:r>
                      </m:sup>
                    </m:sSup>
                  </m:oMath>
                </a14:m>
                <a:r>
                  <a:rPr lang="en-US" sz="1600" dirty="0"/>
                  <a:t>. These values were determined in some preliminary experiments and are commonly used in deep learning training.</a:t>
                </a:r>
              </a:p>
              <a:p>
                <a:r>
                  <a:rPr lang="en-US" sz="1600" dirty="0"/>
                  <a:t>For the FSL using a Siamese network with triplet loss, an Adam optimizer was used with a margin of m = 1 in the loss function, and the pixel intensities were normalized to the [-1, 1] range.</a:t>
                </a:r>
              </a:p>
            </p:txBody>
          </p:sp>
        </mc:Choice>
        <mc:Fallback>
          <p:sp>
            <p:nvSpPr>
              <p:cNvPr id="3" name="Content Placeholder 2">
                <a:extLst>
                  <a:ext uri="{FF2B5EF4-FFF2-40B4-BE49-F238E27FC236}">
                    <a16:creationId xmlns:a16="http://schemas.microsoft.com/office/drawing/2014/main" id="{FE2D9A9E-D4C7-4C35-92D2-14F67F6D11BB}"/>
                  </a:ext>
                </a:extLst>
              </p:cNvPr>
              <p:cNvSpPr>
                <a:spLocks noGrp="1" noRot="1" noChangeAspect="1" noMove="1" noResize="1" noEditPoints="1" noAdjustHandles="1" noChangeArrowheads="1" noChangeShapeType="1" noTextEdit="1"/>
              </p:cNvSpPr>
              <p:nvPr>
                <p:ph idx="1"/>
              </p:nvPr>
            </p:nvSpPr>
            <p:spPr>
              <a:xfrm>
                <a:off x="2589212" y="1359017"/>
                <a:ext cx="8915400" cy="4552205"/>
              </a:xfrm>
              <a:blipFill>
                <a:blip r:embed="rId2"/>
                <a:stretch>
                  <a:fillRect l="-342" t="-402" r="-752" b="-535"/>
                </a:stretch>
              </a:blipFill>
            </p:spPr>
            <p:txBody>
              <a:bodyPr/>
              <a:lstStyle/>
              <a:p>
                <a:r>
                  <a:rPr lang="en-GB">
                    <a:noFill/>
                  </a:rPr>
                  <a:t> </a:t>
                </a:r>
              </a:p>
            </p:txBody>
          </p:sp>
        </mc:Fallback>
      </mc:AlternateContent>
    </p:spTree>
    <p:extLst>
      <p:ext uri="{BB962C8B-B14F-4D97-AF65-F5344CB8AC3E}">
        <p14:creationId xmlns:p14="http://schemas.microsoft.com/office/powerpoint/2010/main" val="119048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4B5A-5851-473C-89C6-BE436C5E95BD}"/>
              </a:ext>
            </a:extLst>
          </p:cNvPr>
          <p:cNvSpPr>
            <a:spLocks noGrp="1"/>
          </p:cNvSpPr>
          <p:nvPr>
            <p:ph type="title"/>
          </p:nvPr>
        </p:nvSpPr>
        <p:spPr/>
        <p:txBody>
          <a:bodyPr/>
          <a:lstStyle/>
          <a:p>
            <a:r>
              <a:rPr lang="en-US" b="1" dirty="0"/>
              <a:t>Model Details(Cont.)</a:t>
            </a:r>
            <a:endParaRPr lang="en-US" dirty="0"/>
          </a:p>
        </p:txBody>
      </p:sp>
      <p:sp>
        <p:nvSpPr>
          <p:cNvPr id="3" name="Content Placeholder 2">
            <a:extLst>
              <a:ext uri="{FF2B5EF4-FFF2-40B4-BE49-F238E27FC236}">
                <a16:creationId xmlns:a16="http://schemas.microsoft.com/office/drawing/2014/main" id="{FE2D9A9E-D4C7-4C35-92D2-14F67F6D11BB}"/>
              </a:ext>
            </a:extLst>
          </p:cNvPr>
          <p:cNvSpPr>
            <a:spLocks noGrp="1"/>
          </p:cNvSpPr>
          <p:nvPr>
            <p:ph idx="1"/>
          </p:nvPr>
        </p:nvSpPr>
        <p:spPr>
          <a:xfrm>
            <a:off x="2589212" y="1359017"/>
            <a:ext cx="8915400" cy="4552205"/>
          </a:xfrm>
        </p:spPr>
        <p:txBody>
          <a:bodyPr>
            <a:normAutofit/>
          </a:bodyPr>
          <a:lstStyle/>
          <a:p>
            <a:r>
              <a:rPr lang="en-US" sz="1600" dirty="0"/>
              <a:t>Plant leaf image classification is a multiclass classification problem, and the evaluation involves calculating recall, precision, and F-score for each class using a confusion matrix.</a:t>
            </a:r>
          </a:p>
          <a:p>
            <a:r>
              <a:rPr lang="en-US" sz="1600" dirty="0">
                <a:solidFill>
                  <a:srgbClr val="252525"/>
                </a:solidFill>
                <a:effectLst/>
              </a:rPr>
              <a:t>The multiclass accuracy or error rate can be calculated as a summary metric for all classes.</a:t>
            </a:r>
          </a:p>
          <a:p>
            <a:r>
              <a:rPr lang="en-US" sz="1600" dirty="0"/>
              <a:t>The experiments in the dataset show that multiway accuracy is a good overall measure of accuracy, and the metrics are reported as median and 90% confidence interval.</a:t>
            </a:r>
          </a:p>
          <a:p>
            <a:pPr marL="0" indent="0" algn="ctr">
              <a:buNone/>
            </a:pPr>
            <a:endParaRPr lang="en-US" sz="1600" dirty="0"/>
          </a:p>
        </p:txBody>
      </p:sp>
      <p:pic>
        <p:nvPicPr>
          <p:cNvPr id="5" name="Picture 4">
            <a:extLst>
              <a:ext uri="{FF2B5EF4-FFF2-40B4-BE49-F238E27FC236}">
                <a16:creationId xmlns:a16="http://schemas.microsoft.com/office/drawing/2014/main" id="{73A9331A-4384-3784-9FEE-8AD41817CA9C}"/>
              </a:ext>
            </a:extLst>
          </p:cNvPr>
          <p:cNvPicPr>
            <a:picLocks noChangeAspect="1"/>
          </p:cNvPicPr>
          <p:nvPr/>
        </p:nvPicPr>
        <p:blipFill>
          <a:blip r:embed="rId2"/>
          <a:stretch>
            <a:fillRect/>
          </a:stretch>
        </p:blipFill>
        <p:spPr>
          <a:xfrm>
            <a:off x="4550569" y="3635119"/>
            <a:ext cx="3090862" cy="2433637"/>
          </a:xfrm>
          <a:prstGeom prst="rect">
            <a:avLst/>
          </a:prstGeom>
        </p:spPr>
      </p:pic>
    </p:spTree>
    <p:extLst>
      <p:ext uri="{BB962C8B-B14F-4D97-AF65-F5344CB8AC3E}">
        <p14:creationId xmlns:p14="http://schemas.microsoft.com/office/powerpoint/2010/main" val="874169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CE9D-3A53-4EB9-B8E5-798905BD6B31}"/>
              </a:ext>
            </a:extLst>
          </p:cNvPr>
          <p:cNvSpPr>
            <a:spLocks noGrp="1"/>
          </p:cNvSpPr>
          <p:nvPr>
            <p:ph type="title"/>
          </p:nvPr>
        </p:nvSpPr>
        <p:spPr>
          <a:xfrm>
            <a:off x="1461548" y="574880"/>
            <a:ext cx="8911687" cy="1280890"/>
          </a:xfrm>
        </p:spPr>
        <p:txBody>
          <a:bodyPr/>
          <a:lstStyle/>
          <a:p>
            <a:r>
              <a:rPr lang="en-US" dirty="0">
                <a:solidFill>
                  <a:schemeClr val="tx1">
                    <a:lumMod val="50000"/>
                    <a:lumOff val="50000"/>
                  </a:schemeClr>
                </a:solidFill>
                <a:latin typeface="Arial Black" panose="020B0A04020102020204" pitchFamily="34" charset="0"/>
              </a:rPr>
              <a:t>       Result Analysis</a:t>
            </a:r>
          </a:p>
        </p:txBody>
      </p:sp>
      <p:pic>
        <p:nvPicPr>
          <p:cNvPr id="4" name="Picture 3">
            <a:extLst>
              <a:ext uri="{FF2B5EF4-FFF2-40B4-BE49-F238E27FC236}">
                <a16:creationId xmlns:a16="http://schemas.microsoft.com/office/drawing/2014/main" id="{D1998284-2C7E-4164-A0A7-712B1765B71D}"/>
              </a:ext>
            </a:extLst>
          </p:cNvPr>
          <p:cNvPicPr>
            <a:picLocks noChangeAspect="1"/>
          </p:cNvPicPr>
          <p:nvPr/>
        </p:nvPicPr>
        <p:blipFill>
          <a:blip r:embed="rId2"/>
          <a:stretch>
            <a:fillRect/>
          </a:stretch>
        </p:blipFill>
        <p:spPr>
          <a:xfrm>
            <a:off x="7762303" y="624110"/>
            <a:ext cx="3782035" cy="6027398"/>
          </a:xfrm>
          <a:prstGeom prst="rect">
            <a:avLst/>
          </a:prstGeom>
        </p:spPr>
      </p:pic>
      <p:sp>
        <p:nvSpPr>
          <p:cNvPr id="10" name="TextBox 9">
            <a:extLst>
              <a:ext uri="{FF2B5EF4-FFF2-40B4-BE49-F238E27FC236}">
                <a16:creationId xmlns:a16="http://schemas.microsoft.com/office/drawing/2014/main" id="{78727C28-E1ED-44C9-8822-7D2EC9A9B4F9}"/>
              </a:ext>
            </a:extLst>
          </p:cNvPr>
          <p:cNvSpPr txBox="1"/>
          <p:nvPr/>
        </p:nvSpPr>
        <p:spPr>
          <a:xfrm>
            <a:off x="2538679" y="1905000"/>
            <a:ext cx="4850970" cy="4247317"/>
          </a:xfrm>
          <a:prstGeom prst="rect">
            <a:avLst/>
          </a:prstGeom>
          <a:noFill/>
        </p:spPr>
        <p:txBody>
          <a:bodyPr wrap="square" rtlCol="0">
            <a:spAutoFit/>
          </a:bodyPr>
          <a:lstStyle/>
          <a:p>
            <a:r>
              <a:rPr lang="en-US" dirty="0"/>
              <a:t>Examples of leaves in the target domain, with similar morphologies (top four) or different morphologies (lower two).</a:t>
            </a:r>
          </a:p>
          <a:p>
            <a:endParaRPr lang="en-US" dirty="0"/>
          </a:p>
          <a:p>
            <a:r>
              <a:rPr lang="en-US" dirty="0"/>
              <a:t>The network had difficulties differentiating leaves with very similar morphologies such as : </a:t>
            </a:r>
          </a:p>
          <a:p>
            <a:pPr marL="285750" indent="-285750">
              <a:buFont typeface="Wingdings" panose="05000000000000000000" pitchFamily="2" charset="2"/>
              <a:buChar char="Ø"/>
            </a:pPr>
            <a:r>
              <a:rPr lang="en-US" dirty="0"/>
              <a:t>apple scab (class 0)</a:t>
            </a:r>
          </a:p>
          <a:p>
            <a:pPr marL="285750" indent="-285750">
              <a:buFont typeface="Wingdings" panose="05000000000000000000" pitchFamily="2" charset="2"/>
              <a:buChar char="Ø"/>
            </a:pPr>
            <a:r>
              <a:rPr lang="en-US" dirty="0"/>
              <a:t>apple black rot (1)</a:t>
            </a:r>
          </a:p>
          <a:p>
            <a:pPr marL="285750" indent="-285750">
              <a:buFont typeface="Wingdings" panose="05000000000000000000" pitchFamily="2" charset="2"/>
              <a:buChar char="Ø"/>
            </a:pPr>
            <a:r>
              <a:rPr lang="en-US" dirty="0"/>
              <a:t>cedar apple rust (2)</a:t>
            </a:r>
          </a:p>
          <a:p>
            <a:pPr marL="285750" indent="-285750">
              <a:buFont typeface="Wingdings" panose="05000000000000000000" pitchFamily="2" charset="2"/>
              <a:buChar char="Ø"/>
            </a:pPr>
            <a:r>
              <a:rPr lang="en-US" dirty="0"/>
              <a:t>healthy apple leaves (3) </a:t>
            </a:r>
          </a:p>
          <a:p>
            <a:endParaRPr lang="en-US" dirty="0"/>
          </a:p>
          <a:p>
            <a:r>
              <a:rPr lang="en-US" dirty="0"/>
              <a:t>All four leaves correspond to the same crop in different varieties and/or disease conditions.</a:t>
            </a:r>
          </a:p>
        </p:txBody>
      </p:sp>
    </p:spTree>
    <p:extLst>
      <p:ext uri="{BB962C8B-B14F-4D97-AF65-F5344CB8AC3E}">
        <p14:creationId xmlns:p14="http://schemas.microsoft.com/office/powerpoint/2010/main" val="376574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4B5A-5851-473C-89C6-BE436C5E95BD}"/>
              </a:ext>
            </a:extLst>
          </p:cNvPr>
          <p:cNvSpPr>
            <a:spLocks noGrp="1"/>
          </p:cNvSpPr>
          <p:nvPr>
            <p:ph type="title"/>
          </p:nvPr>
        </p:nvSpPr>
        <p:spPr>
          <a:xfrm>
            <a:off x="1632031" y="3997908"/>
            <a:ext cx="10022694" cy="1280890"/>
          </a:xfrm>
        </p:spPr>
        <p:txBody>
          <a:bodyPr>
            <a:noAutofit/>
          </a:bodyPr>
          <a:lstStyle/>
          <a:p>
            <a:r>
              <a:rPr lang="en-US" sz="1600" dirty="0"/>
              <a:t>The 32-class models in the test subset of the source domain had accuracies of 91.4% and 90.6% for the Triplet and the Contrastive loss Siamese networks, respectively. Moreover, the median (90% CI) precision, recall and F-score per class were 93.8 (77.4–99.3)%, 92.6 (65.8–99.4)% and 92.3 (69.9–98.8)% for the Triplet loss; and 93.8 (73.8–99.1)%, 93.1 (54.1–99.9)% and 91.2 (64.8–98.8)% for the Contrastive loss. Not only did the Siamese architectures learn how to classify leaf types and disease types, but they did it for a vast majority of the 32 classes. The number of classes with F-scores below 70% was 3 for Triplet loss and 5 for Contrastive loss.</a:t>
            </a:r>
            <a:br>
              <a:rPr lang="en-US" sz="1600" dirty="0"/>
            </a:br>
            <a:br>
              <a:rPr lang="en-US" sz="1600" dirty="0"/>
            </a:br>
            <a:r>
              <a:rPr lang="en-US" sz="1600" dirty="0"/>
              <a:t>All classes had recall, precision and F-score values above 55.0% for the Triplet loss, which is a considerable improvement over the 3.1% accuracy for a random guess in 32 classes</a:t>
            </a:r>
          </a:p>
        </p:txBody>
      </p:sp>
      <p:pic>
        <p:nvPicPr>
          <p:cNvPr id="9" name="Content Placeholder 8">
            <a:extLst>
              <a:ext uri="{FF2B5EF4-FFF2-40B4-BE49-F238E27FC236}">
                <a16:creationId xmlns:a16="http://schemas.microsoft.com/office/drawing/2014/main" id="{17BF5287-7409-44C7-8433-30F174CA330A}"/>
              </a:ext>
            </a:extLst>
          </p:cNvPr>
          <p:cNvPicPr>
            <a:picLocks noGrp="1" noChangeAspect="1"/>
          </p:cNvPicPr>
          <p:nvPr>
            <p:ph idx="1"/>
          </p:nvPr>
        </p:nvPicPr>
        <p:blipFill>
          <a:blip r:embed="rId2"/>
          <a:stretch>
            <a:fillRect/>
          </a:stretch>
        </p:blipFill>
        <p:spPr>
          <a:xfrm>
            <a:off x="4138048" y="285237"/>
            <a:ext cx="4375232" cy="3615837"/>
          </a:xfrm>
        </p:spPr>
      </p:pic>
      <p:sp>
        <p:nvSpPr>
          <p:cNvPr id="14" name="Title 1">
            <a:extLst>
              <a:ext uri="{FF2B5EF4-FFF2-40B4-BE49-F238E27FC236}">
                <a16:creationId xmlns:a16="http://schemas.microsoft.com/office/drawing/2014/main" id="{B265C1DB-253F-4CE7-B4D0-FC3ADB65544E}"/>
              </a:ext>
            </a:extLst>
          </p:cNvPr>
          <p:cNvSpPr txBox="1">
            <a:spLocks/>
          </p:cNvSpPr>
          <p:nvPr/>
        </p:nvSpPr>
        <p:spPr>
          <a:xfrm>
            <a:off x="5517397" y="3901074"/>
            <a:ext cx="6362055"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spTree>
    <p:extLst>
      <p:ext uri="{BB962C8B-B14F-4D97-AF65-F5344CB8AC3E}">
        <p14:creationId xmlns:p14="http://schemas.microsoft.com/office/powerpoint/2010/main" val="380108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4B5A-5851-473C-89C6-BE436C5E95BD}"/>
              </a:ext>
            </a:extLst>
          </p:cNvPr>
          <p:cNvSpPr>
            <a:spLocks noGrp="1"/>
          </p:cNvSpPr>
          <p:nvPr>
            <p:ph type="title"/>
          </p:nvPr>
        </p:nvSpPr>
        <p:spPr>
          <a:xfrm>
            <a:off x="2011739" y="4219717"/>
            <a:ext cx="8911687" cy="1280890"/>
          </a:xfrm>
        </p:spPr>
        <p:txBody>
          <a:bodyPr>
            <a:noAutofit/>
          </a:bodyPr>
          <a:lstStyle/>
          <a:p>
            <a:r>
              <a:rPr lang="en-US" sz="1600" dirty="0"/>
              <a:t>The median (90% CI) accuracy for the FSL approaches as a function of the images per class (L) in the Test Dataset is shown here. All curves increase sharply as L grows until the methods reach a plateau in accuracy. However, the accuracy of the FSL methods was significantly higher (p &gt; 0.05) than that of the fine tuning model, except for Contrastive loss with L &gt; 100. For L &gt; 5 the FSL method based on Triplet loss had significantly higher accuracies (p &lt; 0.05) than that based on Contrastive loss. </a:t>
            </a:r>
            <a:br>
              <a:rPr lang="en-US" sz="1600" dirty="0"/>
            </a:br>
            <a:r>
              <a:rPr lang="en-US" sz="1600" dirty="0"/>
              <a:t>When all 4421 training samples from Test Dataset were used the accuracy was 94.0%, only 4- points larger than the 90.0 (86.1–94.2)% obtained with Triplet loss and L = 80 (480 images for the 6 classes). This means a reduction of 89.1% in the data set size requirements with a loss of only 4-points in accuracy.</a:t>
            </a:r>
            <a:br>
              <a:rPr lang="en-US" sz="1800" dirty="0"/>
            </a:br>
            <a:endParaRPr lang="en-US" sz="1800" dirty="0"/>
          </a:p>
        </p:txBody>
      </p:sp>
      <p:pic>
        <p:nvPicPr>
          <p:cNvPr id="4" name="Content Placeholder 3">
            <a:extLst>
              <a:ext uri="{FF2B5EF4-FFF2-40B4-BE49-F238E27FC236}">
                <a16:creationId xmlns:a16="http://schemas.microsoft.com/office/drawing/2014/main" id="{AC027503-782A-43B6-A2D5-2ACBBD1BDA97}"/>
              </a:ext>
            </a:extLst>
          </p:cNvPr>
          <p:cNvPicPr>
            <a:picLocks noGrp="1" noChangeAspect="1"/>
          </p:cNvPicPr>
          <p:nvPr>
            <p:ph idx="1"/>
          </p:nvPr>
        </p:nvPicPr>
        <p:blipFill>
          <a:blip r:embed="rId2"/>
          <a:stretch>
            <a:fillRect/>
          </a:stretch>
        </p:blipFill>
        <p:spPr>
          <a:xfrm>
            <a:off x="3924842" y="111072"/>
            <a:ext cx="4663313" cy="3778250"/>
          </a:xfrm>
          <a:prstGeom prst="rect">
            <a:avLst/>
          </a:prstGeom>
        </p:spPr>
      </p:pic>
    </p:spTree>
    <p:extLst>
      <p:ext uri="{BB962C8B-B14F-4D97-AF65-F5344CB8AC3E}">
        <p14:creationId xmlns:p14="http://schemas.microsoft.com/office/powerpoint/2010/main" val="128192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0CC7-E297-4ECC-A3E2-26F2CA45B4E5}"/>
              </a:ext>
            </a:extLst>
          </p:cNvPr>
          <p:cNvSpPr>
            <a:spLocks noGrp="1"/>
          </p:cNvSpPr>
          <p:nvPr>
            <p:ph type="title"/>
          </p:nvPr>
        </p:nvSpPr>
        <p:spPr>
          <a:xfrm>
            <a:off x="2635707" y="4196469"/>
            <a:ext cx="8911687" cy="1280890"/>
          </a:xfrm>
        </p:spPr>
        <p:txBody>
          <a:bodyPr>
            <a:noAutofit/>
          </a:bodyPr>
          <a:lstStyle/>
          <a:p>
            <a:r>
              <a:rPr lang="en-US" sz="1800" dirty="0">
                <a:latin typeface="+mn-lt"/>
              </a:rPr>
              <a:t>An interesting insight into how the best method performed on the target domain is to analyze the stacked confusion matrices for Test Dataset with Triplet loss for low and moderate values of L. This is shown here.</a:t>
            </a:r>
            <a:br>
              <a:rPr lang="en-US" sz="1800" dirty="0">
                <a:latin typeface="+mn-lt"/>
              </a:rPr>
            </a:br>
            <a:br>
              <a:rPr lang="en-US" sz="1800" dirty="0">
                <a:latin typeface="+mn-lt"/>
              </a:rPr>
            </a:br>
            <a:r>
              <a:rPr lang="en-US" sz="1800" dirty="0">
                <a:latin typeface="+mn-lt"/>
              </a:rPr>
              <a:t>Stacked confusion matrices for the 20 random experiments with the Triplet loss, for L = 10 samples per class (left) and L = 80 (right). The bottom rows show the recall (Ri) per class and the leftmost columns the precision (Pi) per class. The test set contained 50 samples per class or a total of 6000 decisions in the 20 runs. </a:t>
            </a:r>
          </a:p>
        </p:txBody>
      </p:sp>
      <p:pic>
        <p:nvPicPr>
          <p:cNvPr id="5" name="Content Placeholder 4">
            <a:extLst>
              <a:ext uri="{FF2B5EF4-FFF2-40B4-BE49-F238E27FC236}">
                <a16:creationId xmlns:a16="http://schemas.microsoft.com/office/drawing/2014/main" id="{BFD08D67-3935-4B68-A7EB-06F1941556C0}"/>
              </a:ext>
            </a:extLst>
          </p:cNvPr>
          <p:cNvPicPr>
            <a:picLocks noGrp="1" noChangeAspect="1"/>
          </p:cNvPicPr>
          <p:nvPr>
            <p:ph idx="1"/>
          </p:nvPr>
        </p:nvPicPr>
        <p:blipFill>
          <a:blip r:embed="rId2"/>
          <a:stretch>
            <a:fillRect/>
          </a:stretch>
        </p:blipFill>
        <p:spPr>
          <a:xfrm>
            <a:off x="2635707" y="246003"/>
            <a:ext cx="8915400" cy="3730675"/>
          </a:xfrm>
        </p:spPr>
      </p:pic>
    </p:spTree>
    <p:extLst>
      <p:ext uri="{BB962C8B-B14F-4D97-AF65-F5344CB8AC3E}">
        <p14:creationId xmlns:p14="http://schemas.microsoft.com/office/powerpoint/2010/main" val="318207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A6B5DA-91DB-FA6A-E261-0DE91E0AC8FB}"/>
              </a:ext>
            </a:extLst>
          </p:cNvPr>
          <p:cNvPicPr>
            <a:picLocks noChangeAspect="1"/>
          </p:cNvPicPr>
          <p:nvPr/>
        </p:nvPicPr>
        <p:blipFill rotWithShape="1">
          <a:blip r:embed="rId2">
            <a:duotone>
              <a:schemeClr val="bg2">
                <a:shade val="45000"/>
                <a:satMod val="135000"/>
              </a:schemeClr>
              <a:prstClr val="white"/>
            </a:duotone>
            <a:alphaModFix amt="40000"/>
          </a:blip>
          <a:srcRect t="5858"/>
          <a:stretch/>
        </p:blipFill>
        <p:spPr>
          <a:xfrm>
            <a:off x="20" y="10"/>
            <a:ext cx="12191980" cy="6857990"/>
          </a:xfrm>
          <a:prstGeom prst="rect">
            <a:avLst/>
          </a:prstGeom>
        </p:spPr>
      </p:pic>
      <p:sp>
        <p:nvSpPr>
          <p:cNvPr id="2" name="Title 1">
            <a:extLst>
              <a:ext uri="{FF2B5EF4-FFF2-40B4-BE49-F238E27FC236}">
                <a16:creationId xmlns:a16="http://schemas.microsoft.com/office/drawing/2014/main" id="{3A2D7851-0630-4E8D-9A60-3F55DF6E907E}"/>
              </a:ext>
            </a:extLst>
          </p:cNvPr>
          <p:cNvSpPr>
            <a:spLocks noGrp="1"/>
          </p:cNvSpPr>
          <p:nvPr>
            <p:ph type="ctrTitle"/>
          </p:nvPr>
        </p:nvSpPr>
        <p:spPr>
          <a:xfrm>
            <a:off x="2589213" y="2514600"/>
            <a:ext cx="8915399" cy="2262781"/>
          </a:xfrm>
        </p:spPr>
        <p:txBody>
          <a:bodyPr>
            <a:normAutofit/>
          </a:bodyPr>
          <a:lstStyle/>
          <a:p>
            <a:r>
              <a:rPr lang="en-US">
                <a:latin typeface="Arial Black" panose="020B0A04020102020204" pitchFamily="34" charset="0"/>
              </a:rPr>
              <a:t>Thank You</a:t>
            </a:r>
          </a:p>
        </p:txBody>
      </p:sp>
      <p:grpSp>
        <p:nvGrpSpPr>
          <p:cNvPr id="10" name="Group 9">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GB"/>
            </a:p>
          </p:txBody>
        </p:sp>
        <p:sp>
          <p:nvSpPr>
            <p:cNvPr id="12"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GB"/>
            </a:p>
          </p:txBody>
        </p:sp>
        <p:sp>
          <p:nvSpPr>
            <p:cNvPr id="25"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GB"/>
            </a:p>
          </p:txBody>
        </p:sp>
        <p:sp>
          <p:nvSpPr>
            <p:cNvPr id="14"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GB"/>
            </a:p>
          </p:txBody>
        </p:sp>
        <p:sp>
          <p:nvSpPr>
            <p:cNvPr id="15"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GB"/>
            </a:p>
          </p:txBody>
        </p:sp>
        <p:sp>
          <p:nvSpPr>
            <p:cNvPr id="16"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GB"/>
            </a:p>
          </p:txBody>
        </p:sp>
        <p:sp>
          <p:nvSpPr>
            <p:cNvPr id="17"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GB"/>
            </a:p>
          </p:txBody>
        </p:sp>
        <p:sp>
          <p:nvSpPr>
            <p:cNvPr id="18"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GB"/>
            </a:p>
          </p:txBody>
        </p:sp>
        <p:sp>
          <p:nvSpPr>
            <p:cNvPr id="19"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GB"/>
            </a:p>
          </p:txBody>
        </p:sp>
        <p:sp>
          <p:nvSpPr>
            <p:cNvPr id="20"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GB"/>
            </a:p>
          </p:txBody>
        </p:sp>
        <p:sp>
          <p:nvSpPr>
            <p:cNvPr id="21"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GB"/>
            </a:p>
          </p:txBody>
        </p:sp>
        <p:sp>
          <p:nvSpPr>
            <p:cNvPr id="22"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GB"/>
            </a:p>
          </p:txBody>
        </p:sp>
      </p:grpSp>
      <p:sp>
        <p:nvSpPr>
          <p:cNvPr id="24" name="Rectangle 23">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GB"/>
          </a:p>
        </p:txBody>
      </p:sp>
    </p:spTree>
    <p:extLst>
      <p:ext uri="{BB962C8B-B14F-4D97-AF65-F5344CB8AC3E}">
        <p14:creationId xmlns:p14="http://schemas.microsoft.com/office/powerpoint/2010/main" val="3192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3499F1-3B25-41D7-A07B-C93919DC79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224" y="995681"/>
            <a:ext cx="10105026" cy="5290590"/>
          </a:xfrm>
        </p:spPr>
      </p:pic>
      <p:sp>
        <p:nvSpPr>
          <p:cNvPr id="7" name="Title 21">
            <a:extLst>
              <a:ext uri="{FF2B5EF4-FFF2-40B4-BE49-F238E27FC236}">
                <a16:creationId xmlns:a16="http://schemas.microsoft.com/office/drawing/2014/main" id="{F20A260B-DCB3-4C17-8B95-12E6FEA6B69E}"/>
              </a:ext>
            </a:extLst>
          </p:cNvPr>
          <p:cNvSpPr txBox="1">
            <a:spLocks/>
          </p:cNvSpPr>
          <p:nvPr/>
        </p:nvSpPr>
        <p:spPr>
          <a:xfrm>
            <a:off x="6115453" y="4666300"/>
            <a:ext cx="6076547" cy="1498051"/>
          </a:xfrm>
          <a:prstGeom prst="rect">
            <a:avLst/>
          </a:prstGeom>
          <a:solidFill>
            <a:schemeClr val="bg1">
              <a:lumMod val="95000"/>
              <a:alpha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Arial" panose="020B0604020202020204" pitchFamily="34" charset="0"/>
                <a:cs typeface="Arial" panose="020B0604020202020204" pitchFamily="34" charset="0"/>
              </a:rPr>
              <a:t>Unique contribution</a:t>
            </a:r>
          </a:p>
        </p:txBody>
      </p:sp>
    </p:spTree>
    <p:extLst>
      <p:ext uri="{BB962C8B-B14F-4D97-AF65-F5344CB8AC3E}">
        <p14:creationId xmlns:p14="http://schemas.microsoft.com/office/powerpoint/2010/main" val="275063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5D8B-CC2F-46EB-A179-41229D15F4F6}"/>
              </a:ext>
            </a:extLst>
          </p:cNvPr>
          <p:cNvSpPr>
            <a:spLocks noGrp="1"/>
          </p:cNvSpPr>
          <p:nvPr>
            <p:ph type="title"/>
          </p:nvPr>
        </p:nvSpPr>
        <p:spPr/>
        <p:txBody>
          <a:bodyPr/>
          <a:lstStyle/>
          <a:p>
            <a:r>
              <a:rPr lang="en-US" b="1" dirty="0"/>
              <a:t>Unique Contribution of the Paper</a:t>
            </a:r>
          </a:p>
        </p:txBody>
      </p:sp>
      <p:sp>
        <p:nvSpPr>
          <p:cNvPr id="3" name="Content Placeholder 2">
            <a:extLst>
              <a:ext uri="{FF2B5EF4-FFF2-40B4-BE49-F238E27FC236}">
                <a16:creationId xmlns:a16="http://schemas.microsoft.com/office/drawing/2014/main" id="{7AF0F833-2384-4644-A6EC-ABD3656AEA88}"/>
              </a:ext>
            </a:extLst>
          </p:cNvPr>
          <p:cNvSpPr>
            <a:spLocks noGrp="1"/>
          </p:cNvSpPr>
          <p:nvPr>
            <p:ph idx="1"/>
          </p:nvPr>
        </p:nvSpPr>
        <p:spPr/>
        <p:txBody>
          <a:bodyPr/>
          <a:lstStyle/>
          <a:p>
            <a:r>
              <a:rPr lang="en-US" dirty="0"/>
              <a:t>The research introduces Few-Shot Learning (FSL) techniques for deep learning on limited datasets to classify plant leaves. </a:t>
            </a:r>
          </a:p>
          <a:p>
            <a:r>
              <a:rPr lang="en-US" dirty="0"/>
              <a:t>The study demonstrates an FSL model for plant leaf classification based on Siamese networks and Triplet loss, with an efficient class boundary learning algorithm based on multiclass support vector machines (SVM).</a:t>
            </a:r>
          </a:p>
          <a:p>
            <a:r>
              <a:rPr lang="en-US" dirty="0"/>
              <a:t>The paper also shows the accuracy and Data efficiency between classical fine-tuning transfer learning techniques, FSL based on </a:t>
            </a:r>
            <a:r>
              <a:rPr lang="en-US" dirty="0" err="1"/>
              <a:t>siamese</a:t>
            </a:r>
            <a:r>
              <a:rPr lang="en-US" dirty="0"/>
              <a:t> networks using Contrastive loss, FSL based on </a:t>
            </a:r>
            <a:r>
              <a:rPr lang="en-US" dirty="0" err="1"/>
              <a:t>siamese</a:t>
            </a:r>
            <a:r>
              <a:rPr lang="en-US" dirty="0"/>
              <a:t> networks using Triplet loss.</a:t>
            </a:r>
          </a:p>
        </p:txBody>
      </p:sp>
    </p:spTree>
    <p:extLst>
      <p:ext uri="{BB962C8B-B14F-4D97-AF65-F5344CB8AC3E}">
        <p14:creationId xmlns:p14="http://schemas.microsoft.com/office/powerpoint/2010/main" val="223892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1">
            <a:extLst>
              <a:ext uri="{FF2B5EF4-FFF2-40B4-BE49-F238E27FC236}">
                <a16:creationId xmlns:a16="http://schemas.microsoft.com/office/drawing/2014/main" id="{1BD91B3D-A2BD-4D4F-B890-90EF40837075}"/>
              </a:ext>
            </a:extLst>
          </p:cNvPr>
          <p:cNvSpPr>
            <a:spLocks noGrp="1"/>
          </p:cNvSpPr>
          <p:nvPr>
            <p:ph type="title"/>
          </p:nvPr>
        </p:nvSpPr>
        <p:spPr>
          <a:xfrm>
            <a:off x="3051112" y="3513220"/>
            <a:ext cx="8682164" cy="1828799"/>
          </a:xfrm>
          <a:solidFill>
            <a:schemeClr val="bg1">
              <a:lumMod val="95000"/>
              <a:alpha val="90000"/>
            </a:schemeClr>
          </a:solidFill>
        </p:spPr>
        <p:txBody>
          <a:bodyPr anchor="ctr"/>
          <a:lstStyle/>
          <a:p>
            <a:r>
              <a:rPr lang="en-US" dirty="0"/>
              <a:t>                            DATASET DETAILS</a:t>
            </a:r>
          </a:p>
        </p:txBody>
      </p:sp>
      <p:pic>
        <p:nvPicPr>
          <p:cNvPr id="4" name="Picture Placeholder 6" descr="Photo of woman holding a succulent in a pot&#10;&#10;">
            <a:extLst>
              <a:ext uri="{FF2B5EF4-FFF2-40B4-BE49-F238E27FC236}">
                <a16:creationId xmlns:a16="http://schemas.microsoft.com/office/drawing/2014/main" id="{D8362365-2A65-4290-AB3A-A0330E0C263C}"/>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l="9" r="9"/>
          <a:stretch/>
        </p:blipFill>
        <p:spPr>
          <a:xfrm>
            <a:off x="1637637" y="1054353"/>
            <a:ext cx="10203215" cy="5378824"/>
          </a:xfrm>
          <a:prstGeom prst="rect">
            <a:avLst/>
          </a:prstGeom>
        </p:spPr>
      </p:pic>
      <p:sp>
        <p:nvSpPr>
          <p:cNvPr id="6" name="Title 21">
            <a:extLst>
              <a:ext uri="{FF2B5EF4-FFF2-40B4-BE49-F238E27FC236}">
                <a16:creationId xmlns:a16="http://schemas.microsoft.com/office/drawing/2014/main" id="{6E9BB9BD-7C09-4369-8D41-BE39072139DC}"/>
              </a:ext>
            </a:extLst>
          </p:cNvPr>
          <p:cNvSpPr txBox="1">
            <a:spLocks/>
          </p:cNvSpPr>
          <p:nvPr/>
        </p:nvSpPr>
        <p:spPr>
          <a:xfrm>
            <a:off x="6875929" y="4935126"/>
            <a:ext cx="4964924" cy="1498051"/>
          </a:xfrm>
          <a:prstGeom prst="rect">
            <a:avLst/>
          </a:prstGeom>
          <a:solidFill>
            <a:schemeClr val="bg1">
              <a:lumMod val="95000"/>
              <a:alpha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DATASET DETAILS</a:t>
            </a:r>
          </a:p>
        </p:txBody>
      </p:sp>
    </p:spTree>
    <p:extLst>
      <p:ext uri="{BB962C8B-B14F-4D97-AF65-F5344CB8AC3E}">
        <p14:creationId xmlns:p14="http://schemas.microsoft.com/office/powerpoint/2010/main" val="390808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D065-70FE-49DF-A0F2-5DC68EF519C8}"/>
              </a:ext>
            </a:extLst>
          </p:cNvPr>
          <p:cNvSpPr>
            <a:spLocks noGrp="1"/>
          </p:cNvSpPr>
          <p:nvPr>
            <p:ph type="title"/>
          </p:nvPr>
        </p:nvSpPr>
        <p:spPr/>
        <p:txBody>
          <a:bodyPr/>
          <a:lstStyle/>
          <a:p>
            <a:r>
              <a:rPr lang="en-US" b="1" dirty="0"/>
              <a:t>Dataset Details</a:t>
            </a:r>
          </a:p>
        </p:txBody>
      </p:sp>
      <p:sp>
        <p:nvSpPr>
          <p:cNvPr id="3" name="Content Placeholder 2">
            <a:extLst>
              <a:ext uri="{FF2B5EF4-FFF2-40B4-BE49-F238E27FC236}">
                <a16:creationId xmlns:a16="http://schemas.microsoft.com/office/drawing/2014/main" id="{8661EF15-0B49-4FDC-BBD2-AB13935CE176}"/>
              </a:ext>
            </a:extLst>
          </p:cNvPr>
          <p:cNvSpPr>
            <a:spLocks noGrp="1"/>
          </p:cNvSpPr>
          <p:nvPr>
            <p:ph idx="1"/>
          </p:nvPr>
        </p:nvSpPr>
        <p:spPr/>
        <p:txBody>
          <a:bodyPr/>
          <a:lstStyle/>
          <a:p>
            <a:r>
              <a:rPr lang="en-US" dirty="0"/>
              <a:t>The dataset used in this paper is the Plant Village dataset, which consists of 54,303 labeled images of plant leaves and diseases. All the images in the dataset are 256x256 pixels.</a:t>
            </a:r>
          </a:p>
          <a:p>
            <a:r>
              <a:rPr lang="en-US" dirty="0"/>
              <a:t>All the images in the dataset are 256x256 pixels.</a:t>
            </a:r>
          </a:p>
          <a:p>
            <a:r>
              <a:rPr lang="en-US" dirty="0"/>
              <a:t>The dataset includes images of 38 different plant leaf and/or disease types (classes), comprising 14 crop species and 26 diseases.</a:t>
            </a:r>
          </a:p>
          <a:p>
            <a:r>
              <a:rPr lang="en-US" dirty="0"/>
              <a:t>The data was split into a source domain (32 classes) and a target domain (6 classes) for the experiments.</a:t>
            </a:r>
          </a:p>
          <a:p>
            <a:r>
              <a:rPr lang="en-US" dirty="0"/>
              <a:t>The dataset was further split into a training set (80%) and a test set (20%) for model development and result evaluation.</a:t>
            </a:r>
          </a:p>
        </p:txBody>
      </p:sp>
    </p:spTree>
    <p:extLst>
      <p:ext uri="{BB962C8B-B14F-4D97-AF65-F5344CB8AC3E}">
        <p14:creationId xmlns:p14="http://schemas.microsoft.com/office/powerpoint/2010/main" val="369742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DFBE-A4C2-4EFF-B98E-5C838410627B}"/>
              </a:ext>
            </a:extLst>
          </p:cNvPr>
          <p:cNvSpPr>
            <a:spLocks noGrp="1"/>
          </p:cNvSpPr>
          <p:nvPr>
            <p:ph type="title"/>
          </p:nvPr>
        </p:nvSpPr>
        <p:spPr/>
        <p:txBody>
          <a:bodyPr/>
          <a:lstStyle/>
          <a:p>
            <a:r>
              <a:rPr lang="en-US" b="1" dirty="0"/>
              <a:t>Dataset Sample</a:t>
            </a:r>
          </a:p>
        </p:txBody>
      </p:sp>
      <p:pic>
        <p:nvPicPr>
          <p:cNvPr id="5" name="Content Placeholder 4">
            <a:extLst>
              <a:ext uri="{FF2B5EF4-FFF2-40B4-BE49-F238E27FC236}">
                <a16:creationId xmlns:a16="http://schemas.microsoft.com/office/drawing/2014/main" id="{86D5CD1F-D38D-1E85-38C5-EBA39BFADEC8}"/>
              </a:ext>
            </a:extLst>
          </p:cNvPr>
          <p:cNvPicPr>
            <a:picLocks noGrp="1" noChangeAspect="1"/>
          </p:cNvPicPr>
          <p:nvPr>
            <p:ph idx="1"/>
          </p:nvPr>
        </p:nvPicPr>
        <p:blipFill>
          <a:blip r:embed="rId2"/>
          <a:stretch>
            <a:fillRect/>
          </a:stretch>
        </p:blipFill>
        <p:spPr>
          <a:xfrm>
            <a:off x="4386572" y="2133600"/>
            <a:ext cx="5320681" cy="3778250"/>
          </a:xfrm>
        </p:spPr>
      </p:pic>
    </p:spTree>
    <p:extLst>
      <p:ext uri="{BB962C8B-B14F-4D97-AF65-F5344CB8AC3E}">
        <p14:creationId xmlns:p14="http://schemas.microsoft.com/office/powerpoint/2010/main" val="363006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CFDE-ADAA-4015-82CC-7AB47F4D084D}"/>
              </a:ext>
            </a:extLst>
          </p:cNvPr>
          <p:cNvSpPr>
            <a:spLocks noGrp="1"/>
          </p:cNvSpPr>
          <p:nvPr>
            <p:ph type="title"/>
          </p:nvPr>
        </p:nvSpPr>
        <p:spPr/>
        <p:txBody>
          <a:bodyPr>
            <a:normAutofit/>
          </a:bodyPr>
          <a:lstStyle/>
          <a:p>
            <a:r>
              <a:rPr lang="en-US" sz="4000" dirty="0">
                <a:latin typeface="Arial Black" panose="020B0A04020102020204" pitchFamily="34" charset="0"/>
              </a:rPr>
              <a:t>Model Explanation</a:t>
            </a:r>
          </a:p>
        </p:txBody>
      </p:sp>
      <p:pic>
        <p:nvPicPr>
          <p:cNvPr id="5" name="Picture 4">
            <a:extLst>
              <a:ext uri="{FF2B5EF4-FFF2-40B4-BE49-F238E27FC236}">
                <a16:creationId xmlns:a16="http://schemas.microsoft.com/office/drawing/2014/main" id="{47640B8C-C37D-4B9A-86D3-4694D4682309}"/>
              </a:ext>
            </a:extLst>
          </p:cNvPr>
          <p:cNvPicPr>
            <a:picLocks noChangeAspect="1"/>
          </p:cNvPicPr>
          <p:nvPr/>
        </p:nvPicPr>
        <p:blipFill rotWithShape="1">
          <a:blip r:embed="rId2">
            <a:extLst>
              <a:ext uri="{28A0092B-C50C-407E-A947-70E740481C1C}">
                <a14:useLocalDpi xmlns:a14="http://schemas.microsoft.com/office/drawing/2010/main" val="0"/>
              </a:ext>
            </a:extLst>
          </a:blip>
          <a:srcRect l="-5438" t="-5109" r="5438" b="5109"/>
          <a:stretch/>
        </p:blipFill>
        <p:spPr>
          <a:xfrm>
            <a:off x="2665652" y="2033726"/>
            <a:ext cx="3430348" cy="420016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 name="Content Placeholder 5">
            <a:extLst>
              <a:ext uri="{FF2B5EF4-FFF2-40B4-BE49-F238E27FC236}">
                <a16:creationId xmlns:a16="http://schemas.microsoft.com/office/drawing/2014/main" id="{BC98788D-4384-98A0-AB90-C705BD5F21AA}"/>
              </a:ext>
            </a:extLst>
          </p:cNvPr>
          <p:cNvPicPr>
            <a:picLocks noGrp="1" noChangeAspect="1"/>
          </p:cNvPicPr>
          <p:nvPr>
            <p:ph sz="half" idx="1"/>
          </p:nvPr>
        </p:nvPicPr>
        <p:blipFill>
          <a:blip r:embed="rId3"/>
          <a:stretch>
            <a:fillRect/>
          </a:stretch>
        </p:blipFill>
        <p:spPr>
          <a:xfrm>
            <a:off x="6427536" y="1974808"/>
            <a:ext cx="4864851" cy="4318000"/>
          </a:xfrm>
        </p:spPr>
      </p:pic>
    </p:spTree>
    <p:extLst>
      <p:ext uri="{BB962C8B-B14F-4D97-AF65-F5344CB8AC3E}">
        <p14:creationId xmlns:p14="http://schemas.microsoft.com/office/powerpoint/2010/main" val="250347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4AC3-77CC-4CFB-8A78-E03F5D1431D4}"/>
              </a:ext>
            </a:extLst>
          </p:cNvPr>
          <p:cNvSpPr>
            <a:spLocks noGrp="1"/>
          </p:cNvSpPr>
          <p:nvPr>
            <p:ph type="title"/>
          </p:nvPr>
        </p:nvSpPr>
        <p:spPr/>
        <p:txBody>
          <a:bodyPr/>
          <a:lstStyle/>
          <a:p>
            <a:r>
              <a:rPr lang="en-US" b="1" dirty="0"/>
              <a:t>Model Overview</a:t>
            </a:r>
            <a:endParaRPr lang="en-US" dirty="0"/>
          </a:p>
        </p:txBody>
      </p:sp>
      <p:sp>
        <p:nvSpPr>
          <p:cNvPr id="3" name="Content Placeholder 2">
            <a:extLst>
              <a:ext uri="{FF2B5EF4-FFF2-40B4-BE49-F238E27FC236}">
                <a16:creationId xmlns:a16="http://schemas.microsoft.com/office/drawing/2014/main" id="{C74C7A54-957A-4462-BD65-59F1867810EA}"/>
              </a:ext>
            </a:extLst>
          </p:cNvPr>
          <p:cNvSpPr>
            <a:spLocks noGrp="1"/>
          </p:cNvSpPr>
          <p:nvPr>
            <p:ph idx="1"/>
          </p:nvPr>
        </p:nvSpPr>
        <p:spPr/>
        <p:txBody>
          <a:bodyPr/>
          <a:lstStyle/>
          <a:p>
            <a:r>
              <a:rPr lang="en-US" dirty="0"/>
              <a:t>The architecture of the model consists of two blocks: a general-purpose CNN image classification network and a shallow SVM classifier. </a:t>
            </a:r>
          </a:p>
          <a:p>
            <a:r>
              <a:rPr lang="en-US" dirty="0"/>
              <a:t>The algorithm was trained with the source domain dataset and tested on the test dataset. </a:t>
            </a:r>
          </a:p>
          <a:p>
            <a:r>
              <a:rPr lang="en-US" dirty="0"/>
              <a:t>The FSL architecture was used for knowledge transfer, which involved freezing the CNN image mapping network and readjusting the class distance representation of the SVM classifier. 	</a:t>
            </a:r>
          </a:p>
          <a:p>
            <a:r>
              <a:rPr lang="en-US" dirty="0"/>
              <a:t>The study hypothesized that the image mappings and distance representations learned by the algorithm in the source dataset would be general enough to transfer knowledge for classifying new plant leaf classes using a few images of those classes.</a:t>
            </a:r>
          </a:p>
        </p:txBody>
      </p:sp>
    </p:spTree>
    <p:extLst>
      <p:ext uri="{BB962C8B-B14F-4D97-AF65-F5344CB8AC3E}">
        <p14:creationId xmlns:p14="http://schemas.microsoft.com/office/powerpoint/2010/main" val="202326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4B5A-5851-473C-89C6-BE436C5E95BD}"/>
              </a:ext>
            </a:extLst>
          </p:cNvPr>
          <p:cNvSpPr>
            <a:spLocks noGrp="1"/>
          </p:cNvSpPr>
          <p:nvPr>
            <p:ph type="title"/>
          </p:nvPr>
        </p:nvSpPr>
        <p:spPr/>
        <p:txBody>
          <a:bodyPr/>
          <a:lstStyle/>
          <a:p>
            <a:r>
              <a:rPr lang="en-US" b="1" dirty="0"/>
              <a:t>Model Details</a:t>
            </a:r>
            <a:endParaRPr lang="en-US" dirty="0"/>
          </a:p>
        </p:txBody>
      </p:sp>
      <p:sp>
        <p:nvSpPr>
          <p:cNvPr id="3" name="Content Placeholder 2">
            <a:extLst>
              <a:ext uri="{FF2B5EF4-FFF2-40B4-BE49-F238E27FC236}">
                <a16:creationId xmlns:a16="http://schemas.microsoft.com/office/drawing/2014/main" id="{FE2D9A9E-D4C7-4C35-92D2-14F67F6D11BB}"/>
              </a:ext>
            </a:extLst>
          </p:cNvPr>
          <p:cNvSpPr>
            <a:spLocks noGrp="1"/>
          </p:cNvSpPr>
          <p:nvPr>
            <p:ph idx="1"/>
          </p:nvPr>
        </p:nvSpPr>
        <p:spPr>
          <a:xfrm>
            <a:off x="2589212" y="1359017"/>
            <a:ext cx="8915400" cy="4552205"/>
          </a:xfrm>
        </p:spPr>
        <p:txBody>
          <a:bodyPr>
            <a:normAutofit/>
          </a:bodyPr>
          <a:lstStyle/>
          <a:p>
            <a:r>
              <a:rPr lang="en-US" sz="1600" dirty="0"/>
              <a:t>For the baseline CNN, the paper used the Inception V3 network pretrained with the ImageNet database, with 265 frozen layers and 50 trained layers on the source dataset, to extract image embeddings for plant leaf classification, using an embedding dimension of 128.</a:t>
            </a:r>
          </a:p>
          <a:p>
            <a:r>
              <a:rPr lang="en-US" sz="1600" dirty="0"/>
              <a:t>A Siamese network with three subnets and triplet loss was used to learn image embeddings, where all subnets share the same weights as the baseline fine-tuning model. </a:t>
            </a:r>
          </a:p>
          <a:p>
            <a:r>
              <a:rPr lang="en-US" sz="1600" dirty="0"/>
              <a:t>In the Siamese network, three images (anchor, positive, and negative) are fed to the network during training. The triplet loss function is used to minimize the distance between the embeddings for the anchor and positive images and maximize the distance between the embeddings for the anchor and the negative class.</a:t>
            </a:r>
          </a:p>
          <a:p>
            <a:r>
              <a:rPr lang="en-US" sz="1600" dirty="0"/>
              <a:t>The SVM classifier is designed to maximize the margin between different classes in binary and multiclass classification problems.</a:t>
            </a:r>
          </a:p>
          <a:p>
            <a:r>
              <a:rPr lang="en-US" sz="1600" dirty="0"/>
              <a:t>In the proposed architecture, a one versus all multiclass SVM classifier is used, where K different SVM classifiers are trained, and a winner takes all strategy is followed to decide the class.</a:t>
            </a:r>
          </a:p>
        </p:txBody>
      </p:sp>
    </p:spTree>
    <p:extLst>
      <p:ext uri="{BB962C8B-B14F-4D97-AF65-F5344CB8AC3E}">
        <p14:creationId xmlns:p14="http://schemas.microsoft.com/office/powerpoint/2010/main" val="32168123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150</TotalTime>
  <Words>1367</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Cambria Math</vt:lpstr>
      <vt:lpstr>Century Gothic</vt:lpstr>
      <vt:lpstr>Wingdings</vt:lpstr>
      <vt:lpstr>Wingdings 3</vt:lpstr>
      <vt:lpstr>Wisp</vt:lpstr>
      <vt:lpstr>PowerPoint Presentation</vt:lpstr>
      <vt:lpstr>PowerPoint Presentation</vt:lpstr>
      <vt:lpstr>Unique Contribution of the Paper</vt:lpstr>
      <vt:lpstr>                            DATASET DETAILS</vt:lpstr>
      <vt:lpstr>Dataset Details</vt:lpstr>
      <vt:lpstr>Dataset Sample</vt:lpstr>
      <vt:lpstr>Model Explanation</vt:lpstr>
      <vt:lpstr>Model Overview</vt:lpstr>
      <vt:lpstr>Model Details</vt:lpstr>
      <vt:lpstr>Model Details(Cont.)</vt:lpstr>
      <vt:lpstr>Model Details(Cont.)</vt:lpstr>
      <vt:lpstr>       Result Analysis</vt:lpstr>
      <vt:lpstr>The 32-class models in the test subset of the source domain had accuracies of 91.4% and 90.6% for the Triplet and the Contrastive loss Siamese networks, respectively. Moreover, the median (90% CI) precision, recall and F-score per class were 93.8 (77.4–99.3)%, 92.6 (65.8–99.4)% and 92.3 (69.9–98.8)% for the Triplet loss; and 93.8 (73.8–99.1)%, 93.1 (54.1–99.9)% and 91.2 (64.8–98.8)% for the Contrastive loss. Not only did the Siamese architectures learn how to classify leaf types and disease types, but they did it for a vast majority of the 32 classes. The number of classes with F-scores below 70% was 3 for Triplet loss and 5 for Contrastive loss.  All classes had recall, precision and F-score values above 55.0% for the Triplet loss, which is a considerable improvement over the 3.1% accuracy for a random guess in 32 classes</vt:lpstr>
      <vt:lpstr>The median (90% CI) accuracy for the FSL approaches as a function of the images per class (L) in the Test Dataset is shown here. All curves increase sharply as L grows until the methods reach a plateau in accuracy. However, the accuracy of the FSL methods was significantly higher (p &gt; 0.05) than that of the fine tuning model, except for Contrastive loss with L &gt; 100. For L &gt; 5 the FSL method based on Triplet loss had significantly higher accuracies (p &lt; 0.05) than that based on Contrastive loss.  When all 4421 training samples from Test Dataset were used the accuracy was 94.0%, only 4- points larger than the 90.0 (86.1–94.2)% obtained with Triplet loss and L = 80 (480 images for the 6 classes). This means a reduction of 89.1% in the data set size requirements with a loss of only 4-points in accuracy. </vt:lpstr>
      <vt:lpstr>An interesting insight into how the best method performed on the target domain is to analyze the stacked confusion matrices for Test Dataset with Triplet loss for low and moderate values of L. This is shown here.  Stacked confusion matrices for the 20 random experiments with the Triplet loss, for L = 10 samples per class (left) and L = 80 (right). The bottom rows show the recall (Ri) per class and the leftmost columns the precision (Pi) per class. The test set contained 50 samples per class or a total of 6000 decisions in the 20 runs.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Nabil Hasan</cp:lastModifiedBy>
  <cp:revision>23</cp:revision>
  <dcterms:created xsi:type="dcterms:W3CDTF">2023-08-29T06:03:10Z</dcterms:created>
  <dcterms:modified xsi:type="dcterms:W3CDTF">2023-08-29T17:19:19Z</dcterms:modified>
</cp:coreProperties>
</file>